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0" r:id="rId4"/>
    <p:sldMasterId id="2147484043" r:id="rId5"/>
  </p:sldMasterIdLst>
  <p:notesMasterIdLst>
    <p:notesMasterId r:id="rId67"/>
  </p:notesMasterIdLst>
  <p:sldIdLst>
    <p:sldId id="422" r:id="rId6"/>
    <p:sldId id="258" r:id="rId7"/>
    <p:sldId id="423" r:id="rId8"/>
    <p:sldId id="285" r:id="rId9"/>
    <p:sldId id="425" r:id="rId10"/>
    <p:sldId id="426" r:id="rId11"/>
    <p:sldId id="428" r:id="rId12"/>
    <p:sldId id="429" r:id="rId13"/>
    <p:sldId id="430" r:id="rId14"/>
    <p:sldId id="433" r:id="rId15"/>
    <p:sldId id="434" r:id="rId16"/>
    <p:sldId id="435" r:id="rId17"/>
    <p:sldId id="436" r:id="rId18"/>
    <p:sldId id="437" r:id="rId19"/>
    <p:sldId id="438" r:id="rId20"/>
    <p:sldId id="439" r:id="rId21"/>
    <p:sldId id="440" r:id="rId22"/>
    <p:sldId id="441" r:id="rId23"/>
    <p:sldId id="442" r:id="rId24"/>
    <p:sldId id="443" r:id="rId25"/>
    <p:sldId id="444" r:id="rId26"/>
    <p:sldId id="454" r:id="rId27"/>
    <p:sldId id="455" r:id="rId28"/>
    <p:sldId id="457" r:id="rId29"/>
    <p:sldId id="458" r:id="rId30"/>
    <p:sldId id="459" r:id="rId31"/>
    <p:sldId id="460" r:id="rId32"/>
    <p:sldId id="461" r:id="rId33"/>
    <p:sldId id="462" r:id="rId34"/>
    <p:sldId id="464" r:id="rId35"/>
    <p:sldId id="465" r:id="rId36"/>
    <p:sldId id="466" r:id="rId37"/>
    <p:sldId id="467" r:id="rId38"/>
    <p:sldId id="468" r:id="rId39"/>
    <p:sldId id="469" r:id="rId40"/>
    <p:sldId id="470" r:id="rId41"/>
    <p:sldId id="471" r:id="rId42"/>
    <p:sldId id="472" r:id="rId43"/>
    <p:sldId id="473" r:id="rId44"/>
    <p:sldId id="474" r:id="rId45"/>
    <p:sldId id="475" r:id="rId46"/>
    <p:sldId id="476" r:id="rId47"/>
    <p:sldId id="477" r:id="rId48"/>
    <p:sldId id="478" r:id="rId49"/>
    <p:sldId id="479" r:id="rId50"/>
    <p:sldId id="480" r:id="rId51"/>
    <p:sldId id="483" r:id="rId52"/>
    <p:sldId id="484" r:id="rId53"/>
    <p:sldId id="485" r:id="rId54"/>
    <p:sldId id="486" r:id="rId55"/>
    <p:sldId id="487" r:id="rId56"/>
    <p:sldId id="489" r:id="rId57"/>
    <p:sldId id="490" r:id="rId58"/>
    <p:sldId id="491" r:id="rId59"/>
    <p:sldId id="453" r:id="rId60"/>
    <p:sldId id="452" r:id="rId61"/>
    <p:sldId id="450" r:id="rId62"/>
    <p:sldId id="448" r:id="rId63"/>
    <p:sldId id="447" r:id="rId64"/>
    <p:sldId id="446" r:id="rId65"/>
    <p:sldId id="445" r:id="rId66"/>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067AA2-C757-19CA-802F-ACE9B8A8C338}" v="28" dt="2025-11-27T12:17:00.1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44183" autoAdjust="0"/>
  </p:normalViewPr>
  <p:slideViewPr>
    <p:cSldViewPr>
      <p:cViewPr varScale="1">
        <p:scale>
          <a:sx n="49" d="100"/>
          <a:sy n="49" d="100"/>
        </p:scale>
        <p:origin x="3138"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presProps" Target="presProps.xml"/><Relationship Id="rId7" Type="http://schemas.openxmlformats.org/officeDocument/2006/relationships/slide" Target="slides/slide2.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D711C8-92EB-4C77-B30C-E66FD004B1E7}" type="doc">
      <dgm:prSet loTypeId="urn:microsoft.com/office/officeart/2005/8/layout/radial1" loCatId="cycle" qsTypeId="urn:microsoft.com/office/officeart/2005/8/quickstyle/simple1" qsCatId="simple" csTypeId="urn:microsoft.com/office/officeart/2005/8/colors/colorful3" csCatId="colorful" phldr="1"/>
      <dgm:spPr/>
      <dgm:t>
        <a:bodyPr/>
        <a:lstStyle/>
        <a:p>
          <a:endParaRPr lang="en-GB"/>
        </a:p>
      </dgm:t>
    </dgm:pt>
    <dgm:pt modelId="{BB64FC2C-30C3-4DF3-8497-6CFCB315B510}">
      <dgm:prSet phldrT="[Text]" custT="1"/>
      <dgm:spPr/>
      <dgm:t>
        <a:bodyPr/>
        <a:lstStyle/>
        <a:p>
          <a:pPr algn="ctr"/>
          <a:r>
            <a:rPr lang="en-GB" sz="2000" dirty="0">
              <a:latin typeface="Arial" panose="020B0604020202020204" pitchFamily="34" charset="0"/>
              <a:cs typeface="Arial" panose="020B0604020202020204" pitchFamily="34" charset="0"/>
            </a:rPr>
            <a:t>Cynhwysiant</a:t>
          </a:r>
        </a:p>
      </dgm:t>
    </dgm:pt>
    <dgm:pt modelId="{6DCBF5BB-1827-4F8F-B23E-70B080116F72}" type="parTrans" cxnId="{B1CA89DF-40A7-40E5-9FE6-3E8B3994F40F}">
      <dgm:prSet/>
      <dgm:spPr/>
      <dgm:t>
        <a:bodyPr/>
        <a:lstStyle/>
        <a:p>
          <a:pPr algn="ctr"/>
          <a:endParaRPr lang="en-GB"/>
        </a:p>
      </dgm:t>
    </dgm:pt>
    <dgm:pt modelId="{1A9B552B-33B8-45CC-97AC-B138C6119A23}" type="sibTrans" cxnId="{B1CA89DF-40A7-40E5-9FE6-3E8B3994F40F}">
      <dgm:prSet/>
      <dgm:spPr/>
      <dgm:t>
        <a:bodyPr/>
        <a:lstStyle/>
        <a:p>
          <a:pPr algn="ctr"/>
          <a:endParaRPr lang="en-GB"/>
        </a:p>
      </dgm:t>
    </dgm:pt>
    <dgm:pt modelId="{65147ADE-F262-4019-AF06-CFA3BFC48E7F}">
      <dgm:prSet phldrT="[Text]"/>
      <dgm:spPr/>
      <dgm:t>
        <a:bodyPr/>
        <a:lstStyle/>
        <a:p>
          <a:pPr algn="ctr"/>
          <a:r>
            <a:rPr lang="en-GB" dirty="0" err="1">
              <a:latin typeface="Arial" panose="020B0604020202020204" pitchFamily="34" charset="0"/>
              <a:cs typeface="Arial" panose="020B0604020202020204" pitchFamily="34" charset="0"/>
            </a:rPr>
            <a:t>Amrywiaeth</a:t>
          </a:r>
          <a:endParaRPr lang="en-GB" dirty="0">
            <a:latin typeface="Arial" panose="020B0604020202020204" pitchFamily="34" charset="0"/>
            <a:cs typeface="Arial" panose="020B0604020202020204" pitchFamily="34" charset="0"/>
          </a:endParaRPr>
        </a:p>
      </dgm:t>
    </dgm:pt>
    <dgm:pt modelId="{D2DB3189-F75E-4B8B-BF31-0BB758A5DFC4}" type="parTrans" cxnId="{5B4FC3AD-006C-4909-89A9-6551D54FFEE6}">
      <dgm:prSet/>
      <dgm:spPr/>
      <dgm:t>
        <a:bodyPr/>
        <a:lstStyle/>
        <a:p>
          <a:pPr algn="ctr"/>
          <a:endParaRPr lang="en-GB"/>
        </a:p>
      </dgm:t>
    </dgm:pt>
    <dgm:pt modelId="{62794238-DD5C-4900-84C4-844341A9F9CD}" type="sibTrans" cxnId="{5B4FC3AD-006C-4909-89A9-6551D54FFEE6}">
      <dgm:prSet/>
      <dgm:spPr/>
      <dgm:t>
        <a:bodyPr/>
        <a:lstStyle/>
        <a:p>
          <a:pPr algn="ctr"/>
          <a:endParaRPr lang="en-GB"/>
        </a:p>
      </dgm:t>
    </dgm:pt>
    <dgm:pt modelId="{D48B82DC-C41F-437E-8910-BD1BD857BCAC}">
      <dgm:prSet phldrT="[Text]"/>
      <dgm:spPr/>
      <dgm:t>
        <a:bodyPr/>
        <a:lstStyle/>
        <a:p>
          <a:pPr algn="ctr"/>
          <a:r>
            <a:rPr lang="en-GB" dirty="0" err="1">
              <a:latin typeface="Arial" panose="020B0604020202020204" pitchFamily="34" charset="0"/>
              <a:cs typeface="Arial" panose="020B0604020202020204" pitchFamily="34" charset="0"/>
            </a:rPr>
            <a:t>Dileu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rhwystrau</a:t>
          </a:r>
          <a:endParaRPr lang="en-GB" dirty="0">
            <a:latin typeface="Arial" panose="020B0604020202020204" pitchFamily="34" charset="0"/>
            <a:cs typeface="Arial" panose="020B0604020202020204" pitchFamily="34" charset="0"/>
          </a:endParaRPr>
        </a:p>
      </dgm:t>
    </dgm:pt>
    <dgm:pt modelId="{B0C5F998-CF12-426F-BD79-31E38774B096}" type="parTrans" cxnId="{C66C7CC6-CE81-430D-90B7-3EE9C8888A5C}">
      <dgm:prSet/>
      <dgm:spPr/>
      <dgm:t>
        <a:bodyPr/>
        <a:lstStyle/>
        <a:p>
          <a:pPr algn="ctr"/>
          <a:endParaRPr lang="en-GB"/>
        </a:p>
      </dgm:t>
    </dgm:pt>
    <dgm:pt modelId="{7B13B43B-3F79-4009-A040-43DB2A45E548}" type="sibTrans" cxnId="{C66C7CC6-CE81-430D-90B7-3EE9C8888A5C}">
      <dgm:prSet/>
      <dgm:spPr/>
      <dgm:t>
        <a:bodyPr/>
        <a:lstStyle/>
        <a:p>
          <a:pPr algn="ctr"/>
          <a:endParaRPr lang="en-GB"/>
        </a:p>
      </dgm:t>
    </dgm:pt>
    <dgm:pt modelId="{84D49A30-CAEB-4B26-A0FA-A3DCD40F8F00}">
      <dgm:prSet phldrT="[Text]"/>
      <dgm:spPr/>
      <dgm:t>
        <a:bodyPr/>
        <a:lstStyle/>
        <a:p>
          <a:pPr algn="ctr"/>
          <a:r>
            <a:rPr lang="en-GB" dirty="0" err="1">
              <a:latin typeface="Arial" panose="020B0604020202020204" pitchFamily="34" charset="0"/>
              <a:cs typeface="Arial" panose="020B0604020202020204" pitchFamily="34" charset="0"/>
            </a:rPr>
            <a:t>Goresgyn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gwaharddiad</a:t>
          </a:r>
          <a:r>
            <a:rPr lang="en-GB" dirty="0">
              <a:latin typeface="Arial" panose="020B0604020202020204" pitchFamily="34" charset="0"/>
              <a:cs typeface="Arial" panose="020B0604020202020204" pitchFamily="34" charset="0"/>
            </a:rPr>
            <a:t> </a:t>
          </a:r>
        </a:p>
      </dgm:t>
    </dgm:pt>
    <dgm:pt modelId="{6DCEF46F-41AF-4C68-A941-B9944B895185}" type="parTrans" cxnId="{B255364A-2A8D-4836-B3CC-CEF78E23BF5F}">
      <dgm:prSet/>
      <dgm:spPr/>
      <dgm:t>
        <a:bodyPr/>
        <a:lstStyle/>
        <a:p>
          <a:pPr algn="ctr"/>
          <a:endParaRPr lang="en-GB"/>
        </a:p>
      </dgm:t>
    </dgm:pt>
    <dgm:pt modelId="{F910A369-5C52-41B0-A2DC-EF7311654BCA}" type="sibTrans" cxnId="{B255364A-2A8D-4836-B3CC-CEF78E23BF5F}">
      <dgm:prSet/>
      <dgm:spPr/>
      <dgm:t>
        <a:bodyPr/>
        <a:lstStyle/>
        <a:p>
          <a:pPr algn="ctr"/>
          <a:endParaRPr lang="en-GB"/>
        </a:p>
      </dgm:t>
    </dgm:pt>
    <dgm:pt modelId="{F7F4966A-3A66-42A4-936E-D09CD319F145}">
      <dgm:prSet phldrT="[Text]" custT="1"/>
      <dgm:spPr/>
      <dgm:t>
        <a:bodyPr/>
        <a:lstStyle/>
        <a:p>
          <a:pPr algn="ctr"/>
          <a:r>
            <a:rPr lang="en-GB" sz="1000" dirty="0" err="1">
              <a:latin typeface="Arial" panose="020B0604020202020204" pitchFamily="34" charset="0"/>
              <a:cs typeface="Arial" panose="020B0604020202020204" pitchFamily="34" charset="0"/>
            </a:rPr>
            <a:t>Cynyddu</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cyfranogiad</a:t>
          </a:r>
          <a:endParaRPr lang="en-GB" sz="1000" dirty="0">
            <a:latin typeface="Arial" panose="020B0604020202020204" pitchFamily="34" charset="0"/>
            <a:cs typeface="Arial" panose="020B0604020202020204" pitchFamily="34" charset="0"/>
          </a:endParaRPr>
        </a:p>
      </dgm:t>
    </dgm:pt>
    <dgm:pt modelId="{AD1304FF-20A8-4746-BCEC-F7AAF7FB9BCB}" type="parTrans" cxnId="{B21CCE91-5991-4959-9C58-D94F3309C3A1}">
      <dgm:prSet/>
      <dgm:spPr/>
      <dgm:t>
        <a:bodyPr/>
        <a:lstStyle/>
        <a:p>
          <a:pPr algn="ctr"/>
          <a:endParaRPr lang="en-GB"/>
        </a:p>
      </dgm:t>
    </dgm:pt>
    <dgm:pt modelId="{889F5077-934C-4338-96A4-D38593A77F99}" type="sibTrans" cxnId="{B21CCE91-5991-4959-9C58-D94F3309C3A1}">
      <dgm:prSet/>
      <dgm:spPr/>
      <dgm:t>
        <a:bodyPr/>
        <a:lstStyle/>
        <a:p>
          <a:pPr algn="ctr"/>
          <a:endParaRPr lang="en-GB"/>
        </a:p>
      </dgm:t>
    </dgm:pt>
    <dgm:pt modelId="{C6E19818-4924-44E7-8FBE-7EBD4684A7D9}">
      <dgm:prSet/>
      <dgm:spPr/>
      <dgm:t>
        <a:bodyPr/>
        <a:lstStyle/>
        <a:p>
          <a:pPr algn="ctr"/>
          <a:endParaRPr lang="en-GB"/>
        </a:p>
      </dgm:t>
    </dgm:pt>
    <dgm:pt modelId="{E6BBD1F8-8E8C-4447-88CC-0B067C744B61}" type="parTrans" cxnId="{221F0FB2-F5F7-4C42-8F9D-6442DF8210B4}">
      <dgm:prSet/>
      <dgm:spPr/>
      <dgm:t>
        <a:bodyPr/>
        <a:lstStyle/>
        <a:p>
          <a:pPr algn="ctr"/>
          <a:endParaRPr lang="en-GB"/>
        </a:p>
      </dgm:t>
    </dgm:pt>
    <dgm:pt modelId="{52B19396-63AA-4846-A0D0-252EF10AA2C5}" type="sibTrans" cxnId="{221F0FB2-F5F7-4C42-8F9D-6442DF8210B4}">
      <dgm:prSet/>
      <dgm:spPr/>
      <dgm:t>
        <a:bodyPr/>
        <a:lstStyle/>
        <a:p>
          <a:pPr algn="ctr"/>
          <a:endParaRPr lang="en-GB"/>
        </a:p>
      </dgm:t>
    </dgm:pt>
    <dgm:pt modelId="{84B48CC8-40B1-461D-9FD7-09FB4EE254B3}">
      <dgm:prSet/>
      <dgm:spPr/>
      <dgm:t>
        <a:bodyPr/>
        <a:lstStyle/>
        <a:p>
          <a:pPr algn="ctr"/>
          <a:endParaRPr lang="en-GB"/>
        </a:p>
      </dgm:t>
    </dgm:pt>
    <dgm:pt modelId="{EA250B0E-C64F-4840-B1C2-69E8BE489BB9}" type="parTrans" cxnId="{CD5FA09D-89B7-42FD-A307-68BA9886003D}">
      <dgm:prSet/>
      <dgm:spPr/>
      <dgm:t>
        <a:bodyPr/>
        <a:lstStyle/>
        <a:p>
          <a:pPr algn="ctr"/>
          <a:endParaRPr lang="en-GB"/>
        </a:p>
      </dgm:t>
    </dgm:pt>
    <dgm:pt modelId="{F957CAB0-F5FE-4DFD-B5A4-DC8C651D62D4}" type="sibTrans" cxnId="{CD5FA09D-89B7-42FD-A307-68BA9886003D}">
      <dgm:prSet/>
      <dgm:spPr/>
      <dgm:t>
        <a:bodyPr/>
        <a:lstStyle/>
        <a:p>
          <a:pPr algn="ctr"/>
          <a:endParaRPr lang="en-GB"/>
        </a:p>
      </dgm:t>
    </dgm:pt>
    <dgm:pt modelId="{BE5C94E3-19B5-4418-9E7B-F0D1C7AB38EA}">
      <dgm:prSet/>
      <dgm:spPr/>
      <dgm:t>
        <a:bodyPr/>
        <a:lstStyle/>
        <a:p>
          <a:pPr algn="ctr"/>
          <a:endParaRPr lang="en-GB"/>
        </a:p>
      </dgm:t>
    </dgm:pt>
    <dgm:pt modelId="{47E496E2-D19D-4FA9-9E0A-0E0E1111BD06}" type="parTrans" cxnId="{B5D742B5-2ABA-423F-B110-836D39851F54}">
      <dgm:prSet/>
      <dgm:spPr/>
      <dgm:t>
        <a:bodyPr/>
        <a:lstStyle/>
        <a:p>
          <a:pPr algn="ctr"/>
          <a:endParaRPr lang="en-GB"/>
        </a:p>
      </dgm:t>
    </dgm:pt>
    <dgm:pt modelId="{F930255B-741F-46C8-8B7E-4F2DF7EEA73C}" type="sibTrans" cxnId="{B5D742B5-2ABA-423F-B110-836D39851F54}">
      <dgm:prSet/>
      <dgm:spPr/>
      <dgm:t>
        <a:bodyPr/>
        <a:lstStyle/>
        <a:p>
          <a:pPr algn="ctr"/>
          <a:endParaRPr lang="en-GB"/>
        </a:p>
      </dgm:t>
    </dgm:pt>
    <dgm:pt modelId="{AF9B87B4-5203-440A-82A1-2105AD669167}">
      <dgm:prSet/>
      <dgm:spPr/>
      <dgm:t>
        <a:bodyPr/>
        <a:lstStyle/>
        <a:p>
          <a:pPr algn="ctr"/>
          <a:endParaRPr lang="en-GB"/>
        </a:p>
      </dgm:t>
    </dgm:pt>
    <dgm:pt modelId="{1E7E52CE-099E-4445-9897-30259B73011F}" type="parTrans" cxnId="{D6036CAA-6FCA-4C47-966D-FDDD8D4EED9A}">
      <dgm:prSet/>
      <dgm:spPr/>
      <dgm:t>
        <a:bodyPr/>
        <a:lstStyle/>
        <a:p>
          <a:pPr algn="ctr"/>
          <a:endParaRPr lang="en-GB"/>
        </a:p>
      </dgm:t>
    </dgm:pt>
    <dgm:pt modelId="{381BCE72-17E3-44F5-9121-B86257941733}" type="sibTrans" cxnId="{D6036CAA-6FCA-4C47-966D-FDDD8D4EED9A}">
      <dgm:prSet/>
      <dgm:spPr/>
      <dgm:t>
        <a:bodyPr/>
        <a:lstStyle/>
        <a:p>
          <a:pPr algn="ctr"/>
          <a:endParaRPr lang="en-GB"/>
        </a:p>
      </dgm:t>
    </dgm:pt>
    <dgm:pt modelId="{246C511B-2397-4609-BB82-EE4333261A1C}">
      <dgm:prSet/>
      <dgm:spPr/>
      <dgm:t>
        <a:bodyPr/>
        <a:lstStyle/>
        <a:p>
          <a:pPr algn="ctr"/>
          <a:endParaRPr lang="en-GB"/>
        </a:p>
      </dgm:t>
    </dgm:pt>
    <dgm:pt modelId="{8904DA11-0601-4472-9336-962AA8F747E7}" type="parTrans" cxnId="{1287775F-CC94-4D84-B210-377FAAB64E3C}">
      <dgm:prSet/>
      <dgm:spPr/>
      <dgm:t>
        <a:bodyPr/>
        <a:lstStyle/>
        <a:p>
          <a:pPr algn="ctr"/>
          <a:endParaRPr lang="en-GB"/>
        </a:p>
      </dgm:t>
    </dgm:pt>
    <dgm:pt modelId="{2399ECFF-CA81-45D0-A816-BE93F2F0D8FF}" type="sibTrans" cxnId="{1287775F-CC94-4D84-B210-377FAAB64E3C}">
      <dgm:prSet/>
      <dgm:spPr/>
      <dgm:t>
        <a:bodyPr/>
        <a:lstStyle/>
        <a:p>
          <a:pPr algn="ctr"/>
          <a:endParaRPr lang="en-GB"/>
        </a:p>
      </dgm:t>
    </dgm:pt>
    <dgm:pt modelId="{B32AE93F-3B21-4A4C-BDB4-D717210470A0}">
      <dgm:prSet/>
      <dgm:spPr/>
      <dgm:t>
        <a:bodyPr/>
        <a:lstStyle/>
        <a:p>
          <a:pPr algn="ctr"/>
          <a:endParaRPr lang="en-GB"/>
        </a:p>
      </dgm:t>
    </dgm:pt>
    <dgm:pt modelId="{02CA96B2-D2FE-42BE-9021-56BB33D169CD}" type="parTrans" cxnId="{63B46A72-0093-4120-8096-D37A65026CC7}">
      <dgm:prSet/>
      <dgm:spPr/>
      <dgm:t>
        <a:bodyPr/>
        <a:lstStyle/>
        <a:p>
          <a:pPr algn="ctr"/>
          <a:endParaRPr lang="en-GB"/>
        </a:p>
      </dgm:t>
    </dgm:pt>
    <dgm:pt modelId="{144663FD-934E-4F96-A455-8D46923559AD}" type="sibTrans" cxnId="{63B46A72-0093-4120-8096-D37A65026CC7}">
      <dgm:prSet/>
      <dgm:spPr/>
      <dgm:t>
        <a:bodyPr/>
        <a:lstStyle/>
        <a:p>
          <a:pPr algn="ctr"/>
          <a:endParaRPr lang="en-GB"/>
        </a:p>
      </dgm:t>
    </dgm:pt>
    <dgm:pt modelId="{F3B77404-F047-4C54-A109-E5ECE320E229}" type="pres">
      <dgm:prSet presAssocID="{A5D711C8-92EB-4C77-B30C-E66FD004B1E7}" presName="cycle" presStyleCnt="0">
        <dgm:presLayoutVars>
          <dgm:chMax val="1"/>
          <dgm:dir/>
          <dgm:animLvl val="ctr"/>
          <dgm:resizeHandles val="exact"/>
        </dgm:presLayoutVars>
      </dgm:prSet>
      <dgm:spPr/>
    </dgm:pt>
    <dgm:pt modelId="{EFA350F2-7E82-40D1-9F34-FF02B08F01DC}" type="pres">
      <dgm:prSet presAssocID="{BB64FC2C-30C3-4DF3-8497-6CFCB315B510}" presName="centerShape" presStyleLbl="node0" presStyleIdx="0" presStyleCnt="1" custScaleX="212850"/>
      <dgm:spPr/>
    </dgm:pt>
    <dgm:pt modelId="{03DD9B59-E71D-4B88-9F8F-D2668D35E0A2}" type="pres">
      <dgm:prSet presAssocID="{D2DB3189-F75E-4B8B-BF31-0BB758A5DFC4}" presName="Name9" presStyleLbl="parChTrans1D2" presStyleIdx="0" presStyleCnt="10"/>
      <dgm:spPr/>
    </dgm:pt>
    <dgm:pt modelId="{4944E4D9-4392-4EAC-B12A-04E7D579B85A}" type="pres">
      <dgm:prSet presAssocID="{D2DB3189-F75E-4B8B-BF31-0BB758A5DFC4}" presName="connTx" presStyleLbl="parChTrans1D2" presStyleIdx="0" presStyleCnt="10"/>
      <dgm:spPr/>
    </dgm:pt>
    <dgm:pt modelId="{EC3F45CD-40F0-4EC2-AEC8-42AA318F6B75}" type="pres">
      <dgm:prSet presAssocID="{65147ADE-F262-4019-AF06-CFA3BFC48E7F}" presName="node" presStyleLbl="node1" presStyleIdx="0" presStyleCnt="10">
        <dgm:presLayoutVars>
          <dgm:bulletEnabled val="1"/>
        </dgm:presLayoutVars>
      </dgm:prSet>
      <dgm:spPr/>
    </dgm:pt>
    <dgm:pt modelId="{0BFA6FAD-771A-4683-8F18-6D3D020CF256}" type="pres">
      <dgm:prSet presAssocID="{B0C5F998-CF12-426F-BD79-31E38774B096}" presName="Name9" presStyleLbl="parChTrans1D2" presStyleIdx="1" presStyleCnt="10"/>
      <dgm:spPr/>
    </dgm:pt>
    <dgm:pt modelId="{90441025-E1E7-45EC-8565-3DD527BEB6B2}" type="pres">
      <dgm:prSet presAssocID="{B0C5F998-CF12-426F-BD79-31E38774B096}" presName="connTx" presStyleLbl="parChTrans1D2" presStyleIdx="1" presStyleCnt="10"/>
      <dgm:spPr/>
    </dgm:pt>
    <dgm:pt modelId="{01E8D84B-1C54-4120-A2A9-646C1E7C9CBC}" type="pres">
      <dgm:prSet presAssocID="{D48B82DC-C41F-437E-8910-BD1BD857BCAC}" presName="node" presStyleLbl="node1" presStyleIdx="1" presStyleCnt="10">
        <dgm:presLayoutVars>
          <dgm:bulletEnabled val="1"/>
        </dgm:presLayoutVars>
      </dgm:prSet>
      <dgm:spPr/>
    </dgm:pt>
    <dgm:pt modelId="{D1DA2636-781F-4671-8770-083550282244}" type="pres">
      <dgm:prSet presAssocID="{EA250B0E-C64F-4840-B1C2-69E8BE489BB9}" presName="Name9" presStyleLbl="parChTrans1D2" presStyleIdx="2" presStyleCnt="10"/>
      <dgm:spPr/>
    </dgm:pt>
    <dgm:pt modelId="{5020B58D-2603-4734-B267-1EEF70AE3858}" type="pres">
      <dgm:prSet presAssocID="{EA250B0E-C64F-4840-B1C2-69E8BE489BB9}" presName="connTx" presStyleLbl="parChTrans1D2" presStyleIdx="2" presStyleCnt="10"/>
      <dgm:spPr/>
    </dgm:pt>
    <dgm:pt modelId="{BD136BDE-6D64-464D-B606-47BDFAA28E53}" type="pres">
      <dgm:prSet presAssocID="{84B48CC8-40B1-461D-9FD7-09FB4EE254B3}" presName="node" presStyleLbl="node1" presStyleIdx="2" presStyleCnt="10">
        <dgm:presLayoutVars>
          <dgm:bulletEnabled val="1"/>
        </dgm:presLayoutVars>
      </dgm:prSet>
      <dgm:spPr/>
    </dgm:pt>
    <dgm:pt modelId="{B318F0C3-EAE5-4487-8F4A-CA66A5941129}" type="pres">
      <dgm:prSet presAssocID="{1E7E52CE-099E-4445-9897-30259B73011F}" presName="Name9" presStyleLbl="parChTrans1D2" presStyleIdx="3" presStyleCnt="10"/>
      <dgm:spPr/>
    </dgm:pt>
    <dgm:pt modelId="{5D25D390-3785-4168-A123-DD89E5FE25EB}" type="pres">
      <dgm:prSet presAssocID="{1E7E52CE-099E-4445-9897-30259B73011F}" presName="connTx" presStyleLbl="parChTrans1D2" presStyleIdx="3" presStyleCnt="10"/>
      <dgm:spPr/>
    </dgm:pt>
    <dgm:pt modelId="{291E8421-9D27-45FE-BC1D-949E5345A891}" type="pres">
      <dgm:prSet presAssocID="{AF9B87B4-5203-440A-82A1-2105AD669167}" presName="node" presStyleLbl="node1" presStyleIdx="3" presStyleCnt="10">
        <dgm:presLayoutVars>
          <dgm:bulletEnabled val="1"/>
        </dgm:presLayoutVars>
      </dgm:prSet>
      <dgm:spPr/>
    </dgm:pt>
    <dgm:pt modelId="{93E625F5-7E4C-4874-813D-082406E486DF}" type="pres">
      <dgm:prSet presAssocID="{47E496E2-D19D-4FA9-9E0A-0E0E1111BD06}" presName="Name9" presStyleLbl="parChTrans1D2" presStyleIdx="4" presStyleCnt="10"/>
      <dgm:spPr/>
    </dgm:pt>
    <dgm:pt modelId="{4126995B-3FB6-4CE8-B650-38AF78D33465}" type="pres">
      <dgm:prSet presAssocID="{47E496E2-D19D-4FA9-9E0A-0E0E1111BD06}" presName="connTx" presStyleLbl="parChTrans1D2" presStyleIdx="4" presStyleCnt="10"/>
      <dgm:spPr/>
    </dgm:pt>
    <dgm:pt modelId="{054B5CA9-ADB8-4C39-87E6-F5EA6FB82AB4}" type="pres">
      <dgm:prSet presAssocID="{BE5C94E3-19B5-4418-9E7B-F0D1C7AB38EA}" presName="node" presStyleLbl="node1" presStyleIdx="4" presStyleCnt="10">
        <dgm:presLayoutVars>
          <dgm:bulletEnabled val="1"/>
        </dgm:presLayoutVars>
      </dgm:prSet>
      <dgm:spPr/>
    </dgm:pt>
    <dgm:pt modelId="{B089B692-E62A-4532-8249-85B445971599}" type="pres">
      <dgm:prSet presAssocID="{E6BBD1F8-8E8C-4447-88CC-0B067C744B61}" presName="Name9" presStyleLbl="parChTrans1D2" presStyleIdx="5" presStyleCnt="10"/>
      <dgm:spPr/>
    </dgm:pt>
    <dgm:pt modelId="{2A02AD00-E07D-4E9C-9232-95CDF93DC352}" type="pres">
      <dgm:prSet presAssocID="{E6BBD1F8-8E8C-4447-88CC-0B067C744B61}" presName="connTx" presStyleLbl="parChTrans1D2" presStyleIdx="5" presStyleCnt="10"/>
      <dgm:spPr/>
    </dgm:pt>
    <dgm:pt modelId="{4A9F2605-BC86-498E-957D-A0ADDE5D6DDF}" type="pres">
      <dgm:prSet presAssocID="{C6E19818-4924-44E7-8FBE-7EBD4684A7D9}" presName="node" presStyleLbl="node1" presStyleIdx="5" presStyleCnt="10">
        <dgm:presLayoutVars>
          <dgm:bulletEnabled val="1"/>
        </dgm:presLayoutVars>
      </dgm:prSet>
      <dgm:spPr/>
    </dgm:pt>
    <dgm:pt modelId="{DBD78193-51CE-4CF2-91A1-B430424D3726}" type="pres">
      <dgm:prSet presAssocID="{8904DA11-0601-4472-9336-962AA8F747E7}" presName="Name9" presStyleLbl="parChTrans1D2" presStyleIdx="6" presStyleCnt="10"/>
      <dgm:spPr/>
    </dgm:pt>
    <dgm:pt modelId="{2758A531-3F6B-4389-9011-7FD7A77F53CA}" type="pres">
      <dgm:prSet presAssocID="{8904DA11-0601-4472-9336-962AA8F747E7}" presName="connTx" presStyleLbl="parChTrans1D2" presStyleIdx="6" presStyleCnt="10"/>
      <dgm:spPr/>
    </dgm:pt>
    <dgm:pt modelId="{FF4F81AF-C8EE-4D74-A937-808F06D8E682}" type="pres">
      <dgm:prSet presAssocID="{246C511B-2397-4609-BB82-EE4333261A1C}" presName="node" presStyleLbl="node1" presStyleIdx="6" presStyleCnt="10">
        <dgm:presLayoutVars>
          <dgm:bulletEnabled val="1"/>
        </dgm:presLayoutVars>
      </dgm:prSet>
      <dgm:spPr/>
    </dgm:pt>
    <dgm:pt modelId="{857103F7-6FEA-4BC0-BB95-350B09EAF0BD}" type="pres">
      <dgm:prSet presAssocID="{6DCEF46F-41AF-4C68-A941-B9944B895185}" presName="Name9" presStyleLbl="parChTrans1D2" presStyleIdx="7" presStyleCnt="10"/>
      <dgm:spPr/>
    </dgm:pt>
    <dgm:pt modelId="{589FD16D-5C5C-47BD-94DE-16D96C0C4309}" type="pres">
      <dgm:prSet presAssocID="{6DCEF46F-41AF-4C68-A941-B9944B895185}" presName="connTx" presStyleLbl="parChTrans1D2" presStyleIdx="7" presStyleCnt="10"/>
      <dgm:spPr/>
    </dgm:pt>
    <dgm:pt modelId="{9C33671C-95FA-4B92-8A69-5B7C9FC3D2BD}" type="pres">
      <dgm:prSet presAssocID="{84D49A30-CAEB-4B26-A0FA-A3DCD40F8F00}" presName="node" presStyleLbl="node1" presStyleIdx="7" presStyleCnt="10">
        <dgm:presLayoutVars>
          <dgm:bulletEnabled val="1"/>
        </dgm:presLayoutVars>
      </dgm:prSet>
      <dgm:spPr/>
    </dgm:pt>
    <dgm:pt modelId="{E9E87F28-8389-4984-8203-638E13DA040F}" type="pres">
      <dgm:prSet presAssocID="{02CA96B2-D2FE-42BE-9021-56BB33D169CD}" presName="Name9" presStyleLbl="parChTrans1D2" presStyleIdx="8" presStyleCnt="10"/>
      <dgm:spPr/>
    </dgm:pt>
    <dgm:pt modelId="{82DFF465-0DBA-47D6-8B8A-9F19C2ECA89D}" type="pres">
      <dgm:prSet presAssocID="{02CA96B2-D2FE-42BE-9021-56BB33D169CD}" presName="connTx" presStyleLbl="parChTrans1D2" presStyleIdx="8" presStyleCnt="10"/>
      <dgm:spPr/>
    </dgm:pt>
    <dgm:pt modelId="{D5619158-C518-4BAB-B361-134F5236425D}" type="pres">
      <dgm:prSet presAssocID="{B32AE93F-3B21-4A4C-BDB4-D717210470A0}" presName="node" presStyleLbl="node1" presStyleIdx="8" presStyleCnt="10">
        <dgm:presLayoutVars>
          <dgm:bulletEnabled val="1"/>
        </dgm:presLayoutVars>
      </dgm:prSet>
      <dgm:spPr/>
    </dgm:pt>
    <dgm:pt modelId="{65CC6442-AE49-45FE-99AC-A75BCEA9B1F9}" type="pres">
      <dgm:prSet presAssocID="{AD1304FF-20A8-4746-BCEC-F7AAF7FB9BCB}" presName="Name9" presStyleLbl="parChTrans1D2" presStyleIdx="9" presStyleCnt="10"/>
      <dgm:spPr/>
    </dgm:pt>
    <dgm:pt modelId="{A9E39B02-880A-462C-ACD6-4A587333180B}" type="pres">
      <dgm:prSet presAssocID="{AD1304FF-20A8-4746-BCEC-F7AAF7FB9BCB}" presName="connTx" presStyleLbl="parChTrans1D2" presStyleIdx="9" presStyleCnt="10"/>
      <dgm:spPr/>
    </dgm:pt>
    <dgm:pt modelId="{6FC69033-EB70-4173-9E43-AA60D18CE134}" type="pres">
      <dgm:prSet presAssocID="{F7F4966A-3A66-42A4-936E-D09CD319F145}" presName="node" presStyleLbl="node1" presStyleIdx="9" presStyleCnt="10">
        <dgm:presLayoutVars>
          <dgm:bulletEnabled val="1"/>
        </dgm:presLayoutVars>
      </dgm:prSet>
      <dgm:spPr/>
    </dgm:pt>
  </dgm:ptLst>
  <dgm:cxnLst>
    <dgm:cxn modelId="{8DE74401-0643-46BE-BDD4-BC101A84D88C}" type="presOf" srcId="{84D49A30-CAEB-4B26-A0FA-A3DCD40F8F00}" destId="{9C33671C-95FA-4B92-8A69-5B7C9FC3D2BD}" srcOrd="0" destOrd="0" presId="urn:microsoft.com/office/officeart/2005/8/layout/radial1"/>
    <dgm:cxn modelId="{47C61303-8C03-4561-8DE9-4C52801A55A1}" type="presOf" srcId="{B0C5F998-CF12-426F-BD79-31E38774B096}" destId="{90441025-E1E7-45EC-8565-3DD527BEB6B2}" srcOrd="1" destOrd="0" presId="urn:microsoft.com/office/officeart/2005/8/layout/radial1"/>
    <dgm:cxn modelId="{A7E49A03-DA61-4764-9540-70B021772CD9}" type="presOf" srcId="{EA250B0E-C64F-4840-B1C2-69E8BE489BB9}" destId="{D1DA2636-781F-4671-8770-083550282244}" srcOrd="0" destOrd="0" presId="urn:microsoft.com/office/officeart/2005/8/layout/radial1"/>
    <dgm:cxn modelId="{9E93B80F-77FD-4502-9BE6-00050B9A717B}" type="presOf" srcId="{BB64FC2C-30C3-4DF3-8497-6CFCB315B510}" destId="{EFA350F2-7E82-40D1-9F34-FF02B08F01DC}" srcOrd="0" destOrd="0" presId="urn:microsoft.com/office/officeart/2005/8/layout/radial1"/>
    <dgm:cxn modelId="{AD5CFA0F-33C0-45E6-B0B7-6751EFB922A7}" type="presOf" srcId="{EA250B0E-C64F-4840-B1C2-69E8BE489BB9}" destId="{5020B58D-2603-4734-B267-1EEF70AE3858}" srcOrd="1" destOrd="0" presId="urn:microsoft.com/office/officeart/2005/8/layout/radial1"/>
    <dgm:cxn modelId="{3D938E18-384D-41D0-83F5-7E0315116D49}" type="presOf" srcId="{D2DB3189-F75E-4B8B-BF31-0BB758A5DFC4}" destId="{03DD9B59-E71D-4B88-9F8F-D2668D35E0A2}" srcOrd="0" destOrd="0" presId="urn:microsoft.com/office/officeart/2005/8/layout/radial1"/>
    <dgm:cxn modelId="{56BFB61B-B50A-41B7-8E82-EF6DABD43383}" type="presOf" srcId="{8904DA11-0601-4472-9336-962AA8F747E7}" destId="{DBD78193-51CE-4CF2-91A1-B430424D3726}" srcOrd="0" destOrd="0" presId="urn:microsoft.com/office/officeart/2005/8/layout/radial1"/>
    <dgm:cxn modelId="{9EEF6625-6DF5-4860-BF37-84436895B31B}" type="presOf" srcId="{47E496E2-D19D-4FA9-9E0A-0E0E1111BD06}" destId="{93E625F5-7E4C-4874-813D-082406E486DF}" srcOrd="0" destOrd="0" presId="urn:microsoft.com/office/officeart/2005/8/layout/radial1"/>
    <dgm:cxn modelId="{FD825028-1771-4C26-8720-EAAF10F83E0C}" type="presOf" srcId="{1E7E52CE-099E-4445-9897-30259B73011F}" destId="{5D25D390-3785-4168-A123-DD89E5FE25EB}" srcOrd="1" destOrd="0" presId="urn:microsoft.com/office/officeart/2005/8/layout/radial1"/>
    <dgm:cxn modelId="{B168F12C-4D80-47B4-ADF2-2C05D0F560D8}" type="presOf" srcId="{B32AE93F-3B21-4A4C-BDB4-D717210470A0}" destId="{D5619158-C518-4BAB-B361-134F5236425D}" srcOrd="0" destOrd="0" presId="urn:microsoft.com/office/officeart/2005/8/layout/radial1"/>
    <dgm:cxn modelId="{2313415C-44D8-40CD-AD12-F57DF9A7371F}" type="presOf" srcId="{AD1304FF-20A8-4746-BCEC-F7AAF7FB9BCB}" destId="{A9E39B02-880A-462C-ACD6-4A587333180B}" srcOrd="1" destOrd="0" presId="urn:microsoft.com/office/officeart/2005/8/layout/radial1"/>
    <dgm:cxn modelId="{1287775F-CC94-4D84-B210-377FAAB64E3C}" srcId="{BB64FC2C-30C3-4DF3-8497-6CFCB315B510}" destId="{246C511B-2397-4609-BB82-EE4333261A1C}" srcOrd="6" destOrd="0" parTransId="{8904DA11-0601-4472-9336-962AA8F747E7}" sibTransId="{2399ECFF-CA81-45D0-A816-BE93F2F0D8FF}"/>
    <dgm:cxn modelId="{B255364A-2A8D-4836-B3CC-CEF78E23BF5F}" srcId="{BB64FC2C-30C3-4DF3-8497-6CFCB315B510}" destId="{84D49A30-CAEB-4B26-A0FA-A3DCD40F8F00}" srcOrd="7" destOrd="0" parTransId="{6DCEF46F-41AF-4C68-A941-B9944B895185}" sibTransId="{F910A369-5C52-41B0-A2DC-EF7311654BCA}"/>
    <dgm:cxn modelId="{F1116772-F68F-432E-99BC-F64A3B20FC3E}" type="presOf" srcId="{6DCEF46F-41AF-4C68-A941-B9944B895185}" destId="{857103F7-6FEA-4BC0-BB95-350B09EAF0BD}" srcOrd="0" destOrd="0" presId="urn:microsoft.com/office/officeart/2005/8/layout/radial1"/>
    <dgm:cxn modelId="{63B46A72-0093-4120-8096-D37A65026CC7}" srcId="{BB64FC2C-30C3-4DF3-8497-6CFCB315B510}" destId="{B32AE93F-3B21-4A4C-BDB4-D717210470A0}" srcOrd="8" destOrd="0" parTransId="{02CA96B2-D2FE-42BE-9021-56BB33D169CD}" sibTransId="{144663FD-934E-4F96-A455-8D46923559AD}"/>
    <dgm:cxn modelId="{94BA6653-8B54-46D9-A667-CCE709D6A8FA}" type="presOf" srcId="{E6BBD1F8-8E8C-4447-88CC-0B067C744B61}" destId="{B089B692-E62A-4532-8249-85B445971599}" srcOrd="0" destOrd="0" presId="urn:microsoft.com/office/officeart/2005/8/layout/radial1"/>
    <dgm:cxn modelId="{39427D53-60FA-46C6-8DED-4403A2B85ABD}" type="presOf" srcId="{246C511B-2397-4609-BB82-EE4333261A1C}" destId="{FF4F81AF-C8EE-4D74-A937-808F06D8E682}" srcOrd="0" destOrd="0" presId="urn:microsoft.com/office/officeart/2005/8/layout/radial1"/>
    <dgm:cxn modelId="{CDAC3455-1966-410E-8D1B-E7199A1EDDE8}" type="presOf" srcId="{D2DB3189-F75E-4B8B-BF31-0BB758A5DFC4}" destId="{4944E4D9-4392-4EAC-B12A-04E7D579B85A}" srcOrd="1" destOrd="0" presId="urn:microsoft.com/office/officeart/2005/8/layout/radial1"/>
    <dgm:cxn modelId="{22624577-A5BF-4485-996C-4F3DBF45F0D2}" type="presOf" srcId="{B0C5F998-CF12-426F-BD79-31E38774B096}" destId="{0BFA6FAD-771A-4683-8F18-6D3D020CF256}" srcOrd="0" destOrd="0" presId="urn:microsoft.com/office/officeart/2005/8/layout/radial1"/>
    <dgm:cxn modelId="{4A76DF5A-1366-4BDE-BEA7-85433936017F}" type="presOf" srcId="{8904DA11-0601-4472-9336-962AA8F747E7}" destId="{2758A531-3F6B-4389-9011-7FD7A77F53CA}" srcOrd="1" destOrd="0" presId="urn:microsoft.com/office/officeart/2005/8/layout/radial1"/>
    <dgm:cxn modelId="{EAC47E80-BEEE-4A21-BE34-1C0987A9EB38}" type="presOf" srcId="{84B48CC8-40B1-461D-9FD7-09FB4EE254B3}" destId="{BD136BDE-6D64-464D-B606-47BDFAA28E53}" srcOrd="0" destOrd="0" presId="urn:microsoft.com/office/officeart/2005/8/layout/radial1"/>
    <dgm:cxn modelId="{B21CCE91-5991-4959-9C58-D94F3309C3A1}" srcId="{BB64FC2C-30C3-4DF3-8497-6CFCB315B510}" destId="{F7F4966A-3A66-42A4-936E-D09CD319F145}" srcOrd="9" destOrd="0" parTransId="{AD1304FF-20A8-4746-BCEC-F7AAF7FB9BCB}" sibTransId="{889F5077-934C-4338-96A4-D38593A77F99}"/>
    <dgm:cxn modelId="{7CAC119C-4744-4797-9EC4-8803628613CC}" type="presOf" srcId="{C6E19818-4924-44E7-8FBE-7EBD4684A7D9}" destId="{4A9F2605-BC86-498E-957D-A0ADDE5D6DDF}" srcOrd="0" destOrd="0" presId="urn:microsoft.com/office/officeart/2005/8/layout/radial1"/>
    <dgm:cxn modelId="{CD5FA09D-89B7-42FD-A307-68BA9886003D}" srcId="{BB64FC2C-30C3-4DF3-8497-6CFCB315B510}" destId="{84B48CC8-40B1-461D-9FD7-09FB4EE254B3}" srcOrd="2" destOrd="0" parTransId="{EA250B0E-C64F-4840-B1C2-69E8BE489BB9}" sibTransId="{F957CAB0-F5FE-4DFD-B5A4-DC8C651D62D4}"/>
    <dgm:cxn modelId="{890D32A4-379C-4E80-BC5C-1CEE4EDF20F9}" type="presOf" srcId="{AD1304FF-20A8-4746-BCEC-F7AAF7FB9BCB}" destId="{65CC6442-AE49-45FE-99AC-A75BCEA9B1F9}" srcOrd="0" destOrd="0" presId="urn:microsoft.com/office/officeart/2005/8/layout/radial1"/>
    <dgm:cxn modelId="{D6036CAA-6FCA-4C47-966D-FDDD8D4EED9A}" srcId="{BB64FC2C-30C3-4DF3-8497-6CFCB315B510}" destId="{AF9B87B4-5203-440A-82A1-2105AD669167}" srcOrd="3" destOrd="0" parTransId="{1E7E52CE-099E-4445-9897-30259B73011F}" sibTransId="{381BCE72-17E3-44F5-9121-B86257941733}"/>
    <dgm:cxn modelId="{5B4FC3AD-006C-4909-89A9-6551D54FFEE6}" srcId="{BB64FC2C-30C3-4DF3-8497-6CFCB315B510}" destId="{65147ADE-F262-4019-AF06-CFA3BFC48E7F}" srcOrd="0" destOrd="0" parTransId="{D2DB3189-F75E-4B8B-BF31-0BB758A5DFC4}" sibTransId="{62794238-DD5C-4900-84C4-844341A9F9CD}"/>
    <dgm:cxn modelId="{6B0995B1-7031-4F95-B9FF-B9B07C77E7A8}" type="presOf" srcId="{47E496E2-D19D-4FA9-9E0A-0E0E1111BD06}" destId="{4126995B-3FB6-4CE8-B650-38AF78D33465}" srcOrd="1" destOrd="0" presId="urn:microsoft.com/office/officeart/2005/8/layout/radial1"/>
    <dgm:cxn modelId="{221F0FB2-F5F7-4C42-8F9D-6442DF8210B4}" srcId="{BB64FC2C-30C3-4DF3-8497-6CFCB315B510}" destId="{C6E19818-4924-44E7-8FBE-7EBD4684A7D9}" srcOrd="5" destOrd="0" parTransId="{E6BBD1F8-8E8C-4447-88CC-0B067C744B61}" sibTransId="{52B19396-63AA-4846-A0D0-252EF10AA2C5}"/>
    <dgm:cxn modelId="{B5D742B5-2ABA-423F-B110-836D39851F54}" srcId="{BB64FC2C-30C3-4DF3-8497-6CFCB315B510}" destId="{BE5C94E3-19B5-4418-9E7B-F0D1C7AB38EA}" srcOrd="4" destOrd="0" parTransId="{47E496E2-D19D-4FA9-9E0A-0E0E1111BD06}" sibTransId="{F930255B-741F-46C8-8B7E-4F2DF7EEA73C}"/>
    <dgm:cxn modelId="{95219CC0-7BD7-450F-BF79-A3AB9D0C790E}" type="presOf" srcId="{AF9B87B4-5203-440A-82A1-2105AD669167}" destId="{291E8421-9D27-45FE-BC1D-949E5345A891}" srcOrd="0" destOrd="0" presId="urn:microsoft.com/office/officeart/2005/8/layout/radial1"/>
    <dgm:cxn modelId="{5594C5C4-7020-4019-8EF1-1395ADC57CDC}" type="presOf" srcId="{E6BBD1F8-8E8C-4447-88CC-0B067C744B61}" destId="{2A02AD00-E07D-4E9C-9232-95CDF93DC352}" srcOrd="1" destOrd="0" presId="urn:microsoft.com/office/officeart/2005/8/layout/radial1"/>
    <dgm:cxn modelId="{C66C7CC6-CE81-430D-90B7-3EE9C8888A5C}" srcId="{BB64FC2C-30C3-4DF3-8497-6CFCB315B510}" destId="{D48B82DC-C41F-437E-8910-BD1BD857BCAC}" srcOrd="1" destOrd="0" parTransId="{B0C5F998-CF12-426F-BD79-31E38774B096}" sibTransId="{7B13B43B-3F79-4009-A040-43DB2A45E548}"/>
    <dgm:cxn modelId="{C7CEEAD3-A323-4B39-A34D-12DBE666104D}" type="presOf" srcId="{A5D711C8-92EB-4C77-B30C-E66FD004B1E7}" destId="{F3B77404-F047-4C54-A109-E5ECE320E229}" srcOrd="0" destOrd="0" presId="urn:microsoft.com/office/officeart/2005/8/layout/radial1"/>
    <dgm:cxn modelId="{53B244DB-2CD2-4D82-9A77-F981605D460A}" type="presOf" srcId="{6DCEF46F-41AF-4C68-A941-B9944B895185}" destId="{589FD16D-5C5C-47BD-94DE-16D96C0C4309}" srcOrd="1" destOrd="0" presId="urn:microsoft.com/office/officeart/2005/8/layout/radial1"/>
    <dgm:cxn modelId="{B1CA89DF-40A7-40E5-9FE6-3E8B3994F40F}" srcId="{A5D711C8-92EB-4C77-B30C-E66FD004B1E7}" destId="{BB64FC2C-30C3-4DF3-8497-6CFCB315B510}" srcOrd="0" destOrd="0" parTransId="{6DCBF5BB-1827-4F8F-B23E-70B080116F72}" sibTransId="{1A9B552B-33B8-45CC-97AC-B138C6119A23}"/>
    <dgm:cxn modelId="{3760D0E1-664E-486F-9F1C-E38478E77278}" type="presOf" srcId="{65147ADE-F262-4019-AF06-CFA3BFC48E7F}" destId="{EC3F45CD-40F0-4EC2-AEC8-42AA318F6B75}" srcOrd="0" destOrd="0" presId="urn:microsoft.com/office/officeart/2005/8/layout/radial1"/>
    <dgm:cxn modelId="{6CB8F7E8-DA0F-4E7D-AD25-264AF4AD724F}" type="presOf" srcId="{1E7E52CE-099E-4445-9897-30259B73011F}" destId="{B318F0C3-EAE5-4487-8F4A-CA66A5941129}" srcOrd="0" destOrd="0" presId="urn:microsoft.com/office/officeart/2005/8/layout/radial1"/>
    <dgm:cxn modelId="{51D41AE9-3D8D-42F6-99C7-C6064D08B873}" type="presOf" srcId="{02CA96B2-D2FE-42BE-9021-56BB33D169CD}" destId="{82DFF465-0DBA-47D6-8B8A-9F19C2ECA89D}" srcOrd="1" destOrd="0" presId="urn:microsoft.com/office/officeart/2005/8/layout/radial1"/>
    <dgm:cxn modelId="{7C542FE9-05DA-4E21-8236-F0AA293A2E31}" type="presOf" srcId="{BE5C94E3-19B5-4418-9E7B-F0D1C7AB38EA}" destId="{054B5CA9-ADB8-4C39-87E6-F5EA6FB82AB4}" srcOrd="0" destOrd="0" presId="urn:microsoft.com/office/officeart/2005/8/layout/radial1"/>
    <dgm:cxn modelId="{62BCD8EF-13AE-4557-B83A-54B172B00D8E}" type="presOf" srcId="{D48B82DC-C41F-437E-8910-BD1BD857BCAC}" destId="{01E8D84B-1C54-4120-A2A9-646C1E7C9CBC}" srcOrd="0" destOrd="0" presId="urn:microsoft.com/office/officeart/2005/8/layout/radial1"/>
    <dgm:cxn modelId="{0DC017F5-8B2A-4514-9656-23D26E25CAD0}" type="presOf" srcId="{02CA96B2-D2FE-42BE-9021-56BB33D169CD}" destId="{E9E87F28-8389-4984-8203-638E13DA040F}" srcOrd="0" destOrd="0" presId="urn:microsoft.com/office/officeart/2005/8/layout/radial1"/>
    <dgm:cxn modelId="{6A1CACFA-2184-4AD2-AD4F-306CC6E6A0A2}" type="presOf" srcId="{F7F4966A-3A66-42A4-936E-D09CD319F145}" destId="{6FC69033-EB70-4173-9E43-AA60D18CE134}" srcOrd="0" destOrd="0" presId="urn:microsoft.com/office/officeart/2005/8/layout/radial1"/>
    <dgm:cxn modelId="{0F2774C7-79D4-4842-BDE6-9F142F2AFA8A}" type="presParOf" srcId="{F3B77404-F047-4C54-A109-E5ECE320E229}" destId="{EFA350F2-7E82-40D1-9F34-FF02B08F01DC}" srcOrd="0" destOrd="0" presId="urn:microsoft.com/office/officeart/2005/8/layout/radial1"/>
    <dgm:cxn modelId="{2E053F9F-4333-4C3E-9899-D182F54CBB3C}" type="presParOf" srcId="{F3B77404-F047-4C54-A109-E5ECE320E229}" destId="{03DD9B59-E71D-4B88-9F8F-D2668D35E0A2}" srcOrd="1" destOrd="0" presId="urn:microsoft.com/office/officeart/2005/8/layout/radial1"/>
    <dgm:cxn modelId="{1E77D43C-87BE-461A-9EB2-3B6D22DF3EA5}" type="presParOf" srcId="{03DD9B59-E71D-4B88-9F8F-D2668D35E0A2}" destId="{4944E4D9-4392-4EAC-B12A-04E7D579B85A}" srcOrd="0" destOrd="0" presId="urn:microsoft.com/office/officeart/2005/8/layout/radial1"/>
    <dgm:cxn modelId="{88C44986-CBC7-4AFD-B9D7-66239916612F}" type="presParOf" srcId="{F3B77404-F047-4C54-A109-E5ECE320E229}" destId="{EC3F45CD-40F0-4EC2-AEC8-42AA318F6B75}" srcOrd="2" destOrd="0" presId="urn:microsoft.com/office/officeart/2005/8/layout/radial1"/>
    <dgm:cxn modelId="{D89F8F85-FFCF-4DB9-987C-C083C055244D}" type="presParOf" srcId="{F3B77404-F047-4C54-A109-E5ECE320E229}" destId="{0BFA6FAD-771A-4683-8F18-6D3D020CF256}" srcOrd="3" destOrd="0" presId="urn:microsoft.com/office/officeart/2005/8/layout/radial1"/>
    <dgm:cxn modelId="{054996ED-E13A-4905-BD70-93004E2D4F66}" type="presParOf" srcId="{0BFA6FAD-771A-4683-8F18-6D3D020CF256}" destId="{90441025-E1E7-45EC-8565-3DD527BEB6B2}" srcOrd="0" destOrd="0" presId="urn:microsoft.com/office/officeart/2005/8/layout/radial1"/>
    <dgm:cxn modelId="{27593BD1-FCD7-4DE0-BF3F-1189A3EB3FA7}" type="presParOf" srcId="{F3B77404-F047-4C54-A109-E5ECE320E229}" destId="{01E8D84B-1C54-4120-A2A9-646C1E7C9CBC}" srcOrd="4" destOrd="0" presId="urn:microsoft.com/office/officeart/2005/8/layout/radial1"/>
    <dgm:cxn modelId="{1499BB05-96A2-437D-8A47-C72BB679E274}" type="presParOf" srcId="{F3B77404-F047-4C54-A109-E5ECE320E229}" destId="{D1DA2636-781F-4671-8770-083550282244}" srcOrd="5" destOrd="0" presId="urn:microsoft.com/office/officeart/2005/8/layout/radial1"/>
    <dgm:cxn modelId="{434D8A14-625F-4EBF-BEC2-FCC75E891A28}" type="presParOf" srcId="{D1DA2636-781F-4671-8770-083550282244}" destId="{5020B58D-2603-4734-B267-1EEF70AE3858}" srcOrd="0" destOrd="0" presId="urn:microsoft.com/office/officeart/2005/8/layout/radial1"/>
    <dgm:cxn modelId="{D4BC7A54-50F5-43BB-8D22-2597EDBC840D}" type="presParOf" srcId="{F3B77404-F047-4C54-A109-E5ECE320E229}" destId="{BD136BDE-6D64-464D-B606-47BDFAA28E53}" srcOrd="6" destOrd="0" presId="urn:microsoft.com/office/officeart/2005/8/layout/radial1"/>
    <dgm:cxn modelId="{D36A0284-E994-44AF-BDC2-2B8C2F3321A4}" type="presParOf" srcId="{F3B77404-F047-4C54-A109-E5ECE320E229}" destId="{B318F0C3-EAE5-4487-8F4A-CA66A5941129}" srcOrd="7" destOrd="0" presId="urn:microsoft.com/office/officeart/2005/8/layout/radial1"/>
    <dgm:cxn modelId="{BC0BD7DF-2110-418C-AE95-7845AFFD47E8}" type="presParOf" srcId="{B318F0C3-EAE5-4487-8F4A-CA66A5941129}" destId="{5D25D390-3785-4168-A123-DD89E5FE25EB}" srcOrd="0" destOrd="0" presId="urn:microsoft.com/office/officeart/2005/8/layout/radial1"/>
    <dgm:cxn modelId="{2E0645B4-9264-476D-A67C-1A220DB4C8A1}" type="presParOf" srcId="{F3B77404-F047-4C54-A109-E5ECE320E229}" destId="{291E8421-9D27-45FE-BC1D-949E5345A891}" srcOrd="8" destOrd="0" presId="urn:microsoft.com/office/officeart/2005/8/layout/radial1"/>
    <dgm:cxn modelId="{0344EAD3-1AA0-4155-995A-0656E41FE7F7}" type="presParOf" srcId="{F3B77404-F047-4C54-A109-E5ECE320E229}" destId="{93E625F5-7E4C-4874-813D-082406E486DF}" srcOrd="9" destOrd="0" presId="urn:microsoft.com/office/officeart/2005/8/layout/radial1"/>
    <dgm:cxn modelId="{7A6E471E-4A7E-440B-86B7-4DF1A7865547}" type="presParOf" srcId="{93E625F5-7E4C-4874-813D-082406E486DF}" destId="{4126995B-3FB6-4CE8-B650-38AF78D33465}" srcOrd="0" destOrd="0" presId="urn:microsoft.com/office/officeart/2005/8/layout/radial1"/>
    <dgm:cxn modelId="{55228853-7069-4704-931C-930588B7C486}" type="presParOf" srcId="{F3B77404-F047-4C54-A109-E5ECE320E229}" destId="{054B5CA9-ADB8-4C39-87E6-F5EA6FB82AB4}" srcOrd="10" destOrd="0" presId="urn:microsoft.com/office/officeart/2005/8/layout/radial1"/>
    <dgm:cxn modelId="{73369310-C9DF-4ABA-A4CF-634924B47F1D}" type="presParOf" srcId="{F3B77404-F047-4C54-A109-E5ECE320E229}" destId="{B089B692-E62A-4532-8249-85B445971599}" srcOrd="11" destOrd="0" presId="urn:microsoft.com/office/officeart/2005/8/layout/radial1"/>
    <dgm:cxn modelId="{E7AD00AE-BB85-4110-8A42-D28645A5565D}" type="presParOf" srcId="{B089B692-E62A-4532-8249-85B445971599}" destId="{2A02AD00-E07D-4E9C-9232-95CDF93DC352}" srcOrd="0" destOrd="0" presId="urn:microsoft.com/office/officeart/2005/8/layout/radial1"/>
    <dgm:cxn modelId="{B6363EB6-47B9-4313-B1F5-FE78E5DB43E9}" type="presParOf" srcId="{F3B77404-F047-4C54-A109-E5ECE320E229}" destId="{4A9F2605-BC86-498E-957D-A0ADDE5D6DDF}" srcOrd="12" destOrd="0" presId="urn:microsoft.com/office/officeart/2005/8/layout/radial1"/>
    <dgm:cxn modelId="{28BB0261-ADE9-4982-8FB1-4208A28F9487}" type="presParOf" srcId="{F3B77404-F047-4C54-A109-E5ECE320E229}" destId="{DBD78193-51CE-4CF2-91A1-B430424D3726}" srcOrd="13" destOrd="0" presId="urn:microsoft.com/office/officeart/2005/8/layout/radial1"/>
    <dgm:cxn modelId="{4E71B956-6E23-44F3-AB42-836150EDBFE7}" type="presParOf" srcId="{DBD78193-51CE-4CF2-91A1-B430424D3726}" destId="{2758A531-3F6B-4389-9011-7FD7A77F53CA}" srcOrd="0" destOrd="0" presId="urn:microsoft.com/office/officeart/2005/8/layout/radial1"/>
    <dgm:cxn modelId="{B6A9B3E6-279D-4116-8DB1-56D2B1288E42}" type="presParOf" srcId="{F3B77404-F047-4C54-A109-E5ECE320E229}" destId="{FF4F81AF-C8EE-4D74-A937-808F06D8E682}" srcOrd="14" destOrd="0" presId="urn:microsoft.com/office/officeart/2005/8/layout/radial1"/>
    <dgm:cxn modelId="{0938A932-C395-4622-A04F-D7F1BC4994BD}" type="presParOf" srcId="{F3B77404-F047-4C54-A109-E5ECE320E229}" destId="{857103F7-6FEA-4BC0-BB95-350B09EAF0BD}" srcOrd="15" destOrd="0" presId="urn:microsoft.com/office/officeart/2005/8/layout/radial1"/>
    <dgm:cxn modelId="{344EC733-F208-4818-A797-921377E8544F}" type="presParOf" srcId="{857103F7-6FEA-4BC0-BB95-350B09EAF0BD}" destId="{589FD16D-5C5C-47BD-94DE-16D96C0C4309}" srcOrd="0" destOrd="0" presId="urn:microsoft.com/office/officeart/2005/8/layout/radial1"/>
    <dgm:cxn modelId="{6A2C4575-8A43-4F6B-898F-59AF2C49D20C}" type="presParOf" srcId="{F3B77404-F047-4C54-A109-E5ECE320E229}" destId="{9C33671C-95FA-4B92-8A69-5B7C9FC3D2BD}" srcOrd="16" destOrd="0" presId="urn:microsoft.com/office/officeart/2005/8/layout/radial1"/>
    <dgm:cxn modelId="{BC373CFE-9979-4DD6-A61D-84FB63B38B31}" type="presParOf" srcId="{F3B77404-F047-4C54-A109-E5ECE320E229}" destId="{E9E87F28-8389-4984-8203-638E13DA040F}" srcOrd="17" destOrd="0" presId="urn:microsoft.com/office/officeart/2005/8/layout/radial1"/>
    <dgm:cxn modelId="{A3A50A89-3422-4038-B9FC-9E13CA8EB570}" type="presParOf" srcId="{E9E87F28-8389-4984-8203-638E13DA040F}" destId="{82DFF465-0DBA-47D6-8B8A-9F19C2ECA89D}" srcOrd="0" destOrd="0" presId="urn:microsoft.com/office/officeart/2005/8/layout/radial1"/>
    <dgm:cxn modelId="{68D5A36E-1206-4F83-924D-09B4ECBFF92F}" type="presParOf" srcId="{F3B77404-F047-4C54-A109-E5ECE320E229}" destId="{D5619158-C518-4BAB-B361-134F5236425D}" srcOrd="18" destOrd="0" presId="urn:microsoft.com/office/officeart/2005/8/layout/radial1"/>
    <dgm:cxn modelId="{F5FDD687-36B3-40EB-BC72-39CFE021E059}" type="presParOf" srcId="{F3B77404-F047-4C54-A109-E5ECE320E229}" destId="{65CC6442-AE49-45FE-99AC-A75BCEA9B1F9}" srcOrd="19" destOrd="0" presId="urn:microsoft.com/office/officeart/2005/8/layout/radial1"/>
    <dgm:cxn modelId="{6BF569B6-6C71-4650-B566-D0C1D4E0EBA7}" type="presParOf" srcId="{65CC6442-AE49-45FE-99AC-A75BCEA9B1F9}" destId="{A9E39B02-880A-462C-ACD6-4A587333180B}" srcOrd="0" destOrd="0" presId="urn:microsoft.com/office/officeart/2005/8/layout/radial1"/>
    <dgm:cxn modelId="{3BF56997-E2E8-4AF8-BD0B-7A4884CD8DAE}" type="presParOf" srcId="{F3B77404-F047-4C54-A109-E5ECE320E229}" destId="{6FC69033-EB70-4173-9E43-AA60D18CE134}" srcOrd="2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D711C8-92EB-4C77-B30C-E66FD004B1E7}" type="doc">
      <dgm:prSet loTypeId="urn:microsoft.com/office/officeart/2005/8/layout/radial1" loCatId="cycle" qsTypeId="urn:microsoft.com/office/officeart/2005/8/quickstyle/simple1" qsCatId="simple" csTypeId="urn:microsoft.com/office/officeart/2005/8/colors/colorful3" csCatId="colorful" phldr="1"/>
      <dgm:spPr/>
      <dgm:t>
        <a:bodyPr/>
        <a:lstStyle/>
        <a:p>
          <a:endParaRPr lang="en-GB"/>
        </a:p>
      </dgm:t>
    </dgm:pt>
    <dgm:pt modelId="{BB64FC2C-30C3-4DF3-8497-6CFCB315B510}">
      <dgm:prSet phldrT="[Text]" custT="1"/>
      <dgm:spPr/>
      <dgm:t>
        <a:bodyPr/>
        <a:lstStyle/>
        <a:p>
          <a:pPr algn="ctr"/>
          <a:r>
            <a:rPr lang="en-GB" sz="2000" dirty="0">
              <a:latin typeface="Arial" panose="020B0604020202020204" pitchFamily="34" charset="0"/>
              <a:cs typeface="Arial" panose="020B0604020202020204" pitchFamily="34" charset="0"/>
            </a:rPr>
            <a:t>Cynhwysiant</a:t>
          </a:r>
        </a:p>
      </dgm:t>
    </dgm:pt>
    <dgm:pt modelId="{6DCBF5BB-1827-4F8F-B23E-70B080116F72}" type="parTrans" cxnId="{B1CA89DF-40A7-40E5-9FE6-3E8B3994F40F}">
      <dgm:prSet/>
      <dgm:spPr/>
      <dgm:t>
        <a:bodyPr/>
        <a:lstStyle/>
        <a:p>
          <a:pPr algn="ctr"/>
          <a:endParaRPr lang="en-GB"/>
        </a:p>
      </dgm:t>
    </dgm:pt>
    <dgm:pt modelId="{1A9B552B-33B8-45CC-97AC-B138C6119A23}" type="sibTrans" cxnId="{B1CA89DF-40A7-40E5-9FE6-3E8B3994F40F}">
      <dgm:prSet/>
      <dgm:spPr/>
      <dgm:t>
        <a:bodyPr/>
        <a:lstStyle/>
        <a:p>
          <a:pPr algn="ctr"/>
          <a:endParaRPr lang="en-GB"/>
        </a:p>
      </dgm:t>
    </dgm:pt>
    <dgm:pt modelId="{65147ADE-F262-4019-AF06-CFA3BFC48E7F}">
      <dgm:prSet phldrT="[Text]"/>
      <dgm:spPr/>
      <dgm:t>
        <a:bodyPr/>
        <a:lstStyle/>
        <a:p>
          <a:pPr algn="ctr"/>
          <a:r>
            <a:rPr lang="en-GB" dirty="0">
              <a:latin typeface="Arial" panose="020B0604020202020204" pitchFamily="34" charset="0"/>
              <a:cs typeface="Arial" panose="020B0604020202020204" pitchFamily="34" charset="0"/>
            </a:rPr>
            <a:t>Diversity</a:t>
          </a:r>
        </a:p>
      </dgm:t>
    </dgm:pt>
    <dgm:pt modelId="{D2DB3189-F75E-4B8B-BF31-0BB758A5DFC4}" type="parTrans" cxnId="{5B4FC3AD-006C-4909-89A9-6551D54FFEE6}">
      <dgm:prSet/>
      <dgm:spPr/>
      <dgm:t>
        <a:bodyPr/>
        <a:lstStyle/>
        <a:p>
          <a:pPr algn="ctr"/>
          <a:endParaRPr lang="en-GB"/>
        </a:p>
      </dgm:t>
    </dgm:pt>
    <dgm:pt modelId="{62794238-DD5C-4900-84C4-844341A9F9CD}" type="sibTrans" cxnId="{5B4FC3AD-006C-4909-89A9-6551D54FFEE6}">
      <dgm:prSet/>
      <dgm:spPr/>
      <dgm:t>
        <a:bodyPr/>
        <a:lstStyle/>
        <a:p>
          <a:pPr algn="ctr"/>
          <a:endParaRPr lang="en-GB"/>
        </a:p>
      </dgm:t>
    </dgm:pt>
    <dgm:pt modelId="{D48B82DC-C41F-437E-8910-BD1BD857BCAC}">
      <dgm:prSet phldrT="[Text]"/>
      <dgm:spPr/>
      <dgm:t>
        <a:bodyPr/>
        <a:lstStyle/>
        <a:p>
          <a:pPr algn="ctr"/>
          <a:r>
            <a:rPr lang="en-GB" dirty="0">
              <a:latin typeface="Arial" panose="020B0604020202020204" pitchFamily="34" charset="0"/>
              <a:cs typeface="Arial" panose="020B0604020202020204" pitchFamily="34" charset="0"/>
            </a:rPr>
            <a:t>Removing barriers</a:t>
          </a:r>
        </a:p>
      </dgm:t>
    </dgm:pt>
    <dgm:pt modelId="{B0C5F998-CF12-426F-BD79-31E38774B096}" type="parTrans" cxnId="{C66C7CC6-CE81-430D-90B7-3EE9C8888A5C}">
      <dgm:prSet/>
      <dgm:spPr/>
      <dgm:t>
        <a:bodyPr/>
        <a:lstStyle/>
        <a:p>
          <a:pPr algn="ctr"/>
          <a:endParaRPr lang="en-GB"/>
        </a:p>
      </dgm:t>
    </dgm:pt>
    <dgm:pt modelId="{7B13B43B-3F79-4009-A040-43DB2A45E548}" type="sibTrans" cxnId="{C66C7CC6-CE81-430D-90B7-3EE9C8888A5C}">
      <dgm:prSet/>
      <dgm:spPr/>
      <dgm:t>
        <a:bodyPr/>
        <a:lstStyle/>
        <a:p>
          <a:pPr algn="ctr"/>
          <a:endParaRPr lang="en-GB"/>
        </a:p>
      </dgm:t>
    </dgm:pt>
    <dgm:pt modelId="{84D49A30-CAEB-4B26-A0FA-A3DCD40F8F00}">
      <dgm:prSet phldrT="[Text]"/>
      <dgm:spPr/>
      <dgm:t>
        <a:bodyPr/>
        <a:lstStyle/>
        <a:p>
          <a:pPr algn="ctr"/>
          <a:r>
            <a:rPr lang="en-GB" dirty="0">
              <a:latin typeface="Arial" panose="020B0604020202020204" pitchFamily="34" charset="0"/>
              <a:cs typeface="Arial" panose="020B0604020202020204" pitchFamily="34" charset="0"/>
            </a:rPr>
            <a:t>Overcoming exclusion</a:t>
          </a:r>
        </a:p>
      </dgm:t>
    </dgm:pt>
    <dgm:pt modelId="{6DCEF46F-41AF-4C68-A941-B9944B895185}" type="parTrans" cxnId="{B255364A-2A8D-4836-B3CC-CEF78E23BF5F}">
      <dgm:prSet/>
      <dgm:spPr/>
      <dgm:t>
        <a:bodyPr/>
        <a:lstStyle/>
        <a:p>
          <a:pPr algn="ctr"/>
          <a:endParaRPr lang="en-GB"/>
        </a:p>
      </dgm:t>
    </dgm:pt>
    <dgm:pt modelId="{F910A369-5C52-41B0-A2DC-EF7311654BCA}" type="sibTrans" cxnId="{B255364A-2A8D-4836-B3CC-CEF78E23BF5F}">
      <dgm:prSet/>
      <dgm:spPr/>
      <dgm:t>
        <a:bodyPr/>
        <a:lstStyle/>
        <a:p>
          <a:pPr algn="ctr"/>
          <a:endParaRPr lang="en-GB"/>
        </a:p>
      </dgm:t>
    </dgm:pt>
    <dgm:pt modelId="{F7F4966A-3A66-42A4-936E-D09CD319F145}">
      <dgm:prSet phldrT="[Text]" custT="1"/>
      <dgm:spPr/>
      <dgm:t>
        <a:bodyPr/>
        <a:lstStyle/>
        <a:p>
          <a:pPr algn="ctr"/>
          <a:r>
            <a:rPr lang="en-GB" sz="1000" dirty="0">
              <a:latin typeface="Arial" panose="020B0604020202020204" pitchFamily="34" charset="0"/>
              <a:cs typeface="Arial" panose="020B0604020202020204" pitchFamily="34" charset="0"/>
            </a:rPr>
            <a:t>Increase participation</a:t>
          </a:r>
        </a:p>
      </dgm:t>
    </dgm:pt>
    <dgm:pt modelId="{AD1304FF-20A8-4746-BCEC-F7AAF7FB9BCB}" type="parTrans" cxnId="{B21CCE91-5991-4959-9C58-D94F3309C3A1}">
      <dgm:prSet/>
      <dgm:spPr/>
      <dgm:t>
        <a:bodyPr/>
        <a:lstStyle/>
        <a:p>
          <a:pPr algn="ctr"/>
          <a:endParaRPr lang="en-GB"/>
        </a:p>
      </dgm:t>
    </dgm:pt>
    <dgm:pt modelId="{889F5077-934C-4338-96A4-D38593A77F99}" type="sibTrans" cxnId="{B21CCE91-5991-4959-9C58-D94F3309C3A1}">
      <dgm:prSet/>
      <dgm:spPr/>
      <dgm:t>
        <a:bodyPr/>
        <a:lstStyle/>
        <a:p>
          <a:pPr algn="ctr"/>
          <a:endParaRPr lang="en-GB"/>
        </a:p>
      </dgm:t>
    </dgm:pt>
    <dgm:pt modelId="{C6E19818-4924-44E7-8FBE-7EBD4684A7D9}">
      <dgm:prSet/>
      <dgm:spPr/>
      <dgm:t>
        <a:bodyPr/>
        <a:lstStyle/>
        <a:p>
          <a:pPr algn="ctr"/>
          <a:endParaRPr lang="en-GB"/>
        </a:p>
      </dgm:t>
    </dgm:pt>
    <dgm:pt modelId="{E6BBD1F8-8E8C-4447-88CC-0B067C744B61}" type="parTrans" cxnId="{221F0FB2-F5F7-4C42-8F9D-6442DF8210B4}">
      <dgm:prSet/>
      <dgm:spPr/>
      <dgm:t>
        <a:bodyPr/>
        <a:lstStyle/>
        <a:p>
          <a:pPr algn="ctr"/>
          <a:endParaRPr lang="en-GB"/>
        </a:p>
      </dgm:t>
    </dgm:pt>
    <dgm:pt modelId="{52B19396-63AA-4846-A0D0-252EF10AA2C5}" type="sibTrans" cxnId="{221F0FB2-F5F7-4C42-8F9D-6442DF8210B4}">
      <dgm:prSet/>
      <dgm:spPr/>
      <dgm:t>
        <a:bodyPr/>
        <a:lstStyle/>
        <a:p>
          <a:pPr algn="ctr"/>
          <a:endParaRPr lang="en-GB"/>
        </a:p>
      </dgm:t>
    </dgm:pt>
    <dgm:pt modelId="{84B48CC8-40B1-461D-9FD7-09FB4EE254B3}">
      <dgm:prSet/>
      <dgm:spPr/>
      <dgm:t>
        <a:bodyPr/>
        <a:lstStyle/>
        <a:p>
          <a:pPr algn="ctr"/>
          <a:endParaRPr lang="en-GB"/>
        </a:p>
      </dgm:t>
    </dgm:pt>
    <dgm:pt modelId="{EA250B0E-C64F-4840-B1C2-69E8BE489BB9}" type="parTrans" cxnId="{CD5FA09D-89B7-42FD-A307-68BA9886003D}">
      <dgm:prSet/>
      <dgm:spPr/>
      <dgm:t>
        <a:bodyPr/>
        <a:lstStyle/>
        <a:p>
          <a:pPr algn="ctr"/>
          <a:endParaRPr lang="en-GB"/>
        </a:p>
      </dgm:t>
    </dgm:pt>
    <dgm:pt modelId="{F957CAB0-F5FE-4DFD-B5A4-DC8C651D62D4}" type="sibTrans" cxnId="{CD5FA09D-89B7-42FD-A307-68BA9886003D}">
      <dgm:prSet/>
      <dgm:spPr/>
      <dgm:t>
        <a:bodyPr/>
        <a:lstStyle/>
        <a:p>
          <a:pPr algn="ctr"/>
          <a:endParaRPr lang="en-GB"/>
        </a:p>
      </dgm:t>
    </dgm:pt>
    <dgm:pt modelId="{BE5C94E3-19B5-4418-9E7B-F0D1C7AB38EA}">
      <dgm:prSet/>
      <dgm:spPr/>
      <dgm:t>
        <a:bodyPr/>
        <a:lstStyle/>
        <a:p>
          <a:pPr algn="ctr"/>
          <a:endParaRPr lang="en-GB"/>
        </a:p>
      </dgm:t>
    </dgm:pt>
    <dgm:pt modelId="{47E496E2-D19D-4FA9-9E0A-0E0E1111BD06}" type="parTrans" cxnId="{B5D742B5-2ABA-423F-B110-836D39851F54}">
      <dgm:prSet/>
      <dgm:spPr/>
      <dgm:t>
        <a:bodyPr/>
        <a:lstStyle/>
        <a:p>
          <a:pPr algn="ctr"/>
          <a:endParaRPr lang="en-GB"/>
        </a:p>
      </dgm:t>
    </dgm:pt>
    <dgm:pt modelId="{F930255B-741F-46C8-8B7E-4F2DF7EEA73C}" type="sibTrans" cxnId="{B5D742B5-2ABA-423F-B110-836D39851F54}">
      <dgm:prSet/>
      <dgm:spPr/>
      <dgm:t>
        <a:bodyPr/>
        <a:lstStyle/>
        <a:p>
          <a:pPr algn="ctr"/>
          <a:endParaRPr lang="en-GB"/>
        </a:p>
      </dgm:t>
    </dgm:pt>
    <dgm:pt modelId="{AF9B87B4-5203-440A-82A1-2105AD669167}">
      <dgm:prSet/>
      <dgm:spPr/>
      <dgm:t>
        <a:bodyPr/>
        <a:lstStyle/>
        <a:p>
          <a:pPr algn="ctr"/>
          <a:endParaRPr lang="en-GB"/>
        </a:p>
      </dgm:t>
    </dgm:pt>
    <dgm:pt modelId="{1E7E52CE-099E-4445-9897-30259B73011F}" type="parTrans" cxnId="{D6036CAA-6FCA-4C47-966D-FDDD8D4EED9A}">
      <dgm:prSet/>
      <dgm:spPr/>
      <dgm:t>
        <a:bodyPr/>
        <a:lstStyle/>
        <a:p>
          <a:pPr algn="ctr"/>
          <a:endParaRPr lang="en-GB"/>
        </a:p>
      </dgm:t>
    </dgm:pt>
    <dgm:pt modelId="{381BCE72-17E3-44F5-9121-B86257941733}" type="sibTrans" cxnId="{D6036CAA-6FCA-4C47-966D-FDDD8D4EED9A}">
      <dgm:prSet/>
      <dgm:spPr/>
      <dgm:t>
        <a:bodyPr/>
        <a:lstStyle/>
        <a:p>
          <a:pPr algn="ctr"/>
          <a:endParaRPr lang="en-GB"/>
        </a:p>
      </dgm:t>
    </dgm:pt>
    <dgm:pt modelId="{246C511B-2397-4609-BB82-EE4333261A1C}">
      <dgm:prSet/>
      <dgm:spPr/>
      <dgm:t>
        <a:bodyPr/>
        <a:lstStyle/>
        <a:p>
          <a:pPr algn="ctr"/>
          <a:endParaRPr lang="en-GB"/>
        </a:p>
      </dgm:t>
    </dgm:pt>
    <dgm:pt modelId="{8904DA11-0601-4472-9336-962AA8F747E7}" type="parTrans" cxnId="{1287775F-CC94-4D84-B210-377FAAB64E3C}">
      <dgm:prSet/>
      <dgm:spPr/>
      <dgm:t>
        <a:bodyPr/>
        <a:lstStyle/>
        <a:p>
          <a:pPr algn="ctr"/>
          <a:endParaRPr lang="en-GB"/>
        </a:p>
      </dgm:t>
    </dgm:pt>
    <dgm:pt modelId="{2399ECFF-CA81-45D0-A816-BE93F2F0D8FF}" type="sibTrans" cxnId="{1287775F-CC94-4D84-B210-377FAAB64E3C}">
      <dgm:prSet/>
      <dgm:spPr/>
      <dgm:t>
        <a:bodyPr/>
        <a:lstStyle/>
        <a:p>
          <a:pPr algn="ctr"/>
          <a:endParaRPr lang="en-GB"/>
        </a:p>
      </dgm:t>
    </dgm:pt>
    <dgm:pt modelId="{B32AE93F-3B21-4A4C-BDB4-D717210470A0}">
      <dgm:prSet/>
      <dgm:spPr/>
      <dgm:t>
        <a:bodyPr/>
        <a:lstStyle/>
        <a:p>
          <a:pPr algn="ctr"/>
          <a:endParaRPr lang="en-GB"/>
        </a:p>
      </dgm:t>
    </dgm:pt>
    <dgm:pt modelId="{02CA96B2-D2FE-42BE-9021-56BB33D169CD}" type="parTrans" cxnId="{63B46A72-0093-4120-8096-D37A65026CC7}">
      <dgm:prSet/>
      <dgm:spPr/>
      <dgm:t>
        <a:bodyPr/>
        <a:lstStyle/>
        <a:p>
          <a:pPr algn="ctr"/>
          <a:endParaRPr lang="en-GB"/>
        </a:p>
      </dgm:t>
    </dgm:pt>
    <dgm:pt modelId="{144663FD-934E-4F96-A455-8D46923559AD}" type="sibTrans" cxnId="{63B46A72-0093-4120-8096-D37A65026CC7}">
      <dgm:prSet/>
      <dgm:spPr/>
      <dgm:t>
        <a:bodyPr/>
        <a:lstStyle/>
        <a:p>
          <a:pPr algn="ctr"/>
          <a:endParaRPr lang="en-GB"/>
        </a:p>
      </dgm:t>
    </dgm:pt>
    <dgm:pt modelId="{F3B77404-F047-4C54-A109-E5ECE320E229}" type="pres">
      <dgm:prSet presAssocID="{A5D711C8-92EB-4C77-B30C-E66FD004B1E7}" presName="cycle" presStyleCnt="0">
        <dgm:presLayoutVars>
          <dgm:chMax val="1"/>
          <dgm:dir/>
          <dgm:animLvl val="ctr"/>
          <dgm:resizeHandles val="exact"/>
        </dgm:presLayoutVars>
      </dgm:prSet>
      <dgm:spPr/>
    </dgm:pt>
    <dgm:pt modelId="{EFA350F2-7E82-40D1-9F34-FF02B08F01DC}" type="pres">
      <dgm:prSet presAssocID="{BB64FC2C-30C3-4DF3-8497-6CFCB315B510}" presName="centerShape" presStyleLbl="node0" presStyleIdx="0" presStyleCnt="1" custScaleX="212850"/>
      <dgm:spPr/>
    </dgm:pt>
    <dgm:pt modelId="{03DD9B59-E71D-4B88-9F8F-D2668D35E0A2}" type="pres">
      <dgm:prSet presAssocID="{D2DB3189-F75E-4B8B-BF31-0BB758A5DFC4}" presName="Name9" presStyleLbl="parChTrans1D2" presStyleIdx="0" presStyleCnt="10"/>
      <dgm:spPr/>
    </dgm:pt>
    <dgm:pt modelId="{4944E4D9-4392-4EAC-B12A-04E7D579B85A}" type="pres">
      <dgm:prSet presAssocID="{D2DB3189-F75E-4B8B-BF31-0BB758A5DFC4}" presName="connTx" presStyleLbl="parChTrans1D2" presStyleIdx="0" presStyleCnt="10"/>
      <dgm:spPr/>
    </dgm:pt>
    <dgm:pt modelId="{EC3F45CD-40F0-4EC2-AEC8-42AA318F6B75}" type="pres">
      <dgm:prSet presAssocID="{65147ADE-F262-4019-AF06-CFA3BFC48E7F}" presName="node" presStyleLbl="node1" presStyleIdx="0" presStyleCnt="10">
        <dgm:presLayoutVars>
          <dgm:bulletEnabled val="1"/>
        </dgm:presLayoutVars>
      </dgm:prSet>
      <dgm:spPr/>
    </dgm:pt>
    <dgm:pt modelId="{0BFA6FAD-771A-4683-8F18-6D3D020CF256}" type="pres">
      <dgm:prSet presAssocID="{B0C5F998-CF12-426F-BD79-31E38774B096}" presName="Name9" presStyleLbl="parChTrans1D2" presStyleIdx="1" presStyleCnt="10"/>
      <dgm:spPr/>
    </dgm:pt>
    <dgm:pt modelId="{90441025-E1E7-45EC-8565-3DD527BEB6B2}" type="pres">
      <dgm:prSet presAssocID="{B0C5F998-CF12-426F-BD79-31E38774B096}" presName="connTx" presStyleLbl="parChTrans1D2" presStyleIdx="1" presStyleCnt="10"/>
      <dgm:spPr/>
    </dgm:pt>
    <dgm:pt modelId="{01E8D84B-1C54-4120-A2A9-646C1E7C9CBC}" type="pres">
      <dgm:prSet presAssocID="{D48B82DC-C41F-437E-8910-BD1BD857BCAC}" presName="node" presStyleLbl="node1" presStyleIdx="1" presStyleCnt="10">
        <dgm:presLayoutVars>
          <dgm:bulletEnabled val="1"/>
        </dgm:presLayoutVars>
      </dgm:prSet>
      <dgm:spPr/>
    </dgm:pt>
    <dgm:pt modelId="{D1DA2636-781F-4671-8770-083550282244}" type="pres">
      <dgm:prSet presAssocID="{EA250B0E-C64F-4840-B1C2-69E8BE489BB9}" presName="Name9" presStyleLbl="parChTrans1D2" presStyleIdx="2" presStyleCnt="10"/>
      <dgm:spPr/>
    </dgm:pt>
    <dgm:pt modelId="{5020B58D-2603-4734-B267-1EEF70AE3858}" type="pres">
      <dgm:prSet presAssocID="{EA250B0E-C64F-4840-B1C2-69E8BE489BB9}" presName="connTx" presStyleLbl="parChTrans1D2" presStyleIdx="2" presStyleCnt="10"/>
      <dgm:spPr/>
    </dgm:pt>
    <dgm:pt modelId="{BD136BDE-6D64-464D-B606-47BDFAA28E53}" type="pres">
      <dgm:prSet presAssocID="{84B48CC8-40B1-461D-9FD7-09FB4EE254B3}" presName="node" presStyleLbl="node1" presStyleIdx="2" presStyleCnt="10">
        <dgm:presLayoutVars>
          <dgm:bulletEnabled val="1"/>
        </dgm:presLayoutVars>
      </dgm:prSet>
      <dgm:spPr/>
    </dgm:pt>
    <dgm:pt modelId="{B318F0C3-EAE5-4487-8F4A-CA66A5941129}" type="pres">
      <dgm:prSet presAssocID="{1E7E52CE-099E-4445-9897-30259B73011F}" presName="Name9" presStyleLbl="parChTrans1D2" presStyleIdx="3" presStyleCnt="10"/>
      <dgm:spPr/>
    </dgm:pt>
    <dgm:pt modelId="{5D25D390-3785-4168-A123-DD89E5FE25EB}" type="pres">
      <dgm:prSet presAssocID="{1E7E52CE-099E-4445-9897-30259B73011F}" presName="connTx" presStyleLbl="parChTrans1D2" presStyleIdx="3" presStyleCnt="10"/>
      <dgm:spPr/>
    </dgm:pt>
    <dgm:pt modelId="{291E8421-9D27-45FE-BC1D-949E5345A891}" type="pres">
      <dgm:prSet presAssocID="{AF9B87B4-5203-440A-82A1-2105AD669167}" presName="node" presStyleLbl="node1" presStyleIdx="3" presStyleCnt="10">
        <dgm:presLayoutVars>
          <dgm:bulletEnabled val="1"/>
        </dgm:presLayoutVars>
      </dgm:prSet>
      <dgm:spPr/>
    </dgm:pt>
    <dgm:pt modelId="{93E625F5-7E4C-4874-813D-082406E486DF}" type="pres">
      <dgm:prSet presAssocID="{47E496E2-D19D-4FA9-9E0A-0E0E1111BD06}" presName="Name9" presStyleLbl="parChTrans1D2" presStyleIdx="4" presStyleCnt="10"/>
      <dgm:spPr/>
    </dgm:pt>
    <dgm:pt modelId="{4126995B-3FB6-4CE8-B650-38AF78D33465}" type="pres">
      <dgm:prSet presAssocID="{47E496E2-D19D-4FA9-9E0A-0E0E1111BD06}" presName="connTx" presStyleLbl="parChTrans1D2" presStyleIdx="4" presStyleCnt="10"/>
      <dgm:spPr/>
    </dgm:pt>
    <dgm:pt modelId="{054B5CA9-ADB8-4C39-87E6-F5EA6FB82AB4}" type="pres">
      <dgm:prSet presAssocID="{BE5C94E3-19B5-4418-9E7B-F0D1C7AB38EA}" presName="node" presStyleLbl="node1" presStyleIdx="4" presStyleCnt="10">
        <dgm:presLayoutVars>
          <dgm:bulletEnabled val="1"/>
        </dgm:presLayoutVars>
      </dgm:prSet>
      <dgm:spPr/>
    </dgm:pt>
    <dgm:pt modelId="{B089B692-E62A-4532-8249-85B445971599}" type="pres">
      <dgm:prSet presAssocID="{E6BBD1F8-8E8C-4447-88CC-0B067C744B61}" presName="Name9" presStyleLbl="parChTrans1D2" presStyleIdx="5" presStyleCnt="10"/>
      <dgm:spPr/>
    </dgm:pt>
    <dgm:pt modelId="{2A02AD00-E07D-4E9C-9232-95CDF93DC352}" type="pres">
      <dgm:prSet presAssocID="{E6BBD1F8-8E8C-4447-88CC-0B067C744B61}" presName="connTx" presStyleLbl="parChTrans1D2" presStyleIdx="5" presStyleCnt="10"/>
      <dgm:spPr/>
    </dgm:pt>
    <dgm:pt modelId="{4A9F2605-BC86-498E-957D-A0ADDE5D6DDF}" type="pres">
      <dgm:prSet presAssocID="{C6E19818-4924-44E7-8FBE-7EBD4684A7D9}" presName="node" presStyleLbl="node1" presStyleIdx="5" presStyleCnt="10">
        <dgm:presLayoutVars>
          <dgm:bulletEnabled val="1"/>
        </dgm:presLayoutVars>
      </dgm:prSet>
      <dgm:spPr/>
    </dgm:pt>
    <dgm:pt modelId="{DBD78193-51CE-4CF2-91A1-B430424D3726}" type="pres">
      <dgm:prSet presAssocID="{8904DA11-0601-4472-9336-962AA8F747E7}" presName="Name9" presStyleLbl="parChTrans1D2" presStyleIdx="6" presStyleCnt="10"/>
      <dgm:spPr/>
    </dgm:pt>
    <dgm:pt modelId="{2758A531-3F6B-4389-9011-7FD7A77F53CA}" type="pres">
      <dgm:prSet presAssocID="{8904DA11-0601-4472-9336-962AA8F747E7}" presName="connTx" presStyleLbl="parChTrans1D2" presStyleIdx="6" presStyleCnt="10"/>
      <dgm:spPr/>
    </dgm:pt>
    <dgm:pt modelId="{FF4F81AF-C8EE-4D74-A937-808F06D8E682}" type="pres">
      <dgm:prSet presAssocID="{246C511B-2397-4609-BB82-EE4333261A1C}" presName="node" presStyleLbl="node1" presStyleIdx="6" presStyleCnt="10">
        <dgm:presLayoutVars>
          <dgm:bulletEnabled val="1"/>
        </dgm:presLayoutVars>
      </dgm:prSet>
      <dgm:spPr/>
    </dgm:pt>
    <dgm:pt modelId="{857103F7-6FEA-4BC0-BB95-350B09EAF0BD}" type="pres">
      <dgm:prSet presAssocID="{6DCEF46F-41AF-4C68-A941-B9944B895185}" presName="Name9" presStyleLbl="parChTrans1D2" presStyleIdx="7" presStyleCnt="10"/>
      <dgm:spPr/>
    </dgm:pt>
    <dgm:pt modelId="{589FD16D-5C5C-47BD-94DE-16D96C0C4309}" type="pres">
      <dgm:prSet presAssocID="{6DCEF46F-41AF-4C68-A941-B9944B895185}" presName="connTx" presStyleLbl="parChTrans1D2" presStyleIdx="7" presStyleCnt="10"/>
      <dgm:spPr/>
    </dgm:pt>
    <dgm:pt modelId="{9C33671C-95FA-4B92-8A69-5B7C9FC3D2BD}" type="pres">
      <dgm:prSet presAssocID="{84D49A30-CAEB-4B26-A0FA-A3DCD40F8F00}" presName="node" presStyleLbl="node1" presStyleIdx="7" presStyleCnt="10">
        <dgm:presLayoutVars>
          <dgm:bulletEnabled val="1"/>
        </dgm:presLayoutVars>
      </dgm:prSet>
      <dgm:spPr/>
    </dgm:pt>
    <dgm:pt modelId="{E9E87F28-8389-4984-8203-638E13DA040F}" type="pres">
      <dgm:prSet presAssocID="{02CA96B2-D2FE-42BE-9021-56BB33D169CD}" presName="Name9" presStyleLbl="parChTrans1D2" presStyleIdx="8" presStyleCnt="10"/>
      <dgm:spPr/>
    </dgm:pt>
    <dgm:pt modelId="{82DFF465-0DBA-47D6-8B8A-9F19C2ECA89D}" type="pres">
      <dgm:prSet presAssocID="{02CA96B2-D2FE-42BE-9021-56BB33D169CD}" presName="connTx" presStyleLbl="parChTrans1D2" presStyleIdx="8" presStyleCnt="10"/>
      <dgm:spPr/>
    </dgm:pt>
    <dgm:pt modelId="{D5619158-C518-4BAB-B361-134F5236425D}" type="pres">
      <dgm:prSet presAssocID="{B32AE93F-3B21-4A4C-BDB4-D717210470A0}" presName="node" presStyleLbl="node1" presStyleIdx="8" presStyleCnt="10">
        <dgm:presLayoutVars>
          <dgm:bulletEnabled val="1"/>
        </dgm:presLayoutVars>
      </dgm:prSet>
      <dgm:spPr/>
    </dgm:pt>
    <dgm:pt modelId="{65CC6442-AE49-45FE-99AC-A75BCEA9B1F9}" type="pres">
      <dgm:prSet presAssocID="{AD1304FF-20A8-4746-BCEC-F7AAF7FB9BCB}" presName="Name9" presStyleLbl="parChTrans1D2" presStyleIdx="9" presStyleCnt="10"/>
      <dgm:spPr/>
    </dgm:pt>
    <dgm:pt modelId="{A9E39B02-880A-462C-ACD6-4A587333180B}" type="pres">
      <dgm:prSet presAssocID="{AD1304FF-20A8-4746-BCEC-F7AAF7FB9BCB}" presName="connTx" presStyleLbl="parChTrans1D2" presStyleIdx="9" presStyleCnt="10"/>
      <dgm:spPr/>
    </dgm:pt>
    <dgm:pt modelId="{6FC69033-EB70-4173-9E43-AA60D18CE134}" type="pres">
      <dgm:prSet presAssocID="{F7F4966A-3A66-42A4-936E-D09CD319F145}" presName="node" presStyleLbl="node1" presStyleIdx="9" presStyleCnt="10">
        <dgm:presLayoutVars>
          <dgm:bulletEnabled val="1"/>
        </dgm:presLayoutVars>
      </dgm:prSet>
      <dgm:spPr/>
    </dgm:pt>
  </dgm:ptLst>
  <dgm:cxnLst>
    <dgm:cxn modelId="{8DE74401-0643-46BE-BDD4-BC101A84D88C}" type="presOf" srcId="{84D49A30-CAEB-4B26-A0FA-A3DCD40F8F00}" destId="{9C33671C-95FA-4B92-8A69-5B7C9FC3D2BD}" srcOrd="0" destOrd="0" presId="urn:microsoft.com/office/officeart/2005/8/layout/radial1"/>
    <dgm:cxn modelId="{47C61303-8C03-4561-8DE9-4C52801A55A1}" type="presOf" srcId="{B0C5F998-CF12-426F-BD79-31E38774B096}" destId="{90441025-E1E7-45EC-8565-3DD527BEB6B2}" srcOrd="1" destOrd="0" presId="urn:microsoft.com/office/officeart/2005/8/layout/radial1"/>
    <dgm:cxn modelId="{A7E49A03-DA61-4764-9540-70B021772CD9}" type="presOf" srcId="{EA250B0E-C64F-4840-B1C2-69E8BE489BB9}" destId="{D1DA2636-781F-4671-8770-083550282244}" srcOrd="0" destOrd="0" presId="urn:microsoft.com/office/officeart/2005/8/layout/radial1"/>
    <dgm:cxn modelId="{9E93B80F-77FD-4502-9BE6-00050B9A717B}" type="presOf" srcId="{BB64FC2C-30C3-4DF3-8497-6CFCB315B510}" destId="{EFA350F2-7E82-40D1-9F34-FF02B08F01DC}" srcOrd="0" destOrd="0" presId="urn:microsoft.com/office/officeart/2005/8/layout/radial1"/>
    <dgm:cxn modelId="{AD5CFA0F-33C0-45E6-B0B7-6751EFB922A7}" type="presOf" srcId="{EA250B0E-C64F-4840-B1C2-69E8BE489BB9}" destId="{5020B58D-2603-4734-B267-1EEF70AE3858}" srcOrd="1" destOrd="0" presId="urn:microsoft.com/office/officeart/2005/8/layout/radial1"/>
    <dgm:cxn modelId="{3D938E18-384D-41D0-83F5-7E0315116D49}" type="presOf" srcId="{D2DB3189-F75E-4B8B-BF31-0BB758A5DFC4}" destId="{03DD9B59-E71D-4B88-9F8F-D2668D35E0A2}" srcOrd="0" destOrd="0" presId="urn:microsoft.com/office/officeart/2005/8/layout/radial1"/>
    <dgm:cxn modelId="{56BFB61B-B50A-41B7-8E82-EF6DABD43383}" type="presOf" srcId="{8904DA11-0601-4472-9336-962AA8F747E7}" destId="{DBD78193-51CE-4CF2-91A1-B430424D3726}" srcOrd="0" destOrd="0" presId="urn:microsoft.com/office/officeart/2005/8/layout/radial1"/>
    <dgm:cxn modelId="{9EEF6625-6DF5-4860-BF37-84436895B31B}" type="presOf" srcId="{47E496E2-D19D-4FA9-9E0A-0E0E1111BD06}" destId="{93E625F5-7E4C-4874-813D-082406E486DF}" srcOrd="0" destOrd="0" presId="urn:microsoft.com/office/officeart/2005/8/layout/radial1"/>
    <dgm:cxn modelId="{FD825028-1771-4C26-8720-EAAF10F83E0C}" type="presOf" srcId="{1E7E52CE-099E-4445-9897-30259B73011F}" destId="{5D25D390-3785-4168-A123-DD89E5FE25EB}" srcOrd="1" destOrd="0" presId="urn:microsoft.com/office/officeart/2005/8/layout/radial1"/>
    <dgm:cxn modelId="{B168F12C-4D80-47B4-ADF2-2C05D0F560D8}" type="presOf" srcId="{B32AE93F-3B21-4A4C-BDB4-D717210470A0}" destId="{D5619158-C518-4BAB-B361-134F5236425D}" srcOrd="0" destOrd="0" presId="urn:microsoft.com/office/officeart/2005/8/layout/radial1"/>
    <dgm:cxn modelId="{2313415C-44D8-40CD-AD12-F57DF9A7371F}" type="presOf" srcId="{AD1304FF-20A8-4746-BCEC-F7AAF7FB9BCB}" destId="{A9E39B02-880A-462C-ACD6-4A587333180B}" srcOrd="1" destOrd="0" presId="urn:microsoft.com/office/officeart/2005/8/layout/radial1"/>
    <dgm:cxn modelId="{1287775F-CC94-4D84-B210-377FAAB64E3C}" srcId="{BB64FC2C-30C3-4DF3-8497-6CFCB315B510}" destId="{246C511B-2397-4609-BB82-EE4333261A1C}" srcOrd="6" destOrd="0" parTransId="{8904DA11-0601-4472-9336-962AA8F747E7}" sibTransId="{2399ECFF-CA81-45D0-A816-BE93F2F0D8FF}"/>
    <dgm:cxn modelId="{B255364A-2A8D-4836-B3CC-CEF78E23BF5F}" srcId="{BB64FC2C-30C3-4DF3-8497-6CFCB315B510}" destId="{84D49A30-CAEB-4B26-A0FA-A3DCD40F8F00}" srcOrd="7" destOrd="0" parTransId="{6DCEF46F-41AF-4C68-A941-B9944B895185}" sibTransId="{F910A369-5C52-41B0-A2DC-EF7311654BCA}"/>
    <dgm:cxn modelId="{F1116772-F68F-432E-99BC-F64A3B20FC3E}" type="presOf" srcId="{6DCEF46F-41AF-4C68-A941-B9944B895185}" destId="{857103F7-6FEA-4BC0-BB95-350B09EAF0BD}" srcOrd="0" destOrd="0" presId="urn:microsoft.com/office/officeart/2005/8/layout/radial1"/>
    <dgm:cxn modelId="{63B46A72-0093-4120-8096-D37A65026CC7}" srcId="{BB64FC2C-30C3-4DF3-8497-6CFCB315B510}" destId="{B32AE93F-3B21-4A4C-BDB4-D717210470A0}" srcOrd="8" destOrd="0" parTransId="{02CA96B2-D2FE-42BE-9021-56BB33D169CD}" sibTransId="{144663FD-934E-4F96-A455-8D46923559AD}"/>
    <dgm:cxn modelId="{94BA6653-8B54-46D9-A667-CCE709D6A8FA}" type="presOf" srcId="{E6BBD1F8-8E8C-4447-88CC-0B067C744B61}" destId="{B089B692-E62A-4532-8249-85B445971599}" srcOrd="0" destOrd="0" presId="urn:microsoft.com/office/officeart/2005/8/layout/radial1"/>
    <dgm:cxn modelId="{39427D53-60FA-46C6-8DED-4403A2B85ABD}" type="presOf" srcId="{246C511B-2397-4609-BB82-EE4333261A1C}" destId="{FF4F81AF-C8EE-4D74-A937-808F06D8E682}" srcOrd="0" destOrd="0" presId="urn:microsoft.com/office/officeart/2005/8/layout/radial1"/>
    <dgm:cxn modelId="{CDAC3455-1966-410E-8D1B-E7199A1EDDE8}" type="presOf" srcId="{D2DB3189-F75E-4B8B-BF31-0BB758A5DFC4}" destId="{4944E4D9-4392-4EAC-B12A-04E7D579B85A}" srcOrd="1" destOrd="0" presId="urn:microsoft.com/office/officeart/2005/8/layout/radial1"/>
    <dgm:cxn modelId="{22624577-A5BF-4485-996C-4F3DBF45F0D2}" type="presOf" srcId="{B0C5F998-CF12-426F-BD79-31E38774B096}" destId="{0BFA6FAD-771A-4683-8F18-6D3D020CF256}" srcOrd="0" destOrd="0" presId="urn:microsoft.com/office/officeart/2005/8/layout/radial1"/>
    <dgm:cxn modelId="{4A76DF5A-1366-4BDE-BEA7-85433936017F}" type="presOf" srcId="{8904DA11-0601-4472-9336-962AA8F747E7}" destId="{2758A531-3F6B-4389-9011-7FD7A77F53CA}" srcOrd="1" destOrd="0" presId="urn:microsoft.com/office/officeart/2005/8/layout/radial1"/>
    <dgm:cxn modelId="{EAC47E80-BEEE-4A21-BE34-1C0987A9EB38}" type="presOf" srcId="{84B48CC8-40B1-461D-9FD7-09FB4EE254B3}" destId="{BD136BDE-6D64-464D-B606-47BDFAA28E53}" srcOrd="0" destOrd="0" presId="urn:microsoft.com/office/officeart/2005/8/layout/radial1"/>
    <dgm:cxn modelId="{B21CCE91-5991-4959-9C58-D94F3309C3A1}" srcId="{BB64FC2C-30C3-4DF3-8497-6CFCB315B510}" destId="{F7F4966A-3A66-42A4-936E-D09CD319F145}" srcOrd="9" destOrd="0" parTransId="{AD1304FF-20A8-4746-BCEC-F7AAF7FB9BCB}" sibTransId="{889F5077-934C-4338-96A4-D38593A77F99}"/>
    <dgm:cxn modelId="{7CAC119C-4744-4797-9EC4-8803628613CC}" type="presOf" srcId="{C6E19818-4924-44E7-8FBE-7EBD4684A7D9}" destId="{4A9F2605-BC86-498E-957D-A0ADDE5D6DDF}" srcOrd="0" destOrd="0" presId="urn:microsoft.com/office/officeart/2005/8/layout/radial1"/>
    <dgm:cxn modelId="{CD5FA09D-89B7-42FD-A307-68BA9886003D}" srcId="{BB64FC2C-30C3-4DF3-8497-6CFCB315B510}" destId="{84B48CC8-40B1-461D-9FD7-09FB4EE254B3}" srcOrd="2" destOrd="0" parTransId="{EA250B0E-C64F-4840-B1C2-69E8BE489BB9}" sibTransId="{F957CAB0-F5FE-4DFD-B5A4-DC8C651D62D4}"/>
    <dgm:cxn modelId="{890D32A4-379C-4E80-BC5C-1CEE4EDF20F9}" type="presOf" srcId="{AD1304FF-20A8-4746-BCEC-F7AAF7FB9BCB}" destId="{65CC6442-AE49-45FE-99AC-A75BCEA9B1F9}" srcOrd="0" destOrd="0" presId="urn:microsoft.com/office/officeart/2005/8/layout/radial1"/>
    <dgm:cxn modelId="{D6036CAA-6FCA-4C47-966D-FDDD8D4EED9A}" srcId="{BB64FC2C-30C3-4DF3-8497-6CFCB315B510}" destId="{AF9B87B4-5203-440A-82A1-2105AD669167}" srcOrd="3" destOrd="0" parTransId="{1E7E52CE-099E-4445-9897-30259B73011F}" sibTransId="{381BCE72-17E3-44F5-9121-B86257941733}"/>
    <dgm:cxn modelId="{5B4FC3AD-006C-4909-89A9-6551D54FFEE6}" srcId="{BB64FC2C-30C3-4DF3-8497-6CFCB315B510}" destId="{65147ADE-F262-4019-AF06-CFA3BFC48E7F}" srcOrd="0" destOrd="0" parTransId="{D2DB3189-F75E-4B8B-BF31-0BB758A5DFC4}" sibTransId="{62794238-DD5C-4900-84C4-844341A9F9CD}"/>
    <dgm:cxn modelId="{6B0995B1-7031-4F95-B9FF-B9B07C77E7A8}" type="presOf" srcId="{47E496E2-D19D-4FA9-9E0A-0E0E1111BD06}" destId="{4126995B-3FB6-4CE8-B650-38AF78D33465}" srcOrd="1" destOrd="0" presId="urn:microsoft.com/office/officeart/2005/8/layout/radial1"/>
    <dgm:cxn modelId="{221F0FB2-F5F7-4C42-8F9D-6442DF8210B4}" srcId="{BB64FC2C-30C3-4DF3-8497-6CFCB315B510}" destId="{C6E19818-4924-44E7-8FBE-7EBD4684A7D9}" srcOrd="5" destOrd="0" parTransId="{E6BBD1F8-8E8C-4447-88CC-0B067C744B61}" sibTransId="{52B19396-63AA-4846-A0D0-252EF10AA2C5}"/>
    <dgm:cxn modelId="{B5D742B5-2ABA-423F-B110-836D39851F54}" srcId="{BB64FC2C-30C3-4DF3-8497-6CFCB315B510}" destId="{BE5C94E3-19B5-4418-9E7B-F0D1C7AB38EA}" srcOrd="4" destOrd="0" parTransId="{47E496E2-D19D-4FA9-9E0A-0E0E1111BD06}" sibTransId="{F930255B-741F-46C8-8B7E-4F2DF7EEA73C}"/>
    <dgm:cxn modelId="{95219CC0-7BD7-450F-BF79-A3AB9D0C790E}" type="presOf" srcId="{AF9B87B4-5203-440A-82A1-2105AD669167}" destId="{291E8421-9D27-45FE-BC1D-949E5345A891}" srcOrd="0" destOrd="0" presId="urn:microsoft.com/office/officeart/2005/8/layout/radial1"/>
    <dgm:cxn modelId="{5594C5C4-7020-4019-8EF1-1395ADC57CDC}" type="presOf" srcId="{E6BBD1F8-8E8C-4447-88CC-0B067C744B61}" destId="{2A02AD00-E07D-4E9C-9232-95CDF93DC352}" srcOrd="1" destOrd="0" presId="urn:microsoft.com/office/officeart/2005/8/layout/radial1"/>
    <dgm:cxn modelId="{C66C7CC6-CE81-430D-90B7-3EE9C8888A5C}" srcId="{BB64FC2C-30C3-4DF3-8497-6CFCB315B510}" destId="{D48B82DC-C41F-437E-8910-BD1BD857BCAC}" srcOrd="1" destOrd="0" parTransId="{B0C5F998-CF12-426F-BD79-31E38774B096}" sibTransId="{7B13B43B-3F79-4009-A040-43DB2A45E548}"/>
    <dgm:cxn modelId="{C7CEEAD3-A323-4B39-A34D-12DBE666104D}" type="presOf" srcId="{A5D711C8-92EB-4C77-B30C-E66FD004B1E7}" destId="{F3B77404-F047-4C54-A109-E5ECE320E229}" srcOrd="0" destOrd="0" presId="urn:microsoft.com/office/officeart/2005/8/layout/radial1"/>
    <dgm:cxn modelId="{53B244DB-2CD2-4D82-9A77-F981605D460A}" type="presOf" srcId="{6DCEF46F-41AF-4C68-A941-B9944B895185}" destId="{589FD16D-5C5C-47BD-94DE-16D96C0C4309}" srcOrd="1" destOrd="0" presId="urn:microsoft.com/office/officeart/2005/8/layout/radial1"/>
    <dgm:cxn modelId="{B1CA89DF-40A7-40E5-9FE6-3E8B3994F40F}" srcId="{A5D711C8-92EB-4C77-B30C-E66FD004B1E7}" destId="{BB64FC2C-30C3-4DF3-8497-6CFCB315B510}" srcOrd="0" destOrd="0" parTransId="{6DCBF5BB-1827-4F8F-B23E-70B080116F72}" sibTransId="{1A9B552B-33B8-45CC-97AC-B138C6119A23}"/>
    <dgm:cxn modelId="{3760D0E1-664E-486F-9F1C-E38478E77278}" type="presOf" srcId="{65147ADE-F262-4019-AF06-CFA3BFC48E7F}" destId="{EC3F45CD-40F0-4EC2-AEC8-42AA318F6B75}" srcOrd="0" destOrd="0" presId="urn:microsoft.com/office/officeart/2005/8/layout/radial1"/>
    <dgm:cxn modelId="{6CB8F7E8-DA0F-4E7D-AD25-264AF4AD724F}" type="presOf" srcId="{1E7E52CE-099E-4445-9897-30259B73011F}" destId="{B318F0C3-EAE5-4487-8F4A-CA66A5941129}" srcOrd="0" destOrd="0" presId="urn:microsoft.com/office/officeart/2005/8/layout/radial1"/>
    <dgm:cxn modelId="{51D41AE9-3D8D-42F6-99C7-C6064D08B873}" type="presOf" srcId="{02CA96B2-D2FE-42BE-9021-56BB33D169CD}" destId="{82DFF465-0DBA-47D6-8B8A-9F19C2ECA89D}" srcOrd="1" destOrd="0" presId="urn:microsoft.com/office/officeart/2005/8/layout/radial1"/>
    <dgm:cxn modelId="{7C542FE9-05DA-4E21-8236-F0AA293A2E31}" type="presOf" srcId="{BE5C94E3-19B5-4418-9E7B-F0D1C7AB38EA}" destId="{054B5CA9-ADB8-4C39-87E6-F5EA6FB82AB4}" srcOrd="0" destOrd="0" presId="urn:microsoft.com/office/officeart/2005/8/layout/radial1"/>
    <dgm:cxn modelId="{62BCD8EF-13AE-4557-B83A-54B172B00D8E}" type="presOf" srcId="{D48B82DC-C41F-437E-8910-BD1BD857BCAC}" destId="{01E8D84B-1C54-4120-A2A9-646C1E7C9CBC}" srcOrd="0" destOrd="0" presId="urn:microsoft.com/office/officeart/2005/8/layout/radial1"/>
    <dgm:cxn modelId="{0DC017F5-8B2A-4514-9656-23D26E25CAD0}" type="presOf" srcId="{02CA96B2-D2FE-42BE-9021-56BB33D169CD}" destId="{E9E87F28-8389-4984-8203-638E13DA040F}" srcOrd="0" destOrd="0" presId="urn:microsoft.com/office/officeart/2005/8/layout/radial1"/>
    <dgm:cxn modelId="{6A1CACFA-2184-4AD2-AD4F-306CC6E6A0A2}" type="presOf" srcId="{F7F4966A-3A66-42A4-936E-D09CD319F145}" destId="{6FC69033-EB70-4173-9E43-AA60D18CE134}" srcOrd="0" destOrd="0" presId="urn:microsoft.com/office/officeart/2005/8/layout/radial1"/>
    <dgm:cxn modelId="{0F2774C7-79D4-4842-BDE6-9F142F2AFA8A}" type="presParOf" srcId="{F3B77404-F047-4C54-A109-E5ECE320E229}" destId="{EFA350F2-7E82-40D1-9F34-FF02B08F01DC}" srcOrd="0" destOrd="0" presId="urn:microsoft.com/office/officeart/2005/8/layout/radial1"/>
    <dgm:cxn modelId="{2E053F9F-4333-4C3E-9899-D182F54CBB3C}" type="presParOf" srcId="{F3B77404-F047-4C54-A109-E5ECE320E229}" destId="{03DD9B59-E71D-4B88-9F8F-D2668D35E0A2}" srcOrd="1" destOrd="0" presId="urn:microsoft.com/office/officeart/2005/8/layout/radial1"/>
    <dgm:cxn modelId="{1E77D43C-87BE-461A-9EB2-3B6D22DF3EA5}" type="presParOf" srcId="{03DD9B59-E71D-4B88-9F8F-D2668D35E0A2}" destId="{4944E4D9-4392-4EAC-B12A-04E7D579B85A}" srcOrd="0" destOrd="0" presId="urn:microsoft.com/office/officeart/2005/8/layout/radial1"/>
    <dgm:cxn modelId="{88C44986-CBC7-4AFD-B9D7-66239916612F}" type="presParOf" srcId="{F3B77404-F047-4C54-A109-E5ECE320E229}" destId="{EC3F45CD-40F0-4EC2-AEC8-42AA318F6B75}" srcOrd="2" destOrd="0" presId="urn:microsoft.com/office/officeart/2005/8/layout/radial1"/>
    <dgm:cxn modelId="{D89F8F85-FFCF-4DB9-987C-C083C055244D}" type="presParOf" srcId="{F3B77404-F047-4C54-A109-E5ECE320E229}" destId="{0BFA6FAD-771A-4683-8F18-6D3D020CF256}" srcOrd="3" destOrd="0" presId="urn:microsoft.com/office/officeart/2005/8/layout/radial1"/>
    <dgm:cxn modelId="{054996ED-E13A-4905-BD70-93004E2D4F66}" type="presParOf" srcId="{0BFA6FAD-771A-4683-8F18-6D3D020CF256}" destId="{90441025-E1E7-45EC-8565-3DD527BEB6B2}" srcOrd="0" destOrd="0" presId="urn:microsoft.com/office/officeart/2005/8/layout/radial1"/>
    <dgm:cxn modelId="{27593BD1-FCD7-4DE0-BF3F-1189A3EB3FA7}" type="presParOf" srcId="{F3B77404-F047-4C54-A109-E5ECE320E229}" destId="{01E8D84B-1C54-4120-A2A9-646C1E7C9CBC}" srcOrd="4" destOrd="0" presId="urn:microsoft.com/office/officeart/2005/8/layout/radial1"/>
    <dgm:cxn modelId="{1499BB05-96A2-437D-8A47-C72BB679E274}" type="presParOf" srcId="{F3B77404-F047-4C54-A109-E5ECE320E229}" destId="{D1DA2636-781F-4671-8770-083550282244}" srcOrd="5" destOrd="0" presId="urn:microsoft.com/office/officeart/2005/8/layout/radial1"/>
    <dgm:cxn modelId="{434D8A14-625F-4EBF-BEC2-FCC75E891A28}" type="presParOf" srcId="{D1DA2636-781F-4671-8770-083550282244}" destId="{5020B58D-2603-4734-B267-1EEF70AE3858}" srcOrd="0" destOrd="0" presId="urn:microsoft.com/office/officeart/2005/8/layout/radial1"/>
    <dgm:cxn modelId="{D4BC7A54-50F5-43BB-8D22-2597EDBC840D}" type="presParOf" srcId="{F3B77404-F047-4C54-A109-E5ECE320E229}" destId="{BD136BDE-6D64-464D-B606-47BDFAA28E53}" srcOrd="6" destOrd="0" presId="urn:microsoft.com/office/officeart/2005/8/layout/radial1"/>
    <dgm:cxn modelId="{D36A0284-E994-44AF-BDC2-2B8C2F3321A4}" type="presParOf" srcId="{F3B77404-F047-4C54-A109-E5ECE320E229}" destId="{B318F0C3-EAE5-4487-8F4A-CA66A5941129}" srcOrd="7" destOrd="0" presId="urn:microsoft.com/office/officeart/2005/8/layout/radial1"/>
    <dgm:cxn modelId="{BC0BD7DF-2110-418C-AE95-7845AFFD47E8}" type="presParOf" srcId="{B318F0C3-EAE5-4487-8F4A-CA66A5941129}" destId="{5D25D390-3785-4168-A123-DD89E5FE25EB}" srcOrd="0" destOrd="0" presId="urn:microsoft.com/office/officeart/2005/8/layout/radial1"/>
    <dgm:cxn modelId="{2E0645B4-9264-476D-A67C-1A220DB4C8A1}" type="presParOf" srcId="{F3B77404-F047-4C54-A109-E5ECE320E229}" destId="{291E8421-9D27-45FE-BC1D-949E5345A891}" srcOrd="8" destOrd="0" presId="urn:microsoft.com/office/officeart/2005/8/layout/radial1"/>
    <dgm:cxn modelId="{0344EAD3-1AA0-4155-995A-0656E41FE7F7}" type="presParOf" srcId="{F3B77404-F047-4C54-A109-E5ECE320E229}" destId="{93E625F5-7E4C-4874-813D-082406E486DF}" srcOrd="9" destOrd="0" presId="urn:microsoft.com/office/officeart/2005/8/layout/radial1"/>
    <dgm:cxn modelId="{7A6E471E-4A7E-440B-86B7-4DF1A7865547}" type="presParOf" srcId="{93E625F5-7E4C-4874-813D-082406E486DF}" destId="{4126995B-3FB6-4CE8-B650-38AF78D33465}" srcOrd="0" destOrd="0" presId="urn:microsoft.com/office/officeart/2005/8/layout/radial1"/>
    <dgm:cxn modelId="{55228853-7069-4704-931C-930588B7C486}" type="presParOf" srcId="{F3B77404-F047-4C54-A109-E5ECE320E229}" destId="{054B5CA9-ADB8-4C39-87E6-F5EA6FB82AB4}" srcOrd="10" destOrd="0" presId="urn:microsoft.com/office/officeart/2005/8/layout/radial1"/>
    <dgm:cxn modelId="{73369310-C9DF-4ABA-A4CF-634924B47F1D}" type="presParOf" srcId="{F3B77404-F047-4C54-A109-E5ECE320E229}" destId="{B089B692-E62A-4532-8249-85B445971599}" srcOrd="11" destOrd="0" presId="urn:microsoft.com/office/officeart/2005/8/layout/radial1"/>
    <dgm:cxn modelId="{E7AD00AE-BB85-4110-8A42-D28645A5565D}" type="presParOf" srcId="{B089B692-E62A-4532-8249-85B445971599}" destId="{2A02AD00-E07D-4E9C-9232-95CDF93DC352}" srcOrd="0" destOrd="0" presId="urn:microsoft.com/office/officeart/2005/8/layout/radial1"/>
    <dgm:cxn modelId="{B6363EB6-47B9-4313-B1F5-FE78E5DB43E9}" type="presParOf" srcId="{F3B77404-F047-4C54-A109-E5ECE320E229}" destId="{4A9F2605-BC86-498E-957D-A0ADDE5D6DDF}" srcOrd="12" destOrd="0" presId="urn:microsoft.com/office/officeart/2005/8/layout/radial1"/>
    <dgm:cxn modelId="{28BB0261-ADE9-4982-8FB1-4208A28F9487}" type="presParOf" srcId="{F3B77404-F047-4C54-A109-E5ECE320E229}" destId="{DBD78193-51CE-4CF2-91A1-B430424D3726}" srcOrd="13" destOrd="0" presId="urn:microsoft.com/office/officeart/2005/8/layout/radial1"/>
    <dgm:cxn modelId="{4E71B956-6E23-44F3-AB42-836150EDBFE7}" type="presParOf" srcId="{DBD78193-51CE-4CF2-91A1-B430424D3726}" destId="{2758A531-3F6B-4389-9011-7FD7A77F53CA}" srcOrd="0" destOrd="0" presId="urn:microsoft.com/office/officeart/2005/8/layout/radial1"/>
    <dgm:cxn modelId="{B6A9B3E6-279D-4116-8DB1-56D2B1288E42}" type="presParOf" srcId="{F3B77404-F047-4C54-A109-E5ECE320E229}" destId="{FF4F81AF-C8EE-4D74-A937-808F06D8E682}" srcOrd="14" destOrd="0" presId="urn:microsoft.com/office/officeart/2005/8/layout/radial1"/>
    <dgm:cxn modelId="{0938A932-C395-4622-A04F-D7F1BC4994BD}" type="presParOf" srcId="{F3B77404-F047-4C54-A109-E5ECE320E229}" destId="{857103F7-6FEA-4BC0-BB95-350B09EAF0BD}" srcOrd="15" destOrd="0" presId="urn:microsoft.com/office/officeart/2005/8/layout/radial1"/>
    <dgm:cxn modelId="{344EC733-F208-4818-A797-921377E8544F}" type="presParOf" srcId="{857103F7-6FEA-4BC0-BB95-350B09EAF0BD}" destId="{589FD16D-5C5C-47BD-94DE-16D96C0C4309}" srcOrd="0" destOrd="0" presId="urn:microsoft.com/office/officeart/2005/8/layout/radial1"/>
    <dgm:cxn modelId="{6A2C4575-8A43-4F6B-898F-59AF2C49D20C}" type="presParOf" srcId="{F3B77404-F047-4C54-A109-E5ECE320E229}" destId="{9C33671C-95FA-4B92-8A69-5B7C9FC3D2BD}" srcOrd="16" destOrd="0" presId="urn:microsoft.com/office/officeart/2005/8/layout/radial1"/>
    <dgm:cxn modelId="{BC373CFE-9979-4DD6-A61D-84FB63B38B31}" type="presParOf" srcId="{F3B77404-F047-4C54-A109-E5ECE320E229}" destId="{E9E87F28-8389-4984-8203-638E13DA040F}" srcOrd="17" destOrd="0" presId="urn:microsoft.com/office/officeart/2005/8/layout/radial1"/>
    <dgm:cxn modelId="{A3A50A89-3422-4038-B9FC-9E13CA8EB570}" type="presParOf" srcId="{E9E87F28-8389-4984-8203-638E13DA040F}" destId="{82DFF465-0DBA-47D6-8B8A-9F19C2ECA89D}" srcOrd="0" destOrd="0" presId="urn:microsoft.com/office/officeart/2005/8/layout/radial1"/>
    <dgm:cxn modelId="{68D5A36E-1206-4F83-924D-09B4ECBFF92F}" type="presParOf" srcId="{F3B77404-F047-4C54-A109-E5ECE320E229}" destId="{D5619158-C518-4BAB-B361-134F5236425D}" srcOrd="18" destOrd="0" presId="urn:microsoft.com/office/officeart/2005/8/layout/radial1"/>
    <dgm:cxn modelId="{F5FDD687-36B3-40EB-BC72-39CFE021E059}" type="presParOf" srcId="{F3B77404-F047-4C54-A109-E5ECE320E229}" destId="{65CC6442-AE49-45FE-99AC-A75BCEA9B1F9}" srcOrd="19" destOrd="0" presId="urn:microsoft.com/office/officeart/2005/8/layout/radial1"/>
    <dgm:cxn modelId="{6BF569B6-6C71-4650-B566-D0C1D4E0EBA7}" type="presParOf" srcId="{65CC6442-AE49-45FE-99AC-A75BCEA9B1F9}" destId="{A9E39B02-880A-462C-ACD6-4A587333180B}" srcOrd="0" destOrd="0" presId="urn:microsoft.com/office/officeart/2005/8/layout/radial1"/>
    <dgm:cxn modelId="{3BF56997-E2E8-4AF8-BD0B-7A4884CD8DAE}" type="presParOf" srcId="{F3B77404-F047-4C54-A109-E5ECE320E229}" destId="{6FC69033-EB70-4173-9E43-AA60D18CE134}" srcOrd="2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5DA847-81CA-4874-8381-43DA22E2E95D}"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BAAB8379-7E16-45F5-9C11-43E35F3EA7BA}">
      <dgm:prSet phldrT="[Text]" phldr="1"/>
      <dgm:spPr>
        <a:solidFill>
          <a:srgbClr val="FF0000"/>
        </a:solidFill>
      </dgm:spPr>
      <dgm:t>
        <a:bodyPr/>
        <a:lstStyle/>
        <a:p>
          <a:endParaRPr lang="en-US" dirty="0"/>
        </a:p>
      </dgm:t>
    </dgm:pt>
    <dgm:pt modelId="{607E5849-097F-49DA-90F4-9C21C5F2FB15}" type="parTrans" cxnId="{2E3F9669-AA46-4668-8759-DAA5D6BD4300}">
      <dgm:prSet/>
      <dgm:spPr/>
      <dgm:t>
        <a:bodyPr/>
        <a:lstStyle/>
        <a:p>
          <a:endParaRPr lang="en-US"/>
        </a:p>
      </dgm:t>
    </dgm:pt>
    <dgm:pt modelId="{27841E1C-B373-4757-B3D8-D84C8A643F96}" type="sibTrans" cxnId="{2E3F9669-AA46-4668-8759-DAA5D6BD4300}">
      <dgm:prSet/>
      <dgm:spPr/>
      <dgm:t>
        <a:bodyPr/>
        <a:lstStyle/>
        <a:p>
          <a:endParaRPr lang="en-US"/>
        </a:p>
      </dgm:t>
    </dgm:pt>
    <dgm:pt modelId="{2C6C564A-B66B-4C9F-9596-47B53DD0D117}">
      <dgm:prSet phldrT="[Text]" custT="1"/>
      <dgm:spPr/>
      <dgm:t>
        <a:bodyPr/>
        <a:lstStyle/>
        <a:p>
          <a:r>
            <a:rPr lang="en-US" sz="1800" dirty="0" err="1">
              <a:latin typeface="Arial" panose="020B0604020202020204" pitchFamily="34" charset="0"/>
            </a:rPr>
            <a:t>Byd-eang</a:t>
          </a:r>
          <a:endParaRPr lang="en-US" sz="1800" dirty="0">
            <a:latin typeface="Arial" panose="020B0604020202020204" pitchFamily="34" charset="0"/>
          </a:endParaRPr>
        </a:p>
      </dgm:t>
    </dgm:pt>
    <dgm:pt modelId="{7A4CEC12-57BB-4BEC-8DC1-8E95A92E03A1}" type="parTrans" cxnId="{868F6862-AE28-44FB-B4B3-986EEBCB8B24}">
      <dgm:prSet/>
      <dgm:spPr/>
      <dgm:t>
        <a:bodyPr/>
        <a:lstStyle/>
        <a:p>
          <a:endParaRPr lang="en-US"/>
        </a:p>
      </dgm:t>
    </dgm:pt>
    <dgm:pt modelId="{BCFF08DA-CDF2-4F51-B16C-1F473BE4FBA4}" type="sibTrans" cxnId="{868F6862-AE28-44FB-B4B3-986EEBCB8B24}">
      <dgm:prSet/>
      <dgm:spPr/>
      <dgm:t>
        <a:bodyPr/>
        <a:lstStyle/>
        <a:p>
          <a:endParaRPr lang="en-US"/>
        </a:p>
      </dgm:t>
    </dgm:pt>
    <dgm:pt modelId="{7BBFF972-935D-4252-9377-0F9815661386}">
      <dgm:prSet phldrT="[Text]" custT="1"/>
      <dgm:spPr/>
      <dgm:t>
        <a:bodyPr/>
        <a:lstStyle/>
        <a:p>
          <a:r>
            <a:rPr lang="en-US" sz="1800" dirty="0">
              <a:solidFill>
                <a:srgbClr val="0070C0"/>
              </a:solidFill>
              <a:latin typeface="Arial" panose="020B0604020202020204" pitchFamily="34" charset="0"/>
            </a:rPr>
            <a:t>Global</a:t>
          </a:r>
        </a:p>
      </dgm:t>
    </dgm:pt>
    <dgm:pt modelId="{B20611DF-3B41-4546-B04A-15BCE2CFD30C}" type="parTrans" cxnId="{55EBDF00-C132-453E-AF52-793914DD8383}">
      <dgm:prSet/>
      <dgm:spPr/>
      <dgm:t>
        <a:bodyPr/>
        <a:lstStyle/>
        <a:p>
          <a:endParaRPr lang="en-US"/>
        </a:p>
      </dgm:t>
    </dgm:pt>
    <dgm:pt modelId="{A679DAB4-AF13-40FA-AA10-343621350B1C}" type="sibTrans" cxnId="{55EBDF00-C132-453E-AF52-793914DD8383}">
      <dgm:prSet/>
      <dgm:spPr/>
      <dgm:t>
        <a:bodyPr/>
        <a:lstStyle/>
        <a:p>
          <a:endParaRPr lang="en-US"/>
        </a:p>
      </dgm:t>
    </dgm:pt>
    <dgm:pt modelId="{8A6D9E24-2807-4FBF-B05D-A7F947A1A27B}">
      <dgm:prSet phldrT="[Text]" phldr="1"/>
      <dgm:spPr>
        <a:solidFill>
          <a:srgbClr val="FFC000"/>
        </a:solidFill>
      </dgm:spPr>
      <dgm:t>
        <a:bodyPr/>
        <a:lstStyle/>
        <a:p>
          <a:endParaRPr lang="en-US"/>
        </a:p>
      </dgm:t>
    </dgm:pt>
    <dgm:pt modelId="{83DB27F3-CCC2-473C-B7F8-8D5FFE3259E1}" type="parTrans" cxnId="{D8C7BEAD-A0AC-4224-8A06-AA4029CE1140}">
      <dgm:prSet/>
      <dgm:spPr/>
      <dgm:t>
        <a:bodyPr/>
        <a:lstStyle/>
        <a:p>
          <a:endParaRPr lang="en-US"/>
        </a:p>
      </dgm:t>
    </dgm:pt>
    <dgm:pt modelId="{D2263340-CFC7-4178-911D-0AA4B1A9B64C}" type="sibTrans" cxnId="{D8C7BEAD-A0AC-4224-8A06-AA4029CE1140}">
      <dgm:prSet/>
      <dgm:spPr/>
      <dgm:t>
        <a:bodyPr/>
        <a:lstStyle/>
        <a:p>
          <a:endParaRPr lang="en-US"/>
        </a:p>
      </dgm:t>
    </dgm:pt>
    <dgm:pt modelId="{CE000BC5-C59D-4F90-AD5C-32B66AEDE06B}">
      <dgm:prSet phldrT="[Text]" custT="1"/>
      <dgm:spPr/>
      <dgm:t>
        <a:bodyPr/>
        <a:lstStyle/>
        <a:p>
          <a:r>
            <a:rPr lang="en-US" sz="1800" dirty="0" err="1">
              <a:latin typeface="Arial" panose="020B0604020202020204" pitchFamily="34" charset="0"/>
            </a:rPr>
            <a:t>Cenedlaethol</a:t>
          </a:r>
          <a:endParaRPr lang="en-US" sz="1800" dirty="0">
            <a:latin typeface="Arial" panose="020B0604020202020204" pitchFamily="34" charset="0"/>
          </a:endParaRPr>
        </a:p>
      </dgm:t>
    </dgm:pt>
    <dgm:pt modelId="{51FC2174-6711-4005-86AE-3E15CC8D691A}" type="parTrans" cxnId="{C18D03BE-966E-4662-B4F7-027A0C9A872B}">
      <dgm:prSet/>
      <dgm:spPr/>
      <dgm:t>
        <a:bodyPr/>
        <a:lstStyle/>
        <a:p>
          <a:endParaRPr lang="en-US"/>
        </a:p>
      </dgm:t>
    </dgm:pt>
    <dgm:pt modelId="{60372DC7-2974-424C-B401-DD2A5793421B}" type="sibTrans" cxnId="{C18D03BE-966E-4662-B4F7-027A0C9A872B}">
      <dgm:prSet/>
      <dgm:spPr/>
      <dgm:t>
        <a:bodyPr/>
        <a:lstStyle/>
        <a:p>
          <a:endParaRPr lang="en-US"/>
        </a:p>
      </dgm:t>
    </dgm:pt>
    <dgm:pt modelId="{ACAC4A17-2B14-4C3F-96B3-EBA0CB2CE19F}">
      <dgm:prSet phldrT="[Text]" custT="1"/>
      <dgm:spPr/>
      <dgm:t>
        <a:bodyPr/>
        <a:lstStyle/>
        <a:p>
          <a:r>
            <a:rPr lang="en-US" sz="1800" dirty="0">
              <a:solidFill>
                <a:srgbClr val="0070C0"/>
              </a:solidFill>
              <a:latin typeface="Arial" panose="020B0604020202020204" pitchFamily="34" charset="0"/>
            </a:rPr>
            <a:t>National</a:t>
          </a:r>
        </a:p>
      </dgm:t>
    </dgm:pt>
    <dgm:pt modelId="{2B1D875E-2A91-4BBB-BF8A-8D25A3D37836}" type="parTrans" cxnId="{2B1D7875-0ED2-48C2-9D12-9CCBAF0207F8}">
      <dgm:prSet/>
      <dgm:spPr/>
      <dgm:t>
        <a:bodyPr/>
        <a:lstStyle/>
        <a:p>
          <a:endParaRPr lang="en-US"/>
        </a:p>
      </dgm:t>
    </dgm:pt>
    <dgm:pt modelId="{12336312-30D0-4B2D-84C6-CE35344B08F9}" type="sibTrans" cxnId="{2B1D7875-0ED2-48C2-9D12-9CCBAF0207F8}">
      <dgm:prSet/>
      <dgm:spPr/>
      <dgm:t>
        <a:bodyPr/>
        <a:lstStyle/>
        <a:p>
          <a:endParaRPr lang="en-US"/>
        </a:p>
      </dgm:t>
    </dgm:pt>
    <dgm:pt modelId="{9C136054-575D-4B6B-8DBA-5AA6333AF748}">
      <dgm:prSet phldrT="[Text]" phldr="1"/>
      <dgm:spPr>
        <a:solidFill>
          <a:srgbClr val="FFFF00"/>
        </a:solidFill>
      </dgm:spPr>
      <dgm:t>
        <a:bodyPr/>
        <a:lstStyle/>
        <a:p>
          <a:endParaRPr lang="en-US"/>
        </a:p>
      </dgm:t>
    </dgm:pt>
    <dgm:pt modelId="{3C845121-9033-401E-8412-6B49BD8AB848}" type="parTrans" cxnId="{E0C2259D-B703-4FF0-8460-8B4538ABB2A5}">
      <dgm:prSet/>
      <dgm:spPr/>
      <dgm:t>
        <a:bodyPr/>
        <a:lstStyle/>
        <a:p>
          <a:endParaRPr lang="en-US"/>
        </a:p>
      </dgm:t>
    </dgm:pt>
    <dgm:pt modelId="{DD76D749-785B-4967-A31E-FE2060F631F8}" type="sibTrans" cxnId="{E0C2259D-B703-4FF0-8460-8B4538ABB2A5}">
      <dgm:prSet/>
      <dgm:spPr/>
      <dgm:t>
        <a:bodyPr/>
        <a:lstStyle/>
        <a:p>
          <a:endParaRPr lang="en-US"/>
        </a:p>
      </dgm:t>
    </dgm:pt>
    <dgm:pt modelId="{62196207-47B2-495E-A669-56B57D6892B3}">
      <dgm:prSet phldrT="[Text]" custT="1"/>
      <dgm:spPr/>
      <dgm:t>
        <a:bodyPr/>
        <a:lstStyle/>
        <a:p>
          <a:r>
            <a:rPr lang="en-US" sz="1800" dirty="0" err="1">
              <a:latin typeface="Arial" panose="020B0604020202020204" pitchFamily="34" charset="0"/>
            </a:rPr>
            <a:t>Rhanbarthol</a:t>
          </a:r>
          <a:endParaRPr lang="en-US" sz="1800" dirty="0">
            <a:latin typeface="Arial" panose="020B0604020202020204" pitchFamily="34" charset="0"/>
          </a:endParaRPr>
        </a:p>
      </dgm:t>
    </dgm:pt>
    <dgm:pt modelId="{1BE29C09-D610-41ED-A3E8-ACB249C5F9AE}" type="parTrans" cxnId="{CB55FAD1-8D4B-4D55-822C-17098D6F72B8}">
      <dgm:prSet/>
      <dgm:spPr/>
      <dgm:t>
        <a:bodyPr/>
        <a:lstStyle/>
        <a:p>
          <a:endParaRPr lang="en-US"/>
        </a:p>
      </dgm:t>
    </dgm:pt>
    <dgm:pt modelId="{8D5FB471-712B-4660-8A9A-47AF21C6DDA5}" type="sibTrans" cxnId="{CB55FAD1-8D4B-4D55-822C-17098D6F72B8}">
      <dgm:prSet/>
      <dgm:spPr/>
      <dgm:t>
        <a:bodyPr/>
        <a:lstStyle/>
        <a:p>
          <a:endParaRPr lang="en-US"/>
        </a:p>
      </dgm:t>
    </dgm:pt>
    <dgm:pt modelId="{0A3B4470-5A77-4CD6-B69F-8DE40DC93F74}">
      <dgm:prSet phldrT="[Text]" custT="1"/>
      <dgm:spPr/>
      <dgm:t>
        <a:bodyPr/>
        <a:lstStyle/>
        <a:p>
          <a:r>
            <a:rPr lang="en-US" sz="1800" dirty="0">
              <a:solidFill>
                <a:srgbClr val="0070C0"/>
              </a:solidFill>
              <a:latin typeface="Arial" panose="020B0604020202020204" pitchFamily="34" charset="0"/>
            </a:rPr>
            <a:t>Regional</a:t>
          </a:r>
        </a:p>
      </dgm:t>
    </dgm:pt>
    <dgm:pt modelId="{168D227A-817E-42CD-8D1A-2D7E454635F6}" type="parTrans" cxnId="{2F0B82F0-87EC-48A9-8961-F087C6F80BA8}">
      <dgm:prSet/>
      <dgm:spPr/>
      <dgm:t>
        <a:bodyPr/>
        <a:lstStyle/>
        <a:p>
          <a:endParaRPr lang="en-US"/>
        </a:p>
      </dgm:t>
    </dgm:pt>
    <dgm:pt modelId="{08A6F4F9-BE93-4D3C-9EE3-30466DB273C2}" type="sibTrans" cxnId="{2F0B82F0-87EC-48A9-8961-F087C6F80BA8}">
      <dgm:prSet/>
      <dgm:spPr/>
      <dgm:t>
        <a:bodyPr/>
        <a:lstStyle/>
        <a:p>
          <a:endParaRPr lang="en-US"/>
        </a:p>
      </dgm:t>
    </dgm:pt>
    <dgm:pt modelId="{C16FC429-B9CA-41A3-B178-CE1FD49DC09D}">
      <dgm:prSet/>
      <dgm:spPr/>
      <dgm:t>
        <a:bodyPr/>
        <a:lstStyle/>
        <a:p>
          <a:endParaRPr lang="en-US" sz="800"/>
        </a:p>
      </dgm:t>
    </dgm:pt>
    <dgm:pt modelId="{223C71DC-1FF4-4FCB-A3F0-AD82923B2CAA}" type="parTrans" cxnId="{E1D289D9-D3F5-41A1-BBBE-3ED00345BC79}">
      <dgm:prSet/>
      <dgm:spPr/>
      <dgm:t>
        <a:bodyPr/>
        <a:lstStyle/>
        <a:p>
          <a:endParaRPr lang="en-US"/>
        </a:p>
      </dgm:t>
    </dgm:pt>
    <dgm:pt modelId="{2B939EA8-9EDA-483C-99A9-C49CAF729712}" type="sibTrans" cxnId="{E1D289D9-D3F5-41A1-BBBE-3ED00345BC79}">
      <dgm:prSet/>
      <dgm:spPr/>
      <dgm:t>
        <a:bodyPr/>
        <a:lstStyle/>
        <a:p>
          <a:endParaRPr lang="en-US"/>
        </a:p>
      </dgm:t>
    </dgm:pt>
    <dgm:pt modelId="{236D9FAB-047A-44B7-9501-722E1A28F8CF}">
      <dgm:prSet/>
      <dgm:spPr>
        <a:solidFill>
          <a:srgbClr val="92D050"/>
        </a:solidFill>
      </dgm:spPr>
      <dgm:t>
        <a:bodyPr/>
        <a:lstStyle/>
        <a:p>
          <a:endParaRPr lang="en-US" dirty="0"/>
        </a:p>
      </dgm:t>
    </dgm:pt>
    <dgm:pt modelId="{69BA6E19-9115-4D6E-9340-DE65054DDAB9}" type="parTrans" cxnId="{DA107C61-1EE0-41D8-90B4-5C27B1362160}">
      <dgm:prSet/>
      <dgm:spPr/>
      <dgm:t>
        <a:bodyPr/>
        <a:lstStyle/>
        <a:p>
          <a:endParaRPr lang="en-US"/>
        </a:p>
      </dgm:t>
    </dgm:pt>
    <dgm:pt modelId="{F4234105-B264-4890-83B3-FE677166CFF1}" type="sibTrans" cxnId="{DA107C61-1EE0-41D8-90B4-5C27B1362160}">
      <dgm:prSet/>
      <dgm:spPr/>
      <dgm:t>
        <a:bodyPr/>
        <a:lstStyle/>
        <a:p>
          <a:endParaRPr lang="en-US"/>
        </a:p>
      </dgm:t>
    </dgm:pt>
    <dgm:pt modelId="{95861E87-EC01-4755-8777-9EBA53E24723}">
      <dgm:prSet/>
      <dgm:spPr/>
      <dgm:t>
        <a:bodyPr/>
        <a:lstStyle/>
        <a:p>
          <a:endParaRPr lang="en-US"/>
        </a:p>
      </dgm:t>
    </dgm:pt>
    <dgm:pt modelId="{3902A70C-C8A3-4080-BC4D-C897213EF8CE}" type="parTrans" cxnId="{A96C4071-B6F1-429D-AFEF-3434C4063163}">
      <dgm:prSet/>
      <dgm:spPr/>
      <dgm:t>
        <a:bodyPr/>
        <a:lstStyle/>
        <a:p>
          <a:endParaRPr lang="en-US"/>
        </a:p>
      </dgm:t>
    </dgm:pt>
    <dgm:pt modelId="{C3800AF7-B9C8-42A7-89C6-AD853518BADD}" type="sibTrans" cxnId="{A96C4071-B6F1-429D-AFEF-3434C4063163}">
      <dgm:prSet/>
      <dgm:spPr/>
      <dgm:t>
        <a:bodyPr/>
        <a:lstStyle/>
        <a:p>
          <a:endParaRPr lang="en-US"/>
        </a:p>
      </dgm:t>
    </dgm:pt>
    <dgm:pt modelId="{D1372314-0221-46D6-BF74-A29794D64C21}">
      <dgm:prSet custT="1"/>
      <dgm:spPr/>
      <dgm:t>
        <a:bodyPr/>
        <a:lstStyle/>
        <a:p>
          <a:r>
            <a:rPr lang="en-US" sz="1800" dirty="0" err="1">
              <a:latin typeface="Arial" panose="020B0604020202020204" pitchFamily="34" charset="0"/>
            </a:rPr>
            <a:t>Lleol</a:t>
          </a:r>
          <a:endParaRPr lang="en-US" sz="1800" dirty="0">
            <a:latin typeface="Arial" panose="020B0604020202020204" pitchFamily="34" charset="0"/>
          </a:endParaRPr>
        </a:p>
      </dgm:t>
    </dgm:pt>
    <dgm:pt modelId="{522AC800-DC31-4CA3-9DC9-CA5BBA73A17B}" type="parTrans" cxnId="{E7CDBCD0-AA22-4478-B5F2-1651D9CAA196}">
      <dgm:prSet/>
      <dgm:spPr/>
      <dgm:t>
        <a:bodyPr/>
        <a:lstStyle/>
        <a:p>
          <a:endParaRPr lang="en-US"/>
        </a:p>
      </dgm:t>
    </dgm:pt>
    <dgm:pt modelId="{25D7405B-EAEA-403D-A7E9-DEA1BD4C97D1}" type="sibTrans" cxnId="{E7CDBCD0-AA22-4478-B5F2-1651D9CAA196}">
      <dgm:prSet/>
      <dgm:spPr/>
      <dgm:t>
        <a:bodyPr/>
        <a:lstStyle/>
        <a:p>
          <a:endParaRPr lang="en-US"/>
        </a:p>
      </dgm:t>
    </dgm:pt>
    <dgm:pt modelId="{B3FA7135-9B08-4C0F-8A8E-4E107D17BD98}">
      <dgm:prSet custT="1"/>
      <dgm:spPr/>
      <dgm:t>
        <a:bodyPr/>
        <a:lstStyle/>
        <a:p>
          <a:r>
            <a:rPr lang="en-US" sz="1800" dirty="0">
              <a:solidFill>
                <a:srgbClr val="0070C0"/>
              </a:solidFill>
              <a:latin typeface="Arial" panose="020B0604020202020204" pitchFamily="34" charset="0"/>
            </a:rPr>
            <a:t>Local</a:t>
          </a:r>
        </a:p>
      </dgm:t>
    </dgm:pt>
    <dgm:pt modelId="{4C82818F-CBE6-4DB6-AC27-DD0D60DB4D45}" type="parTrans" cxnId="{A1944563-1433-4DC4-91C0-C7D552FC56F6}">
      <dgm:prSet/>
      <dgm:spPr/>
      <dgm:t>
        <a:bodyPr/>
        <a:lstStyle/>
        <a:p>
          <a:endParaRPr lang="en-US"/>
        </a:p>
      </dgm:t>
    </dgm:pt>
    <dgm:pt modelId="{6033DF55-33D2-45DA-873E-1D587A40EA0C}" type="sibTrans" cxnId="{A1944563-1433-4DC4-91C0-C7D552FC56F6}">
      <dgm:prSet/>
      <dgm:spPr/>
      <dgm:t>
        <a:bodyPr/>
        <a:lstStyle/>
        <a:p>
          <a:endParaRPr lang="en-US"/>
        </a:p>
      </dgm:t>
    </dgm:pt>
    <dgm:pt modelId="{04BD5D90-DE55-443D-B1AA-F6CCBEECF7D5}">
      <dgm:prSet/>
      <dgm:spPr/>
      <dgm:t>
        <a:bodyPr/>
        <a:lstStyle/>
        <a:p>
          <a:endParaRPr lang="en-US" sz="800" dirty="0"/>
        </a:p>
      </dgm:t>
    </dgm:pt>
    <dgm:pt modelId="{7910742C-A794-493B-BD8E-B05CA626A85F}" type="parTrans" cxnId="{CCBA493A-5B79-4BF8-A8EB-13BF01B6D8A8}">
      <dgm:prSet/>
      <dgm:spPr/>
      <dgm:t>
        <a:bodyPr/>
        <a:lstStyle/>
        <a:p>
          <a:endParaRPr lang="en-US"/>
        </a:p>
      </dgm:t>
    </dgm:pt>
    <dgm:pt modelId="{21004C5E-71BC-44C0-AAD5-2B30A90A21D0}" type="sibTrans" cxnId="{CCBA493A-5B79-4BF8-A8EB-13BF01B6D8A8}">
      <dgm:prSet/>
      <dgm:spPr/>
      <dgm:t>
        <a:bodyPr/>
        <a:lstStyle/>
        <a:p>
          <a:endParaRPr lang="en-US"/>
        </a:p>
      </dgm:t>
    </dgm:pt>
    <dgm:pt modelId="{ACE82AEE-5C77-4DF9-830F-A2F5AC3ED4DA}">
      <dgm:prSet custT="1"/>
      <dgm:spPr/>
      <dgm:t>
        <a:bodyPr/>
        <a:lstStyle/>
        <a:p>
          <a:r>
            <a:rPr lang="en-US" sz="1800" dirty="0" err="1">
              <a:latin typeface="Arial" panose="020B0604020202020204" pitchFamily="34" charset="0"/>
            </a:rPr>
            <a:t>Lleoliad</a:t>
          </a:r>
          <a:r>
            <a:rPr lang="en-US" sz="1800" dirty="0">
              <a:latin typeface="Arial" panose="020B0604020202020204" pitchFamily="34" charset="0"/>
            </a:rPr>
            <a:t> </a:t>
          </a:r>
          <a:r>
            <a:rPr lang="en-US" sz="1800" dirty="0" err="1">
              <a:latin typeface="Arial" panose="020B0604020202020204" pitchFamily="34" charset="0"/>
            </a:rPr>
            <a:t>blynyddoedd</a:t>
          </a:r>
          <a:r>
            <a:rPr lang="en-US" sz="1800" dirty="0">
              <a:latin typeface="Arial" panose="020B0604020202020204" pitchFamily="34" charset="0"/>
            </a:rPr>
            <a:t> </a:t>
          </a:r>
          <a:r>
            <a:rPr lang="en-US" sz="1800" dirty="0" err="1">
              <a:latin typeface="Arial" panose="020B0604020202020204" pitchFamily="34" charset="0"/>
            </a:rPr>
            <a:t>cynnar</a:t>
          </a:r>
          <a:r>
            <a:rPr lang="en-US" sz="1800" dirty="0">
              <a:latin typeface="Arial" panose="020B0604020202020204" pitchFamily="34" charset="0"/>
            </a:rPr>
            <a:t> </a:t>
          </a:r>
          <a:r>
            <a:rPr lang="en-US" sz="1800" dirty="0" err="1">
              <a:latin typeface="Arial" panose="020B0604020202020204" pitchFamily="34" charset="0"/>
            </a:rPr>
            <a:t>neu</a:t>
          </a:r>
          <a:r>
            <a:rPr lang="en-US" sz="1800" dirty="0">
              <a:latin typeface="Arial" panose="020B0604020202020204" pitchFamily="34" charset="0"/>
            </a:rPr>
            <a:t> </a:t>
          </a:r>
          <a:r>
            <a:rPr lang="en-US" sz="1800" dirty="0" err="1">
              <a:latin typeface="Arial" panose="020B0604020202020204" pitchFamily="34" charset="0"/>
            </a:rPr>
            <a:t>ysgol</a:t>
          </a:r>
          <a:endParaRPr lang="en-US" sz="1800" dirty="0">
            <a:latin typeface="Arial" panose="020B0604020202020204" pitchFamily="34" charset="0"/>
          </a:endParaRPr>
        </a:p>
      </dgm:t>
    </dgm:pt>
    <dgm:pt modelId="{88D07025-0B2A-48E2-9EB1-31A82EAB8AB6}" type="parTrans" cxnId="{A6FF9E3F-BD43-4B4A-93BF-F0A9FD67854D}">
      <dgm:prSet/>
      <dgm:spPr/>
      <dgm:t>
        <a:bodyPr/>
        <a:lstStyle/>
        <a:p>
          <a:endParaRPr lang="en-US"/>
        </a:p>
      </dgm:t>
    </dgm:pt>
    <dgm:pt modelId="{B76543BF-9891-4634-A2C3-83006ABC9C82}" type="sibTrans" cxnId="{A6FF9E3F-BD43-4B4A-93BF-F0A9FD67854D}">
      <dgm:prSet/>
      <dgm:spPr/>
      <dgm:t>
        <a:bodyPr/>
        <a:lstStyle/>
        <a:p>
          <a:endParaRPr lang="en-US"/>
        </a:p>
      </dgm:t>
    </dgm:pt>
    <dgm:pt modelId="{0B5E7F0C-A171-41ED-B35D-E33A0B06C12A}">
      <dgm:prSet custT="1"/>
      <dgm:spPr/>
      <dgm:t>
        <a:bodyPr/>
        <a:lstStyle/>
        <a:p>
          <a:r>
            <a:rPr lang="en-US" sz="1800" dirty="0">
              <a:solidFill>
                <a:srgbClr val="0070C0"/>
              </a:solidFill>
              <a:latin typeface="Arial" panose="020B0604020202020204" pitchFamily="34" charset="0"/>
            </a:rPr>
            <a:t>Early years setting or school</a:t>
          </a:r>
        </a:p>
      </dgm:t>
    </dgm:pt>
    <dgm:pt modelId="{57E6BFA5-1D38-4CD5-94C7-4B8C39946CD8}" type="parTrans" cxnId="{BAEBB139-2FDC-4D7A-A634-A9538539FD64}">
      <dgm:prSet/>
      <dgm:spPr/>
      <dgm:t>
        <a:bodyPr/>
        <a:lstStyle/>
        <a:p>
          <a:endParaRPr lang="en-US"/>
        </a:p>
      </dgm:t>
    </dgm:pt>
    <dgm:pt modelId="{1A823062-2F02-47E8-9141-250A66F09819}" type="sibTrans" cxnId="{BAEBB139-2FDC-4D7A-A634-A9538539FD64}">
      <dgm:prSet/>
      <dgm:spPr/>
      <dgm:t>
        <a:bodyPr/>
        <a:lstStyle/>
        <a:p>
          <a:endParaRPr lang="en-US"/>
        </a:p>
      </dgm:t>
    </dgm:pt>
    <dgm:pt modelId="{22777D74-7885-4A36-B021-593DAE370F4F}" type="pres">
      <dgm:prSet presAssocID="{455DA847-81CA-4874-8381-43DA22E2E95D}" presName="linearFlow" presStyleCnt="0">
        <dgm:presLayoutVars>
          <dgm:dir/>
          <dgm:animLvl val="lvl"/>
          <dgm:resizeHandles val="exact"/>
        </dgm:presLayoutVars>
      </dgm:prSet>
      <dgm:spPr/>
    </dgm:pt>
    <dgm:pt modelId="{117E9186-8A58-457A-9AAF-EA31D487709F}" type="pres">
      <dgm:prSet presAssocID="{BAAB8379-7E16-45F5-9C11-43E35F3EA7BA}" presName="composite" presStyleCnt="0"/>
      <dgm:spPr/>
    </dgm:pt>
    <dgm:pt modelId="{AFFCC3E0-11E6-4421-9846-C24EA4CAE160}" type="pres">
      <dgm:prSet presAssocID="{BAAB8379-7E16-45F5-9C11-43E35F3EA7BA}" presName="parentText" presStyleLbl="alignNode1" presStyleIdx="0" presStyleCnt="5">
        <dgm:presLayoutVars>
          <dgm:chMax val="1"/>
          <dgm:bulletEnabled val="1"/>
        </dgm:presLayoutVars>
      </dgm:prSet>
      <dgm:spPr/>
    </dgm:pt>
    <dgm:pt modelId="{0BE468BF-30A7-4C3F-8930-4C125015089C}" type="pres">
      <dgm:prSet presAssocID="{BAAB8379-7E16-45F5-9C11-43E35F3EA7BA}" presName="descendantText" presStyleLbl="alignAcc1" presStyleIdx="0" presStyleCnt="5">
        <dgm:presLayoutVars>
          <dgm:bulletEnabled val="1"/>
        </dgm:presLayoutVars>
      </dgm:prSet>
      <dgm:spPr/>
    </dgm:pt>
    <dgm:pt modelId="{7D97C592-A17C-43A1-A135-CD9FC4DF18CE}" type="pres">
      <dgm:prSet presAssocID="{27841E1C-B373-4757-B3D8-D84C8A643F96}" presName="sp" presStyleCnt="0"/>
      <dgm:spPr/>
    </dgm:pt>
    <dgm:pt modelId="{CB3A7880-61F4-492A-B37D-17C47525BAD3}" type="pres">
      <dgm:prSet presAssocID="{8A6D9E24-2807-4FBF-B05D-A7F947A1A27B}" presName="composite" presStyleCnt="0"/>
      <dgm:spPr/>
    </dgm:pt>
    <dgm:pt modelId="{5635876D-7E98-4174-9558-9FF09A83BEAD}" type="pres">
      <dgm:prSet presAssocID="{8A6D9E24-2807-4FBF-B05D-A7F947A1A27B}" presName="parentText" presStyleLbl="alignNode1" presStyleIdx="1" presStyleCnt="5">
        <dgm:presLayoutVars>
          <dgm:chMax val="1"/>
          <dgm:bulletEnabled val="1"/>
        </dgm:presLayoutVars>
      </dgm:prSet>
      <dgm:spPr/>
    </dgm:pt>
    <dgm:pt modelId="{6079C947-982D-4D68-A21A-69F580962179}" type="pres">
      <dgm:prSet presAssocID="{8A6D9E24-2807-4FBF-B05D-A7F947A1A27B}" presName="descendantText" presStyleLbl="alignAcc1" presStyleIdx="1" presStyleCnt="5" custLinFactNeighborX="425" custLinFactNeighborY="6105">
        <dgm:presLayoutVars>
          <dgm:bulletEnabled val="1"/>
        </dgm:presLayoutVars>
      </dgm:prSet>
      <dgm:spPr/>
    </dgm:pt>
    <dgm:pt modelId="{B6B6EE2C-CBB9-42BC-8946-C65EEC2B3639}" type="pres">
      <dgm:prSet presAssocID="{D2263340-CFC7-4178-911D-0AA4B1A9B64C}" presName="sp" presStyleCnt="0"/>
      <dgm:spPr/>
    </dgm:pt>
    <dgm:pt modelId="{BD5912BC-3E1F-4337-BCDA-2C4296FB36B2}" type="pres">
      <dgm:prSet presAssocID="{9C136054-575D-4B6B-8DBA-5AA6333AF748}" presName="composite" presStyleCnt="0"/>
      <dgm:spPr/>
    </dgm:pt>
    <dgm:pt modelId="{50E3C75C-F1D3-4AF4-AE62-03976E9A4BE1}" type="pres">
      <dgm:prSet presAssocID="{9C136054-575D-4B6B-8DBA-5AA6333AF748}" presName="parentText" presStyleLbl="alignNode1" presStyleIdx="2" presStyleCnt="5">
        <dgm:presLayoutVars>
          <dgm:chMax val="1"/>
          <dgm:bulletEnabled val="1"/>
        </dgm:presLayoutVars>
      </dgm:prSet>
      <dgm:spPr/>
    </dgm:pt>
    <dgm:pt modelId="{51FED899-7AD0-4B9B-8544-414C8EB51239}" type="pres">
      <dgm:prSet presAssocID="{9C136054-575D-4B6B-8DBA-5AA6333AF748}" presName="descendantText" presStyleLbl="alignAcc1" presStyleIdx="2" presStyleCnt="5">
        <dgm:presLayoutVars>
          <dgm:bulletEnabled val="1"/>
        </dgm:presLayoutVars>
      </dgm:prSet>
      <dgm:spPr/>
    </dgm:pt>
    <dgm:pt modelId="{287DC827-DE71-4A23-A97D-C8F96E348478}" type="pres">
      <dgm:prSet presAssocID="{DD76D749-785B-4967-A31E-FE2060F631F8}" presName="sp" presStyleCnt="0"/>
      <dgm:spPr/>
    </dgm:pt>
    <dgm:pt modelId="{0CC659C5-8E03-4161-BDFC-27BEFADA30AE}" type="pres">
      <dgm:prSet presAssocID="{236D9FAB-047A-44B7-9501-722E1A28F8CF}" presName="composite" presStyleCnt="0"/>
      <dgm:spPr/>
    </dgm:pt>
    <dgm:pt modelId="{A92CA482-204B-4EA0-8792-6B1216D038D8}" type="pres">
      <dgm:prSet presAssocID="{236D9FAB-047A-44B7-9501-722E1A28F8CF}" presName="parentText" presStyleLbl="alignNode1" presStyleIdx="3" presStyleCnt="5">
        <dgm:presLayoutVars>
          <dgm:chMax val="1"/>
          <dgm:bulletEnabled val="1"/>
        </dgm:presLayoutVars>
      </dgm:prSet>
      <dgm:spPr/>
    </dgm:pt>
    <dgm:pt modelId="{EAC59292-3B96-4AD4-B4DE-082ECAA207D6}" type="pres">
      <dgm:prSet presAssocID="{236D9FAB-047A-44B7-9501-722E1A28F8CF}" presName="descendantText" presStyleLbl="alignAcc1" presStyleIdx="3" presStyleCnt="5" custLinFactNeighborX="-170" custLinFactNeighborY="3007">
        <dgm:presLayoutVars>
          <dgm:bulletEnabled val="1"/>
        </dgm:presLayoutVars>
      </dgm:prSet>
      <dgm:spPr/>
    </dgm:pt>
    <dgm:pt modelId="{F8148F1C-E417-4540-9CDE-B139D1E83B85}" type="pres">
      <dgm:prSet presAssocID="{F4234105-B264-4890-83B3-FE677166CFF1}" presName="sp" presStyleCnt="0"/>
      <dgm:spPr/>
    </dgm:pt>
    <dgm:pt modelId="{7C196327-7507-45EC-AFAC-48ACB2C7D10E}" type="pres">
      <dgm:prSet presAssocID="{95861E87-EC01-4755-8777-9EBA53E24723}" presName="composite" presStyleCnt="0"/>
      <dgm:spPr/>
    </dgm:pt>
    <dgm:pt modelId="{CC1B1B02-5A8B-415E-B9D3-558F0F352204}" type="pres">
      <dgm:prSet presAssocID="{95861E87-EC01-4755-8777-9EBA53E24723}" presName="parentText" presStyleLbl="alignNode1" presStyleIdx="4" presStyleCnt="5">
        <dgm:presLayoutVars>
          <dgm:chMax val="1"/>
          <dgm:bulletEnabled val="1"/>
        </dgm:presLayoutVars>
      </dgm:prSet>
      <dgm:spPr/>
    </dgm:pt>
    <dgm:pt modelId="{D91D7DB7-0ACF-4188-A4B7-C02A04C3264C}" type="pres">
      <dgm:prSet presAssocID="{95861E87-EC01-4755-8777-9EBA53E24723}" presName="descendantText" presStyleLbl="alignAcc1" presStyleIdx="4" presStyleCnt="5">
        <dgm:presLayoutVars>
          <dgm:bulletEnabled val="1"/>
        </dgm:presLayoutVars>
      </dgm:prSet>
      <dgm:spPr/>
    </dgm:pt>
  </dgm:ptLst>
  <dgm:cxnLst>
    <dgm:cxn modelId="{55EBDF00-C132-453E-AF52-793914DD8383}" srcId="{BAAB8379-7E16-45F5-9C11-43E35F3EA7BA}" destId="{7BBFF972-935D-4252-9377-0F9815661386}" srcOrd="1" destOrd="0" parTransId="{B20611DF-3B41-4546-B04A-15BCE2CFD30C}" sibTransId="{A679DAB4-AF13-40FA-AA10-343621350B1C}"/>
    <dgm:cxn modelId="{542C3308-AB48-4EEB-A0DF-C38342FB4C86}" type="presOf" srcId="{ACAC4A17-2B14-4C3F-96B3-EBA0CB2CE19F}" destId="{6079C947-982D-4D68-A21A-69F580962179}" srcOrd="0" destOrd="1" presId="urn:microsoft.com/office/officeart/2005/8/layout/chevron2"/>
    <dgm:cxn modelId="{2DFCB10C-B524-4CFE-84AE-43B61E381D0A}" type="presOf" srcId="{CE000BC5-C59D-4F90-AD5C-32B66AEDE06B}" destId="{6079C947-982D-4D68-A21A-69F580962179}" srcOrd="0" destOrd="0" presId="urn:microsoft.com/office/officeart/2005/8/layout/chevron2"/>
    <dgm:cxn modelId="{96647832-A546-4073-BBE4-89715D5A27FE}" type="presOf" srcId="{7BBFF972-935D-4252-9377-0F9815661386}" destId="{0BE468BF-30A7-4C3F-8930-4C125015089C}" srcOrd="0" destOrd="1" presId="urn:microsoft.com/office/officeart/2005/8/layout/chevron2"/>
    <dgm:cxn modelId="{BAEBB139-2FDC-4D7A-A634-A9538539FD64}" srcId="{95861E87-EC01-4755-8777-9EBA53E24723}" destId="{0B5E7F0C-A171-41ED-B35D-E33A0B06C12A}" srcOrd="1" destOrd="0" parTransId="{57E6BFA5-1D38-4CD5-94C7-4B8C39946CD8}" sibTransId="{1A823062-2F02-47E8-9141-250A66F09819}"/>
    <dgm:cxn modelId="{BF53283A-24CA-4CA5-BF8E-218602C6426E}" type="presOf" srcId="{B3FA7135-9B08-4C0F-8A8E-4E107D17BD98}" destId="{EAC59292-3B96-4AD4-B4DE-082ECAA207D6}" srcOrd="0" destOrd="2" presId="urn:microsoft.com/office/officeart/2005/8/layout/chevron2"/>
    <dgm:cxn modelId="{CCBA493A-5B79-4BF8-A8EB-13BF01B6D8A8}" srcId="{236D9FAB-047A-44B7-9501-722E1A28F8CF}" destId="{04BD5D90-DE55-443D-B1AA-F6CCBEECF7D5}" srcOrd="3" destOrd="0" parTransId="{7910742C-A794-493B-BD8E-B05CA626A85F}" sibTransId="{21004C5E-71BC-44C0-AAD5-2B30A90A21D0}"/>
    <dgm:cxn modelId="{A6FF9E3F-BD43-4B4A-93BF-F0A9FD67854D}" srcId="{95861E87-EC01-4755-8777-9EBA53E24723}" destId="{ACE82AEE-5C77-4DF9-830F-A2F5AC3ED4DA}" srcOrd="0" destOrd="0" parTransId="{88D07025-0B2A-48E2-9EB1-31A82EAB8AB6}" sibTransId="{B76543BF-9891-4634-A2C3-83006ABC9C82}"/>
    <dgm:cxn modelId="{B11E0A60-CAE0-43F2-BEAD-CF173C3F7875}" type="presOf" srcId="{8A6D9E24-2807-4FBF-B05D-A7F947A1A27B}" destId="{5635876D-7E98-4174-9558-9FF09A83BEAD}" srcOrd="0" destOrd="0" presId="urn:microsoft.com/office/officeart/2005/8/layout/chevron2"/>
    <dgm:cxn modelId="{DA107C61-1EE0-41D8-90B4-5C27B1362160}" srcId="{455DA847-81CA-4874-8381-43DA22E2E95D}" destId="{236D9FAB-047A-44B7-9501-722E1A28F8CF}" srcOrd="3" destOrd="0" parTransId="{69BA6E19-9115-4D6E-9340-DE65054DDAB9}" sibTransId="{F4234105-B264-4890-83B3-FE677166CFF1}"/>
    <dgm:cxn modelId="{868F6862-AE28-44FB-B4B3-986EEBCB8B24}" srcId="{BAAB8379-7E16-45F5-9C11-43E35F3EA7BA}" destId="{2C6C564A-B66B-4C9F-9596-47B53DD0D117}" srcOrd="0" destOrd="0" parTransId="{7A4CEC12-57BB-4BEC-8DC1-8E95A92E03A1}" sibTransId="{BCFF08DA-CDF2-4F51-B16C-1F473BE4FBA4}"/>
    <dgm:cxn modelId="{A1944563-1433-4DC4-91C0-C7D552FC56F6}" srcId="{236D9FAB-047A-44B7-9501-722E1A28F8CF}" destId="{B3FA7135-9B08-4C0F-8A8E-4E107D17BD98}" srcOrd="2" destOrd="0" parTransId="{4C82818F-CBE6-4DB6-AC27-DD0D60DB4D45}" sibTransId="{6033DF55-33D2-45DA-873E-1D587A40EA0C}"/>
    <dgm:cxn modelId="{76106E46-A7D2-476B-B379-B7DA1C37E09A}" type="presOf" srcId="{BAAB8379-7E16-45F5-9C11-43E35F3EA7BA}" destId="{AFFCC3E0-11E6-4421-9846-C24EA4CAE160}" srcOrd="0" destOrd="0" presId="urn:microsoft.com/office/officeart/2005/8/layout/chevron2"/>
    <dgm:cxn modelId="{2E3F9669-AA46-4668-8759-DAA5D6BD4300}" srcId="{455DA847-81CA-4874-8381-43DA22E2E95D}" destId="{BAAB8379-7E16-45F5-9C11-43E35F3EA7BA}" srcOrd="0" destOrd="0" parTransId="{607E5849-097F-49DA-90F4-9C21C5F2FB15}" sibTransId="{27841E1C-B373-4757-B3D8-D84C8A643F96}"/>
    <dgm:cxn modelId="{05895D4A-2444-4C4B-8C3A-A870EED2CF13}" type="presOf" srcId="{04BD5D90-DE55-443D-B1AA-F6CCBEECF7D5}" destId="{EAC59292-3B96-4AD4-B4DE-082ECAA207D6}" srcOrd="0" destOrd="3" presId="urn:microsoft.com/office/officeart/2005/8/layout/chevron2"/>
    <dgm:cxn modelId="{A96C4071-B6F1-429D-AFEF-3434C4063163}" srcId="{455DA847-81CA-4874-8381-43DA22E2E95D}" destId="{95861E87-EC01-4755-8777-9EBA53E24723}" srcOrd="4" destOrd="0" parTransId="{3902A70C-C8A3-4080-BC4D-C897213EF8CE}" sibTransId="{C3800AF7-B9C8-42A7-89C6-AD853518BADD}"/>
    <dgm:cxn modelId="{A0951954-41C2-46CA-A92C-55A4B9BEBCA3}" type="presOf" srcId="{C16FC429-B9CA-41A3-B178-CE1FD49DC09D}" destId="{EAC59292-3B96-4AD4-B4DE-082ECAA207D6}" srcOrd="0" destOrd="0" presId="urn:microsoft.com/office/officeart/2005/8/layout/chevron2"/>
    <dgm:cxn modelId="{2B1D7875-0ED2-48C2-9D12-9CCBAF0207F8}" srcId="{8A6D9E24-2807-4FBF-B05D-A7F947A1A27B}" destId="{ACAC4A17-2B14-4C3F-96B3-EBA0CB2CE19F}" srcOrd="1" destOrd="0" parTransId="{2B1D875E-2A91-4BBB-BF8A-8D25A3D37836}" sibTransId="{12336312-30D0-4B2D-84C6-CE35344B08F9}"/>
    <dgm:cxn modelId="{64E2797D-A32B-4F3B-9382-9BB80076BCC2}" type="presOf" srcId="{ACE82AEE-5C77-4DF9-830F-A2F5AC3ED4DA}" destId="{D91D7DB7-0ACF-4188-A4B7-C02A04C3264C}" srcOrd="0" destOrd="0" presId="urn:microsoft.com/office/officeart/2005/8/layout/chevron2"/>
    <dgm:cxn modelId="{01E03A8F-0F78-4111-B884-935C446B3F4A}" type="presOf" srcId="{0A3B4470-5A77-4CD6-B69F-8DE40DC93F74}" destId="{51FED899-7AD0-4B9B-8544-414C8EB51239}" srcOrd="0" destOrd="1" presId="urn:microsoft.com/office/officeart/2005/8/layout/chevron2"/>
    <dgm:cxn modelId="{E0C2259D-B703-4FF0-8460-8B4538ABB2A5}" srcId="{455DA847-81CA-4874-8381-43DA22E2E95D}" destId="{9C136054-575D-4B6B-8DBA-5AA6333AF748}" srcOrd="2" destOrd="0" parTransId="{3C845121-9033-401E-8412-6B49BD8AB848}" sibTransId="{DD76D749-785B-4967-A31E-FE2060F631F8}"/>
    <dgm:cxn modelId="{433D23AA-AD1F-49C9-A1C1-95C3BBC6F3E6}" type="presOf" srcId="{455DA847-81CA-4874-8381-43DA22E2E95D}" destId="{22777D74-7885-4A36-B021-593DAE370F4F}" srcOrd="0" destOrd="0" presId="urn:microsoft.com/office/officeart/2005/8/layout/chevron2"/>
    <dgm:cxn modelId="{D8C7BEAD-A0AC-4224-8A06-AA4029CE1140}" srcId="{455DA847-81CA-4874-8381-43DA22E2E95D}" destId="{8A6D9E24-2807-4FBF-B05D-A7F947A1A27B}" srcOrd="1" destOrd="0" parTransId="{83DB27F3-CCC2-473C-B7F8-8D5FFE3259E1}" sibTransId="{D2263340-CFC7-4178-911D-0AA4B1A9B64C}"/>
    <dgm:cxn modelId="{6ED946BD-6D85-42F1-BBC8-B04CB7D862B0}" type="presOf" srcId="{D1372314-0221-46D6-BF74-A29794D64C21}" destId="{EAC59292-3B96-4AD4-B4DE-082ECAA207D6}" srcOrd="0" destOrd="1" presId="urn:microsoft.com/office/officeart/2005/8/layout/chevron2"/>
    <dgm:cxn modelId="{C18D03BE-966E-4662-B4F7-027A0C9A872B}" srcId="{8A6D9E24-2807-4FBF-B05D-A7F947A1A27B}" destId="{CE000BC5-C59D-4F90-AD5C-32B66AEDE06B}" srcOrd="0" destOrd="0" parTransId="{51FC2174-6711-4005-86AE-3E15CC8D691A}" sibTransId="{60372DC7-2974-424C-B401-DD2A5793421B}"/>
    <dgm:cxn modelId="{C8FE8FBF-F8EE-4114-B124-F26B579DE571}" type="presOf" srcId="{9C136054-575D-4B6B-8DBA-5AA6333AF748}" destId="{50E3C75C-F1D3-4AF4-AE62-03976E9A4BE1}" srcOrd="0" destOrd="0" presId="urn:microsoft.com/office/officeart/2005/8/layout/chevron2"/>
    <dgm:cxn modelId="{5264C3C8-C150-46A4-8981-A26AAA0FC5FB}" type="presOf" srcId="{95861E87-EC01-4755-8777-9EBA53E24723}" destId="{CC1B1B02-5A8B-415E-B9D3-558F0F352204}" srcOrd="0" destOrd="0" presId="urn:microsoft.com/office/officeart/2005/8/layout/chevron2"/>
    <dgm:cxn modelId="{E7CDBCD0-AA22-4478-B5F2-1651D9CAA196}" srcId="{236D9FAB-047A-44B7-9501-722E1A28F8CF}" destId="{D1372314-0221-46D6-BF74-A29794D64C21}" srcOrd="1" destOrd="0" parTransId="{522AC800-DC31-4CA3-9DC9-CA5BBA73A17B}" sibTransId="{25D7405B-EAEA-403D-A7E9-DEA1BD4C97D1}"/>
    <dgm:cxn modelId="{CB55FAD1-8D4B-4D55-822C-17098D6F72B8}" srcId="{9C136054-575D-4B6B-8DBA-5AA6333AF748}" destId="{62196207-47B2-495E-A669-56B57D6892B3}" srcOrd="0" destOrd="0" parTransId="{1BE29C09-D610-41ED-A3E8-ACB249C5F9AE}" sibTransId="{8D5FB471-712B-4660-8A9A-47AF21C6DDA5}"/>
    <dgm:cxn modelId="{E1D289D9-D3F5-41A1-BBBE-3ED00345BC79}" srcId="{236D9FAB-047A-44B7-9501-722E1A28F8CF}" destId="{C16FC429-B9CA-41A3-B178-CE1FD49DC09D}" srcOrd="0" destOrd="0" parTransId="{223C71DC-1FF4-4FCB-A3F0-AD82923B2CAA}" sibTransId="{2B939EA8-9EDA-483C-99A9-C49CAF729712}"/>
    <dgm:cxn modelId="{1270A4DA-D074-4278-A7AB-0225AE3A8AA0}" type="presOf" srcId="{236D9FAB-047A-44B7-9501-722E1A28F8CF}" destId="{A92CA482-204B-4EA0-8792-6B1216D038D8}" srcOrd="0" destOrd="0" presId="urn:microsoft.com/office/officeart/2005/8/layout/chevron2"/>
    <dgm:cxn modelId="{307690E3-D796-4D05-B20A-05593655BA62}" type="presOf" srcId="{0B5E7F0C-A171-41ED-B35D-E33A0B06C12A}" destId="{D91D7DB7-0ACF-4188-A4B7-C02A04C3264C}" srcOrd="0" destOrd="1" presId="urn:microsoft.com/office/officeart/2005/8/layout/chevron2"/>
    <dgm:cxn modelId="{EB21D5E7-9A19-4C84-A2AD-661FBC5E34F6}" type="presOf" srcId="{2C6C564A-B66B-4C9F-9596-47B53DD0D117}" destId="{0BE468BF-30A7-4C3F-8930-4C125015089C}" srcOrd="0" destOrd="0" presId="urn:microsoft.com/office/officeart/2005/8/layout/chevron2"/>
    <dgm:cxn modelId="{2F0B82F0-87EC-48A9-8961-F087C6F80BA8}" srcId="{9C136054-575D-4B6B-8DBA-5AA6333AF748}" destId="{0A3B4470-5A77-4CD6-B69F-8DE40DC93F74}" srcOrd="1" destOrd="0" parTransId="{168D227A-817E-42CD-8D1A-2D7E454635F6}" sibTransId="{08A6F4F9-BE93-4D3C-9EE3-30466DB273C2}"/>
    <dgm:cxn modelId="{61B2BEF4-E695-48D8-97DA-0F9B9A201B76}" type="presOf" srcId="{62196207-47B2-495E-A669-56B57D6892B3}" destId="{51FED899-7AD0-4B9B-8544-414C8EB51239}" srcOrd="0" destOrd="0" presId="urn:microsoft.com/office/officeart/2005/8/layout/chevron2"/>
    <dgm:cxn modelId="{DA66CF06-A957-464C-A43E-AE6B1C642BCC}" type="presParOf" srcId="{22777D74-7885-4A36-B021-593DAE370F4F}" destId="{117E9186-8A58-457A-9AAF-EA31D487709F}" srcOrd="0" destOrd="0" presId="urn:microsoft.com/office/officeart/2005/8/layout/chevron2"/>
    <dgm:cxn modelId="{33A2791A-F5EC-49BF-AF5D-EA1CA8997DFA}" type="presParOf" srcId="{117E9186-8A58-457A-9AAF-EA31D487709F}" destId="{AFFCC3E0-11E6-4421-9846-C24EA4CAE160}" srcOrd="0" destOrd="0" presId="urn:microsoft.com/office/officeart/2005/8/layout/chevron2"/>
    <dgm:cxn modelId="{5F430EA1-4D82-4341-B9BB-9AD8D0E3A0AB}" type="presParOf" srcId="{117E9186-8A58-457A-9AAF-EA31D487709F}" destId="{0BE468BF-30A7-4C3F-8930-4C125015089C}" srcOrd="1" destOrd="0" presId="urn:microsoft.com/office/officeart/2005/8/layout/chevron2"/>
    <dgm:cxn modelId="{D057E9E3-438F-4383-9704-92F3F9001C39}" type="presParOf" srcId="{22777D74-7885-4A36-B021-593DAE370F4F}" destId="{7D97C592-A17C-43A1-A135-CD9FC4DF18CE}" srcOrd="1" destOrd="0" presId="urn:microsoft.com/office/officeart/2005/8/layout/chevron2"/>
    <dgm:cxn modelId="{13AD0737-9AED-447B-9296-C2BFEE16C705}" type="presParOf" srcId="{22777D74-7885-4A36-B021-593DAE370F4F}" destId="{CB3A7880-61F4-492A-B37D-17C47525BAD3}" srcOrd="2" destOrd="0" presId="urn:microsoft.com/office/officeart/2005/8/layout/chevron2"/>
    <dgm:cxn modelId="{CF4807B7-6174-495E-9F1B-53D8A6842EF2}" type="presParOf" srcId="{CB3A7880-61F4-492A-B37D-17C47525BAD3}" destId="{5635876D-7E98-4174-9558-9FF09A83BEAD}" srcOrd="0" destOrd="0" presId="urn:microsoft.com/office/officeart/2005/8/layout/chevron2"/>
    <dgm:cxn modelId="{0B849A7D-1E03-4314-92AD-BD41547AE023}" type="presParOf" srcId="{CB3A7880-61F4-492A-B37D-17C47525BAD3}" destId="{6079C947-982D-4D68-A21A-69F580962179}" srcOrd="1" destOrd="0" presId="urn:microsoft.com/office/officeart/2005/8/layout/chevron2"/>
    <dgm:cxn modelId="{9FC99E8E-B3EA-4B30-B14C-2AC21D178C82}" type="presParOf" srcId="{22777D74-7885-4A36-B021-593DAE370F4F}" destId="{B6B6EE2C-CBB9-42BC-8946-C65EEC2B3639}" srcOrd="3" destOrd="0" presId="urn:microsoft.com/office/officeart/2005/8/layout/chevron2"/>
    <dgm:cxn modelId="{4156A8A2-CF45-4BAF-BAF9-16B252B67D61}" type="presParOf" srcId="{22777D74-7885-4A36-B021-593DAE370F4F}" destId="{BD5912BC-3E1F-4337-BCDA-2C4296FB36B2}" srcOrd="4" destOrd="0" presId="urn:microsoft.com/office/officeart/2005/8/layout/chevron2"/>
    <dgm:cxn modelId="{A7344B22-C629-40CF-8CDD-F3CF53512F18}" type="presParOf" srcId="{BD5912BC-3E1F-4337-BCDA-2C4296FB36B2}" destId="{50E3C75C-F1D3-4AF4-AE62-03976E9A4BE1}" srcOrd="0" destOrd="0" presId="urn:microsoft.com/office/officeart/2005/8/layout/chevron2"/>
    <dgm:cxn modelId="{A4C20DBA-B03E-4124-A2C3-E6E808C77056}" type="presParOf" srcId="{BD5912BC-3E1F-4337-BCDA-2C4296FB36B2}" destId="{51FED899-7AD0-4B9B-8544-414C8EB51239}" srcOrd="1" destOrd="0" presId="urn:microsoft.com/office/officeart/2005/8/layout/chevron2"/>
    <dgm:cxn modelId="{73963529-8A6E-4125-AE4A-92116AAE1974}" type="presParOf" srcId="{22777D74-7885-4A36-B021-593DAE370F4F}" destId="{287DC827-DE71-4A23-A97D-C8F96E348478}" srcOrd="5" destOrd="0" presId="urn:microsoft.com/office/officeart/2005/8/layout/chevron2"/>
    <dgm:cxn modelId="{32F20497-F21C-46E3-A0EF-27E148FE3D3C}" type="presParOf" srcId="{22777D74-7885-4A36-B021-593DAE370F4F}" destId="{0CC659C5-8E03-4161-BDFC-27BEFADA30AE}" srcOrd="6" destOrd="0" presId="urn:microsoft.com/office/officeart/2005/8/layout/chevron2"/>
    <dgm:cxn modelId="{6ABFEDBA-C86A-4300-806B-103B04DF2D4B}" type="presParOf" srcId="{0CC659C5-8E03-4161-BDFC-27BEFADA30AE}" destId="{A92CA482-204B-4EA0-8792-6B1216D038D8}" srcOrd="0" destOrd="0" presId="urn:microsoft.com/office/officeart/2005/8/layout/chevron2"/>
    <dgm:cxn modelId="{1FA591D9-8FBC-4D71-801F-5DBB507CBC9F}" type="presParOf" srcId="{0CC659C5-8E03-4161-BDFC-27BEFADA30AE}" destId="{EAC59292-3B96-4AD4-B4DE-082ECAA207D6}" srcOrd="1" destOrd="0" presId="urn:microsoft.com/office/officeart/2005/8/layout/chevron2"/>
    <dgm:cxn modelId="{E605D51E-7BAC-4F6F-AFEF-7C86CAB3E997}" type="presParOf" srcId="{22777D74-7885-4A36-B021-593DAE370F4F}" destId="{F8148F1C-E417-4540-9CDE-B139D1E83B85}" srcOrd="7" destOrd="0" presId="urn:microsoft.com/office/officeart/2005/8/layout/chevron2"/>
    <dgm:cxn modelId="{303C1278-3318-47F3-9DC4-2CE2BAC701B0}" type="presParOf" srcId="{22777D74-7885-4A36-B021-593DAE370F4F}" destId="{7C196327-7507-45EC-AFAC-48ACB2C7D10E}" srcOrd="8" destOrd="0" presId="urn:microsoft.com/office/officeart/2005/8/layout/chevron2"/>
    <dgm:cxn modelId="{D7F5532A-8073-4A8D-911E-6DCFE0DC4955}" type="presParOf" srcId="{7C196327-7507-45EC-AFAC-48ACB2C7D10E}" destId="{CC1B1B02-5A8B-415E-B9D3-558F0F352204}" srcOrd="0" destOrd="0" presId="urn:microsoft.com/office/officeart/2005/8/layout/chevron2"/>
    <dgm:cxn modelId="{2D003A2C-AA7F-4D9A-996A-263AA6CD9AC9}" type="presParOf" srcId="{7C196327-7507-45EC-AFAC-48ACB2C7D10E}" destId="{D91D7DB7-0ACF-4188-A4B7-C02A04C3264C}"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350F2-7E82-40D1-9F34-FF02B08F01DC}">
      <dsp:nvSpPr>
        <dsp:cNvPr id="0" name=""/>
        <dsp:cNvSpPr/>
      </dsp:nvSpPr>
      <dsp:spPr>
        <a:xfrm>
          <a:off x="3321090" y="2216030"/>
          <a:ext cx="2214802" cy="104054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Cynhwysiant</a:t>
          </a:r>
        </a:p>
      </dsp:txBody>
      <dsp:txXfrm>
        <a:off x="3645440" y="2368414"/>
        <a:ext cx="1566102" cy="735778"/>
      </dsp:txXfrm>
    </dsp:sp>
    <dsp:sp modelId="{03DD9B59-E71D-4B88-9F8F-D2668D35E0A2}">
      <dsp:nvSpPr>
        <dsp:cNvPr id="0" name=""/>
        <dsp:cNvSpPr/>
      </dsp:nvSpPr>
      <dsp:spPr>
        <a:xfrm rot="16200000">
          <a:off x="3852593" y="1629559"/>
          <a:ext cx="1151796" cy="21146"/>
        </a:xfrm>
        <a:custGeom>
          <a:avLst/>
          <a:gdLst/>
          <a:ahLst/>
          <a:cxnLst/>
          <a:rect l="0" t="0" r="0" b="0"/>
          <a:pathLst>
            <a:path>
              <a:moveTo>
                <a:pt x="0" y="10573"/>
              </a:moveTo>
              <a:lnTo>
                <a:pt x="1151796"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99697" y="1611337"/>
        <a:ext cx="57589" cy="57589"/>
      </dsp:txXfrm>
    </dsp:sp>
    <dsp:sp modelId="{EC3F45CD-40F0-4EC2-AEC8-42AA318F6B75}">
      <dsp:nvSpPr>
        <dsp:cNvPr id="0" name=""/>
        <dsp:cNvSpPr/>
      </dsp:nvSpPr>
      <dsp:spPr>
        <a:xfrm>
          <a:off x="3908218" y="23688"/>
          <a:ext cx="1040546" cy="104054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err="1">
              <a:latin typeface="Arial" panose="020B0604020202020204" pitchFamily="34" charset="0"/>
              <a:cs typeface="Arial" panose="020B0604020202020204" pitchFamily="34" charset="0"/>
            </a:rPr>
            <a:t>Amrywiaeth</a:t>
          </a:r>
          <a:endParaRPr lang="en-GB" sz="900" kern="1200" dirty="0">
            <a:latin typeface="Arial" panose="020B0604020202020204" pitchFamily="34" charset="0"/>
            <a:cs typeface="Arial" panose="020B0604020202020204" pitchFamily="34" charset="0"/>
          </a:endParaRPr>
        </a:p>
      </dsp:txBody>
      <dsp:txXfrm>
        <a:off x="4060602" y="176072"/>
        <a:ext cx="735778" cy="735778"/>
      </dsp:txXfrm>
    </dsp:sp>
    <dsp:sp modelId="{0BFA6FAD-771A-4683-8F18-6D3D020CF256}">
      <dsp:nvSpPr>
        <dsp:cNvPr id="0" name=""/>
        <dsp:cNvSpPr/>
      </dsp:nvSpPr>
      <dsp:spPr>
        <a:xfrm rot="18360000">
          <a:off x="4567040" y="1803174"/>
          <a:ext cx="1063455" cy="21146"/>
        </a:xfrm>
        <a:custGeom>
          <a:avLst/>
          <a:gdLst/>
          <a:ahLst/>
          <a:cxnLst/>
          <a:rect l="0" t="0" r="0" b="0"/>
          <a:pathLst>
            <a:path>
              <a:moveTo>
                <a:pt x="0" y="10573"/>
              </a:moveTo>
              <a:lnTo>
                <a:pt x="106345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72181" y="1787161"/>
        <a:ext cx="53172" cy="53172"/>
      </dsp:txXfrm>
    </dsp:sp>
    <dsp:sp modelId="{01E8D84B-1C54-4120-A2A9-646C1E7C9CBC}">
      <dsp:nvSpPr>
        <dsp:cNvPr id="0" name=""/>
        <dsp:cNvSpPr/>
      </dsp:nvSpPr>
      <dsp:spPr>
        <a:xfrm>
          <a:off x="5196845" y="442388"/>
          <a:ext cx="1040546" cy="1040546"/>
        </a:xfrm>
        <a:prstGeom prst="ellipse">
          <a:avLst/>
        </a:prstGeom>
        <a:solidFill>
          <a:schemeClr val="accent3">
            <a:hueOff val="301178"/>
            <a:satOff val="11111"/>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err="1">
              <a:latin typeface="Arial" panose="020B0604020202020204" pitchFamily="34" charset="0"/>
              <a:cs typeface="Arial" panose="020B0604020202020204" pitchFamily="34" charset="0"/>
            </a:rPr>
            <a:t>Dileu</a:t>
          </a:r>
          <a:r>
            <a:rPr lang="en-GB" sz="900" kern="1200" dirty="0">
              <a:latin typeface="Arial" panose="020B0604020202020204" pitchFamily="34" charset="0"/>
              <a:cs typeface="Arial" panose="020B0604020202020204" pitchFamily="34" charset="0"/>
            </a:rPr>
            <a:t> </a:t>
          </a:r>
          <a:r>
            <a:rPr lang="en-GB" sz="900" kern="1200" dirty="0" err="1">
              <a:latin typeface="Arial" panose="020B0604020202020204" pitchFamily="34" charset="0"/>
              <a:cs typeface="Arial" panose="020B0604020202020204" pitchFamily="34" charset="0"/>
            </a:rPr>
            <a:t>rhwystrau</a:t>
          </a:r>
          <a:endParaRPr lang="en-GB" sz="900" kern="1200" dirty="0">
            <a:latin typeface="Arial" panose="020B0604020202020204" pitchFamily="34" charset="0"/>
            <a:cs typeface="Arial" panose="020B0604020202020204" pitchFamily="34" charset="0"/>
          </a:endParaRPr>
        </a:p>
      </dsp:txBody>
      <dsp:txXfrm>
        <a:off x="5349229" y="594772"/>
        <a:ext cx="735778" cy="735778"/>
      </dsp:txXfrm>
    </dsp:sp>
    <dsp:sp modelId="{D1DA2636-781F-4671-8770-083550282244}">
      <dsp:nvSpPr>
        <dsp:cNvPr id="0" name=""/>
        <dsp:cNvSpPr/>
      </dsp:nvSpPr>
      <dsp:spPr>
        <a:xfrm rot="20520000">
          <a:off x="5321811" y="2319412"/>
          <a:ext cx="714395" cy="21146"/>
        </a:xfrm>
        <a:custGeom>
          <a:avLst/>
          <a:gdLst/>
          <a:ahLst/>
          <a:cxnLst/>
          <a:rect l="0" t="0" r="0" b="0"/>
          <a:pathLst>
            <a:path>
              <a:moveTo>
                <a:pt x="0" y="10573"/>
              </a:moveTo>
              <a:lnTo>
                <a:pt x="71439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61149" y="2312126"/>
        <a:ext cx="35719" cy="35719"/>
      </dsp:txXfrm>
    </dsp:sp>
    <dsp:sp modelId="{BD136BDE-6D64-464D-B606-47BDFAA28E53}">
      <dsp:nvSpPr>
        <dsp:cNvPr id="0" name=""/>
        <dsp:cNvSpPr/>
      </dsp:nvSpPr>
      <dsp:spPr>
        <a:xfrm>
          <a:off x="5993260" y="1538559"/>
          <a:ext cx="1040546" cy="1040546"/>
        </a:xfrm>
        <a:prstGeom prst="ellipse">
          <a:avLst/>
        </a:prstGeom>
        <a:solidFill>
          <a:schemeClr val="accent3">
            <a:hueOff val="602355"/>
            <a:satOff val="22222"/>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6145644" y="1690943"/>
        <a:ext cx="735778" cy="735778"/>
      </dsp:txXfrm>
    </dsp:sp>
    <dsp:sp modelId="{B318F0C3-EAE5-4487-8F4A-CA66A5941129}">
      <dsp:nvSpPr>
        <dsp:cNvPr id="0" name=""/>
        <dsp:cNvSpPr/>
      </dsp:nvSpPr>
      <dsp:spPr>
        <a:xfrm rot="1080000">
          <a:off x="5321811" y="3132048"/>
          <a:ext cx="714395" cy="21146"/>
        </a:xfrm>
        <a:custGeom>
          <a:avLst/>
          <a:gdLst/>
          <a:ahLst/>
          <a:cxnLst/>
          <a:rect l="0" t="0" r="0" b="0"/>
          <a:pathLst>
            <a:path>
              <a:moveTo>
                <a:pt x="0" y="10573"/>
              </a:moveTo>
              <a:lnTo>
                <a:pt x="71439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61149" y="3124761"/>
        <a:ext cx="35719" cy="35719"/>
      </dsp:txXfrm>
    </dsp:sp>
    <dsp:sp modelId="{291E8421-9D27-45FE-BC1D-949E5345A891}">
      <dsp:nvSpPr>
        <dsp:cNvPr id="0" name=""/>
        <dsp:cNvSpPr/>
      </dsp:nvSpPr>
      <dsp:spPr>
        <a:xfrm>
          <a:off x="5993260" y="2893501"/>
          <a:ext cx="1040546" cy="1040546"/>
        </a:xfrm>
        <a:prstGeom prst="ellipse">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6145644" y="3045885"/>
        <a:ext cx="735778" cy="735778"/>
      </dsp:txXfrm>
    </dsp:sp>
    <dsp:sp modelId="{93E625F5-7E4C-4874-813D-082406E486DF}">
      <dsp:nvSpPr>
        <dsp:cNvPr id="0" name=""/>
        <dsp:cNvSpPr/>
      </dsp:nvSpPr>
      <dsp:spPr>
        <a:xfrm rot="3240000">
          <a:off x="4567040" y="3648286"/>
          <a:ext cx="1063455" cy="21146"/>
        </a:xfrm>
        <a:custGeom>
          <a:avLst/>
          <a:gdLst/>
          <a:ahLst/>
          <a:cxnLst/>
          <a:rect l="0" t="0" r="0" b="0"/>
          <a:pathLst>
            <a:path>
              <a:moveTo>
                <a:pt x="0" y="10573"/>
              </a:moveTo>
              <a:lnTo>
                <a:pt x="106345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72181" y="3632273"/>
        <a:ext cx="53172" cy="53172"/>
      </dsp:txXfrm>
    </dsp:sp>
    <dsp:sp modelId="{054B5CA9-ADB8-4C39-87E6-F5EA6FB82AB4}">
      <dsp:nvSpPr>
        <dsp:cNvPr id="0" name=""/>
        <dsp:cNvSpPr/>
      </dsp:nvSpPr>
      <dsp:spPr>
        <a:xfrm>
          <a:off x="5196845" y="3989673"/>
          <a:ext cx="1040546" cy="1040546"/>
        </a:xfrm>
        <a:prstGeom prst="ellipse">
          <a:avLst/>
        </a:prstGeom>
        <a:solidFill>
          <a:schemeClr val="accent3">
            <a:hueOff val="1204711"/>
            <a:satOff val="44444"/>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5349229" y="4142057"/>
        <a:ext cx="735778" cy="735778"/>
      </dsp:txXfrm>
    </dsp:sp>
    <dsp:sp modelId="{B089B692-E62A-4532-8249-85B445971599}">
      <dsp:nvSpPr>
        <dsp:cNvPr id="0" name=""/>
        <dsp:cNvSpPr/>
      </dsp:nvSpPr>
      <dsp:spPr>
        <a:xfrm rot="5400000">
          <a:off x="3852593" y="3821901"/>
          <a:ext cx="1151796" cy="21146"/>
        </a:xfrm>
        <a:custGeom>
          <a:avLst/>
          <a:gdLst/>
          <a:ahLst/>
          <a:cxnLst/>
          <a:rect l="0" t="0" r="0" b="0"/>
          <a:pathLst>
            <a:path>
              <a:moveTo>
                <a:pt x="0" y="10573"/>
              </a:moveTo>
              <a:lnTo>
                <a:pt x="1151796"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99697" y="3803680"/>
        <a:ext cx="57589" cy="57589"/>
      </dsp:txXfrm>
    </dsp:sp>
    <dsp:sp modelId="{4A9F2605-BC86-498E-957D-A0ADDE5D6DDF}">
      <dsp:nvSpPr>
        <dsp:cNvPr id="0" name=""/>
        <dsp:cNvSpPr/>
      </dsp:nvSpPr>
      <dsp:spPr>
        <a:xfrm>
          <a:off x="3908218" y="4408373"/>
          <a:ext cx="1040546" cy="1040546"/>
        </a:xfrm>
        <a:prstGeom prst="ellipse">
          <a:avLst/>
        </a:prstGeom>
        <a:solidFill>
          <a:schemeClr val="accent3">
            <a:hueOff val="1505888"/>
            <a:satOff val="55556"/>
            <a:lumOff val="-81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060602" y="4560757"/>
        <a:ext cx="735778" cy="735778"/>
      </dsp:txXfrm>
    </dsp:sp>
    <dsp:sp modelId="{DBD78193-51CE-4CF2-91A1-B430424D3726}">
      <dsp:nvSpPr>
        <dsp:cNvPr id="0" name=""/>
        <dsp:cNvSpPr/>
      </dsp:nvSpPr>
      <dsp:spPr>
        <a:xfrm rot="7560000">
          <a:off x="3226488" y="3648286"/>
          <a:ext cx="1063455" cy="21146"/>
        </a:xfrm>
        <a:custGeom>
          <a:avLst/>
          <a:gdLst/>
          <a:ahLst/>
          <a:cxnLst/>
          <a:rect l="0" t="0" r="0" b="0"/>
          <a:pathLst>
            <a:path>
              <a:moveTo>
                <a:pt x="0" y="10573"/>
              </a:moveTo>
              <a:lnTo>
                <a:pt x="106345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31629" y="3632273"/>
        <a:ext cx="53172" cy="53172"/>
      </dsp:txXfrm>
    </dsp:sp>
    <dsp:sp modelId="{FF4F81AF-C8EE-4D74-A937-808F06D8E682}">
      <dsp:nvSpPr>
        <dsp:cNvPr id="0" name=""/>
        <dsp:cNvSpPr/>
      </dsp:nvSpPr>
      <dsp:spPr>
        <a:xfrm>
          <a:off x="2619592" y="3989673"/>
          <a:ext cx="1040546" cy="1040546"/>
        </a:xfrm>
        <a:prstGeom prst="ellipse">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771976" y="4142057"/>
        <a:ext cx="735778" cy="735778"/>
      </dsp:txXfrm>
    </dsp:sp>
    <dsp:sp modelId="{857103F7-6FEA-4BC0-BB95-350B09EAF0BD}">
      <dsp:nvSpPr>
        <dsp:cNvPr id="0" name=""/>
        <dsp:cNvSpPr/>
      </dsp:nvSpPr>
      <dsp:spPr>
        <a:xfrm rot="9720000">
          <a:off x="2820776" y="3132048"/>
          <a:ext cx="714395" cy="21146"/>
        </a:xfrm>
        <a:custGeom>
          <a:avLst/>
          <a:gdLst/>
          <a:ahLst/>
          <a:cxnLst/>
          <a:rect l="0" t="0" r="0" b="0"/>
          <a:pathLst>
            <a:path>
              <a:moveTo>
                <a:pt x="0" y="10573"/>
              </a:moveTo>
              <a:lnTo>
                <a:pt x="71439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160114" y="3124761"/>
        <a:ext cx="35719" cy="35719"/>
      </dsp:txXfrm>
    </dsp:sp>
    <dsp:sp modelId="{9C33671C-95FA-4B92-8A69-5B7C9FC3D2BD}">
      <dsp:nvSpPr>
        <dsp:cNvPr id="0" name=""/>
        <dsp:cNvSpPr/>
      </dsp:nvSpPr>
      <dsp:spPr>
        <a:xfrm>
          <a:off x="1823177" y="2893501"/>
          <a:ext cx="1040546" cy="1040546"/>
        </a:xfrm>
        <a:prstGeom prst="ellipse">
          <a:avLst/>
        </a:prstGeom>
        <a:solidFill>
          <a:schemeClr val="accent3">
            <a:hueOff val="2108244"/>
            <a:satOff val="77778"/>
            <a:lumOff val="-1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err="1">
              <a:latin typeface="Arial" panose="020B0604020202020204" pitchFamily="34" charset="0"/>
              <a:cs typeface="Arial" panose="020B0604020202020204" pitchFamily="34" charset="0"/>
            </a:rPr>
            <a:t>Goresgyn</a:t>
          </a:r>
          <a:r>
            <a:rPr lang="en-GB" sz="900" kern="1200" dirty="0">
              <a:latin typeface="Arial" panose="020B0604020202020204" pitchFamily="34" charset="0"/>
              <a:cs typeface="Arial" panose="020B0604020202020204" pitchFamily="34" charset="0"/>
            </a:rPr>
            <a:t> </a:t>
          </a:r>
          <a:r>
            <a:rPr lang="en-GB" sz="900" kern="1200" dirty="0" err="1">
              <a:latin typeface="Arial" panose="020B0604020202020204" pitchFamily="34" charset="0"/>
              <a:cs typeface="Arial" panose="020B0604020202020204" pitchFamily="34" charset="0"/>
            </a:rPr>
            <a:t>gwaharddiad</a:t>
          </a:r>
          <a:r>
            <a:rPr lang="en-GB" sz="900" kern="1200" dirty="0">
              <a:latin typeface="Arial" panose="020B0604020202020204" pitchFamily="34" charset="0"/>
              <a:cs typeface="Arial" panose="020B0604020202020204" pitchFamily="34" charset="0"/>
            </a:rPr>
            <a:t> </a:t>
          </a:r>
        </a:p>
      </dsp:txBody>
      <dsp:txXfrm>
        <a:off x="1975561" y="3045885"/>
        <a:ext cx="735778" cy="735778"/>
      </dsp:txXfrm>
    </dsp:sp>
    <dsp:sp modelId="{E9E87F28-8389-4984-8203-638E13DA040F}">
      <dsp:nvSpPr>
        <dsp:cNvPr id="0" name=""/>
        <dsp:cNvSpPr/>
      </dsp:nvSpPr>
      <dsp:spPr>
        <a:xfrm rot="11880000">
          <a:off x="2820776" y="2319412"/>
          <a:ext cx="714395" cy="21146"/>
        </a:xfrm>
        <a:custGeom>
          <a:avLst/>
          <a:gdLst/>
          <a:ahLst/>
          <a:cxnLst/>
          <a:rect l="0" t="0" r="0" b="0"/>
          <a:pathLst>
            <a:path>
              <a:moveTo>
                <a:pt x="0" y="10573"/>
              </a:moveTo>
              <a:lnTo>
                <a:pt x="71439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160114" y="2312126"/>
        <a:ext cx="35719" cy="35719"/>
      </dsp:txXfrm>
    </dsp:sp>
    <dsp:sp modelId="{D5619158-C518-4BAB-B361-134F5236425D}">
      <dsp:nvSpPr>
        <dsp:cNvPr id="0" name=""/>
        <dsp:cNvSpPr/>
      </dsp:nvSpPr>
      <dsp:spPr>
        <a:xfrm>
          <a:off x="1823177" y="1538559"/>
          <a:ext cx="1040546" cy="1040546"/>
        </a:xfrm>
        <a:prstGeom prst="ellipse">
          <a:avLst/>
        </a:prstGeom>
        <a:solidFill>
          <a:schemeClr val="accent3">
            <a:hueOff val="2409421"/>
            <a:satOff val="88889"/>
            <a:lumOff val="-130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975561" y="1690943"/>
        <a:ext cx="735778" cy="735778"/>
      </dsp:txXfrm>
    </dsp:sp>
    <dsp:sp modelId="{65CC6442-AE49-45FE-99AC-A75BCEA9B1F9}">
      <dsp:nvSpPr>
        <dsp:cNvPr id="0" name=""/>
        <dsp:cNvSpPr/>
      </dsp:nvSpPr>
      <dsp:spPr>
        <a:xfrm rot="14040000">
          <a:off x="3226488" y="1803174"/>
          <a:ext cx="1063455" cy="21146"/>
        </a:xfrm>
        <a:custGeom>
          <a:avLst/>
          <a:gdLst/>
          <a:ahLst/>
          <a:cxnLst/>
          <a:rect l="0" t="0" r="0" b="0"/>
          <a:pathLst>
            <a:path>
              <a:moveTo>
                <a:pt x="0" y="10573"/>
              </a:moveTo>
              <a:lnTo>
                <a:pt x="106345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31629" y="1787161"/>
        <a:ext cx="53172" cy="53172"/>
      </dsp:txXfrm>
    </dsp:sp>
    <dsp:sp modelId="{6FC69033-EB70-4173-9E43-AA60D18CE134}">
      <dsp:nvSpPr>
        <dsp:cNvPr id="0" name=""/>
        <dsp:cNvSpPr/>
      </dsp:nvSpPr>
      <dsp:spPr>
        <a:xfrm>
          <a:off x="2619592" y="442388"/>
          <a:ext cx="1040546" cy="1040546"/>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err="1">
              <a:latin typeface="Arial" panose="020B0604020202020204" pitchFamily="34" charset="0"/>
              <a:cs typeface="Arial" panose="020B0604020202020204" pitchFamily="34" charset="0"/>
            </a:rPr>
            <a:t>Cynyddu</a:t>
          </a:r>
          <a:r>
            <a:rPr lang="en-GB" sz="1000" kern="1200" dirty="0">
              <a:latin typeface="Arial" panose="020B0604020202020204" pitchFamily="34" charset="0"/>
              <a:cs typeface="Arial" panose="020B0604020202020204" pitchFamily="34" charset="0"/>
            </a:rPr>
            <a:t> </a:t>
          </a:r>
          <a:r>
            <a:rPr lang="en-GB" sz="1000" kern="1200" dirty="0" err="1">
              <a:latin typeface="Arial" panose="020B0604020202020204" pitchFamily="34" charset="0"/>
              <a:cs typeface="Arial" panose="020B0604020202020204" pitchFamily="34" charset="0"/>
            </a:rPr>
            <a:t>cyfranogiad</a:t>
          </a:r>
          <a:endParaRPr lang="en-GB" sz="1000" kern="1200" dirty="0">
            <a:latin typeface="Arial" panose="020B0604020202020204" pitchFamily="34" charset="0"/>
            <a:cs typeface="Arial" panose="020B0604020202020204" pitchFamily="34" charset="0"/>
          </a:endParaRPr>
        </a:p>
      </dsp:txBody>
      <dsp:txXfrm>
        <a:off x="2771976" y="594772"/>
        <a:ext cx="735778" cy="7357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350F2-7E82-40D1-9F34-FF02B08F01DC}">
      <dsp:nvSpPr>
        <dsp:cNvPr id="0" name=""/>
        <dsp:cNvSpPr/>
      </dsp:nvSpPr>
      <dsp:spPr>
        <a:xfrm>
          <a:off x="3321090" y="2216030"/>
          <a:ext cx="2214802" cy="104054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Cynhwysiant</a:t>
          </a:r>
        </a:p>
      </dsp:txBody>
      <dsp:txXfrm>
        <a:off x="3645440" y="2368414"/>
        <a:ext cx="1566102" cy="735778"/>
      </dsp:txXfrm>
    </dsp:sp>
    <dsp:sp modelId="{03DD9B59-E71D-4B88-9F8F-D2668D35E0A2}">
      <dsp:nvSpPr>
        <dsp:cNvPr id="0" name=""/>
        <dsp:cNvSpPr/>
      </dsp:nvSpPr>
      <dsp:spPr>
        <a:xfrm rot="16200000">
          <a:off x="3852593" y="1629559"/>
          <a:ext cx="1151796" cy="21146"/>
        </a:xfrm>
        <a:custGeom>
          <a:avLst/>
          <a:gdLst/>
          <a:ahLst/>
          <a:cxnLst/>
          <a:rect l="0" t="0" r="0" b="0"/>
          <a:pathLst>
            <a:path>
              <a:moveTo>
                <a:pt x="0" y="10573"/>
              </a:moveTo>
              <a:lnTo>
                <a:pt x="1151796"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99697" y="1611337"/>
        <a:ext cx="57589" cy="57589"/>
      </dsp:txXfrm>
    </dsp:sp>
    <dsp:sp modelId="{EC3F45CD-40F0-4EC2-AEC8-42AA318F6B75}">
      <dsp:nvSpPr>
        <dsp:cNvPr id="0" name=""/>
        <dsp:cNvSpPr/>
      </dsp:nvSpPr>
      <dsp:spPr>
        <a:xfrm>
          <a:off x="3908218" y="23688"/>
          <a:ext cx="1040546" cy="104054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Diversity</a:t>
          </a:r>
        </a:p>
      </dsp:txBody>
      <dsp:txXfrm>
        <a:off x="4060602" y="176072"/>
        <a:ext cx="735778" cy="735778"/>
      </dsp:txXfrm>
    </dsp:sp>
    <dsp:sp modelId="{0BFA6FAD-771A-4683-8F18-6D3D020CF256}">
      <dsp:nvSpPr>
        <dsp:cNvPr id="0" name=""/>
        <dsp:cNvSpPr/>
      </dsp:nvSpPr>
      <dsp:spPr>
        <a:xfrm rot="18360000">
          <a:off x="4567040" y="1803174"/>
          <a:ext cx="1063455" cy="21146"/>
        </a:xfrm>
        <a:custGeom>
          <a:avLst/>
          <a:gdLst/>
          <a:ahLst/>
          <a:cxnLst/>
          <a:rect l="0" t="0" r="0" b="0"/>
          <a:pathLst>
            <a:path>
              <a:moveTo>
                <a:pt x="0" y="10573"/>
              </a:moveTo>
              <a:lnTo>
                <a:pt x="106345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72181" y="1787161"/>
        <a:ext cx="53172" cy="53172"/>
      </dsp:txXfrm>
    </dsp:sp>
    <dsp:sp modelId="{01E8D84B-1C54-4120-A2A9-646C1E7C9CBC}">
      <dsp:nvSpPr>
        <dsp:cNvPr id="0" name=""/>
        <dsp:cNvSpPr/>
      </dsp:nvSpPr>
      <dsp:spPr>
        <a:xfrm>
          <a:off x="5196845" y="442388"/>
          <a:ext cx="1040546" cy="1040546"/>
        </a:xfrm>
        <a:prstGeom prst="ellipse">
          <a:avLst/>
        </a:prstGeom>
        <a:solidFill>
          <a:schemeClr val="accent3">
            <a:hueOff val="301178"/>
            <a:satOff val="11111"/>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Removing barriers</a:t>
          </a:r>
        </a:p>
      </dsp:txBody>
      <dsp:txXfrm>
        <a:off x="5349229" y="594772"/>
        <a:ext cx="735778" cy="735778"/>
      </dsp:txXfrm>
    </dsp:sp>
    <dsp:sp modelId="{D1DA2636-781F-4671-8770-083550282244}">
      <dsp:nvSpPr>
        <dsp:cNvPr id="0" name=""/>
        <dsp:cNvSpPr/>
      </dsp:nvSpPr>
      <dsp:spPr>
        <a:xfrm rot="20520000">
          <a:off x="5321811" y="2319412"/>
          <a:ext cx="714395" cy="21146"/>
        </a:xfrm>
        <a:custGeom>
          <a:avLst/>
          <a:gdLst/>
          <a:ahLst/>
          <a:cxnLst/>
          <a:rect l="0" t="0" r="0" b="0"/>
          <a:pathLst>
            <a:path>
              <a:moveTo>
                <a:pt x="0" y="10573"/>
              </a:moveTo>
              <a:lnTo>
                <a:pt x="71439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61149" y="2312126"/>
        <a:ext cx="35719" cy="35719"/>
      </dsp:txXfrm>
    </dsp:sp>
    <dsp:sp modelId="{BD136BDE-6D64-464D-B606-47BDFAA28E53}">
      <dsp:nvSpPr>
        <dsp:cNvPr id="0" name=""/>
        <dsp:cNvSpPr/>
      </dsp:nvSpPr>
      <dsp:spPr>
        <a:xfrm>
          <a:off x="5993260" y="1538559"/>
          <a:ext cx="1040546" cy="1040546"/>
        </a:xfrm>
        <a:prstGeom prst="ellipse">
          <a:avLst/>
        </a:prstGeom>
        <a:solidFill>
          <a:schemeClr val="accent3">
            <a:hueOff val="602355"/>
            <a:satOff val="22222"/>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145644" y="1690943"/>
        <a:ext cx="735778" cy="735778"/>
      </dsp:txXfrm>
    </dsp:sp>
    <dsp:sp modelId="{B318F0C3-EAE5-4487-8F4A-CA66A5941129}">
      <dsp:nvSpPr>
        <dsp:cNvPr id="0" name=""/>
        <dsp:cNvSpPr/>
      </dsp:nvSpPr>
      <dsp:spPr>
        <a:xfrm rot="1080000">
          <a:off x="5321811" y="3132048"/>
          <a:ext cx="714395" cy="21146"/>
        </a:xfrm>
        <a:custGeom>
          <a:avLst/>
          <a:gdLst/>
          <a:ahLst/>
          <a:cxnLst/>
          <a:rect l="0" t="0" r="0" b="0"/>
          <a:pathLst>
            <a:path>
              <a:moveTo>
                <a:pt x="0" y="10573"/>
              </a:moveTo>
              <a:lnTo>
                <a:pt x="71439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61149" y="3124761"/>
        <a:ext cx="35719" cy="35719"/>
      </dsp:txXfrm>
    </dsp:sp>
    <dsp:sp modelId="{291E8421-9D27-45FE-BC1D-949E5345A891}">
      <dsp:nvSpPr>
        <dsp:cNvPr id="0" name=""/>
        <dsp:cNvSpPr/>
      </dsp:nvSpPr>
      <dsp:spPr>
        <a:xfrm>
          <a:off x="5993260" y="2893501"/>
          <a:ext cx="1040546" cy="1040546"/>
        </a:xfrm>
        <a:prstGeom prst="ellipse">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145644" y="3045885"/>
        <a:ext cx="735778" cy="735778"/>
      </dsp:txXfrm>
    </dsp:sp>
    <dsp:sp modelId="{93E625F5-7E4C-4874-813D-082406E486DF}">
      <dsp:nvSpPr>
        <dsp:cNvPr id="0" name=""/>
        <dsp:cNvSpPr/>
      </dsp:nvSpPr>
      <dsp:spPr>
        <a:xfrm rot="3240000">
          <a:off x="4567040" y="3648286"/>
          <a:ext cx="1063455" cy="21146"/>
        </a:xfrm>
        <a:custGeom>
          <a:avLst/>
          <a:gdLst/>
          <a:ahLst/>
          <a:cxnLst/>
          <a:rect l="0" t="0" r="0" b="0"/>
          <a:pathLst>
            <a:path>
              <a:moveTo>
                <a:pt x="0" y="10573"/>
              </a:moveTo>
              <a:lnTo>
                <a:pt x="106345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72181" y="3632273"/>
        <a:ext cx="53172" cy="53172"/>
      </dsp:txXfrm>
    </dsp:sp>
    <dsp:sp modelId="{054B5CA9-ADB8-4C39-87E6-F5EA6FB82AB4}">
      <dsp:nvSpPr>
        <dsp:cNvPr id="0" name=""/>
        <dsp:cNvSpPr/>
      </dsp:nvSpPr>
      <dsp:spPr>
        <a:xfrm>
          <a:off x="5196845" y="3989673"/>
          <a:ext cx="1040546" cy="1040546"/>
        </a:xfrm>
        <a:prstGeom prst="ellipse">
          <a:avLst/>
        </a:prstGeom>
        <a:solidFill>
          <a:schemeClr val="accent3">
            <a:hueOff val="1204711"/>
            <a:satOff val="44444"/>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5349229" y="4142057"/>
        <a:ext cx="735778" cy="735778"/>
      </dsp:txXfrm>
    </dsp:sp>
    <dsp:sp modelId="{B089B692-E62A-4532-8249-85B445971599}">
      <dsp:nvSpPr>
        <dsp:cNvPr id="0" name=""/>
        <dsp:cNvSpPr/>
      </dsp:nvSpPr>
      <dsp:spPr>
        <a:xfrm rot="5400000">
          <a:off x="3852593" y="3821901"/>
          <a:ext cx="1151796" cy="21146"/>
        </a:xfrm>
        <a:custGeom>
          <a:avLst/>
          <a:gdLst/>
          <a:ahLst/>
          <a:cxnLst/>
          <a:rect l="0" t="0" r="0" b="0"/>
          <a:pathLst>
            <a:path>
              <a:moveTo>
                <a:pt x="0" y="10573"/>
              </a:moveTo>
              <a:lnTo>
                <a:pt x="1151796"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99697" y="3803680"/>
        <a:ext cx="57589" cy="57589"/>
      </dsp:txXfrm>
    </dsp:sp>
    <dsp:sp modelId="{4A9F2605-BC86-498E-957D-A0ADDE5D6DDF}">
      <dsp:nvSpPr>
        <dsp:cNvPr id="0" name=""/>
        <dsp:cNvSpPr/>
      </dsp:nvSpPr>
      <dsp:spPr>
        <a:xfrm>
          <a:off x="3908218" y="4408373"/>
          <a:ext cx="1040546" cy="1040546"/>
        </a:xfrm>
        <a:prstGeom prst="ellipse">
          <a:avLst/>
        </a:prstGeom>
        <a:solidFill>
          <a:schemeClr val="accent3">
            <a:hueOff val="1505888"/>
            <a:satOff val="55556"/>
            <a:lumOff val="-81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060602" y="4560757"/>
        <a:ext cx="735778" cy="735778"/>
      </dsp:txXfrm>
    </dsp:sp>
    <dsp:sp modelId="{DBD78193-51CE-4CF2-91A1-B430424D3726}">
      <dsp:nvSpPr>
        <dsp:cNvPr id="0" name=""/>
        <dsp:cNvSpPr/>
      </dsp:nvSpPr>
      <dsp:spPr>
        <a:xfrm rot="7560000">
          <a:off x="3226488" y="3648286"/>
          <a:ext cx="1063455" cy="21146"/>
        </a:xfrm>
        <a:custGeom>
          <a:avLst/>
          <a:gdLst/>
          <a:ahLst/>
          <a:cxnLst/>
          <a:rect l="0" t="0" r="0" b="0"/>
          <a:pathLst>
            <a:path>
              <a:moveTo>
                <a:pt x="0" y="10573"/>
              </a:moveTo>
              <a:lnTo>
                <a:pt x="106345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31629" y="3632273"/>
        <a:ext cx="53172" cy="53172"/>
      </dsp:txXfrm>
    </dsp:sp>
    <dsp:sp modelId="{FF4F81AF-C8EE-4D74-A937-808F06D8E682}">
      <dsp:nvSpPr>
        <dsp:cNvPr id="0" name=""/>
        <dsp:cNvSpPr/>
      </dsp:nvSpPr>
      <dsp:spPr>
        <a:xfrm>
          <a:off x="2619592" y="3989673"/>
          <a:ext cx="1040546" cy="1040546"/>
        </a:xfrm>
        <a:prstGeom prst="ellipse">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771976" y="4142057"/>
        <a:ext cx="735778" cy="735778"/>
      </dsp:txXfrm>
    </dsp:sp>
    <dsp:sp modelId="{857103F7-6FEA-4BC0-BB95-350B09EAF0BD}">
      <dsp:nvSpPr>
        <dsp:cNvPr id="0" name=""/>
        <dsp:cNvSpPr/>
      </dsp:nvSpPr>
      <dsp:spPr>
        <a:xfrm rot="9720000">
          <a:off x="2820776" y="3132048"/>
          <a:ext cx="714395" cy="21146"/>
        </a:xfrm>
        <a:custGeom>
          <a:avLst/>
          <a:gdLst/>
          <a:ahLst/>
          <a:cxnLst/>
          <a:rect l="0" t="0" r="0" b="0"/>
          <a:pathLst>
            <a:path>
              <a:moveTo>
                <a:pt x="0" y="10573"/>
              </a:moveTo>
              <a:lnTo>
                <a:pt x="71439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160114" y="3124761"/>
        <a:ext cx="35719" cy="35719"/>
      </dsp:txXfrm>
    </dsp:sp>
    <dsp:sp modelId="{9C33671C-95FA-4B92-8A69-5B7C9FC3D2BD}">
      <dsp:nvSpPr>
        <dsp:cNvPr id="0" name=""/>
        <dsp:cNvSpPr/>
      </dsp:nvSpPr>
      <dsp:spPr>
        <a:xfrm>
          <a:off x="1823177" y="2893501"/>
          <a:ext cx="1040546" cy="1040546"/>
        </a:xfrm>
        <a:prstGeom prst="ellipse">
          <a:avLst/>
        </a:prstGeom>
        <a:solidFill>
          <a:schemeClr val="accent3">
            <a:hueOff val="2108244"/>
            <a:satOff val="77778"/>
            <a:lumOff val="-1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Overcoming exclusion</a:t>
          </a:r>
        </a:p>
      </dsp:txBody>
      <dsp:txXfrm>
        <a:off x="1975561" y="3045885"/>
        <a:ext cx="735778" cy="735778"/>
      </dsp:txXfrm>
    </dsp:sp>
    <dsp:sp modelId="{E9E87F28-8389-4984-8203-638E13DA040F}">
      <dsp:nvSpPr>
        <dsp:cNvPr id="0" name=""/>
        <dsp:cNvSpPr/>
      </dsp:nvSpPr>
      <dsp:spPr>
        <a:xfrm rot="11880000">
          <a:off x="2820776" y="2319412"/>
          <a:ext cx="714395" cy="21146"/>
        </a:xfrm>
        <a:custGeom>
          <a:avLst/>
          <a:gdLst/>
          <a:ahLst/>
          <a:cxnLst/>
          <a:rect l="0" t="0" r="0" b="0"/>
          <a:pathLst>
            <a:path>
              <a:moveTo>
                <a:pt x="0" y="10573"/>
              </a:moveTo>
              <a:lnTo>
                <a:pt x="71439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160114" y="2312126"/>
        <a:ext cx="35719" cy="35719"/>
      </dsp:txXfrm>
    </dsp:sp>
    <dsp:sp modelId="{D5619158-C518-4BAB-B361-134F5236425D}">
      <dsp:nvSpPr>
        <dsp:cNvPr id="0" name=""/>
        <dsp:cNvSpPr/>
      </dsp:nvSpPr>
      <dsp:spPr>
        <a:xfrm>
          <a:off x="1823177" y="1538559"/>
          <a:ext cx="1040546" cy="1040546"/>
        </a:xfrm>
        <a:prstGeom prst="ellipse">
          <a:avLst/>
        </a:prstGeom>
        <a:solidFill>
          <a:schemeClr val="accent3">
            <a:hueOff val="2409421"/>
            <a:satOff val="88889"/>
            <a:lumOff val="-130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975561" y="1690943"/>
        <a:ext cx="735778" cy="735778"/>
      </dsp:txXfrm>
    </dsp:sp>
    <dsp:sp modelId="{65CC6442-AE49-45FE-99AC-A75BCEA9B1F9}">
      <dsp:nvSpPr>
        <dsp:cNvPr id="0" name=""/>
        <dsp:cNvSpPr/>
      </dsp:nvSpPr>
      <dsp:spPr>
        <a:xfrm rot="14040000">
          <a:off x="3226488" y="1803174"/>
          <a:ext cx="1063455" cy="21146"/>
        </a:xfrm>
        <a:custGeom>
          <a:avLst/>
          <a:gdLst/>
          <a:ahLst/>
          <a:cxnLst/>
          <a:rect l="0" t="0" r="0" b="0"/>
          <a:pathLst>
            <a:path>
              <a:moveTo>
                <a:pt x="0" y="10573"/>
              </a:moveTo>
              <a:lnTo>
                <a:pt x="106345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31629" y="1787161"/>
        <a:ext cx="53172" cy="53172"/>
      </dsp:txXfrm>
    </dsp:sp>
    <dsp:sp modelId="{6FC69033-EB70-4173-9E43-AA60D18CE134}">
      <dsp:nvSpPr>
        <dsp:cNvPr id="0" name=""/>
        <dsp:cNvSpPr/>
      </dsp:nvSpPr>
      <dsp:spPr>
        <a:xfrm>
          <a:off x="2619592" y="442388"/>
          <a:ext cx="1040546" cy="1040546"/>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Increase participation</a:t>
          </a:r>
        </a:p>
      </dsp:txBody>
      <dsp:txXfrm>
        <a:off x="2771976" y="594772"/>
        <a:ext cx="735778" cy="7357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CC3E0-11E6-4421-9846-C24EA4CAE160}">
      <dsp:nvSpPr>
        <dsp:cNvPr id="0" name=""/>
        <dsp:cNvSpPr/>
      </dsp:nvSpPr>
      <dsp:spPr>
        <a:xfrm rot="5400000">
          <a:off x="-136541" y="139365"/>
          <a:ext cx="910275" cy="637192"/>
        </a:xfrm>
        <a:prstGeom prst="chevron">
          <a:avLst/>
        </a:prstGeom>
        <a:solidFill>
          <a:srgbClr val="FF000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US" sz="1700" kern="1200" dirty="0"/>
        </a:p>
      </dsp:txBody>
      <dsp:txXfrm rot="-5400000">
        <a:off x="1" y="321419"/>
        <a:ext cx="637192" cy="273083"/>
      </dsp:txXfrm>
    </dsp:sp>
    <dsp:sp modelId="{0BE468BF-30A7-4C3F-8930-4C125015089C}">
      <dsp:nvSpPr>
        <dsp:cNvPr id="0" name=""/>
        <dsp:cNvSpPr/>
      </dsp:nvSpPr>
      <dsp:spPr>
        <a:xfrm rot="5400000">
          <a:off x="2678507" y="-2038490"/>
          <a:ext cx="591678" cy="467430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err="1">
              <a:latin typeface="Arial" panose="020B0604020202020204" pitchFamily="34" charset="0"/>
            </a:rPr>
            <a:t>Byd-eang</a:t>
          </a:r>
          <a:endParaRPr lang="en-US" sz="1800" kern="1200" dirty="0">
            <a:latin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rgbClr val="0070C0"/>
              </a:solidFill>
              <a:latin typeface="Arial" panose="020B0604020202020204" pitchFamily="34" charset="0"/>
            </a:rPr>
            <a:t>Global</a:t>
          </a:r>
        </a:p>
      </dsp:txBody>
      <dsp:txXfrm rot="-5400000">
        <a:off x="637192" y="31708"/>
        <a:ext cx="4645426" cy="533912"/>
      </dsp:txXfrm>
    </dsp:sp>
    <dsp:sp modelId="{5635876D-7E98-4174-9558-9FF09A83BEAD}">
      <dsp:nvSpPr>
        <dsp:cNvPr id="0" name=""/>
        <dsp:cNvSpPr/>
      </dsp:nvSpPr>
      <dsp:spPr>
        <a:xfrm rot="5400000">
          <a:off x="-136541" y="930092"/>
          <a:ext cx="910275" cy="637192"/>
        </a:xfrm>
        <a:prstGeom prst="chevron">
          <a:avLst/>
        </a:prstGeom>
        <a:solidFill>
          <a:srgbClr val="FFC00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1" y="1112146"/>
        <a:ext cx="637192" cy="273083"/>
      </dsp:txXfrm>
    </dsp:sp>
    <dsp:sp modelId="{6079C947-982D-4D68-A21A-69F580962179}">
      <dsp:nvSpPr>
        <dsp:cNvPr id="0" name=""/>
        <dsp:cNvSpPr/>
      </dsp:nvSpPr>
      <dsp:spPr>
        <a:xfrm rot="5400000">
          <a:off x="2678507" y="-1211641"/>
          <a:ext cx="591678" cy="467430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err="1">
              <a:latin typeface="Arial" panose="020B0604020202020204" pitchFamily="34" charset="0"/>
            </a:rPr>
            <a:t>Cenedlaethol</a:t>
          </a:r>
          <a:endParaRPr lang="en-US" sz="1800" kern="1200" dirty="0">
            <a:latin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rgbClr val="0070C0"/>
              </a:solidFill>
              <a:latin typeface="Arial" panose="020B0604020202020204" pitchFamily="34" charset="0"/>
            </a:rPr>
            <a:t>National</a:t>
          </a:r>
        </a:p>
      </dsp:txBody>
      <dsp:txXfrm rot="-5400000">
        <a:off x="637192" y="858557"/>
        <a:ext cx="4645426" cy="533912"/>
      </dsp:txXfrm>
    </dsp:sp>
    <dsp:sp modelId="{50E3C75C-F1D3-4AF4-AE62-03976E9A4BE1}">
      <dsp:nvSpPr>
        <dsp:cNvPr id="0" name=""/>
        <dsp:cNvSpPr/>
      </dsp:nvSpPr>
      <dsp:spPr>
        <a:xfrm rot="5400000">
          <a:off x="-136541" y="1720820"/>
          <a:ext cx="910275" cy="637192"/>
        </a:xfrm>
        <a:prstGeom prst="chevron">
          <a:avLst/>
        </a:prstGeom>
        <a:solidFill>
          <a:srgbClr val="FFFF0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1" y="1902874"/>
        <a:ext cx="637192" cy="273083"/>
      </dsp:txXfrm>
    </dsp:sp>
    <dsp:sp modelId="{51FED899-7AD0-4B9B-8544-414C8EB51239}">
      <dsp:nvSpPr>
        <dsp:cNvPr id="0" name=""/>
        <dsp:cNvSpPr/>
      </dsp:nvSpPr>
      <dsp:spPr>
        <a:xfrm rot="5400000">
          <a:off x="2678507" y="-457036"/>
          <a:ext cx="591678" cy="467430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err="1">
              <a:latin typeface="Arial" panose="020B0604020202020204" pitchFamily="34" charset="0"/>
            </a:rPr>
            <a:t>Rhanbarthol</a:t>
          </a:r>
          <a:endParaRPr lang="en-US" sz="1800" kern="1200" dirty="0">
            <a:latin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rgbClr val="0070C0"/>
              </a:solidFill>
              <a:latin typeface="Arial" panose="020B0604020202020204" pitchFamily="34" charset="0"/>
            </a:rPr>
            <a:t>Regional</a:t>
          </a:r>
        </a:p>
      </dsp:txBody>
      <dsp:txXfrm rot="-5400000">
        <a:off x="637192" y="1613162"/>
        <a:ext cx="4645426" cy="533912"/>
      </dsp:txXfrm>
    </dsp:sp>
    <dsp:sp modelId="{A92CA482-204B-4EA0-8792-6B1216D038D8}">
      <dsp:nvSpPr>
        <dsp:cNvPr id="0" name=""/>
        <dsp:cNvSpPr/>
      </dsp:nvSpPr>
      <dsp:spPr>
        <a:xfrm rot="5400000">
          <a:off x="-136541" y="2511547"/>
          <a:ext cx="910275" cy="637192"/>
        </a:xfrm>
        <a:prstGeom prst="chevron">
          <a:avLst/>
        </a:prstGeom>
        <a:solidFill>
          <a:srgbClr val="92D05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US" sz="1700" kern="1200" dirty="0"/>
        </a:p>
      </dsp:txBody>
      <dsp:txXfrm rot="-5400000">
        <a:off x="1" y="2693601"/>
        <a:ext cx="637192" cy="273083"/>
      </dsp:txXfrm>
    </dsp:sp>
    <dsp:sp modelId="{EAC59292-3B96-4AD4-B4DE-082ECAA207D6}">
      <dsp:nvSpPr>
        <dsp:cNvPr id="0" name=""/>
        <dsp:cNvSpPr/>
      </dsp:nvSpPr>
      <dsp:spPr>
        <a:xfrm rot="5400000">
          <a:off x="2670561" y="351482"/>
          <a:ext cx="591678" cy="467430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57150" lvl="1" indent="-57150" algn="l" defTabSz="355600">
            <a:lnSpc>
              <a:spcPct val="90000"/>
            </a:lnSpc>
            <a:spcBef>
              <a:spcPct val="0"/>
            </a:spcBef>
            <a:spcAft>
              <a:spcPct val="15000"/>
            </a:spcAft>
            <a:buChar char="•"/>
          </a:pPr>
          <a:endParaRPr lang="en-US" sz="800" kern="1200"/>
        </a:p>
        <a:p>
          <a:pPr marL="171450" lvl="1" indent="-171450" algn="l" defTabSz="800100">
            <a:lnSpc>
              <a:spcPct val="90000"/>
            </a:lnSpc>
            <a:spcBef>
              <a:spcPct val="0"/>
            </a:spcBef>
            <a:spcAft>
              <a:spcPct val="15000"/>
            </a:spcAft>
            <a:buChar char="•"/>
          </a:pPr>
          <a:r>
            <a:rPr lang="en-US" sz="1800" kern="1200" dirty="0" err="1">
              <a:latin typeface="Arial" panose="020B0604020202020204" pitchFamily="34" charset="0"/>
            </a:rPr>
            <a:t>Lleol</a:t>
          </a:r>
          <a:endParaRPr lang="en-US" sz="1800" kern="1200" dirty="0">
            <a:latin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rgbClr val="0070C0"/>
              </a:solidFill>
              <a:latin typeface="Arial" panose="020B0604020202020204" pitchFamily="34" charset="0"/>
            </a:rPr>
            <a:t>Local</a:t>
          </a:r>
        </a:p>
        <a:p>
          <a:pPr marL="57150" lvl="1" indent="-57150" algn="l" defTabSz="355600">
            <a:lnSpc>
              <a:spcPct val="90000"/>
            </a:lnSpc>
            <a:spcBef>
              <a:spcPct val="0"/>
            </a:spcBef>
            <a:spcAft>
              <a:spcPct val="15000"/>
            </a:spcAft>
            <a:buChar char="•"/>
          </a:pPr>
          <a:endParaRPr lang="en-US" sz="800" kern="1200" dirty="0"/>
        </a:p>
      </dsp:txBody>
      <dsp:txXfrm rot="-5400000">
        <a:off x="629246" y="2421681"/>
        <a:ext cx="4645426" cy="533912"/>
      </dsp:txXfrm>
    </dsp:sp>
    <dsp:sp modelId="{CC1B1B02-5A8B-415E-B9D3-558F0F352204}">
      <dsp:nvSpPr>
        <dsp:cNvPr id="0" name=""/>
        <dsp:cNvSpPr/>
      </dsp:nvSpPr>
      <dsp:spPr>
        <a:xfrm rot="5400000">
          <a:off x="-136541" y="3302274"/>
          <a:ext cx="910275" cy="63719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1" y="3484328"/>
        <a:ext cx="637192" cy="273083"/>
      </dsp:txXfrm>
    </dsp:sp>
    <dsp:sp modelId="{D91D7DB7-0ACF-4188-A4B7-C02A04C3264C}">
      <dsp:nvSpPr>
        <dsp:cNvPr id="0" name=""/>
        <dsp:cNvSpPr/>
      </dsp:nvSpPr>
      <dsp:spPr>
        <a:xfrm rot="5400000">
          <a:off x="2678507" y="1124418"/>
          <a:ext cx="591678" cy="467430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err="1">
              <a:latin typeface="Arial" panose="020B0604020202020204" pitchFamily="34" charset="0"/>
            </a:rPr>
            <a:t>Lleoliad</a:t>
          </a:r>
          <a:r>
            <a:rPr lang="en-US" sz="1800" kern="1200" dirty="0">
              <a:latin typeface="Arial" panose="020B0604020202020204" pitchFamily="34" charset="0"/>
            </a:rPr>
            <a:t> </a:t>
          </a:r>
          <a:r>
            <a:rPr lang="en-US" sz="1800" kern="1200" dirty="0" err="1">
              <a:latin typeface="Arial" panose="020B0604020202020204" pitchFamily="34" charset="0"/>
            </a:rPr>
            <a:t>blynyddoedd</a:t>
          </a:r>
          <a:r>
            <a:rPr lang="en-US" sz="1800" kern="1200" dirty="0">
              <a:latin typeface="Arial" panose="020B0604020202020204" pitchFamily="34" charset="0"/>
            </a:rPr>
            <a:t> </a:t>
          </a:r>
          <a:r>
            <a:rPr lang="en-US" sz="1800" kern="1200" dirty="0" err="1">
              <a:latin typeface="Arial" panose="020B0604020202020204" pitchFamily="34" charset="0"/>
            </a:rPr>
            <a:t>cynnar</a:t>
          </a:r>
          <a:r>
            <a:rPr lang="en-US" sz="1800" kern="1200" dirty="0">
              <a:latin typeface="Arial" panose="020B0604020202020204" pitchFamily="34" charset="0"/>
            </a:rPr>
            <a:t> </a:t>
          </a:r>
          <a:r>
            <a:rPr lang="en-US" sz="1800" kern="1200" dirty="0" err="1">
              <a:latin typeface="Arial" panose="020B0604020202020204" pitchFamily="34" charset="0"/>
            </a:rPr>
            <a:t>neu</a:t>
          </a:r>
          <a:r>
            <a:rPr lang="en-US" sz="1800" kern="1200" dirty="0">
              <a:latin typeface="Arial" panose="020B0604020202020204" pitchFamily="34" charset="0"/>
            </a:rPr>
            <a:t> </a:t>
          </a:r>
          <a:r>
            <a:rPr lang="en-US" sz="1800" kern="1200" dirty="0" err="1">
              <a:latin typeface="Arial" panose="020B0604020202020204" pitchFamily="34" charset="0"/>
            </a:rPr>
            <a:t>ysgol</a:t>
          </a:r>
          <a:endParaRPr lang="en-US" sz="1800" kern="1200" dirty="0">
            <a:latin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rgbClr val="0070C0"/>
              </a:solidFill>
              <a:latin typeface="Arial" panose="020B0604020202020204" pitchFamily="34" charset="0"/>
            </a:rPr>
            <a:t>Early years setting or school</a:t>
          </a:r>
        </a:p>
      </dsp:txBody>
      <dsp:txXfrm rot="-5400000">
        <a:off x="637192" y="3194617"/>
        <a:ext cx="4645426" cy="533912"/>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560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3072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502D7E-44A0-4F6E-B3E2-6D08B9FFA326}" type="slidenum">
              <a:rPr lang="en-GB" altLang="cy-GB"/>
              <a:pPr>
                <a:defRPr/>
              </a:pPr>
              <a:t>‹#›</a:t>
            </a:fld>
            <a:endParaRPr lang="en-GB" altLang="cy-GB"/>
          </a:p>
        </p:txBody>
      </p:sp>
    </p:spTree>
    <p:extLst>
      <p:ext uri="{BB962C8B-B14F-4D97-AF65-F5344CB8AC3E}">
        <p14:creationId xmlns:p14="http://schemas.microsoft.com/office/powerpoint/2010/main" val="4109270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0921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521867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6</a:t>
            </a:fld>
            <a:endParaRPr lang="en-GB" altLang="cy-GB"/>
          </a:p>
        </p:txBody>
      </p:sp>
    </p:spTree>
    <p:extLst>
      <p:ext uri="{BB962C8B-B14F-4D97-AF65-F5344CB8AC3E}">
        <p14:creationId xmlns:p14="http://schemas.microsoft.com/office/powerpoint/2010/main" val="638768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7</a:t>
            </a:fld>
            <a:endParaRPr lang="en-GB" altLang="cy-GB"/>
          </a:p>
        </p:txBody>
      </p:sp>
    </p:spTree>
    <p:extLst>
      <p:ext uri="{BB962C8B-B14F-4D97-AF65-F5344CB8AC3E}">
        <p14:creationId xmlns:p14="http://schemas.microsoft.com/office/powerpoint/2010/main" val="440343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8</a:t>
            </a:fld>
            <a:endParaRPr lang="en-GB" altLang="cy-GB"/>
          </a:p>
        </p:txBody>
      </p:sp>
    </p:spTree>
    <p:extLst>
      <p:ext uri="{BB962C8B-B14F-4D97-AF65-F5344CB8AC3E}">
        <p14:creationId xmlns:p14="http://schemas.microsoft.com/office/powerpoint/2010/main" val="3244023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9</a:t>
            </a:fld>
            <a:endParaRPr lang="en-GB" altLang="cy-GB"/>
          </a:p>
        </p:txBody>
      </p:sp>
    </p:spTree>
    <p:extLst>
      <p:ext uri="{BB962C8B-B14F-4D97-AF65-F5344CB8AC3E}">
        <p14:creationId xmlns:p14="http://schemas.microsoft.com/office/powerpoint/2010/main" val="3254375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11</a:t>
            </a:fld>
            <a:endParaRPr lang="en-GB" altLang="cy-GB"/>
          </a:p>
        </p:txBody>
      </p:sp>
    </p:spTree>
    <p:extLst>
      <p:ext uri="{BB962C8B-B14F-4D97-AF65-F5344CB8AC3E}">
        <p14:creationId xmlns:p14="http://schemas.microsoft.com/office/powerpoint/2010/main" val="25368965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i="1"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12</a:t>
            </a:fld>
            <a:endParaRPr lang="en-GB" altLang="en-US">
              <a:solidFill>
                <a:srgbClr val="000000"/>
              </a:solidFill>
            </a:endParaRPr>
          </a:p>
        </p:txBody>
      </p:sp>
    </p:spTree>
    <p:extLst>
      <p:ext uri="{BB962C8B-B14F-4D97-AF65-F5344CB8AC3E}">
        <p14:creationId xmlns:p14="http://schemas.microsoft.com/office/powerpoint/2010/main" val="32174445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13</a:t>
            </a:fld>
            <a:endParaRPr lang="en-GB" altLang="en-US">
              <a:solidFill>
                <a:srgbClr val="000000"/>
              </a:solidFill>
            </a:endParaRPr>
          </a:p>
        </p:txBody>
      </p:sp>
    </p:spTree>
    <p:extLst>
      <p:ext uri="{BB962C8B-B14F-4D97-AF65-F5344CB8AC3E}">
        <p14:creationId xmlns:p14="http://schemas.microsoft.com/office/powerpoint/2010/main" val="35915137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14</a:t>
            </a:fld>
            <a:endParaRPr lang="en-GB" altLang="en-US">
              <a:solidFill>
                <a:srgbClr val="000000"/>
              </a:solidFill>
            </a:endParaRPr>
          </a:p>
        </p:txBody>
      </p:sp>
    </p:spTree>
    <p:extLst>
      <p:ext uri="{BB962C8B-B14F-4D97-AF65-F5344CB8AC3E}">
        <p14:creationId xmlns:p14="http://schemas.microsoft.com/office/powerpoint/2010/main" val="2644722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15</a:t>
            </a:fld>
            <a:endParaRPr lang="en-GB" altLang="en-US">
              <a:solidFill>
                <a:srgbClr val="000000"/>
              </a:solidFill>
            </a:endParaRPr>
          </a:p>
        </p:txBody>
      </p:sp>
    </p:spTree>
    <p:extLst>
      <p:ext uri="{BB962C8B-B14F-4D97-AF65-F5344CB8AC3E}">
        <p14:creationId xmlns:p14="http://schemas.microsoft.com/office/powerpoint/2010/main" val="877042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16</a:t>
            </a:fld>
            <a:endParaRPr lang="en-GB" altLang="en-US">
              <a:solidFill>
                <a:srgbClr val="000000"/>
              </a:solidFill>
            </a:endParaRPr>
          </a:p>
        </p:txBody>
      </p:sp>
    </p:spTree>
    <p:extLst>
      <p:ext uri="{BB962C8B-B14F-4D97-AF65-F5344CB8AC3E}">
        <p14:creationId xmlns:p14="http://schemas.microsoft.com/office/powerpoint/2010/main" val="2784129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en-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17</a:t>
            </a:fld>
            <a:endParaRPr lang="en-GB" altLang="en-US">
              <a:solidFill>
                <a:srgbClr val="000000"/>
              </a:solidFill>
            </a:endParaRPr>
          </a:p>
        </p:txBody>
      </p:sp>
    </p:spTree>
    <p:extLst>
      <p:ext uri="{BB962C8B-B14F-4D97-AF65-F5344CB8AC3E}">
        <p14:creationId xmlns:p14="http://schemas.microsoft.com/office/powerpoint/2010/main" val="1661984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20</a:t>
            </a:fld>
            <a:endParaRPr lang="en-GB" altLang="en-US">
              <a:solidFill>
                <a:srgbClr val="000000"/>
              </a:solidFill>
            </a:endParaRPr>
          </a:p>
        </p:txBody>
      </p:sp>
    </p:spTree>
    <p:extLst>
      <p:ext uri="{BB962C8B-B14F-4D97-AF65-F5344CB8AC3E}">
        <p14:creationId xmlns:p14="http://schemas.microsoft.com/office/powerpoint/2010/main" val="8291291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i="1"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21</a:t>
            </a:fld>
            <a:endParaRPr lang="en-GB" altLang="en-US">
              <a:solidFill>
                <a:srgbClr val="000000"/>
              </a:solidFill>
            </a:endParaRPr>
          </a:p>
        </p:txBody>
      </p:sp>
    </p:spTree>
    <p:extLst>
      <p:ext uri="{BB962C8B-B14F-4D97-AF65-F5344CB8AC3E}">
        <p14:creationId xmlns:p14="http://schemas.microsoft.com/office/powerpoint/2010/main" val="20550592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i="1"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22</a:t>
            </a:fld>
            <a:endParaRPr lang="en-GB" altLang="en-US">
              <a:solidFill>
                <a:srgbClr val="000000"/>
              </a:solidFill>
            </a:endParaRPr>
          </a:p>
        </p:txBody>
      </p:sp>
    </p:spTree>
    <p:extLst>
      <p:ext uri="{BB962C8B-B14F-4D97-AF65-F5344CB8AC3E}">
        <p14:creationId xmlns:p14="http://schemas.microsoft.com/office/powerpoint/2010/main" val="4677120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23</a:t>
            </a:fld>
            <a:endParaRPr lang="en-GB" altLang="en-US">
              <a:solidFill>
                <a:srgbClr val="000000"/>
              </a:solidFill>
            </a:endParaRPr>
          </a:p>
        </p:txBody>
      </p:sp>
    </p:spTree>
    <p:extLst>
      <p:ext uri="{BB962C8B-B14F-4D97-AF65-F5344CB8AC3E}">
        <p14:creationId xmlns:p14="http://schemas.microsoft.com/office/powerpoint/2010/main" val="1382195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24</a:t>
            </a:fld>
            <a:endParaRPr lang="en-GB" altLang="en-US">
              <a:solidFill>
                <a:srgbClr val="000000"/>
              </a:solidFill>
            </a:endParaRPr>
          </a:p>
        </p:txBody>
      </p:sp>
    </p:spTree>
    <p:extLst>
      <p:ext uri="{BB962C8B-B14F-4D97-AF65-F5344CB8AC3E}">
        <p14:creationId xmlns:p14="http://schemas.microsoft.com/office/powerpoint/2010/main" val="17604124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25</a:t>
            </a:fld>
            <a:endParaRPr lang="en-GB" altLang="cy-GB"/>
          </a:p>
        </p:txBody>
      </p:sp>
    </p:spTree>
    <p:extLst>
      <p:ext uri="{BB962C8B-B14F-4D97-AF65-F5344CB8AC3E}">
        <p14:creationId xmlns:p14="http://schemas.microsoft.com/office/powerpoint/2010/main" val="20412009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26</a:t>
            </a:fld>
            <a:endParaRPr lang="en-GB" altLang="en-US">
              <a:solidFill>
                <a:srgbClr val="000000"/>
              </a:solidFill>
            </a:endParaRPr>
          </a:p>
        </p:txBody>
      </p:sp>
    </p:spTree>
    <p:extLst>
      <p:ext uri="{BB962C8B-B14F-4D97-AF65-F5344CB8AC3E}">
        <p14:creationId xmlns:p14="http://schemas.microsoft.com/office/powerpoint/2010/main" val="4297343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27</a:t>
            </a:fld>
            <a:endParaRPr lang="en-GB" altLang="en-US">
              <a:solidFill>
                <a:srgbClr val="000000"/>
              </a:solidFill>
            </a:endParaRPr>
          </a:p>
        </p:txBody>
      </p:sp>
    </p:spTree>
    <p:extLst>
      <p:ext uri="{BB962C8B-B14F-4D97-AF65-F5344CB8AC3E}">
        <p14:creationId xmlns:p14="http://schemas.microsoft.com/office/powerpoint/2010/main" val="11230899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28</a:t>
            </a:fld>
            <a:endParaRPr lang="en-GB" altLang="cy-GB"/>
          </a:p>
        </p:txBody>
      </p:sp>
    </p:spTree>
    <p:extLst>
      <p:ext uri="{BB962C8B-B14F-4D97-AF65-F5344CB8AC3E}">
        <p14:creationId xmlns:p14="http://schemas.microsoft.com/office/powerpoint/2010/main" val="15841093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29</a:t>
            </a:fld>
            <a:endParaRPr lang="en-GB" altLang="cy-GB"/>
          </a:p>
        </p:txBody>
      </p:sp>
    </p:spTree>
    <p:extLst>
      <p:ext uri="{BB962C8B-B14F-4D97-AF65-F5344CB8AC3E}">
        <p14:creationId xmlns:p14="http://schemas.microsoft.com/office/powerpoint/2010/main" val="30227288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30</a:t>
            </a:fld>
            <a:endParaRPr lang="en-GB" altLang="cy-GB"/>
          </a:p>
        </p:txBody>
      </p:sp>
    </p:spTree>
    <p:extLst>
      <p:ext uri="{BB962C8B-B14F-4D97-AF65-F5344CB8AC3E}">
        <p14:creationId xmlns:p14="http://schemas.microsoft.com/office/powerpoint/2010/main" val="26109688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31</a:t>
            </a:fld>
            <a:endParaRPr lang="en-GB" altLang="cy-GB"/>
          </a:p>
        </p:txBody>
      </p:sp>
    </p:spTree>
    <p:extLst>
      <p:ext uri="{BB962C8B-B14F-4D97-AF65-F5344CB8AC3E}">
        <p14:creationId xmlns:p14="http://schemas.microsoft.com/office/powerpoint/2010/main" val="297364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32</a:t>
            </a:fld>
            <a:endParaRPr lang="en-GB" altLang="cy-GB"/>
          </a:p>
        </p:txBody>
      </p:sp>
    </p:spTree>
    <p:extLst>
      <p:ext uri="{BB962C8B-B14F-4D97-AF65-F5344CB8AC3E}">
        <p14:creationId xmlns:p14="http://schemas.microsoft.com/office/powerpoint/2010/main" val="29500103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33</a:t>
            </a:fld>
            <a:endParaRPr lang="en-GB" altLang="en-US">
              <a:solidFill>
                <a:srgbClr val="000000"/>
              </a:solidFill>
            </a:endParaRPr>
          </a:p>
        </p:txBody>
      </p:sp>
    </p:spTree>
    <p:extLst>
      <p:ext uri="{BB962C8B-B14F-4D97-AF65-F5344CB8AC3E}">
        <p14:creationId xmlns:p14="http://schemas.microsoft.com/office/powerpoint/2010/main" val="42805399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34</a:t>
            </a:fld>
            <a:endParaRPr lang="en-GB" altLang="en-US">
              <a:solidFill>
                <a:srgbClr val="000000"/>
              </a:solidFill>
            </a:endParaRPr>
          </a:p>
        </p:txBody>
      </p:sp>
    </p:spTree>
    <p:extLst>
      <p:ext uri="{BB962C8B-B14F-4D97-AF65-F5344CB8AC3E}">
        <p14:creationId xmlns:p14="http://schemas.microsoft.com/office/powerpoint/2010/main" val="4147786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36</a:t>
            </a:fld>
            <a:endParaRPr lang="en-GB" altLang="cy-GB"/>
          </a:p>
        </p:txBody>
      </p:sp>
    </p:spTree>
    <p:extLst>
      <p:ext uri="{BB962C8B-B14F-4D97-AF65-F5344CB8AC3E}">
        <p14:creationId xmlns:p14="http://schemas.microsoft.com/office/powerpoint/2010/main" val="1064271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37</a:t>
            </a:fld>
            <a:endParaRPr lang="en-GB" altLang="cy-GB"/>
          </a:p>
        </p:txBody>
      </p:sp>
    </p:spTree>
    <p:extLst>
      <p:ext uri="{BB962C8B-B14F-4D97-AF65-F5344CB8AC3E}">
        <p14:creationId xmlns:p14="http://schemas.microsoft.com/office/powerpoint/2010/main" val="32983682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38</a:t>
            </a:fld>
            <a:endParaRPr lang="en-GB" altLang="en-US">
              <a:solidFill>
                <a:srgbClr val="000000"/>
              </a:solidFill>
            </a:endParaRPr>
          </a:p>
        </p:txBody>
      </p:sp>
    </p:spTree>
    <p:extLst>
      <p:ext uri="{BB962C8B-B14F-4D97-AF65-F5344CB8AC3E}">
        <p14:creationId xmlns:p14="http://schemas.microsoft.com/office/powerpoint/2010/main" val="165615381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39</a:t>
            </a:fld>
            <a:endParaRPr lang="en-GB" altLang="en-US">
              <a:solidFill>
                <a:srgbClr val="000000"/>
              </a:solidFill>
            </a:endParaRPr>
          </a:p>
        </p:txBody>
      </p:sp>
    </p:spTree>
    <p:extLst>
      <p:ext uri="{BB962C8B-B14F-4D97-AF65-F5344CB8AC3E}">
        <p14:creationId xmlns:p14="http://schemas.microsoft.com/office/powerpoint/2010/main" val="36617674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40</a:t>
            </a:fld>
            <a:endParaRPr lang="en-GB" altLang="cy-GB"/>
          </a:p>
        </p:txBody>
      </p:sp>
    </p:spTree>
    <p:extLst>
      <p:ext uri="{BB962C8B-B14F-4D97-AF65-F5344CB8AC3E}">
        <p14:creationId xmlns:p14="http://schemas.microsoft.com/office/powerpoint/2010/main" val="29102209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41</a:t>
            </a:fld>
            <a:endParaRPr lang="en-GB" altLang="cy-GB"/>
          </a:p>
        </p:txBody>
      </p:sp>
    </p:spTree>
    <p:extLst>
      <p:ext uri="{BB962C8B-B14F-4D97-AF65-F5344CB8AC3E}">
        <p14:creationId xmlns:p14="http://schemas.microsoft.com/office/powerpoint/2010/main" val="27555207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42</a:t>
            </a:fld>
            <a:endParaRPr lang="en-GB" altLang="cy-GB"/>
          </a:p>
        </p:txBody>
      </p:sp>
    </p:spTree>
    <p:extLst>
      <p:ext uri="{BB962C8B-B14F-4D97-AF65-F5344CB8AC3E}">
        <p14:creationId xmlns:p14="http://schemas.microsoft.com/office/powerpoint/2010/main" val="27922360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i="1"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43</a:t>
            </a:fld>
            <a:endParaRPr lang="en-GB" altLang="en-US">
              <a:solidFill>
                <a:srgbClr val="000000"/>
              </a:solidFill>
            </a:endParaRPr>
          </a:p>
        </p:txBody>
      </p:sp>
    </p:spTree>
    <p:extLst>
      <p:ext uri="{BB962C8B-B14F-4D97-AF65-F5344CB8AC3E}">
        <p14:creationId xmlns:p14="http://schemas.microsoft.com/office/powerpoint/2010/main" val="35365626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44</a:t>
            </a:fld>
            <a:endParaRPr lang="en-GB" altLang="en-US">
              <a:solidFill>
                <a:srgbClr val="000000"/>
              </a:solidFill>
            </a:endParaRPr>
          </a:p>
        </p:txBody>
      </p:sp>
    </p:spTree>
    <p:extLst>
      <p:ext uri="{BB962C8B-B14F-4D97-AF65-F5344CB8AC3E}">
        <p14:creationId xmlns:p14="http://schemas.microsoft.com/office/powerpoint/2010/main" val="5680494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45</a:t>
            </a:fld>
            <a:endParaRPr lang="en-GB" altLang="en-US">
              <a:solidFill>
                <a:srgbClr val="000000"/>
              </a:solidFill>
            </a:endParaRPr>
          </a:p>
        </p:txBody>
      </p:sp>
    </p:spTree>
    <p:extLst>
      <p:ext uri="{BB962C8B-B14F-4D97-AF65-F5344CB8AC3E}">
        <p14:creationId xmlns:p14="http://schemas.microsoft.com/office/powerpoint/2010/main" val="28342958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46</a:t>
            </a:fld>
            <a:endParaRPr lang="en-GB" altLang="en-US">
              <a:solidFill>
                <a:srgbClr val="000000"/>
              </a:solidFill>
            </a:endParaRPr>
          </a:p>
        </p:txBody>
      </p:sp>
    </p:spTree>
    <p:extLst>
      <p:ext uri="{BB962C8B-B14F-4D97-AF65-F5344CB8AC3E}">
        <p14:creationId xmlns:p14="http://schemas.microsoft.com/office/powerpoint/2010/main" val="25898778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47</a:t>
            </a:fld>
            <a:endParaRPr lang="en-GB" altLang="cy-GB"/>
          </a:p>
        </p:txBody>
      </p:sp>
    </p:spTree>
    <p:extLst>
      <p:ext uri="{BB962C8B-B14F-4D97-AF65-F5344CB8AC3E}">
        <p14:creationId xmlns:p14="http://schemas.microsoft.com/office/powerpoint/2010/main" val="298035251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48</a:t>
            </a:fld>
            <a:endParaRPr lang="en-GB" altLang="cy-GB"/>
          </a:p>
        </p:txBody>
      </p:sp>
    </p:spTree>
    <p:extLst>
      <p:ext uri="{BB962C8B-B14F-4D97-AF65-F5344CB8AC3E}">
        <p14:creationId xmlns:p14="http://schemas.microsoft.com/office/powerpoint/2010/main" val="387068494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49</a:t>
            </a:fld>
            <a:endParaRPr lang="en-GB" altLang="cy-GB"/>
          </a:p>
        </p:txBody>
      </p:sp>
    </p:spTree>
    <p:extLst>
      <p:ext uri="{BB962C8B-B14F-4D97-AF65-F5344CB8AC3E}">
        <p14:creationId xmlns:p14="http://schemas.microsoft.com/office/powerpoint/2010/main" val="310183920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pPr algn="l"/>
            <a:endParaRPr lang="cy-GB" altLang="en-US" i="1"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51</a:t>
            </a:fld>
            <a:endParaRPr lang="en-GB" altLang="en-US">
              <a:solidFill>
                <a:srgbClr val="000000"/>
              </a:solidFill>
            </a:endParaRPr>
          </a:p>
        </p:txBody>
      </p:sp>
    </p:spTree>
    <p:extLst>
      <p:ext uri="{BB962C8B-B14F-4D97-AF65-F5344CB8AC3E}">
        <p14:creationId xmlns:p14="http://schemas.microsoft.com/office/powerpoint/2010/main" val="262326008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52</a:t>
            </a:fld>
            <a:endParaRPr lang="en-GB" altLang="cy-GB"/>
          </a:p>
        </p:txBody>
      </p:sp>
    </p:spTree>
    <p:extLst>
      <p:ext uri="{BB962C8B-B14F-4D97-AF65-F5344CB8AC3E}">
        <p14:creationId xmlns:p14="http://schemas.microsoft.com/office/powerpoint/2010/main" val="176049421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53</a:t>
            </a:fld>
            <a:endParaRPr lang="en-GB" altLang="cy-GB"/>
          </a:p>
        </p:txBody>
      </p:sp>
    </p:spTree>
    <p:extLst>
      <p:ext uri="{BB962C8B-B14F-4D97-AF65-F5344CB8AC3E}">
        <p14:creationId xmlns:p14="http://schemas.microsoft.com/office/powerpoint/2010/main" val="149432807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54</a:t>
            </a:fld>
            <a:endParaRPr lang="en-GB" altLang="en-US">
              <a:solidFill>
                <a:srgbClr val="000000"/>
              </a:solidFill>
            </a:endParaRPr>
          </a:p>
        </p:txBody>
      </p:sp>
    </p:spTree>
    <p:extLst>
      <p:ext uri="{BB962C8B-B14F-4D97-AF65-F5344CB8AC3E}">
        <p14:creationId xmlns:p14="http://schemas.microsoft.com/office/powerpoint/2010/main" val="167856912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55</a:t>
            </a:fld>
            <a:endParaRPr lang="en-GB" altLang="cy-GB"/>
          </a:p>
        </p:txBody>
      </p:sp>
    </p:spTree>
    <p:extLst>
      <p:ext uri="{BB962C8B-B14F-4D97-AF65-F5344CB8AC3E}">
        <p14:creationId xmlns:p14="http://schemas.microsoft.com/office/powerpoint/2010/main" val="194874490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57</a:t>
            </a:fld>
            <a:endParaRPr lang="en-GB" altLang="cy-GB"/>
          </a:p>
        </p:txBody>
      </p:sp>
    </p:spTree>
    <p:extLst>
      <p:ext uri="{BB962C8B-B14F-4D97-AF65-F5344CB8AC3E}">
        <p14:creationId xmlns:p14="http://schemas.microsoft.com/office/powerpoint/2010/main" val="3981718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07536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747970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534270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60753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763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12700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60848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44233557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548629889"/>
      </p:ext>
    </p:extLst>
  </p:cSld>
  <p:clrMap bg1="lt1" tx1="dk1" bg2="lt2" tx2="dk2" accent1="accent1" accent2="accent2" accent3="accent3" accent4="accent4" accent5="accent5" accent6="accent6" hlink="hlink" folHlink="folHlink"/>
  <p:sldLayoutIdLst>
    <p:sldLayoutId id="2147484041" r:id="rId1"/>
    <p:sldLayoutId id="21474840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285748137"/>
      </p:ext>
    </p:extLst>
  </p:cSld>
  <p:clrMap bg1="lt1" tx1="dk1" bg2="lt2" tx2="dk2" accent1="accent1" accent2="accent2" accent3="accent3" accent4="accent4" accent5="accent5" accent6="accent6" hlink="hlink" folHlink="folHlink"/>
  <p:sldLayoutIdLst>
    <p:sldLayoutId id="2147484044" r:id="rId1"/>
    <p:sldLayoutId id="2147484045" r:id="rId2"/>
    <p:sldLayoutId id="2147484046" r:id="rId3"/>
    <p:sldLayoutId id="2147484047" r:id="rId4"/>
    <p:sldLayoutId id="2147484048" r:id="rId5"/>
    <p:sldLayoutId id="214748404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hyperlink" Target="https://www.tes.com/news/grouping-primary-children-ability-indefensible"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5.xml"/><Relationship Id="rId1" Type="http://schemas.openxmlformats.org/officeDocument/2006/relationships/video" Target="https://www.youtube.com/embed/CjE3tSxhDDg?feature=oembed" TargetMode="External"/><Relationship Id="rId5" Type="http://schemas.openxmlformats.org/officeDocument/2006/relationships/image" Target="../media/image3.jpeg"/><Relationship Id="rId4" Type="http://schemas.openxmlformats.org/officeDocument/2006/relationships/hyperlink" Target="https://www.youtube.com/watch?v=CjE3tSxhDDg"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hyperlink" Target="https://revistia.com/files/articles/ejser_v5_i3_18/Voinea.pdf" TargetMode="Externa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5.xml"/><Relationship Id="rId1" Type="http://schemas.openxmlformats.org/officeDocument/2006/relationships/video" Target="https://www.youtube.com/embed/CtRY_1mZWWg" TargetMode="External"/><Relationship Id="rId5" Type="http://schemas.openxmlformats.org/officeDocument/2006/relationships/image" Target="../media/image5.jpeg"/><Relationship Id="rId4" Type="http://schemas.openxmlformats.org/officeDocument/2006/relationships/hyperlink" Target="https://www.youtube.com/watch?v=CtRY_1mZWWg" TargetMode="External"/></Relationships>
</file>

<file path=ppt/slides/_rels/slide56.xml.rels><?xml version="1.0" encoding="UTF-8" standalone="yes"?>
<Relationships xmlns="http://schemas.openxmlformats.org/package/2006/relationships"><Relationship Id="rId2" Type="http://schemas.openxmlformats.org/officeDocument/2006/relationships/hyperlink" Target="https://www.cscjes-cronfa.co.uk/api/storage/2a6d51d2-92c2-45e3-97a8-2567619e7fb6/Ainscow-paper-for-JPCC-February-2016.pdf" TargetMode="Externa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3" Type="http://schemas.openxmlformats.org/officeDocument/2006/relationships/hyperlink" Target="https://www.citizensadvice.org.uk/wales/family/education/disability-discrimination-in-schools/" TargetMode="External"/><Relationship Id="rId2" Type="http://schemas.openxmlformats.org/officeDocument/2006/relationships/hyperlink" Target="http://www.csie.org.uk/inclusion/unesco-salamanca.shtml" TargetMode="Externa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hyperlink" Target="https://www.equalityhumanrights.com/en/advice-and-guidance/what-discrimination" TargetMode="External"/><Relationship Id="rId2" Type="http://schemas.openxmlformats.org/officeDocument/2006/relationships/hyperlink" Target="https://www.dcu.ie/sites/default/files/carpe/Douglas%20%282015%29.pdf" TargetMode="Externa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3" Type="http://schemas.openxmlformats.org/officeDocument/2006/relationships/hyperlink" Target="https://files.eric.ed.gov/fulltext/EJ1182863.pdf" TargetMode="External"/><Relationship Id="rId2" Type="http://schemas.openxmlformats.org/officeDocument/2006/relationships/hyperlink" Target="https://nam.edu/the-case-for-health-literacy-moving-from-equality-to-liberation/equality-equity-liberation/" TargetMode="Externa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3" Type="http://schemas.openxmlformats.org/officeDocument/2006/relationships/hyperlink" Target="https://en.unesco.org/themes/education" TargetMode="External"/><Relationship Id="rId2" Type="http://schemas.openxmlformats.org/officeDocument/2006/relationships/hyperlink" Target="https://corescholar.libraries.wright.edu/cgi/viewcontent.cgi?article=1175&amp;context=ejie" TargetMode="External"/><Relationship Id="rId1" Type="http://schemas.openxmlformats.org/officeDocument/2006/relationships/slideLayout" Target="../slideLayouts/slideLayout5.xml"/><Relationship Id="rId4" Type="http://schemas.openxmlformats.org/officeDocument/2006/relationships/hyperlink" Target="https://www.un.org/development/desa/disabilities/convention-on-the-rights-of-persons-with-disabiliti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200" b="1" dirty="0"/>
              <a:t>ECEY6006C </a:t>
            </a:r>
            <a:br>
              <a:rPr lang="en-GB" sz="3200" dirty="0"/>
            </a:br>
            <a:r>
              <a:rPr lang="en-GB" sz="3200" dirty="0" err="1"/>
              <a:t>Cynorthwyo</a:t>
            </a:r>
            <a:r>
              <a:rPr lang="en-GB" sz="3200" dirty="0"/>
              <a:t> Plant ag </a:t>
            </a:r>
            <a:r>
              <a:rPr lang="en-GB" sz="3200" dirty="0" err="1"/>
              <a:t>Anghenion</a:t>
            </a:r>
            <a:r>
              <a:rPr lang="en-GB" sz="3200" dirty="0"/>
              <a:t> </a:t>
            </a:r>
            <a:r>
              <a:rPr lang="en-GB" sz="3200" dirty="0" err="1"/>
              <a:t>Dysgu</a:t>
            </a:r>
            <a:r>
              <a:rPr lang="en-GB" sz="3200" dirty="0"/>
              <a:t> </a:t>
            </a:r>
            <a:r>
              <a:rPr lang="en-GB" sz="3200" dirty="0" err="1"/>
              <a:t>Ychwanegol</a:t>
            </a:r>
            <a:br>
              <a:rPr lang="en-GB" sz="3200" dirty="0"/>
            </a:br>
            <a:br>
              <a:rPr lang="en-GB" sz="3200" dirty="0"/>
            </a:br>
            <a:br>
              <a:rPr lang="en-GB" sz="3200" dirty="0"/>
            </a:br>
            <a:r>
              <a:rPr lang="en-GB" sz="3200" dirty="0" err="1"/>
              <a:t>Arfer</a:t>
            </a:r>
            <a:r>
              <a:rPr lang="en-GB" sz="3200" dirty="0"/>
              <a:t> </a:t>
            </a:r>
            <a:r>
              <a:rPr lang="en-GB" sz="3200" dirty="0" err="1"/>
              <a:t>gynhwysol</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555713"/>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ECEY6006 </a:t>
            </a:r>
            <a:r>
              <a:rPr lang="en-GB" sz="3200" kern="0" dirty="0">
                <a:solidFill>
                  <a:schemeClr val="accent4">
                    <a:lumMod val="20000"/>
                    <a:lumOff val="80000"/>
                  </a:schemeClr>
                </a:solidFill>
                <a:latin typeface="Arial" panose="020B0604020202020204" pitchFamily="34" charset="0"/>
                <a:ea typeface="ＭＳ Ｐゴシック" charset="-128"/>
              </a:rPr>
              <a:t>Supporting Children with Additional Learning Needs</a:t>
            </a:r>
          </a:p>
          <a:p>
            <a:pPr marL="0" lvl="0" indent="0" eaLnBrk="0" fontAlgn="base" hangingPunct="0">
              <a:spcAft>
                <a:spcPct val="0"/>
              </a:spcAft>
              <a:buNone/>
              <a:defRPr/>
            </a:pPr>
            <a:endParaRPr lang="en-GB" sz="3600" kern="0" dirty="0">
              <a:solidFill>
                <a:schemeClr val="accent4">
                  <a:lumMod val="20000"/>
                  <a:lumOff val="80000"/>
                </a:schemeClr>
              </a:solidFill>
              <a:latin typeface="Arial" panose="020B0604020202020204" pitchFamily="34" charset="0"/>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Inclusive practice</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a:buFontTx/>
              <a:buChar char="•"/>
              <a:defRPr/>
            </a:pPr>
            <a:r>
              <a:rPr lang="cy-GB" altLang="en-US" kern="0" dirty="0">
                <a:solidFill>
                  <a:srgbClr val="000000"/>
                </a:solidFill>
                <a:latin typeface="Arial" panose="020B0604020202020204" pitchFamily="34" charset="0"/>
                <a:ea typeface="ＭＳ Ｐゴシック" panose="020B0600070205080204" pitchFamily="34" charset="-128"/>
              </a:rPr>
              <a:t>Diffinio ‘arfer gynhwysol’;</a:t>
            </a:r>
          </a:p>
          <a:p>
            <a:pPr>
              <a:buFontTx/>
              <a:buChar char="•"/>
              <a:defRPr/>
            </a:pPr>
            <a:r>
              <a:rPr lang="cy-GB" altLang="en-US" kern="0" dirty="0">
                <a:solidFill>
                  <a:srgbClr val="000000"/>
                </a:solidFill>
                <a:latin typeface="Arial" panose="020B0604020202020204" pitchFamily="34" charset="0"/>
                <a:ea typeface="ＭＳ Ｐゴシック" panose="020B0600070205080204" pitchFamily="34" charset="-128"/>
              </a:rPr>
              <a:t>Ystyr ‘Tegwch’;</a:t>
            </a:r>
          </a:p>
          <a:p>
            <a:pPr>
              <a:buFontTx/>
              <a:buChar char="•"/>
              <a:defRPr/>
            </a:pPr>
            <a:r>
              <a:rPr lang="cy-GB" altLang="en-US" kern="0" dirty="0">
                <a:solidFill>
                  <a:srgbClr val="000000"/>
                </a:solidFill>
                <a:latin typeface="Arial" panose="020B0604020202020204" pitchFamily="34" charset="0"/>
                <a:ea typeface="ＭＳ Ｐゴシック" panose="020B0600070205080204" pitchFamily="34" charset="-128"/>
              </a:rPr>
              <a:t>Astudiaethau achos;</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rPr>
              <a:t>Defining ‘inclusive practice’</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rPr>
              <a:t>Meaning of ‘Equity’</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rPr>
              <a:t>Case studies;</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a:buFontTx/>
              <a:buChar char="•"/>
              <a:defRPr/>
            </a:pPr>
            <a:r>
              <a:rPr lang="cy-GB" altLang="en-US" kern="0" dirty="0">
                <a:solidFill>
                  <a:srgbClr val="000000"/>
                </a:solidFill>
                <a:latin typeface="Arial" panose="020B0604020202020204" pitchFamily="34" charset="0"/>
                <a:ea typeface="ＭＳ Ｐゴシック" panose="020B0600070205080204" pitchFamily="34" charset="-128"/>
              </a:rPr>
              <a:t>Ymchwil;</a:t>
            </a:r>
          </a:p>
          <a:p>
            <a:pPr>
              <a:buFontTx/>
              <a:buChar char="•"/>
              <a:defRPr/>
            </a:pPr>
            <a:r>
              <a:rPr lang="cy-GB" altLang="en-US" kern="0" dirty="0">
                <a:solidFill>
                  <a:srgbClr val="000000"/>
                </a:solidFill>
                <a:latin typeface="Arial" panose="020B0604020202020204" pitchFamily="34" charset="0"/>
                <a:ea typeface="ＭＳ Ｐゴシック" panose="020B0600070205080204" pitchFamily="34" charset="-128"/>
              </a:rPr>
              <a:t>Deddfwriaeth;</a:t>
            </a:r>
          </a:p>
          <a:p>
            <a:pPr>
              <a:buFontTx/>
              <a:buChar char="•"/>
              <a:defRPr/>
            </a:pPr>
            <a:r>
              <a:rPr lang="cy-GB" altLang="en-US" kern="0" dirty="0">
                <a:solidFill>
                  <a:srgbClr val="000000"/>
                </a:solidFill>
                <a:latin typeface="Arial" panose="020B0604020202020204" pitchFamily="34" charset="0"/>
                <a:ea typeface="ＭＳ Ｐゴシック" panose="020B0600070205080204" pitchFamily="34" charset="-128"/>
              </a:rPr>
              <a:t>Tasgau trafod.</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rPr>
              <a:t>Research;</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rPr>
              <a:t>Legislation;</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rPr>
              <a:t>Discussion tasks.</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7119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152400" y="588818"/>
            <a:ext cx="8991600" cy="1101870"/>
          </a:xfrm>
        </p:spPr>
        <p:txBody>
          <a:bodyPr>
            <a:normAutofit fontScale="90000"/>
          </a:bodyPr>
          <a:lstStyle/>
          <a:p>
            <a:pPr algn="ctr"/>
            <a:r>
              <a:rPr lang="en-GB" sz="4000" dirty="0">
                <a:latin typeface="Arial" panose="020B0604020202020204" pitchFamily="34" charset="0"/>
              </a:rPr>
              <a:t>Cymwyseddau </a:t>
            </a:r>
            <a:r>
              <a:rPr lang="en-GB" sz="4000" dirty="0" err="1">
                <a:latin typeface="Arial" panose="020B0604020202020204" pitchFamily="34" charset="0"/>
              </a:rPr>
              <a:t>trosglwyddadwy</a:t>
            </a:r>
            <a:r>
              <a:rPr lang="en-GB" sz="4000" dirty="0">
                <a:latin typeface="Arial" panose="020B0604020202020204" pitchFamily="34" charset="0"/>
              </a:rPr>
              <a:t> </a:t>
            </a:r>
            <a:r>
              <a:rPr lang="en-GB" sz="4000" dirty="0" err="1">
                <a:latin typeface="Arial" panose="020B0604020202020204" pitchFamily="34" charset="0"/>
              </a:rPr>
              <a:t>lefel</a:t>
            </a:r>
            <a:r>
              <a:rPr lang="en-GB" sz="4000" dirty="0">
                <a:latin typeface="Arial" panose="020B0604020202020204" pitchFamily="34" charset="0"/>
              </a:rPr>
              <a:t> </a:t>
            </a:r>
            <a:r>
              <a:rPr lang="en-GB" sz="4000" dirty="0" err="1">
                <a:latin typeface="Arial" panose="020B0604020202020204" pitchFamily="34" charset="0"/>
              </a:rPr>
              <a:t>uwch</a:t>
            </a:r>
            <a:br>
              <a:rPr lang="en-GB" sz="4000" dirty="0">
                <a:latin typeface="Arial" panose="020B0604020202020204" pitchFamily="34" charset="0"/>
              </a:rPr>
            </a:br>
            <a:r>
              <a:rPr lang="en-GB" sz="4000" dirty="0">
                <a:solidFill>
                  <a:srgbClr val="0070C0"/>
                </a:solidFill>
                <a:latin typeface="Arial" panose="020B0604020202020204" pitchFamily="34" charset="0"/>
              </a:rPr>
              <a:t>High-level transferable competencies</a:t>
            </a:r>
            <a:br>
              <a:rPr lang="en-GB" dirty="0">
                <a:latin typeface="Arial" panose="020B0604020202020204" pitchFamily="34" charset="0"/>
                <a:cs typeface="Arial" panose="020B0604020202020204" pitchFamily="34" charset="0"/>
              </a:rPr>
            </a:b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D272F7-3E2B-4BE4-BDF9-3E5D91419B41}"/>
              </a:ext>
            </a:extLst>
          </p:cNvPr>
          <p:cNvSpPr>
            <a:spLocks noGrp="1"/>
          </p:cNvSpPr>
          <p:nvPr>
            <p:ph sz="half" idx="1"/>
          </p:nvPr>
        </p:nvSpPr>
        <p:spPr/>
        <p:txBody>
          <a:bodyPr>
            <a:normAutofit/>
          </a:bodyPr>
          <a:lstStyle/>
          <a:p>
            <a:r>
              <a:rPr lang="en-GB" dirty="0">
                <a:latin typeface="Arial" panose="020B0604020202020204" pitchFamily="34" charset="0"/>
              </a:rPr>
              <a:t>Trefnu;</a:t>
            </a:r>
          </a:p>
          <a:p>
            <a:r>
              <a:rPr lang="en-GB" dirty="0" err="1">
                <a:latin typeface="Arial" panose="020B0604020202020204" pitchFamily="34" charset="0"/>
              </a:rPr>
              <a:t>Cynllunio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a:t>
            </a:r>
          </a:p>
          <a:p>
            <a:r>
              <a:rPr lang="en-GB" dirty="0" err="1">
                <a:latin typeface="Arial" panose="020B0604020202020204" pitchFamily="34" charset="0"/>
              </a:rPr>
              <a:t>Cymryd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endParaRPr lang="en-US" dirty="0">
              <a:latin typeface="Arial" panose="020B0604020202020204" pitchFamily="34" charset="0"/>
            </a:endParaRP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rPr>
              <a:t>Organisation;</a:t>
            </a:r>
          </a:p>
          <a:p>
            <a:r>
              <a:rPr lang="en-GB" dirty="0">
                <a:solidFill>
                  <a:srgbClr val="0070C0"/>
                </a:solidFill>
                <a:latin typeface="Arial" panose="020B0604020202020204" pitchFamily="34" charset="0"/>
              </a:rPr>
              <a:t>Planning;</a:t>
            </a:r>
          </a:p>
          <a:p>
            <a:r>
              <a:rPr lang="en-GB" dirty="0">
                <a:solidFill>
                  <a:srgbClr val="0070C0"/>
                </a:solidFill>
                <a:latin typeface="Arial" panose="020B0604020202020204" pitchFamily="34" charset="0"/>
              </a:rPr>
              <a:t>Researching;</a:t>
            </a:r>
          </a:p>
          <a:p>
            <a:r>
              <a:rPr lang="en-GB" dirty="0">
                <a:solidFill>
                  <a:srgbClr val="0070C0"/>
                </a:solidFill>
                <a:latin typeface="Arial" panose="020B0604020202020204" pitchFamily="34" charset="0"/>
              </a:rPr>
              <a:t>Note taking.</a:t>
            </a:r>
            <a:endParaRPr 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3756727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000" dirty="0" err="1">
                <a:latin typeface="Arial" panose="020B0604020202020204" pitchFamily="34" charset="0"/>
              </a:rPr>
              <a:t>Adnoddau</a:t>
            </a:r>
            <a:r>
              <a:rPr lang="en-GB" sz="4000" dirty="0">
                <a:latin typeface="Arial" panose="020B0604020202020204" pitchFamily="34" charset="0"/>
              </a:rPr>
              <a:t> </a:t>
            </a:r>
            <a:br>
              <a:rPr lang="en-GB" sz="4000" dirty="0">
                <a:latin typeface="Arial" panose="020B0604020202020204" pitchFamily="34" charset="0"/>
              </a:rPr>
            </a:br>
            <a:r>
              <a:rPr lang="en-GB" sz="4000" dirty="0">
                <a:solidFill>
                  <a:srgbClr val="0070C0"/>
                </a:solidFill>
                <a:latin typeface="Arial" panose="020B0604020202020204" pitchFamily="34" charset="0"/>
              </a:rPr>
              <a:t>Resources</a:t>
            </a:r>
            <a:endParaRPr lang="en-GB" sz="4000" dirty="0">
              <a:solidFill>
                <a:srgbClr val="0070C0"/>
              </a:solidFill>
            </a:endParaRPr>
          </a:p>
        </p:txBody>
      </p:sp>
      <p:sp>
        <p:nvSpPr>
          <p:cNvPr id="5" name="Content Placeholder 4"/>
          <p:cNvSpPr>
            <a:spLocks noGrp="1"/>
          </p:cNvSpPr>
          <p:nvPr>
            <p:ph sz="half" idx="1"/>
          </p:nvPr>
        </p:nvSpPr>
        <p:spPr>
          <a:xfrm>
            <a:off x="628650" y="1600201"/>
            <a:ext cx="3886200" cy="4576762"/>
          </a:xfrm>
        </p:spPr>
        <p:txBody>
          <a:bodyPr>
            <a:normAutofit/>
          </a:bodyPr>
          <a:lstStyle/>
          <a:p>
            <a:r>
              <a:rPr lang="en-GB" dirty="0">
                <a:latin typeface="Arial" panose="020B0604020202020204" pitchFamily="34" charset="0"/>
              </a:rPr>
              <a:t>PP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a:t>
            </a:r>
          </a:p>
          <a:p>
            <a:r>
              <a:rPr lang="en-GB" dirty="0" err="1">
                <a:latin typeface="Arial" panose="020B0604020202020204" pitchFamily="34" charset="0"/>
              </a:rPr>
              <a:t>Ymchwil</a:t>
            </a:r>
            <a:r>
              <a:rPr lang="en-GB" dirty="0">
                <a:latin typeface="Arial" panose="020B0604020202020204" pitchFamily="34" charset="0"/>
              </a:rPr>
              <a:t>;</a:t>
            </a:r>
          </a:p>
          <a:p>
            <a:r>
              <a:rPr lang="en-GB" dirty="0">
                <a:latin typeface="Arial" panose="020B0604020202020204" pitchFamily="34" charset="0"/>
              </a:rPr>
              <a:t>Leganto/Moodle;</a:t>
            </a:r>
          </a:p>
          <a:p>
            <a:r>
              <a:rPr lang="en-GB" dirty="0" err="1">
                <a:latin typeface="Arial" panose="020B0604020202020204" pitchFamily="34" charset="0"/>
              </a:rPr>
              <a:t>Llyfrgell</a:t>
            </a:r>
            <a:r>
              <a:rPr lang="en-GB" dirty="0">
                <a:latin typeface="Arial" panose="020B0604020202020204" pitchFamily="34" charset="0"/>
              </a:rPr>
              <a:t>/Google Scholar.</a:t>
            </a:r>
          </a:p>
        </p:txBody>
      </p:sp>
      <p:sp>
        <p:nvSpPr>
          <p:cNvPr id="6" name="Content Placeholder 5"/>
          <p:cNvSpPr>
            <a:spLocks noGrp="1"/>
          </p:cNvSpPr>
          <p:nvPr>
            <p:ph sz="half" idx="2"/>
          </p:nvPr>
        </p:nvSpPr>
        <p:spPr>
          <a:xfrm>
            <a:off x="4648200" y="1600201"/>
            <a:ext cx="4316288" cy="3989040"/>
          </a:xfrm>
        </p:spPr>
        <p:txBody>
          <a:bodyPr>
            <a:normAutofit/>
          </a:bodyPr>
          <a:lstStyle/>
          <a:p>
            <a:r>
              <a:rPr lang="en-GB" dirty="0">
                <a:solidFill>
                  <a:srgbClr val="0070C0"/>
                </a:solidFill>
                <a:latin typeface="Arial" panose="020B0604020202020204" pitchFamily="34" charset="0"/>
              </a:rPr>
              <a:t>PP for the lecture;</a:t>
            </a:r>
          </a:p>
          <a:p>
            <a:r>
              <a:rPr lang="en-GB" dirty="0">
                <a:solidFill>
                  <a:srgbClr val="0070C0"/>
                </a:solidFill>
                <a:latin typeface="Arial" panose="020B0604020202020204" pitchFamily="34" charset="0"/>
              </a:rPr>
              <a:t>Research;</a:t>
            </a:r>
          </a:p>
          <a:p>
            <a:r>
              <a:rPr lang="en-GB" dirty="0">
                <a:solidFill>
                  <a:srgbClr val="0070C0"/>
                </a:solidFill>
                <a:latin typeface="Arial" panose="020B0604020202020204" pitchFamily="34" charset="0"/>
              </a:rPr>
              <a:t>Leganto/Moodle;</a:t>
            </a:r>
          </a:p>
          <a:p>
            <a:r>
              <a:rPr lang="en-GB" dirty="0">
                <a:solidFill>
                  <a:srgbClr val="0070C0"/>
                </a:solidFill>
                <a:latin typeface="Arial" panose="020B0604020202020204" pitchFamily="34" charset="0"/>
              </a:rPr>
              <a:t>Library/Google Scholar.</a:t>
            </a:r>
          </a:p>
        </p:txBody>
      </p:sp>
    </p:spTree>
    <p:extLst>
      <p:ext uri="{BB962C8B-B14F-4D97-AF65-F5344CB8AC3E}">
        <p14:creationId xmlns:p14="http://schemas.microsoft.com/office/powerpoint/2010/main" val="3723977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C8001-E229-4EB6-8182-4AB94043EBE1}"/>
              </a:ext>
            </a:extLst>
          </p:cNvPr>
          <p:cNvSpPr>
            <a:spLocks noGrp="1"/>
          </p:cNvSpPr>
          <p:nvPr>
            <p:ph type="title"/>
          </p:nvPr>
        </p:nvSpPr>
        <p:spPr/>
        <p:txBody>
          <a:bodyPr>
            <a:normAutofit/>
          </a:bodyPr>
          <a:lstStyle/>
          <a:p>
            <a:pPr algn="ctr"/>
            <a:r>
              <a:rPr lang="en-GB" sz="4000" dirty="0">
                <a:latin typeface="Arial" panose="020B0604020202020204" pitchFamily="34" charset="0"/>
              </a:rPr>
              <a:t>Beth </a:t>
            </a:r>
            <a:r>
              <a:rPr lang="en-GB" sz="4000" dirty="0" err="1">
                <a:latin typeface="Arial" panose="020B0604020202020204" pitchFamily="34" charset="0"/>
              </a:rPr>
              <a:t>yw</a:t>
            </a:r>
            <a:r>
              <a:rPr lang="en-GB" sz="4000" dirty="0">
                <a:latin typeface="Arial" panose="020B0604020202020204" pitchFamily="34" charset="0"/>
              </a:rPr>
              <a:t> </a:t>
            </a:r>
            <a:r>
              <a:rPr lang="en-GB" sz="4000" dirty="0" err="1">
                <a:latin typeface="Arial" panose="020B0604020202020204" pitchFamily="34" charset="0"/>
              </a:rPr>
              <a:t>arfer</a:t>
            </a:r>
            <a:r>
              <a:rPr lang="en-GB" sz="4000" dirty="0">
                <a:latin typeface="Arial" panose="020B0604020202020204" pitchFamily="34" charset="0"/>
              </a:rPr>
              <a:t> </a:t>
            </a:r>
            <a:r>
              <a:rPr lang="en-GB" sz="4000" dirty="0" err="1">
                <a:latin typeface="Arial" panose="020B0604020202020204" pitchFamily="34" charset="0"/>
              </a:rPr>
              <a:t>gynhwysol</a:t>
            </a:r>
            <a:r>
              <a:rPr lang="en-GB" sz="4000" dirty="0">
                <a:latin typeface="Arial" panose="020B0604020202020204" pitchFamily="34" charset="0"/>
              </a:rPr>
              <a:t>?</a:t>
            </a:r>
            <a:br>
              <a:rPr lang="en-GB" sz="4000" dirty="0">
                <a:latin typeface="Arial" panose="020B0604020202020204" pitchFamily="34" charset="0"/>
              </a:rPr>
            </a:br>
            <a:r>
              <a:rPr lang="en-GB" sz="4000" dirty="0">
                <a:solidFill>
                  <a:srgbClr val="0070C0"/>
                </a:solidFill>
                <a:latin typeface="Arial" panose="020B0604020202020204" pitchFamily="34" charset="0"/>
              </a:rPr>
              <a:t>What is inclusive practice?</a:t>
            </a:r>
          </a:p>
        </p:txBody>
      </p:sp>
      <p:sp>
        <p:nvSpPr>
          <p:cNvPr id="3" name="Content Placeholder 2">
            <a:extLst>
              <a:ext uri="{FF2B5EF4-FFF2-40B4-BE49-F238E27FC236}">
                <a16:creationId xmlns:a16="http://schemas.microsoft.com/office/drawing/2014/main" id="{0A28F479-75D9-4896-BD5C-7323411297EA}"/>
              </a:ext>
            </a:extLst>
          </p:cNvPr>
          <p:cNvSpPr>
            <a:spLocks noGrp="1"/>
          </p:cNvSpPr>
          <p:nvPr>
            <p:ph sz="half" idx="1"/>
          </p:nvPr>
        </p:nvSpPr>
        <p:spPr/>
        <p:txBody>
          <a:bodyPr/>
          <a:lstStyle/>
          <a:p>
            <a:r>
              <a:rPr lang="cy-GB" dirty="0">
                <a:latin typeface="Arial" panose="020B0604020202020204" pitchFamily="34" charset="0"/>
              </a:rPr>
              <a:t>Mewn grwpiau bach, rhannwch eich dealltwriaeth chi o ‘arfer gynhwysol’?</a:t>
            </a:r>
          </a:p>
        </p:txBody>
      </p:sp>
      <p:sp>
        <p:nvSpPr>
          <p:cNvPr id="4" name="Content Placeholder 3">
            <a:extLst>
              <a:ext uri="{FF2B5EF4-FFF2-40B4-BE49-F238E27FC236}">
                <a16:creationId xmlns:a16="http://schemas.microsoft.com/office/drawing/2014/main" id="{5EC41448-D117-4C9D-84A0-E84D70926AB2}"/>
              </a:ext>
            </a:extLst>
          </p:cNvPr>
          <p:cNvSpPr>
            <a:spLocks noGrp="1"/>
          </p:cNvSpPr>
          <p:nvPr>
            <p:ph sz="half" idx="2"/>
          </p:nvPr>
        </p:nvSpPr>
        <p:spPr/>
        <p:txBody>
          <a:bodyPr/>
          <a:lstStyle/>
          <a:p>
            <a:r>
              <a:rPr lang="en-GB" dirty="0">
                <a:solidFill>
                  <a:srgbClr val="0070C0"/>
                </a:solidFill>
                <a:latin typeface="Arial" panose="020B0604020202020204" pitchFamily="34" charset="0"/>
              </a:rPr>
              <a:t>In small groups, share your understanding of ‘inclusive practice’?</a:t>
            </a:r>
          </a:p>
        </p:txBody>
      </p:sp>
    </p:spTree>
    <p:extLst>
      <p:ext uri="{BB962C8B-B14F-4D97-AF65-F5344CB8AC3E}">
        <p14:creationId xmlns:p14="http://schemas.microsoft.com/office/powerpoint/2010/main" val="3043159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A4FE782F-8A21-FC3B-0B26-D9D7F64EE9FD}"/>
              </a:ext>
            </a:extLst>
          </p:cNvPr>
          <p:cNvGraphicFramePr>
            <a:graphicFrameLocks noGrp="1"/>
          </p:cNvGraphicFramePr>
          <p:nvPr>
            <p:ph idx="1"/>
            <p:extLst>
              <p:ext uri="{D42A27DB-BD31-4B8C-83A1-F6EECF244321}">
                <p14:modId xmlns:p14="http://schemas.microsoft.com/office/powerpoint/2010/main" val="1297205112"/>
              </p:ext>
            </p:extLst>
          </p:nvPr>
        </p:nvGraphicFramePr>
        <p:xfrm>
          <a:off x="107504" y="260648"/>
          <a:ext cx="8856984" cy="5472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A61E0877-F727-A622-B55F-F0C0E3463EB2}"/>
              </a:ext>
            </a:extLst>
          </p:cNvPr>
          <p:cNvSpPr txBox="1"/>
          <p:nvPr/>
        </p:nvSpPr>
        <p:spPr>
          <a:xfrm>
            <a:off x="6228184" y="2060848"/>
            <a:ext cx="792088" cy="400110"/>
          </a:xfrm>
          <a:prstGeom prst="rect">
            <a:avLst/>
          </a:prstGeom>
          <a:noFill/>
        </p:spPr>
        <p:txBody>
          <a:bodyPr wrap="square" rtlCol="0">
            <a:spAutoFit/>
          </a:bodyPr>
          <a:lstStyle/>
          <a:p>
            <a:pPr algn="ctr"/>
            <a:r>
              <a:rPr lang="en-GB" sz="1000" dirty="0" err="1">
                <a:solidFill>
                  <a:schemeClr val="bg1"/>
                </a:solidFill>
              </a:rPr>
              <a:t>Cyfleoedd</a:t>
            </a:r>
            <a:r>
              <a:rPr lang="en-GB" sz="1000" dirty="0">
                <a:solidFill>
                  <a:schemeClr val="bg1"/>
                </a:solidFill>
              </a:rPr>
              <a:t> </a:t>
            </a:r>
            <a:r>
              <a:rPr lang="en-GB" sz="1000" dirty="0" err="1">
                <a:solidFill>
                  <a:schemeClr val="bg1"/>
                </a:solidFill>
              </a:rPr>
              <a:t>cyfartal</a:t>
            </a:r>
            <a:endParaRPr lang="en-GB" sz="1000" dirty="0">
              <a:solidFill>
                <a:schemeClr val="bg1"/>
              </a:solidFill>
            </a:endParaRPr>
          </a:p>
        </p:txBody>
      </p:sp>
      <p:sp>
        <p:nvSpPr>
          <p:cNvPr id="11" name="TextBox 10">
            <a:extLst>
              <a:ext uri="{FF2B5EF4-FFF2-40B4-BE49-F238E27FC236}">
                <a16:creationId xmlns:a16="http://schemas.microsoft.com/office/drawing/2014/main" id="{94D0CFC5-4DC4-C819-637E-E2B48DE79463}"/>
              </a:ext>
            </a:extLst>
          </p:cNvPr>
          <p:cNvSpPr txBox="1"/>
          <p:nvPr/>
        </p:nvSpPr>
        <p:spPr>
          <a:xfrm>
            <a:off x="2843809" y="4581129"/>
            <a:ext cx="792088" cy="400110"/>
          </a:xfrm>
          <a:prstGeom prst="rect">
            <a:avLst/>
          </a:prstGeom>
          <a:noFill/>
        </p:spPr>
        <p:txBody>
          <a:bodyPr wrap="square" rtlCol="0">
            <a:spAutoFit/>
          </a:bodyPr>
          <a:lstStyle/>
          <a:p>
            <a:pPr algn="ctr"/>
            <a:r>
              <a:rPr lang="en-GB" sz="1000" dirty="0">
                <a:solidFill>
                  <a:schemeClr val="bg1"/>
                </a:solidFill>
              </a:rPr>
              <a:t>Proses</a:t>
            </a:r>
          </a:p>
          <a:p>
            <a:pPr algn="ctr"/>
            <a:r>
              <a:rPr lang="en-GB" sz="1000" dirty="0">
                <a:solidFill>
                  <a:schemeClr val="bg1"/>
                </a:solidFill>
              </a:rPr>
              <a:t> </a:t>
            </a:r>
            <a:r>
              <a:rPr lang="en-GB" sz="1000" dirty="0" err="1">
                <a:solidFill>
                  <a:schemeClr val="bg1"/>
                </a:solidFill>
              </a:rPr>
              <a:t>barhaus</a:t>
            </a:r>
            <a:endParaRPr lang="en-GB" sz="1000" dirty="0">
              <a:solidFill>
                <a:schemeClr val="bg1"/>
              </a:solidFill>
            </a:endParaRPr>
          </a:p>
        </p:txBody>
      </p:sp>
      <p:sp>
        <p:nvSpPr>
          <p:cNvPr id="12" name="TextBox 11">
            <a:extLst>
              <a:ext uri="{FF2B5EF4-FFF2-40B4-BE49-F238E27FC236}">
                <a16:creationId xmlns:a16="http://schemas.microsoft.com/office/drawing/2014/main" id="{A996DA64-DBD4-BFEC-10C7-51177FEF333B}"/>
              </a:ext>
            </a:extLst>
          </p:cNvPr>
          <p:cNvSpPr txBox="1"/>
          <p:nvPr/>
        </p:nvSpPr>
        <p:spPr>
          <a:xfrm>
            <a:off x="4139953" y="4981239"/>
            <a:ext cx="864096" cy="400110"/>
          </a:xfrm>
          <a:prstGeom prst="rect">
            <a:avLst/>
          </a:prstGeom>
          <a:noFill/>
        </p:spPr>
        <p:txBody>
          <a:bodyPr wrap="square" rtlCol="0">
            <a:spAutoFit/>
          </a:bodyPr>
          <a:lstStyle/>
          <a:p>
            <a:pPr algn="ctr"/>
            <a:r>
              <a:rPr lang="en-GB" sz="1000" dirty="0" err="1">
                <a:solidFill>
                  <a:schemeClr val="bg1"/>
                </a:solidFill>
              </a:rPr>
              <a:t>Diwallu</a:t>
            </a:r>
            <a:endParaRPr lang="en-GB" sz="1000" dirty="0">
              <a:solidFill>
                <a:schemeClr val="bg1"/>
              </a:solidFill>
            </a:endParaRPr>
          </a:p>
          <a:p>
            <a:pPr algn="ctr"/>
            <a:r>
              <a:rPr lang="en-GB" sz="1000" dirty="0" err="1">
                <a:solidFill>
                  <a:schemeClr val="bg1"/>
                </a:solidFill>
              </a:rPr>
              <a:t>anghenion</a:t>
            </a:r>
            <a:endParaRPr lang="en-GB" sz="1000" dirty="0">
              <a:solidFill>
                <a:schemeClr val="bg1"/>
              </a:solidFill>
            </a:endParaRPr>
          </a:p>
        </p:txBody>
      </p:sp>
      <p:sp>
        <p:nvSpPr>
          <p:cNvPr id="13" name="TextBox 12">
            <a:extLst>
              <a:ext uri="{FF2B5EF4-FFF2-40B4-BE49-F238E27FC236}">
                <a16:creationId xmlns:a16="http://schemas.microsoft.com/office/drawing/2014/main" id="{0CCC2314-723F-AB55-0292-5DF8C2EBB93B}"/>
              </a:ext>
            </a:extLst>
          </p:cNvPr>
          <p:cNvSpPr txBox="1"/>
          <p:nvPr/>
        </p:nvSpPr>
        <p:spPr>
          <a:xfrm>
            <a:off x="5364089" y="4581129"/>
            <a:ext cx="864096" cy="553998"/>
          </a:xfrm>
          <a:prstGeom prst="rect">
            <a:avLst/>
          </a:prstGeom>
          <a:noFill/>
        </p:spPr>
        <p:txBody>
          <a:bodyPr wrap="square" rtlCol="0">
            <a:spAutoFit/>
          </a:bodyPr>
          <a:lstStyle/>
          <a:p>
            <a:pPr algn="ctr"/>
            <a:r>
              <a:rPr lang="en-GB" sz="1000" dirty="0" err="1">
                <a:solidFill>
                  <a:schemeClr val="bg1"/>
                </a:solidFill>
                <a:cs typeface="Arial" panose="020B0604020202020204" pitchFamily="34" charset="0"/>
              </a:rPr>
              <a:t>Dathlu</a:t>
            </a:r>
            <a:endParaRPr lang="en-GB" sz="1000" dirty="0">
              <a:solidFill>
                <a:schemeClr val="bg1"/>
              </a:solidFill>
              <a:cs typeface="Arial" panose="020B0604020202020204" pitchFamily="34" charset="0"/>
            </a:endParaRPr>
          </a:p>
          <a:p>
            <a:pPr algn="ctr"/>
            <a:r>
              <a:rPr lang="en-GB" sz="1000" dirty="0" err="1">
                <a:solidFill>
                  <a:schemeClr val="bg1"/>
                </a:solidFill>
                <a:cs typeface="Arial" panose="020B0604020202020204" pitchFamily="34" charset="0"/>
              </a:rPr>
              <a:t>gwahaniaethau</a:t>
            </a:r>
            <a:endParaRPr lang="en-GB" sz="1000" dirty="0">
              <a:solidFill>
                <a:schemeClr val="bg1"/>
              </a:solidFill>
              <a:cs typeface="Arial" panose="020B0604020202020204" pitchFamily="34" charset="0"/>
            </a:endParaRPr>
          </a:p>
        </p:txBody>
      </p:sp>
      <p:sp>
        <p:nvSpPr>
          <p:cNvPr id="14" name="TextBox 13">
            <a:extLst>
              <a:ext uri="{FF2B5EF4-FFF2-40B4-BE49-F238E27FC236}">
                <a16:creationId xmlns:a16="http://schemas.microsoft.com/office/drawing/2014/main" id="{FDEA925C-B75C-F581-0C27-98B0D09D077B}"/>
              </a:ext>
            </a:extLst>
          </p:cNvPr>
          <p:cNvSpPr txBox="1"/>
          <p:nvPr/>
        </p:nvSpPr>
        <p:spPr>
          <a:xfrm>
            <a:off x="6300192" y="3429000"/>
            <a:ext cx="720081" cy="246221"/>
          </a:xfrm>
          <a:prstGeom prst="rect">
            <a:avLst/>
          </a:prstGeom>
          <a:noFill/>
        </p:spPr>
        <p:txBody>
          <a:bodyPr wrap="square" rtlCol="0">
            <a:spAutoFit/>
          </a:bodyPr>
          <a:lstStyle/>
          <a:p>
            <a:pPr algn="ctr"/>
            <a:r>
              <a:rPr lang="en-GB" sz="1000" dirty="0">
                <a:solidFill>
                  <a:schemeClr val="bg1"/>
                </a:solidFill>
              </a:rPr>
              <a:t>Parch</a:t>
            </a:r>
          </a:p>
        </p:txBody>
      </p:sp>
      <p:sp>
        <p:nvSpPr>
          <p:cNvPr id="15" name="TextBox 14">
            <a:extLst>
              <a:ext uri="{FF2B5EF4-FFF2-40B4-BE49-F238E27FC236}">
                <a16:creationId xmlns:a16="http://schemas.microsoft.com/office/drawing/2014/main" id="{368E0D2C-D2A3-DD1B-5CBE-50AC93FF73DD}"/>
              </a:ext>
            </a:extLst>
          </p:cNvPr>
          <p:cNvSpPr txBox="1"/>
          <p:nvPr/>
        </p:nvSpPr>
        <p:spPr>
          <a:xfrm>
            <a:off x="2123727" y="2060848"/>
            <a:ext cx="792088" cy="400110"/>
          </a:xfrm>
          <a:prstGeom prst="rect">
            <a:avLst/>
          </a:prstGeom>
          <a:noFill/>
        </p:spPr>
        <p:txBody>
          <a:bodyPr wrap="square" rtlCol="0">
            <a:spAutoFit/>
          </a:bodyPr>
          <a:lstStyle/>
          <a:p>
            <a:r>
              <a:rPr lang="en-GB" sz="1000" dirty="0" err="1">
                <a:solidFill>
                  <a:schemeClr val="bg1"/>
                </a:solidFill>
              </a:rPr>
              <a:t>Gwell</a:t>
            </a:r>
            <a:endParaRPr lang="en-GB" sz="1000" dirty="0">
              <a:solidFill>
                <a:schemeClr val="bg1"/>
              </a:solidFill>
            </a:endParaRPr>
          </a:p>
          <a:p>
            <a:r>
              <a:rPr lang="en-GB" sz="1000" dirty="0" err="1">
                <a:solidFill>
                  <a:schemeClr val="bg1"/>
                </a:solidFill>
              </a:rPr>
              <a:t>mynediad</a:t>
            </a:r>
            <a:endParaRPr lang="en-GB" sz="1000" dirty="0">
              <a:solidFill>
                <a:schemeClr val="bg1"/>
              </a:solidFill>
            </a:endParaRPr>
          </a:p>
        </p:txBody>
      </p:sp>
      <p:sp>
        <p:nvSpPr>
          <p:cNvPr id="16" name="TextBox 15">
            <a:extLst>
              <a:ext uri="{FF2B5EF4-FFF2-40B4-BE49-F238E27FC236}">
                <a16:creationId xmlns:a16="http://schemas.microsoft.com/office/drawing/2014/main" id="{F961FB7A-8E70-A5B2-24C8-593E60AC81E4}"/>
              </a:ext>
            </a:extLst>
          </p:cNvPr>
          <p:cNvSpPr txBox="1"/>
          <p:nvPr/>
        </p:nvSpPr>
        <p:spPr>
          <a:xfrm>
            <a:off x="6732241" y="4941168"/>
            <a:ext cx="2232247" cy="338554"/>
          </a:xfrm>
          <a:prstGeom prst="rect">
            <a:avLst/>
          </a:prstGeom>
          <a:noFill/>
        </p:spPr>
        <p:txBody>
          <a:bodyPr wrap="square" lIns="91440" tIns="45720" rIns="91440" bIns="45720" rtlCol="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a:cs typeface="Arial"/>
              </a:rPr>
              <a:t>(Devarakonda, </a:t>
            </a:r>
            <a:r>
              <a:rPr lang="en-GB" sz="1600" dirty="0">
                <a:solidFill>
                  <a:prstClr val="black"/>
                </a:solidFill>
                <a:latin typeface="Arial"/>
                <a:cs typeface="Arial"/>
              </a:rPr>
              <a:t>2025</a:t>
            </a:r>
            <a:r>
              <a:rPr kumimoji="0" lang="en-GB" sz="1600" b="0" i="0" u="none" strike="noStrike" kern="1200" cap="none" spc="0" normalizeH="0" baseline="0" noProof="0" dirty="0">
                <a:ln>
                  <a:noFill/>
                </a:ln>
                <a:solidFill>
                  <a:prstClr val="black"/>
                </a:solidFill>
                <a:effectLst/>
                <a:uLnTx/>
                <a:uFillTx/>
                <a:latin typeface="Arial"/>
                <a:cs typeface="Arial"/>
              </a:rPr>
              <a:t>)</a:t>
            </a:r>
          </a:p>
        </p:txBody>
      </p:sp>
    </p:spTree>
    <p:extLst>
      <p:ext uri="{BB962C8B-B14F-4D97-AF65-F5344CB8AC3E}">
        <p14:creationId xmlns:p14="http://schemas.microsoft.com/office/powerpoint/2010/main" val="997661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A4FE782F-8A21-FC3B-0B26-D9D7F64EE9FD}"/>
              </a:ext>
            </a:extLst>
          </p:cNvPr>
          <p:cNvGraphicFramePr>
            <a:graphicFrameLocks noGrp="1"/>
          </p:cNvGraphicFramePr>
          <p:nvPr>
            <p:ph idx="1"/>
            <p:extLst>
              <p:ext uri="{D42A27DB-BD31-4B8C-83A1-F6EECF244321}">
                <p14:modId xmlns:p14="http://schemas.microsoft.com/office/powerpoint/2010/main" val="4112367899"/>
              </p:ext>
            </p:extLst>
          </p:nvPr>
        </p:nvGraphicFramePr>
        <p:xfrm>
          <a:off x="107504" y="260648"/>
          <a:ext cx="8856984" cy="5472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A61E0877-F727-A622-B55F-F0C0E3463EB2}"/>
              </a:ext>
            </a:extLst>
          </p:cNvPr>
          <p:cNvSpPr txBox="1"/>
          <p:nvPr/>
        </p:nvSpPr>
        <p:spPr>
          <a:xfrm>
            <a:off x="6156177" y="2060848"/>
            <a:ext cx="936102" cy="400110"/>
          </a:xfrm>
          <a:prstGeom prst="rect">
            <a:avLst/>
          </a:prstGeom>
          <a:noFill/>
        </p:spPr>
        <p:txBody>
          <a:bodyPr wrap="square" rtlCol="0">
            <a:spAutoFit/>
          </a:bodyPr>
          <a:lstStyle/>
          <a:p>
            <a:pPr algn="ctr"/>
            <a:r>
              <a:rPr lang="en-GB" sz="1000" dirty="0">
                <a:solidFill>
                  <a:schemeClr val="bg1"/>
                </a:solidFill>
              </a:rPr>
              <a:t>Equal opportunities</a:t>
            </a:r>
          </a:p>
        </p:txBody>
      </p:sp>
      <p:sp>
        <p:nvSpPr>
          <p:cNvPr id="11" name="TextBox 10">
            <a:extLst>
              <a:ext uri="{FF2B5EF4-FFF2-40B4-BE49-F238E27FC236}">
                <a16:creationId xmlns:a16="http://schemas.microsoft.com/office/drawing/2014/main" id="{94D0CFC5-4DC4-C819-637E-E2B48DE79463}"/>
              </a:ext>
            </a:extLst>
          </p:cNvPr>
          <p:cNvSpPr txBox="1"/>
          <p:nvPr/>
        </p:nvSpPr>
        <p:spPr>
          <a:xfrm>
            <a:off x="2843809" y="4581129"/>
            <a:ext cx="792088" cy="400110"/>
          </a:xfrm>
          <a:prstGeom prst="rect">
            <a:avLst/>
          </a:prstGeom>
          <a:noFill/>
        </p:spPr>
        <p:txBody>
          <a:bodyPr wrap="square" rtlCol="0">
            <a:spAutoFit/>
          </a:bodyPr>
          <a:lstStyle/>
          <a:p>
            <a:pPr algn="ctr"/>
            <a:r>
              <a:rPr lang="en-GB" sz="1000" dirty="0">
                <a:solidFill>
                  <a:schemeClr val="bg1"/>
                </a:solidFill>
              </a:rPr>
              <a:t>Ongoing process</a:t>
            </a:r>
          </a:p>
        </p:txBody>
      </p:sp>
      <p:sp>
        <p:nvSpPr>
          <p:cNvPr id="12" name="TextBox 11">
            <a:extLst>
              <a:ext uri="{FF2B5EF4-FFF2-40B4-BE49-F238E27FC236}">
                <a16:creationId xmlns:a16="http://schemas.microsoft.com/office/drawing/2014/main" id="{A996DA64-DBD4-BFEC-10C7-51177FEF333B}"/>
              </a:ext>
            </a:extLst>
          </p:cNvPr>
          <p:cNvSpPr txBox="1"/>
          <p:nvPr/>
        </p:nvSpPr>
        <p:spPr>
          <a:xfrm>
            <a:off x="4139953" y="4981239"/>
            <a:ext cx="864096" cy="400110"/>
          </a:xfrm>
          <a:prstGeom prst="rect">
            <a:avLst/>
          </a:prstGeom>
          <a:noFill/>
        </p:spPr>
        <p:txBody>
          <a:bodyPr wrap="square" rtlCol="0">
            <a:spAutoFit/>
          </a:bodyPr>
          <a:lstStyle/>
          <a:p>
            <a:pPr algn="ctr"/>
            <a:r>
              <a:rPr lang="en-GB" sz="1000" dirty="0">
                <a:solidFill>
                  <a:schemeClr val="bg1"/>
                </a:solidFill>
              </a:rPr>
              <a:t>Meeting needs</a:t>
            </a:r>
          </a:p>
        </p:txBody>
      </p:sp>
      <p:sp>
        <p:nvSpPr>
          <p:cNvPr id="13" name="TextBox 12">
            <a:extLst>
              <a:ext uri="{FF2B5EF4-FFF2-40B4-BE49-F238E27FC236}">
                <a16:creationId xmlns:a16="http://schemas.microsoft.com/office/drawing/2014/main" id="{0CCC2314-723F-AB55-0292-5DF8C2EBB93B}"/>
              </a:ext>
            </a:extLst>
          </p:cNvPr>
          <p:cNvSpPr txBox="1"/>
          <p:nvPr/>
        </p:nvSpPr>
        <p:spPr>
          <a:xfrm>
            <a:off x="5364089" y="4581129"/>
            <a:ext cx="864096" cy="400110"/>
          </a:xfrm>
          <a:prstGeom prst="rect">
            <a:avLst/>
          </a:prstGeom>
          <a:noFill/>
        </p:spPr>
        <p:txBody>
          <a:bodyPr wrap="square" rtlCol="0">
            <a:spAutoFit/>
          </a:bodyPr>
          <a:lstStyle/>
          <a:p>
            <a:pPr algn="ctr"/>
            <a:r>
              <a:rPr lang="en-GB" sz="1000" dirty="0">
                <a:solidFill>
                  <a:schemeClr val="bg1"/>
                </a:solidFill>
                <a:cs typeface="Arial" panose="020B0604020202020204" pitchFamily="34" charset="0"/>
              </a:rPr>
              <a:t>Celebrate differences</a:t>
            </a:r>
          </a:p>
        </p:txBody>
      </p:sp>
      <p:sp>
        <p:nvSpPr>
          <p:cNvPr id="14" name="TextBox 13">
            <a:extLst>
              <a:ext uri="{FF2B5EF4-FFF2-40B4-BE49-F238E27FC236}">
                <a16:creationId xmlns:a16="http://schemas.microsoft.com/office/drawing/2014/main" id="{FDEA925C-B75C-F581-0C27-98B0D09D077B}"/>
              </a:ext>
            </a:extLst>
          </p:cNvPr>
          <p:cNvSpPr txBox="1"/>
          <p:nvPr/>
        </p:nvSpPr>
        <p:spPr>
          <a:xfrm>
            <a:off x="6300192" y="3429000"/>
            <a:ext cx="720081" cy="246221"/>
          </a:xfrm>
          <a:prstGeom prst="rect">
            <a:avLst/>
          </a:prstGeom>
          <a:noFill/>
        </p:spPr>
        <p:txBody>
          <a:bodyPr wrap="square" rtlCol="0">
            <a:spAutoFit/>
          </a:bodyPr>
          <a:lstStyle/>
          <a:p>
            <a:pPr algn="ctr"/>
            <a:r>
              <a:rPr lang="en-GB" sz="1000" dirty="0">
                <a:solidFill>
                  <a:schemeClr val="bg1"/>
                </a:solidFill>
              </a:rPr>
              <a:t>Respect</a:t>
            </a:r>
          </a:p>
        </p:txBody>
      </p:sp>
      <p:sp>
        <p:nvSpPr>
          <p:cNvPr id="15" name="TextBox 14">
            <a:extLst>
              <a:ext uri="{FF2B5EF4-FFF2-40B4-BE49-F238E27FC236}">
                <a16:creationId xmlns:a16="http://schemas.microsoft.com/office/drawing/2014/main" id="{368E0D2C-D2A3-DD1B-5CBE-50AC93FF73DD}"/>
              </a:ext>
            </a:extLst>
          </p:cNvPr>
          <p:cNvSpPr txBox="1"/>
          <p:nvPr/>
        </p:nvSpPr>
        <p:spPr>
          <a:xfrm>
            <a:off x="2123727" y="2060848"/>
            <a:ext cx="792088" cy="400110"/>
          </a:xfrm>
          <a:prstGeom prst="rect">
            <a:avLst/>
          </a:prstGeom>
          <a:noFill/>
        </p:spPr>
        <p:txBody>
          <a:bodyPr wrap="square" rtlCol="0">
            <a:spAutoFit/>
          </a:bodyPr>
          <a:lstStyle/>
          <a:p>
            <a:r>
              <a:rPr lang="en-GB" sz="1000" dirty="0">
                <a:solidFill>
                  <a:schemeClr val="bg1"/>
                </a:solidFill>
              </a:rPr>
              <a:t>Better access</a:t>
            </a:r>
          </a:p>
        </p:txBody>
      </p:sp>
      <p:sp>
        <p:nvSpPr>
          <p:cNvPr id="16" name="TextBox 15">
            <a:extLst>
              <a:ext uri="{FF2B5EF4-FFF2-40B4-BE49-F238E27FC236}">
                <a16:creationId xmlns:a16="http://schemas.microsoft.com/office/drawing/2014/main" id="{F961FB7A-8E70-A5B2-24C8-593E60AC81E4}"/>
              </a:ext>
            </a:extLst>
          </p:cNvPr>
          <p:cNvSpPr txBox="1"/>
          <p:nvPr/>
        </p:nvSpPr>
        <p:spPr>
          <a:xfrm>
            <a:off x="6732241" y="4941168"/>
            <a:ext cx="2232247" cy="338554"/>
          </a:xfrm>
          <a:prstGeom prst="rect">
            <a:avLst/>
          </a:prstGeom>
          <a:noFill/>
        </p:spPr>
        <p:txBody>
          <a:bodyPr wrap="square" lIns="91440" tIns="45720" rIns="91440" bIns="45720" rtlCol="0" anchor="t">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a:cs typeface="Arial"/>
              </a:rPr>
              <a:t>(Devarakonda, </a:t>
            </a:r>
            <a:r>
              <a:rPr lang="en-GB" sz="1600" dirty="0">
                <a:solidFill>
                  <a:prstClr val="black"/>
                </a:solidFill>
                <a:latin typeface="Arial"/>
                <a:cs typeface="Arial"/>
              </a:rPr>
              <a:t>2025</a:t>
            </a:r>
            <a:r>
              <a:rPr kumimoji="0" lang="en-GB" sz="1600" b="0" i="0" u="none" strike="noStrike" kern="1200" cap="none" spc="0" normalizeH="0" baseline="0" noProof="0" dirty="0">
                <a:ln>
                  <a:noFill/>
                </a:ln>
                <a:solidFill>
                  <a:prstClr val="black"/>
                </a:solidFill>
                <a:effectLst/>
                <a:uLnTx/>
                <a:uFillTx/>
                <a:latin typeface="Arial"/>
                <a:cs typeface="Arial"/>
              </a:rPr>
              <a:t>)</a:t>
            </a:r>
          </a:p>
        </p:txBody>
      </p:sp>
    </p:spTree>
    <p:extLst>
      <p:ext uri="{BB962C8B-B14F-4D97-AF65-F5344CB8AC3E}">
        <p14:creationId xmlns:p14="http://schemas.microsoft.com/office/powerpoint/2010/main" val="3810538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2227B-D9B9-40BB-8C88-1F1ADFCADAEA}"/>
              </a:ext>
            </a:extLst>
          </p:cNvPr>
          <p:cNvSpPr>
            <a:spLocks noGrp="1"/>
          </p:cNvSpPr>
          <p:nvPr>
            <p:ph type="title"/>
          </p:nvPr>
        </p:nvSpPr>
        <p:spPr/>
        <p:txBody>
          <a:bodyPr>
            <a:normAutofit/>
          </a:bodyPr>
          <a:lstStyle/>
          <a:p>
            <a:pPr algn="ctr"/>
            <a:r>
              <a:rPr lang="en-GB" sz="4000" dirty="0">
                <a:latin typeface="Arial" panose="020B0604020202020204" pitchFamily="34" charset="0"/>
              </a:rPr>
              <a:t>Beth </a:t>
            </a:r>
            <a:r>
              <a:rPr lang="en-GB" sz="4000" dirty="0" err="1">
                <a:latin typeface="Arial" panose="020B0604020202020204" pitchFamily="34" charset="0"/>
              </a:rPr>
              <a:t>yw</a:t>
            </a:r>
            <a:r>
              <a:rPr lang="en-GB" sz="4000" dirty="0">
                <a:latin typeface="Arial" panose="020B0604020202020204" pitchFamily="34" charset="0"/>
              </a:rPr>
              <a:t> </a:t>
            </a:r>
            <a:r>
              <a:rPr lang="en-GB" sz="4000" dirty="0" err="1">
                <a:latin typeface="Arial" panose="020B0604020202020204" pitchFamily="34" charset="0"/>
              </a:rPr>
              <a:t>arfer</a:t>
            </a:r>
            <a:r>
              <a:rPr lang="en-GB" sz="4000" dirty="0">
                <a:latin typeface="Arial" panose="020B0604020202020204" pitchFamily="34" charset="0"/>
              </a:rPr>
              <a:t> </a:t>
            </a:r>
            <a:r>
              <a:rPr lang="en-GB" sz="4000" dirty="0" err="1">
                <a:latin typeface="Arial" panose="020B0604020202020204" pitchFamily="34" charset="0"/>
              </a:rPr>
              <a:t>gynhwysol</a:t>
            </a:r>
            <a:r>
              <a:rPr lang="en-GB" sz="4000" dirty="0">
                <a:latin typeface="Arial" panose="020B0604020202020204" pitchFamily="34" charset="0"/>
              </a:rPr>
              <a:t>?</a:t>
            </a:r>
            <a:br>
              <a:rPr lang="en-GB" sz="4000" dirty="0">
                <a:latin typeface="Arial" panose="020B0604020202020204" pitchFamily="34" charset="0"/>
              </a:rPr>
            </a:br>
            <a:r>
              <a:rPr lang="en-GB" sz="4000" dirty="0">
                <a:solidFill>
                  <a:srgbClr val="0070C0"/>
                </a:solidFill>
                <a:latin typeface="Arial" panose="020B0604020202020204" pitchFamily="34" charset="0"/>
              </a:rPr>
              <a:t>What is inclusive practice?</a:t>
            </a:r>
            <a:endParaRPr lang="en-GB" sz="4000" dirty="0">
              <a:solidFill>
                <a:srgbClr val="0070C0"/>
              </a:solidFill>
            </a:endParaRPr>
          </a:p>
        </p:txBody>
      </p:sp>
      <p:sp>
        <p:nvSpPr>
          <p:cNvPr id="3" name="Content Placeholder 2">
            <a:extLst>
              <a:ext uri="{FF2B5EF4-FFF2-40B4-BE49-F238E27FC236}">
                <a16:creationId xmlns:a16="http://schemas.microsoft.com/office/drawing/2014/main" id="{8575309D-D870-442A-8800-C87320A426AA}"/>
              </a:ext>
            </a:extLst>
          </p:cNvPr>
          <p:cNvSpPr>
            <a:spLocks noGrp="1"/>
          </p:cNvSpPr>
          <p:nvPr>
            <p:ph sz="half" idx="1"/>
          </p:nvPr>
        </p:nvSpPr>
        <p:spPr>
          <a:xfrm>
            <a:off x="251520" y="1825625"/>
            <a:ext cx="4263330" cy="4351338"/>
          </a:xfrm>
        </p:spPr>
        <p:txBody>
          <a:bodyPr>
            <a:normAutofit/>
          </a:bodyPr>
          <a:lstStyle/>
          <a:p>
            <a:r>
              <a:rPr lang="cy-GB" dirty="0">
                <a:latin typeface="Arial" panose="020B0604020202020204" pitchFamily="34" charset="0"/>
              </a:rPr>
              <a:t>Dychwelwch nôl i'ch grwpiau ac adolygwch eich trafodaeth flaenorol</a:t>
            </a:r>
          </a:p>
          <a:p>
            <a:r>
              <a:rPr lang="cy-GB" dirty="0">
                <a:latin typeface="Arial" panose="020B0604020202020204" pitchFamily="34" charset="0"/>
              </a:rPr>
              <a:t>Unrhyw newidiadau?</a:t>
            </a:r>
          </a:p>
          <a:p>
            <a:r>
              <a:rPr lang="cy-GB" dirty="0">
                <a:latin typeface="Arial" panose="020B0604020202020204" pitchFamily="34" charset="0"/>
              </a:rPr>
              <a:t>Oes gennych gwell ddealltwriaeth o arfer gynhwysol nawr?</a:t>
            </a:r>
          </a:p>
        </p:txBody>
      </p:sp>
      <p:sp>
        <p:nvSpPr>
          <p:cNvPr id="4" name="Content Placeholder 3">
            <a:extLst>
              <a:ext uri="{FF2B5EF4-FFF2-40B4-BE49-F238E27FC236}">
                <a16:creationId xmlns:a16="http://schemas.microsoft.com/office/drawing/2014/main" id="{39205EF0-40CD-4B06-B61C-9D3CBF038527}"/>
              </a:ext>
            </a:extLst>
          </p:cNvPr>
          <p:cNvSpPr>
            <a:spLocks noGrp="1"/>
          </p:cNvSpPr>
          <p:nvPr>
            <p:ph sz="half" idx="2"/>
          </p:nvPr>
        </p:nvSpPr>
        <p:spPr>
          <a:xfrm>
            <a:off x="4629150" y="1825625"/>
            <a:ext cx="4335338" cy="4351338"/>
          </a:xfrm>
        </p:spPr>
        <p:txBody>
          <a:bodyPr>
            <a:normAutofit/>
          </a:bodyPr>
          <a:lstStyle/>
          <a:p>
            <a:r>
              <a:rPr lang="en-GB" dirty="0">
                <a:solidFill>
                  <a:srgbClr val="0070C0"/>
                </a:solidFill>
                <a:latin typeface="Arial" panose="020B0604020202020204" pitchFamily="34" charset="0"/>
              </a:rPr>
              <a:t>Return to your groups and review your previous discussion</a:t>
            </a:r>
          </a:p>
          <a:p>
            <a:r>
              <a:rPr lang="en-GB" dirty="0">
                <a:solidFill>
                  <a:srgbClr val="0070C0"/>
                </a:solidFill>
                <a:latin typeface="Arial" panose="020B0604020202020204" pitchFamily="34" charset="0"/>
              </a:rPr>
              <a:t>Any changes?</a:t>
            </a:r>
          </a:p>
          <a:p>
            <a:r>
              <a:rPr lang="en-GB" dirty="0">
                <a:solidFill>
                  <a:srgbClr val="0070C0"/>
                </a:solidFill>
                <a:latin typeface="Arial" panose="020B0604020202020204" pitchFamily="34" charset="0"/>
              </a:rPr>
              <a:t>Do you have a better understanding of inclusive practice now?</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358693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ADF00-762B-EEB0-47E2-3BCA75A796E0}"/>
              </a:ext>
            </a:extLst>
          </p:cNvPr>
          <p:cNvSpPr>
            <a:spLocks noGrp="1"/>
          </p:cNvSpPr>
          <p:nvPr>
            <p:ph type="title"/>
          </p:nvPr>
        </p:nvSpPr>
        <p:spPr/>
        <p:txBody>
          <a:bodyPr/>
          <a:lstStyle/>
          <a:p>
            <a:pPr algn="ctr"/>
            <a:r>
              <a:rPr lang="en-GB" altLang="cy-GB" sz="4400" dirty="0">
                <a:solidFill>
                  <a:srgbClr val="002060"/>
                </a:solidFill>
                <a:latin typeface="Arial" panose="020B0604020202020204" pitchFamily="34" charset="0"/>
              </a:rPr>
              <a:t>Devarakonda (2013)</a:t>
            </a:r>
            <a:endParaRPr lang="en-GB" dirty="0"/>
          </a:p>
        </p:txBody>
      </p:sp>
      <p:sp>
        <p:nvSpPr>
          <p:cNvPr id="3" name="Content Placeholder 2">
            <a:extLst>
              <a:ext uri="{FF2B5EF4-FFF2-40B4-BE49-F238E27FC236}">
                <a16:creationId xmlns:a16="http://schemas.microsoft.com/office/drawing/2014/main" id="{A80BB8FF-1CE0-CF90-37F4-D1D67E791EBB}"/>
              </a:ext>
            </a:extLst>
          </p:cNvPr>
          <p:cNvSpPr>
            <a:spLocks noGrp="1"/>
          </p:cNvSpPr>
          <p:nvPr>
            <p:ph sz="half" idx="1"/>
          </p:nvPr>
        </p:nvSpPr>
        <p:spPr>
          <a:xfrm>
            <a:off x="628650" y="1825625"/>
            <a:ext cx="8119814" cy="3809862"/>
          </a:xfrm>
        </p:spPr>
        <p:txBody>
          <a:bodyPr>
            <a:normAutofit fontScale="92500" lnSpcReduction="10000"/>
          </a:bodyPr>
          <a:lstStyle/>
          <a:p>
            <a:pPr marL="0" indent="0">
              <a:buNone/>
            </a:pPr>
            <a:r>
              <a:rPr lang="en-GB" sz="2800" i="1" dirty="0">
                <a:latin typeface="Arial" panose="020B0604020202020204" pitchFamily="34" charset="0"/>
                <a:cs typeface="Arial" panose="020B0604020202020204" pitchFamily="34" charset="0"/>
              </a:rPr>
              <a:t>“Inclusive education is concerned with removing all barriers to learning, and with the participation of all learners vulnerable to exclusion and marginalisation. It is a strategic approach designed to facilitate success for all children. It addresses the common goals of decreasing and overcoming all exclusion from the human right to education, at least at the elementary level, and enhancing access, participation and learning success in quality basic education for all.”</a:t>
            </a:r>
          </a:p>
          <a:p>
            <a:pPr marL="0" indent="0" algn="r">
              <a:buNone/>
            </a:pPr>
            <a:r>
              <a:rPr lang="en-GB" sz="1900" dirty="0">
                <a:latin typeface="Arial" panose="020B0604020202020204" pitchFamily="34" charset="0"/>
                <a:cs typeface="Arial" panose="020B0604020202020204" pitchFamily="34" charset="0"/>
              </a:rPr>
              <a:t>(UNESCO, 2000: 6).</a:t>
            </a:r>
          </a:p>
          <a:p>
            <a:pPr marL="0" indent="0" algn="r">
              <a:buNone/>
            </a:pPr>
            <a:endParaRPr lang="en-GB" sz="2800" i="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98832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6243B54-83BD-0056-2B63-8F1D0F8F5F82}"/>
              </a:ext>
            </a:extLst>
          </p:cNvPr>
          <p:cNvSpPr>
            <a:spLocks noGrp="1" noChangeArrowheads="1"/>
          </p:cNvSpPr>
          <p:nvPr>
            <p:ph type="title"/>
          </p:nvPr>
        </p:nvSpPr>
        <p:spPr>
          <a:xfrm>
            <a:off x="628650" y="365126"/>
            <a:ext cx="7886700" cy="857388"/>
          </a:xfrm>
        </p:spPr>
        <p:txBody>
          <a:bodyPr rtlCol="0">
            <a:noAutofit/>
          </a:bodyPr>
          <a:lstStyle/>
          <a:p>
            <a:pPr algn="ctr" eaLnBrk="1" fontAlgn="auto" hangingPunct="1">
              <a:spcAft>
                <a:spcPts val="0"/>
              </a:spcAft>
              <a:defRPr/>
            </a:pPr>
            <a:r>
              <a:rPr lang="en-GB" altLang="cy-GB" dirty="0">
                <a:latin typeface="Arial" panose="020B0604020202020204" pitchFamily="34" charset="0"/>
              </a:rPr>
              <a:t>Cynhwysiant</a:t>
            </a:r>
            <a:br>
              <a:rPr lang="en-GB" altLang="cy-GB" dirty="0">
                <a:latin typeface="Arial" panose="020B0604020202020204" pitchFamily="34" charset="0"/>
              </a:rPr>
            </a:br>
            <a:r>
              <a:rPr lang="en-GB" altLang="cy-GB" dirty="0">
                <a:solidFill>
                  <a:srgbClr val="0070C0"/>
                </a:solidFill>
                <a:latin typeface="Arial" panose="020B0604020202020204" pitchFamily="34" charset="0"/>
              </a:rPr>
              <a:t>Inclusion</a:t>
            </a:r>
          </a:p>
        </p:txBody>
      </p:sp>
      <p:graphicFrame>
        <p:nvGraphicFramePr>
          <p:cNvPr id="6" name="Content Placeholder 5">
            <a:extLst>
              <a:ext uri="{FF2B5EF4-FFF2-40B4-BE49-F238E27FC236}">
                <a16:creationId xmlns:a16="http://schemas.microsoft.com/office/drawing/2014/main" id="{E7B38DB5-9645-39F0-1AD9-852473B3AEF3}"/>
              </a:ext>
            </a:extLst>
          </p:cNvPr>
          <p:cNvGraphicFramePr>
            <a:graphicFrameLocks noGrp="1"/>
          </p:cNvGraphicFramePr>
          <p:nvPr>
            <p:ph sz="half" idx="1"/>
            <p:extLst>
              <p:ext uri="{D42A27DB-BD31-4B8C-83A1-F6EECF244321}">
                <p14:modId xmlns:p14="http://schemas.microsoft.com/office/powerpoint/2010/main" val="1228406740"/>
              </p:ext>
            </p:extLst>
          </p:nvPr>
        </p:nvGraphicFramePr>
        <p:xfrm>
          <a:off x="628650" y="1556792"/>
          <a:ext cx="5311502" cy="4078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4603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rPr>
              <a:t>Deddfwriaeth</a:t>
            </a:r>
            <a:br>
              <a:rPr lang="en-GB" altLang="en-US" sz="4000" kern="0" dirty="0">
                <a:solidFill>
                  <a:srgbClr val="000000"/>
                </a:solidFill>
                <a:latin typeface="Arial" panose="020B0604020202020204" pitchFamily="34" charset="0"/>
                <a:ea typeface="ＭＳ Ｐゴシック" panose="020B0600070205080204" pitchFamily="34" charset="-128"/>
              </a:rPr>
            </a:br>
            <a:r>
              <a:rPr lang="en-GB" altLang="en-US" sz="4000" kern="0" dirty="0">
                <a:solidFill>
                  <a:srgbClr val="0070C0"/>
                </a:solidFill>
                <a:latin typeface="Arial" panose="020B0604020202020204" pitchFamily="34" charset="0"/>
                <a:ea typeface="ＭＳ Ｐゴシック" panose="020B0600070205080204" pitchFamily="34" charset="-128"/>
              </a:rPr>
              <a:t>Legislation</a:t>
            </a:r>
            <a:endParaRPr lang="en-GB" altLang="cy-GB" sz="4000" dirty="0">
              <a:solidFill>
                <a:srgbClr val="0070C0"/>
              </a:solidFill>
              <a:latin typeface="Arial" panose="020B0604020202020204" pitchFamily="34" charset="0"/>
            </a:endParaRPr>
          </a:p>
        </p:txBody>
      </p:sp>
      <p:sp>
        <p:nvSpPr>
          <p:cNvPr id="5123" name="Rectangle 5"/>
          <p:cNvSpPr>
            <a:spLocks noGrp="1" noChangeArrowheads="1"/>
          </p:cNvSpPr>
          <p:nvPr>
            <p:ph type="body" sz="half" idx="1"/>
          </p:nvPr>
        </p:nvSpPr>
        <p:spPr>
          <a:xfrm>
            <a:off x="539552" y="1556791"/>
            <a:ext cx="4026098" cy="4186783"/>
          </a:xfrm>
        </p:spPr>
        <p:txBody>
          <a:bodyPr rtlCol="0">
            <a:normAutofit/>
          </a:bodyPr>
          <a:lstStyle/>
          <a:p>
            <a:pPr algn="just">
              <a:spcBef>
                <a:spcPts val="600"/>
              </a:spcBef>
              <a:defRPr/>
            </a:pPr>
            <a:r>
              <a:rPr lang="cy-GB" altLang="en-US"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UNESCO;</a:t>
            </a:r>
          </a:p>
          <a:p>
            <a:pPr algn="just">
              <a:spcBef>
                <a:spcPts val="600"/>
              </a:spcBef>
              <a:defRPr/>
            </a:pPr>
            <a:r>
              <a:rPr lang="cy-GB" altLang="en-US"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Datganiad </a:t>
            </a:r>
            <a:r>
              <a:rPr lang="cy-GB" altLang="en-US" kern="0" dirty="0" err="1">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Salamanca</a:t>
            </a:r>
            <a:r>
              <a:rPr lang="cy-GB" altLang="en-US"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a:t>
            </a:r>
          </a:p>
          <a:p>
            <a:pPr>
              <a:spcBef>
                <a:spcPts val="600"/>
              </a:spcBef>
              <a:defRPr/>
            </a:pPr>
            <a:r>
              <a:rPr lang="cy-GB" altLang="en-US"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Confensiwn y Cenhedloedd Unedig ar Hawliau Pobl ag Anableddau.</a:t>
            </a:r>
          </a:p>
          <a:p>
            <a:pPr marL="0" indent="0" eaLnBrk="1" fontAlgn="auto" hangingPunct="1">
              <a:spcAft>
                <a:spcPts val="0"/>
              </a:spcAft>
              <a:buFont typeface="Arial" panose="020B0604020202020204" pitchFamily="34" charset="0"/>
              <a:buNone/>
              <a:defRPr/>
            </a:pPr>
            <a:endParaRPr lang="cy-GB" altLang="cy-GB" dirty="0">
              <a:latin typeface="Arial" panose="020B0604020202020204" pitchFamily="34" charset="0"/>
            </a:endParaRPr>
          </a:p>
        </p:txBody>
      </p:sp>
      <p:sp>
        <p:nvSpPr>
          <p:cNvPr id="5124" name="Rectangle 6"/>
          <p:cNvSpPr>
            <a:spLocks noGrp="1" noChangeArrowheads="1"/>
          </p:cNvSpPr>
          <p:nvPr>
            <p:ph type="body" sz="half" idx="2"/>
          </p:nvPr>
        </p:nvSpPr>
        <p:spPr>
          <a:xfrm>
            <a:off x="4716463" y="1556791"/>
            <a:ext cx="4176712" cy="4186784"/>
          </a:xfrm>
        </p:spPr>
        <p:txBody>
          <a:bodyPr rtlCol="0">
            <a:normAutofit/>
          </a:bodyPr>
          <a:lstStyle/>
          <a:p>
            <a:pPr>
              <a:defRPr/>
            </a:pPr>
            <a:r>
              <a:rPr lang="en-US" altLang="en-US" kern="0" dirty="0">
                <a:solidFill>
                  <a:srgbClr val="0070C0"/>
                </a:solidFill>
                <a:latin typeface="Arial" panose="020B0604020202020204" pitchFamily="34" charset="0"/>
                <a:ea typeface="ＭＳ Ｐゴシック" panose="020B0600070205080204" pitchFamily="34" charset="-128"/>
              </a:rPr>
              <a:t>UNESCO;</a:t>
            </a:r>
          </a:p>
          <a:p>
            <a:pPr>
              <a:defRPr/>
            </a:pPr>
            <a:r>
              <a:rPr lang="en-US" altLang="en-US" kern="0" dirty="0">
                <a:solidFill>
                  <a:srgbClr val="0070C0"/>
                </a:solidFill>
                <a:latin typeface="Arial" panose="020B0604020202020204" pitchFamily="34" charset="0"/>
                <a:ea typeface="ＭＳ Ｐゴシック" panose="020B0600070205080204" pitchFamily="34" charset="-128"/>
              </a:rPr>
              <a:t>Salamanca Statement;</a:t>
            </a:r>
          </a:p>
          <a:p>
            <a:pPr>
              <a:defRPr/>
            </a:pPr>
            <a:r>
              <a:rPr lang="en-US" altLang="en-US" kern="0" dirty="0">
                <a:solidFill>
                  <a:srgbClr val="0070C0"/>
                </a:solidFill>
                <a:latin typeface="Arial" panose="020B0604020202020204" pitchFamily="34" charset="0"/>
                <a:ea typeface="ＭＳ Ｐゴシック" panose="020B0600070205080204" pitchFamily="34" charset="-128"/>
              </a:rPr>
              <a:t>UN Convention on the Rights of Persons with Disabilities.</a:t>
            </a:r>
          </a:p>
        </p:txBody>
      </p:sp>
    </p:spTree>
    <p:extLst>
      <p:ext uri="{BB962C8B-B14F-4D97-AF65-F5344CB8AC3E}">
        <p14:creationId xmlns:p14="http://schemas.microsoft.com/office/powerpoint/2010/main" val="2919707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784976" cy="720725"/>
          </a:xfrm>
        </p:spPr>
        <p:txBody>
          <a:bodyPr rtlCol="0">
            <a:noAutofit/>
          </a:bodyPr>
          <a:lstStyle/>
          <a:p>
            <a:pPr eaLnBrk="1" fontAlgn="auto" hangingPunct="1">
              <a:spcAft>
                <a:spcPts val="0"/>
              </a:spcAft>
              <a:defRPr/>
            </a:pPr>
            <a:r>
              <a:rPr lang="cy-GB" altLang="en-US" sz="3600" kern="0" dirty="0">
                <a:solidFill>
                  <a:srgbClr val="000000"/>
                </a:solidFill>
                <a:latin typeface="Arial" panose="020B0604020202020204" pitchFamily="34" charset="0"/>
                <a:ea typeface="ＭＳ Ｐゴシック" panose="020B0600070205080204" pitchFamily="34" charset="-128"/>
              </a:rPr>
              <a:t>UNESCO – </a:t>
            </a:r>
            <a:r>
              <a:rPr lang="cy-GB" altLang="en-US" sz="3600" kern="0" dirty="0" err="1">
                <a:solidFill>
                  <a:srgbClr val="000000"/>
                </a:solidFill>
                <a:latin typeface="Arial" panose="020B0604020202020204" pitchFamily="34" charset="0"/>
                <a:ea typeface="ＭＳ Ｐゴシック" panose="020B0600070205080204" pitchFamily="34" charset="-128"/>
              </a:rPr>
              <a:t>United</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Nations</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Educational</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Scientific</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and</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Cultural</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Organization</a:t>
            </a:r>
            <a:endParaRPr lang="en-GB" altLang="cy-GB" sz="36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07504" y="1556793"/>
            <a:ext cx="4458146" cy="4186782"/>
          </a:xfrm>
        </p:spPr>
        <p:txBody>
          <a:bodyPr rtlCol="0">
            <a:normAutofit/>
          </a:bodyPr>
          <a:lstStyle/>
          <a:p>
            <a:pPr marL="0" indent="0">
              <a:spcBef>
                <a:spcPts val="600"/>
              </a:spcBef>
              <a:buNone/>
              <a:defRPr/>
            </a:pPr>
            <a:r>
              <a:rPr lang="cy-GB" altLang="en-US"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Mae cynhwysiant yn ymwneud â phlant nad ydynt yn gallu cael mynediad i addysg 'sylfaenol’:</a:t>
            </a:r>
          </a:p>
          <a:p>
            <a:pPr>
              <a:spcBef>
                <a:spcPts val="600"/>
              </a:spcBef>
              <a:defRPr/>
            </a:pPr>
            <a:r>
              <a:rPr lang="cy-GB" altLang="en-US"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Plant difreintiedig;</a:t>
            </a:r>
          </a:p>
          <a:p>
            <a:pPr>
              <a:spcBef>
                <a:spcPts val="600"/>
              </a:spcBef>
              <a:defRPr/>
            </a:pPr>
            <a:r>
              <a:rPr lang="cy-GB" altLang="en-US"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Plant Teithwyr/Sipsiwn;</a:t>
            </a:r>
          </a:p>
          <a:p>
            <a:pPr>
              <a:spcBef>
                <a:spcPts val="600"/>
              </a:spcBef>
              <a:defRPr/>
            </a:pPr>
            <a:r>
              <a:rPr lang="cy-GB" altLang="en-US"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Plant o leiafrifoedd ethnig;</a:t>
            </a:r>
          </a:p>
          <a:p>
            <a:pPr marL="0" indent="0" eaLnBrk="1" fontAlgn="auto" hangingPunct="1">
              <a:spcAft>
                <a:spcPts val="0"/>
              </a:spcAft>
              <a:buFont typeface="Arial" panose="020B0604020202020204" pitchFamily="34" charset="0"/>
              <a:buNone/>
              <a:defRPr/>
            </a:pPr>
            <a:endParaRPr lang="cy-GB" altLang="cy-GB" dirty="0">
              <a:latin typeface="Arial" panose="020B0604020202020204" pitchFamily="34" charset="0"/>
            </a:endParaRPr>
          </a:p>
        </p:txBody>
      </p:sp>
      <p:sp>
        <p:nvSpPr>
          <p:cNvPr id="5124" name="Rectangle 6"/>
          <p:cNvSpPr>
            <a:spLocks noGrp="1" noChangeArrowheads="1"/>
          </p:cNvSpPr>
          <p:nvPr>
            <p:ph type="body" sz="half" idx="2"/>
          </p:nvPr>
        </p:nvSpPr>
        <p:spPr>
          <a:xfrm>
            <a:off x="4716463" y="1556792"/>
            <a:ext cx="4176712" cy="4186783"/>
          </a:xfrm>
        </p:spPr>
        <p:txBody>
          <a:bodyPr rtlCol="0">
            <a:normAutofit/>
          </a:bodyPr>
          <a:lstStyle/>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Inclusion relates to children not able to access ‘basic’ education:</a:t>
            </a:r>
          </a:p>
          <a:p>
            <a:pPr>
              <a:defRPr/>
            </a:pPr>
            <a:r>
              <a:rPr lang="en-US" altLang="en-US" kern="0" dirty="0">
                <a:solidFill>
                  <a:srgbClr val="0070C0"/>
                </a:solidFill>
                <a:latin typeface="Arial" panose="020B0604020202020204" pitchFamily="34" charset="0"/>
                <a:ea typeface="ＭＳ Ｐゴシック" panose="020B0600070205080204" pitchFamily="34" charset="-128"/>
              </a:rPr>
              <a:t>Disadvantaged children;</a:t>
            </a:r>
          </a:p>
          <a:p>
            <a:pPr>
              <a:defRPr/>
            </a:pPr>
            <a:r>
              <a:rPr lang="en-US" altLang="en-US" kern="0" dirty="0" err="1">
                <a:solidFill>
                  <a:srgbClr val="0070C0"/>
                </a:solidFill>
                <a:latin typeface="Arial" panose="020B0604020202020204" pitchFamily="34" charset="0"/>
                <a:ea typeface="ＭＳ Ｐゴシック" panose="020B0600070205080204" pitchFamily="34" charset="-128"/>
              </a:rPr>
              <a:t>Traveller</a:t>
            </a:r>
            <a:r>
              <a:rPr lang="en-US" altLang="en-US" kern="0" dirty="0">
                <a:solidFill>
                  <a:srgbClr val="0070C0"/>
                </a:solidFill>
                <a:latin typeface="Arial" panose="020B0604020202020204" pitchFamily="34" charset="0"/>
                <a:ea typeface="ＭＳ Ｐゴシック" panose="020B0600070205080204" pitchFamily="34" charset="-128"/>
              </a:rPr>
              <a:t>/Gypsy children;</a:t>
            </a:r>
          </a:p>
          <a:p>
            <a:pPr>
              <a:defRPr/>
            </a:pPr>
            <a:r>
              <a:rPr lang="en-US" altLang="en-US" kern="0" dirty="0">
                <a:solidFill>
                  <a:srgbClr val="0070C0"/>
                </a:solidFill>
                <a:latin typeface="Arial" panose="020B0604020202020204" pitchFamily="34" charset="0"/>
                <a:ea typeface="ＭＳ Ｐゴシック" panose="020B0600070205080204" pitchFamily="34" charset="-128"/>
              </a:rPr>
              <a:t>Ethnic minority children;</a:t>
            </a:r>
          </a:p>
        </p:txBody>
      </p:sp>
    </p:spTree>
    <p:extLst>
      <p:ext uri="{BB962C8B-B14F-4D97-AF65-F5344CB8AC3E}">
        <p14:creationId xmlns:p14="http://schemas.microsoft.com/office/powerpoint/2010/main" val="15814776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0" y="404813"/>
            <a:ext cx="9036496" cy="720725"/>
          </a:xfrm>
        </p:spPr>
        <p:txBody>
          <a:bodyPr rtlCol="0">
            <a:noAutofit/>
          </a:bodyPr>
          <a:lstStyle/>
          <a:p>
            <a:pPr eaLnBrk="1" fontAlgn="auto" hangingPunct="1">
              <a:spcAft>
                <a:spcPts val="0"/>
              </a:spcAft>
              <a:defRPr/>
            </a:pPr>
            <a:r>
              <a:rPr lang="cy-GB" altLang="en-US" sz="3600" kern="0" dirty="0">
                <a:solidFill>
                  <a:srgbClr val="000000"/>
                </a:solidFill>
                <a:latin typeface="Arial" panose="020B0604020202020204" pitchFamily="34" charset="0"/>
                <a:ea typeface="ＭＳ Ｐゴシック" panose="020B0600070205080204" pitchFamily="34" charset="-128"/>
              </a:rPr>
              <a:t>UNESCO – </a:t>
            </a:r>
            <a:r>
              <a:rPr lang="cy-GB" altLang="en-US" sz="3600" kern="0" dirty="0" err="1">
                <a:solidFill>
                  <a:srgbClr val="000000"/>
                </a:solidFill>
                <a:latin typeface="Arial" panose="020B0604020202020204" pitchFamily="34" charset="0"/>
                <a:ea typeface="ＭＳ Ｐゴシック" panose="020B0600070205080204" pitchFamily="34" charset="-128"/>
              </a:rPr>
              <a:t>United</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Nations</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Educational</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Scientific</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and</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Cultural</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Organization</a:t>
            </a:r>
            <a:endParaRPr lang="en-GB" altLang="cy-GB" sz="36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07504" y="1628799"/>
            <a:ext cx="4458146" cy="4114775"/>
          </a:xfrm>
        </p:spPr>
        <p:txBody>
          <a:bodyPr rtlCol="0">
            <a:normAutofit fontScale="92500"/>
          </a:bodyPr>
          <a:lstStyle/>
          <a:p>
            <a:pPr marL="0" indent="0">
              <a:spcBef>
                <a:spcPts val="600"/>
              </a:spcBef>
              <a:buNone/>
              <a:defRPr/>
            </a:pPr>
            <a:r>
              <a:rPr lang="cy-GB" altLang="en-US"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Mae cynhwysiant yn ymwneud â phlant nad ydynt yn gallu cael mynediad i addysg 'sylfaenol’:</a:t>
            </a:r>
          </a:p>
          <a:p>
            <a:pPr>
              <a:spcBef>
                <a:spcPts val="600"/>
              </a:spcBef>
              <a:defRPr/>
            </a:pPr>
            <a:r>
              <a:rPr lang="cy-GB" altLang="en-US"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Plant SIY;</a:t>
            </a:r>
          </a:p>
          <a:p>
            <a:pPr>
              <a:spcBef>
                <a:spcPts val="600"/>
              </a:spcBef>
              <a:defRPr/>
            </a:pPr>
            <a:r>
              <a:rPr lang="cy-GB" altLang="en-US"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Plant wedi’u heffeithio gan trychinebau naturiol; </a:t>
            </a:r>
          </a:p>
          <a:p>
            <a:pPr>
              <a:spcBef>
                <a:spcPts val="600"/>
              </a:spcBef>
              <a:defRPr/>
            </a:pPr>
            <a:r>
              <a:rPr lang="cy-GB" altLang="en-US"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Plant â HIV/AIDS;</a:t>
            </a:r>
          </a:p>
          <a:p>
            <a:pPr>
              <a:spcBef>
                <a:spcPts val="600"/>
              </a:spcBef>
              <a:defRPr/>
            </a:pPr>
            <a:r>
              <a:rPr lang="cy-GB" altLang="en-US" b="1"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Plant ag anghenion dysgu.</a:t>
            </a:r>
          </a:p>
          <a:p>
            <a:pPr marL="0" indent="0" eaLnBrk="1" fontAlgn="auto" hangingPunct="1">
              <a:spcAft>
                <a:spcPts val="0"/>
              </a:spcAft>
              <a:buFont typeface="Arial" panose="020B0604020202020204" pitchFamily="34" charset="0"/>
              <a:buNone/>
              <a:defRPr/>
            </a:pPr>
            <a:endParaRPr lang="cy-GB" altLang="cy-GB" dirty="0">
              <a:latin typeface="Arial" panose="020B0604020202020204" pitchFamily="34" charset="0"/>
            </a:endParaRPr>
          </a:p>
        </p:txBody>
      </p:sp>
      <p:sp>
        <p:nvSpPr>
          <p:cNvPr id="5124" name="Rectangle 6"/>
          <p:cNvSpPr>
            <a:spLocks noGrp="1" noChangeArrowheads="1"/>
          </p:cNvSpPr>
          <p:nvPr>
            <p:ph type="body" sz="half" idx="2"/>
          </p:nvPr>
        </p:nvSpPr>
        <p:spPr>
          <a:xfrm>
            <a:off x="4716463" y="1412775"/>
            <a:ext cx="4176712" cy="4330799"/>
          </a:xfrm>
        </p:spPr>
        <p:txBody>
          <a:bodyPr rtlCol="0">
            <a:normAutofit/>
          </a:bodyPr>
          <a:lstStyle/>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Inclusion relates to children not able to access ‘basic’ education:</a:t>
            </a:r>
          </a:p>
          <a:p>
            <a:pPr>
              <a:defRPr/>
            </a:pPr>
            <a:r>
              <a:rPr lang="en-US" altLang="en-US" kern="0" dirty="0">
                <a:solidFill>
                  <a:srgbClr val="0070C0"/>
                </a:solidFill>
                <a:latin typeface="Arial" panose="020B0604020202020204" pitchFamily="34" charset="0"/>
                <a:ea typeface="ＭＳ Ｐゴシック" panose="020B0600070205080204" pitchFamily="34" charset="-128"/>
              </a:rPr>
              <a:t>Children with EAL;</a:t>
            </a:r>
          </a:p>
          <a:p>
            <a:pPr>
              <a:defRPr/>
            </a:pPr>
            <a:r>
              <a:rPr lang="en-US" altLang="en-US" kern="0" dirty="0">
                <a:solidFill>
                  <a:srgbClr val="0070C0"/>
                </a:solidFill>
                <a:latin typeface="Arial" panose="020B0604020202020204" pitchFamily="34" charset="0"/>
                <a:ea typeface="ＭＳ Ｐゴシック" panose="020B0600070205080204" pitchFamily="34" charset="-128"/>
              </a:rPr>
              <a:t>Children affected by natural disasters;</a:t>
            </a:r>
          </a:p>
          <a:p>
            <a:pPr>
              <a:defRPr/>
            </a:pPr>
            <a:r>
              <a:rPr lang="en-US" altLang="en-US" kern="0" dirty="0">
                <a:solidFill>
                  <a:srgbClr val="0070C0"/>
                </a:solidFill>
                <a:latin typeface="Arial" panose="020B0604020202020204" pitchFamily="34" charset="0"/>
                <a:ea typeface="ＭＳ Ｐゴシック" panose="020B0600070205080204" pitchFamily="34" charset="-128"/>
              </a:rPr>
              <a:t>Children with HIV/Aids;</a:t>
            </a:r>
          </a:p>
          <a:p>
            <a:pPr>
              <a:defRPr/>
            </a:pPr>
            <a:r>
              <a:rPr lang="en-US" altLang="en-US" b="1" kern="0" dirty="0">
                <a:solidFill>
                  <a:srgbClr val="0070C0"/>
                </a:solidFill>
                <a:latin typeface="Arial" panose="020B0604020202020204" pitchFamily="34" charset="0"/>
                <a:ea typeface="ＭＳ Ｐゴシック" panose="020B0600070205080204" pitchFamily="34" charset="-128"/>
              </a:rPr>
              <a:t>Children with learning needs.</a:t>
            </a:r>
          </a:p>
        </p:txBody>
      </p:sp>
    </p:spTree>
    <p:extLst>
      <p:ext uri="{BB962C8B-B14F-4D97-AF65-F5344CB8AC3E}">
        <p14:creationId xmlns:p14="http://schemas.microsoft.com/office/powerpoint/2010/main" val="22769796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rPr>
              <a:t>Datganiad </a:t>
            </a:r>
            <a:r>
              <a:rPr lang="cy-GB" altLang="en-US" sz="4000" kern="0" dirty="0" err="1">
                <a:solidFill>
                  <a:srgbClr val="000000"/>
                </a:solidFill>
                <a:latin typeface="Arial" panose="020B0604020202020204" pitchFamily="34" charset="0"/>
                <a:ea typeface="ＭＳ Ｐゴシック" panose="020B0600070205080204" pitchFamily="34" charset="-128"/>
              </a:rPr>
              <a:t>Salamanca</a:t>
            </a:r>
            <a:br>
              <a:rPr lang="en-GB" altLang="en-US" sz="4000" kern="0" dirty="0">
                <a:solidFill>
                  <a:srgbClr val="000000"/>
                </a:solidFill>
                <a:latin typeface="Arial" panose="020B0604020202020204" pitchFamily="34" charset="0"/>
                <a:ea typeface="ＭＳ Ｐゴシック" panose="020B0600070205080204" pitchFamily="34" charset="-128"/>
              </a:rPr>
            </a:br>
            <a:r>
              <a:rPr lang="en-GB" altLang="en-US" sz="4000" kern="0" dirty="0">
                <a:solidFill>
                  <a:srgbClr val="0070C0"/>
                </a:solidFill>
                <a:latin typeface="Arial" panose="020B0604020202020204" pitchFamily="34" charset="0"/>
                <a:ea typeface="ＭＳ Ｐゴシック" panose="020B0600070205080204" pitchFamily="34" charset="-128"/>
              </a:rPr>
              <a:t>Salamanca Statement</a:t>
            </a:r>
            <a:endParaRPr lang="en-GB" altLang="cy-GB" sz="4000" dirty="0">
              <a:solidFill>
                <a:srgbClr val="0070C0"/>
              </a:solidFill>
              <a:latin typeface="Arial" panose="020B0604020202020204" pitchFamily="34" charset="0"/>
            </a:endParaRPr>
          </a:p>
        </p:txBody>
      </p:sp>
      <p:sp>
        <p:nvSpPr>
          <p:cNvPr id="5123" name="Rectangle 5"/>
          <p:cNvSpPr>
            <a:spLocks noGrp="1" noChangeArrowheads="1"/>
          </p:cNvSpPr>
          <p:nvPr>
            <p:ph type="body" sz="half" idx="1"/>
          </p:nvPr>
        </p:nvSpPr>
        <p:spPr>
          <a:xfrm>
            <a:off x="539552" y="1628799"/>
            <a:ext cx="4026098" cy="4114775"/>
          </a:xfrm>
        </p:spPr>
        <p:txBody>
          <a:bodyPr rtlCol="0">
            <a:normAutofit/>
          </a:bodyPr>
          <a:lstStyle/>
          <a:p>
            <a:pPr>
              <a:spcBef>
                <a:spcPts val="600"/>
              </a:spcBef>
              <a:defRPr/>
            </a:pPr>
            <a:r>
              <a:rPr lang="cy-GB" altLang="en-US" kern="0" dirty="0">
                <a:latin typeface="Arial" panose="020B0604020202020204" pitchFamily="34" charset="0"/>
                <a:ea typeface="ＭＳ Ｐゴシック" panose="020B0600070205080204" pitchFamily="34" charset="-128"/>
                <a:cs typeface="Times New Roman" panose="02020603050405020304" pitchFamily="18" charset="0"/>
              </a:rPr>
              <a:t>Cynhadledd y Byd ar AAA, 1994;</a:t>
            </a:r>
          </a:p>
          <a:p>
            <a:pPr>
              <a:spcBef>
                <a:spcPts val="600"/>
              </a:spcBef>
              <a:defRPr/>
            </a:pPr>
            <a:r>
              <a:rPr lang="cy-GB" altLang="en-US" kern="0" dirty="0">
                <a:latin typeface="Arial" panose="020B0604020202020204" pitchFamily="34" charset="0"/>
                <a:ea typeface="ＭＳ Ｐゴシック" panose="020B0600070205080204" pitchFamily="34" charset="-128"/>
                <a:cs typeface="Times New Roman" panose="02020603050405020304" pitchFamily="18" charset="0"/>
              </a:rPr>
              <a:t>92 Llywodraeth;</a:t>
            </a:r>
          </a:p>
          <a:p>
            <a:pPr>
              <a:spcBef>
                <a:spcPts val="600"/>
              </a:spcBef>
              <a:defRPr/>
            </a:pPr>
            <a:r>
              <a:rPr lang="cy-GB" altLang="en-US" kern="0" dirty="0">
                <a:latin typeface="Arial" panose="020B0604020202020204" pitchFamily="34" charset="0"/>
                <a:ea typeface="ＭＳ Ｐゴシック" panose="020B0600070205080204" pitchFamily="34" charset="-128"/>
                <a:cs typeface="Times New Roman" panose="02020603050405020304" pitchFamily="18" charset="0"/>
              </a:rPr>
              <a:t>25 sefydliad rhyngwladol;</a:t>
            </a:r>
          </a:p>
          <a:p>
            <a:pPr marL="0" indent="0" eaLnBrk="1" fontAlgn="auto" hangingPunct="1">
              <a:spcAft>
                <a:spcPts val="0"/>
              </a:spcAft>
              <a:buFont typeface="Arial" panose="020B0604020202020204" pitchFamily="34" charset="0"/>
              <a:buNone/>
              <a:defRPr/>
            </a:pPr>
            <a:endParaRPr lang="cy-GB" altLang="cy-GB" dirty="0">
              <a:latin typeface="Arial" panose="020B0604020202020204" pitchFamily="34" charset="0"/>
            </a:endParaRPr>
          </a:p>
        </p:txBody>
      </p:sp>
      <p:sp>
        <p:nvSpPr>
          <p:cNvPr id="5124" name="Rectangle 6"/>
          <p:cNvSpPr>
            <a:spLocks noGrp="1" noChangeArrowheads="1"/>
          </p:cNvSpPr>
          <p:nvPr>
            <p:ph type="body" sz="half" idx="2"/>
          </p:nvPr>
        </p:nvSpPr>
        <p:spPr>
          <a:xfrm>
            <a:off x="4716463" y="1484784"/>
            <a:ext cx="4176712" cy="4258790"/>
          </a:xfrm>
        </p:spPr>
        <p:txBody>
          <a:bodyPr rtlCol="0">
            <a:normAutofit/>
          </a:bodyPr>
          <a:lstStyle/>
          <a:p>
            <a:pPr>
              <a:defRPr/>
            </a:pPr>
            <a:r>
              <a:rPr lang="en-US" altLang="en-US" kern="0" dirty="0">
                <a:solidFill>
                  <a:srgbClr val="0070C0"/>
                </a:solidFill>
                <a:latin typeface="Arial" panose="020B0604020202020204" pitchFamily="34" charset="0"/>
                <a:ea typeface="ＭＳ Ｐゴシック" panose="020B0600070205080204" pitchFamily="34" charset="-128"/>
              </a:rPr>
              <a:t>World Conference on SEN, 1994;</a:t>
            </a:r>
          </a:p>
          <a:p>
            <a:pPr>
              <a:defRPr/>
            </a:pPr>
            <a:r>
              <a:rPr lang="en-US" altLang="en-US" kern="0" dirty="0">
                <a:solidFill>
                  <a:srgbClr val="0070C0"/>
                </a:solidFill>
                <a:latin typeface="Arial" panose="020B0604020202020204" pitchFamily="34" charset="0"/>
                <a:ea typeface="ＭＳ Ｐゴシック" panose="020B0600070205080204" pitchFamily="34" charset="-128"/>
              </a:rPr>
              <a:t>92 governments;</a:t>
            </a:r>
          </a:p>
          <a:p>
            <a:pPr>
              <a:defRPr/>
            </a:pPr>
            <a:r>
              <a:rPr lang="en-US" altLang="en-US" kern="0" dirty="0">
                <a:solidFill>
                  <a:srgbClr val="0070C0"/>
                </a:solidFill>
                <a:latin typeface="Arial" panose="020B0604020202020204" pitchFamily="34" charset="0"/>
                <a:ea typeface="ＭＳ Ｐゴシック" panose="020B0600070205080204" pitchFamily="34" charset="-128"/>
              </a:rPr>
              <a:t>25 international </a:t>
            </a:r>
            <a:r>
              <a:rPr lang="en-US" altLang="en-US" kern="0" dirty="0" err="1">
                <a:solidFill>
                  <a:srgbClr val="0070C0"/>
                </a:solidFill>
                <a:latin typeface="Arial" panose="020B0604020202020204" pitchFamily="34" charset="0"/>
                <a:ea typeface="ＭＳ Ｐゴシック" panose="020B0600070205080204" pitchFamily="34" charset="-128"/>
              </a:rPr>
              <a:t>organisations</a:t>
            </a:r>
            <a:r>
              <a:rPr lang="en-US" altLang="en-US" kern="0" dirty="0">
                <a:solidFill>
                  <a:srgbClr val="0070C0"/>
                </a:solidFill>
                <a:latin typeface="Arial" panose="020B0604020202020204" pitchFamily="34" charset="0"/>
                <a:ea typeface="ＭＳ Ｐゴシック" panose="020B0600070205080204" pitchFamily="34" charset="-128"/>
              </a:rPr>
              <a:t>;</a:t>
            </a:r>
          </a:p>
          <a:p>
            <a:pPr marL="0" indent="0">
              <a:buNone/>
              <a:defRPr/>
            </a:pPr>
            <a:endParaRPr lang="en-US" altLang="en-US" kern="0" dirty="0">
              <a:solidFill>
                <a:srgbClr val="0070C0"/>
              </a:solidFill>
              <a:latin typeface="Arial" panose="020B0604020202020204" pitchFamily="34" charset="0"/>
              <a:ea typeface="ＭＳ Ｐゴシック" panose="020B0600070205080204" pitchFamily="34" charset="-128"/>
            </a:endParaRPr>
          </a:p>
          <a:p>
            <a:pPr marL="0" indent="0" algn="r">
              <a:buNone/>
              <a:defRPr/>
            </a:pPr>
            <a:r>
              <a:rPr lang="en-GB" altLang="en-US" sz="1700" kern="0" dirty="0">
                <a:solidFill>
                  <a:srgbClr val="0070C0"/>
                </a:solidFill>
                <a:latin typeface="Arial" panose="020B0604020202020204" pitchFamily="34" charset="0"/>
                <a:ea typeface="ＭＳ Ｐゴシック" panose="020B0600070205080204" pitchFamily="34" charset="-128"/>
              </a:rPr>
              <a:t>(Centre for Studies on Inclusive Education, 2018; </a:t>
            </a:r>
            <a:r>
              <a:rPr lang="en-GB" altLang="en-US" sz="1700" kern="0" dirty="0" err="1">
                <a:solidFill>
                  <a:srgbClr val="0070C0"/>
                </a:solidFill>
                <a:latin typeface="Arial" panose="020B0604020202020204" pitchFamily="34" charset="0"/>
                <a:ea typeface="ＭＳ Ｐゴシック" panose="020B0600070205080204" pitchFamily="34" charset="-128"/>
              </a:rPr>
              <a:t>Crutchley</a:t>
            </a:r>
            <a:r>
              <a:rPr lang="en-GB" altLang="en-US" sz="1700" kern="0" dirty="0">
                <a:solidFill>
                  <a:srgbClr val="0070C0"/>
                </a:solidFill>
                <a:latin typeface="Arial" panose="020B0604020202020204" pitchFamily="34" charset="0"/>
                <a:ea typeface="ＭＳ Ｐゴシック" panose="020B0600070205080204" pitchFamily="34" charset="-128"/>
              </a:rPr>
              <a:t>, 2018)</a:t>
            </a:r>
            <a:endParaRPr lang="en-US" altLang="en-US" sz="1700" kern="0" dirty="0">
              <a:solidFill>
                <a:srgbClr val="0070C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110951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rPr>
              <a:t>Datganiad </a:t>
            </a:r>
            <a:r>
              <a:rPr lang="cy-GB" altLang="en-US" sz="4000" kern="0" dirty="0" err="1">
                <a:solidFill>
                  <a:srgbClr val="000000"/>
                </a:solidFill>
                <a:latin typeface="Arial" panose="020B0604020202020204" pitchFamily="34" charset="0"/>
                <a:ea typeface="ＭＳ Ｐゴシック" panose="020B0600070205080204" pitchFamily="34" charset="-128"/>
              </a:rPr>
              <a:t>Salamanca</a:t>
            </a:r>
            <a:br>
              <a:rPr lang="en-GB" altLang="en-US" sz="4000" kern="0" dirty="0">
                <a:solidFill>
                  <a:srgbClr val="000000"/>
                </a:solidFill>
                <a:latin typeface="Arial" panose="020B0604020202020204" pitchFamily="34" charset="0"/>
                <a:ea typeface="ＭＳ Ｐゴシック" panose="020B0600070205080204" pitchFamily="34" charset="-128"/>
              </a:rPr>
            </a:br>
            <a:r>
              <a:rPr lang="en-GB" altLang="en-US" sz="4000" kern="0" dirty="0">
                <a:solidFill>
                  <a:srgbClr val="0070C0"/>
                </a:solidFill>
                <a:latin typeface="Arial" panose="020B0604020202020204" pitchFamily="34" charset="0"/>
                <a:ea typeface="ＭＳ Ｐゴシック" panose="020B0600070205080204" pitchFamily="34" charset="-128"/>
              </a:rPr>
              <a:t>Salamanca Statement</a:t>
            </a:r>
            <a:endParaRPr lang="en-GB" altLang="cy-GB" sz="4000" dirty="0">
              <a:solidFill>
                <a:srgbClr val="0070C0"/>
              </a:solidFill>
              <a:latin typeface="Arial" panose="020B0604020202020204" pitchFamily="34" charset="0"/>
            </a:endParaRPr>
          </a:p>
        </p:txBody>
      </p:sp>
      <p:sp>
        <p:nvSpPr>
          <p:cNvPr id="5123" name="Rectangle 5"/>
          <p:cNvSpPr>
            <a:spLocks noGrp="1" noChangeArrowheads="1"/>
          </p:cNvSpPr>
          <p:nvPr>
            <p:ph type="body" sz="half" idx="1"/>
          </p:nvPr>
        </p:nvSpPr>
        <p:spPr>
          <a:xfrm>
            <a:off x="539552" y="1628799"/>
            <a:ext cx="4026098" cy="4114775"/>
          </a:xfrm>
        </p:spPr>
        <p:txBody>
          <a:bodyPr rtlCol="0">
            <a:normAutofit/>
          </a:bodyPr>
          <a:lstStyle/>
          <a:p>
            <a:pPr>
              <a:spcBef>
                <a:spcPts val="600"/>
              </a:spcBef>
              <a:defRPr/>
            </a:pPr>
            <a:r>
              <a:rPr lang="cy-GB" altLang="en-US" kern="0" dirty="0">
                <a:latin typeface="Arial" panose="020B0604020202020204" pitchFamily="34" charset="0"/>
                <a:ea typeface="ＭＳ Ｐゴシック" panose="020B0600070205080204" pitchFamily="34" charset="-128"/>
                <a:cs typeface="Times New Roman" panose="02020603050405020304" pitchFamily="18" charset="0"/>
              </a:rPr>
              <a:t>Cytunwyd dylai pob ysgol brif ffrwd ddarparu ar gyfer BOB plentyn;</a:t>
            </a:r>
          </a:p>
          <a:p>
            <a:pPr>
              <a:spcBef>
                <a:spcPts val="600"/>
              </a:spcBef>
              <a:defRPr/>
            </a:pPr>
            <a:r>
              <a:rPr lang="cy-GB" altLang="en-US" kern="0" dirty="0">
                <a:latin typeface="Arial" panose="020B0604020202020204" pitchFamily="34" charset="0"/>
                <a:ea typeface="ＭＳ Ｐゴシック" panose="020B0600070205080204" pitchFamily="34" charset="-128"/>
                <a:cs typeface="Times New Roman" panose="02020603050405020304" pitchFamily="18" charset="0"/>
              </a:rPr>
              <a:t>'Addysg i bawb’.</a:t>
            </a:r>
          </a:p>
          <a:p>
            <a:pPr marL="0" indent="0" eaLnBrk="1" fontAlgn="auto" hangingPunct="1">
              <a:spcAft>
                <a:spcPts val="0"/>
              </a:spcAft>
              <a:buFont typeface="Arial" panose="020B0604020202020204" pitchFamily="34" charset="0"/>
              <a:buNone/>
              <a:defRPr/>
            </a:pPr>
            <a:endParaRPr lang="cy-GB" altLang="cy-GB" dirty="0">
              <a:latin typeface="Arial" panose="020B0604020202020204" pitchFamily="34" charset="0"/>
            </a:endParaRPr>
          </a:p>
        </p:txBody>
      </p:sp>
      <p:sp>
        <p:nvSpPr>
          <p:cNvPr id="5124" name="Rectangle 6"/>
          <p:cNvSpPr>
            <a:spLocks noGrp="1" noChangeArrowheads="1"/>
          </p:cNvSpPr>
          <p:nvPr>
            <p:ph type="body" sz="half" idx="2"/>
          </p:nvPr>
        </p:nvSpPr>
        <p:spPr>
          <a:xfrm>
            <a:off x="4716463" y="1484784"/>
            <a:ext cx="4176712" cy="4258790"/>
          </a:xfrm>
        </p:spPr>
        <p:txBody>
          <a:bodyPr rtlCol="0">
            <a:normAutofit/>
          </a:bodyPr>
          <a:lstStyle/>
          <a:p>
            <a:pPr>
              <a:defRPr/>
            </a:pPr>
            <a:r>
              <a:rPr lang="en-US" altLang="en-US" kern="0" dirty="0">
                <a:solidFill>
                  <a:srgbClr val="0070C0"/>
                </a:solidFill>
                <a:latin typeface="Arial" panose="020B0604020202020204" pitchFamily="34" charset="0"/>
                <a:ea typeface="ＭＳ Ｐゴシック" panose="020B0600070205080204" pitchFamily="34" charset="-128"/>
              </a:rPr>
              <a:t>Agreed that ALL mainstream schools should accommodate ALL children;</a:t>
            </a:r>
          </a:p>
          <a:p>
            <a:pPr>
              <a:defRPr/>
            </a:pPr>
            <a:r>
              <a:rPr lang="en-US" altLang="en-US" kern="0" dirty="0">
                <a:solidFill>
                  <a:srgbClr val="0070C0"/>
                </a:solidFill>
                <a:latin typeface="Arial" panose="020B0604020202020204" pitchFamily="34" charset="0"/>
                <a:ea typeface="ＭＳ Ｐゴシック" panose="020B0600070205080204" pitchFamily="34" charset="-128"/>
              </a:rPr>
              <a:t>‘Education for All’.</a:t>
            </a:r>
          </a:p>
          <a:p>
            <a:pPr marL="0" indent="0">
              <a:buNone/>
              <a:defRPr/>
            </a:pPr>
            <a:endParaRPr lang="en-US" altLang="en-US" kern="0" dirty="0">
              <a:solidFill>
                <a:srgbClr val="0070C0"/>
              </a:solidFill>
              <a:latin typeface="Arial" panose="020B0604020202020204" pitchFamily="34" charset="0"/>
              <a:ea typeface="ＭＳ Ｐゴシック" panose="020B0600070205080204" pitchFamily="34" charset="-128"/>
            </a:endParaRPr>
          </a:p>
          <a:p>
            <a:pPr marL="0" indent="0" algn="r">
              <a:buNone/>
              <a:defRPr/>
            </a:pPr>
            <a:r>
              <a:rPr lang="en-GB" altLang="en-US" sz="1700" kern="0" dirty="0">
                <a:solidFill>
                  <a:srgbClr val="0070C0"/>
                </a:solidFill>
                <a:latin typeface="Arial" panose="020B0604020202020204" pitchFamily="34" charset="0"/>
                <a:ea typeface="ＭＳ Ｐゴシック" panose="020B0600070205080204" pitchFamily="34" charset="-128"/>
              </a:rPr>
              <a:t>(Centre for Studies on Inclusive Education, 2018; </a:t>
            </a:r>
            <a:r>
              <a:rPr lang="en-GB" altLang="en-US" sz="1700" kern="0" dirty="0" err="1">
                <a:solidFill>
                  <a:srgbClr val="0070C0"/>
                </a:solidFill>
                <a:latin typeface="Arial" panose="020B0604020202020204" pitchFamily="34" charset="0"/>
                <a:ea typeface="ＭＳ Ｐゴシック" panose="020B0600070205080204" pitchFamily="34" charset="-128"/>
              </a:rPr>
              <a:t>Crutchley</a:t>
            </a:r>
            <a:r>
              <a:rPr lang="en-GB" altLang="en-US" sz="1700" kern="0" dirty="0">
                <a:solidFill>
                  <a:srgbClr val="0070C0"/>
                </a:solidFill>
                <a:latin typeface="Arial" panose="020B0604020202020204" pitchFamily="34" charset="0"/>
                <a:ea typeface="ＭＳ Ｐゴシック" panose="020B0600070205080204" pitchFamily="34" charset="-128"/>
              </a:rPr>
              <a:t>, 2018)</a:t>
            </a:r>
            <a:endParaRPr lang="en-US" altLang="en-US" sz="1700" kern="0" dirty="0">
              <a:solidFill>
                <a:srgbClr val="0070C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733152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9512" y="404813"/>
            <a:ext cx="8566162" cy="1440011"/>
          </a:xfrm>
        </p:spPr>
        <p:txBody>
          <a:bodyPr rtlCol="0">
            <a:noAutofit/>
          </a:bodyPr>
          <a:lstStyle/>
          <a:p>
            <a:pP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2800" kern="0" dirty="0">
                <a:solidFill>
                  <a:srgbClr val="000000"/>
                </a:solidFill>
                <a:latin typeface="Arial" panose="020B0604020202020204" pitchFamily="34" charset="0"/>
                <a:ea typeface="ＭＳ Ｐゴシック" panose="020B0600070205080204" pitchFamily="34" charset="-128"/>
              </a:rPr>
              <a:t>Confensiwn y Cenhedloedd Unedig ar Hawliau Pobl ag Anableddau</a:t>
            </a:r>
            <a:br>
              <a:rPr lang="cy-GB" altLang="en-US" sz="2800" kern="0" dirty="0">
                <a:solidFill>
                  <a:srgbClr val="000000"/>
                </a:solidFill>
                <a:latin typeface="Arial" panose="020B0604020202020204" pitchFamily="34" charset="0"/>
                <a:ea typeface="ＭＳ Ｐゴシック" panose="020B0600070205080204" pitchFamily="34" charset="-128"/>
              </a:rPr>
            </a:br>
            <a:r>
              <a:rPr lang="en-GB" altLang="en-US" sz="2800" kern="0" dirty="0">
                <a:solidFill>
                  <a:srgbClr val="0070C0"/>
                </a:solidFill>
                <a:latin typeface="Arial" panose="020B0604020202020204" pitchFamily="34" charset="0"/>
                <a:ea typeface="ＭＳ Ｐゴシック" panose="020B0600070205080204" pitchFamily="34" charset="-128"/>
              </a:rPr>
              <a:t>UN Convention on the Rights of Persons with Disabilities</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539552" y="1844824"/>
            <a:ext cx="4026098" cy="3898750"/>
          </a:xfrm>
        </p:spPr>
        <p:txBody>
          <a:bodyPr rtlCol="0">
            <a:normAutofit/>
          </a:bodyPr>
          <a:lstStyle/>
          <a:p>
            <a:pPr>
              <a:defRPr/>
            </a:pPr>
            <a:r>
              <a:rPr lang="cy-GB" altLang="cy-GB" dirty="0">
                <a:latin typeface="Arial" panose="020B0604020202020204" pitchFamily="34" charset="0"/>
              </a:rPr>
              <a:t>2006; </a:t>
            </a:r>
          </a:p>
          <a:p>
            <a:pPr>
              <a:defRPr/>
            </a:pPr>
            <a:r>
              <a:rPr lang="cy-GB" altLang="cy-GB" dirty="0">
                <a:latin typeface="Arial" panose="020B0604020202020204" pitchFamily="34" charset="0"/>
              </a:rPr>
              <a:t>Ei nod yw newid agweddau a dulliau gweithredu tuag at bobl ag anableddau;</a:t>
            </a:r>
          </a:p>
          <a:p>
            <a:pPr>
              <a:defRPr/>
            </a:pPr>
            <a:r>
              <a:rPr lang="cy-GB" altLang="cy-GB" dirty="0">
                <a:latin typeface="Arial" panose="020B0604020202020204" pitchFamily="34" charset="0"/>
              </a:rPr>
              <a:t>Mae gan bobl ag anableddau hawliau.</a:t>
            </a:r>
          </a:p>
        </p:txBody>
      </p:sp>
      <p:sp>
        <p:nvSpPr>
          <p:cNvPr id="5124" name="Rectangle 6"/>
          <p:cNvSpPr>
            <a:spLocks noGrp="1" noChangeArrowheads="1"/>
          </p:cNvSpPr>
          <p:nvPr>
            <p:ph type="body" sz="half" idx="2"/>
          </p:nvPr>
        </p:nvSpPr>
        <p:spPr>
          <a:xfrm>
            <a:off x="4568962" y="1844824"/>
            <a:ext cx="4176712" cy="3528392"/>
          </a:xfrm>
        </p:spPr>
        <p:txBody>
          <a:bodyPr rtlCol="0">
            <a:normAutofit/>
          </a:bodyPr>
          <a:lstStyle/>
          <a:p>
            <a:pPr>
              <a:defRPr/>
            </a:pPr>
            <a:r>
              <a:rPr lang="en-US" altLang="en-US" kern="0" dirty="0">
                <a:solidFill>
                  <a:srgbClr val="0070C0"/>
                </a:solidFill>
                <a:latin typeface="Arial" panose="020B0604020202020204" pitchFamily="34" charset="0"/>
                <a:ea typeface="ＭＳ Ｐゴシック" panose="020B0600070205080204" pitchFamily="34" charset="-128"/>
              </a:rPr>
              <a:t>2006;</a:t>
            </a:r>
          </a:p>
          <a:p>
            <a:pPr>
              <a:defRPr/>
            </a:pPr>
            <a:r>
              <a:rPr lang="en-US" altLang="en-US" kern="0" dirty="0">
                <a:solidFill>
                  <a:srgbClr val="0070C0"/>
                </a:solidFill>
                <a:latin typeface="Arial" panose="020B0604020202020204" pitchFamily="34" charset="0"/>
                <a:ea typeface="ＭＳ Ｐゴシック" panose="020B0600070205080204" pitchFamily="34" charset="-128"/>
              </a:rPr>
              <a:t>Its aim is to change attitudes and approaches towards people with disabilities;</a:t>
            </a:r>
          </a:p>
          <a:p>
            <a:pPr>
              <a:defRPr/>
            </a:pPr>
            <a:r>
              <a:rPr lang="en-US" altLang="en-US" kern="0" dirty="0">
                <a:solidFill>
                  <a:srgbClr val="0070C0"/>
                </a:solidFill>
                <a:latin typeface="Arial" panose="020B0604020202020204" pitchFamily="34" charset="0"/>
                <a:ea typeface="ＭＳ Ｐゴシック" panose="020B0600070205080204" pitchFamily="34" charset="-128"/>
              </a:rPr>
              <a:t>People with disabilities have rights.</a:t>
            </a:r>
          </a:p>
        </p:txBody>
      </p:sp>
    </p:spTree>
    <p:extLst>
      <p:ext uri="{BB962C8B-B14F-4D97-AF65-F5344CB8AC3E}">
        <p14:creationId xmlns:p14="http://schemas.microsoft.com/office/powerpoint/2010/main" val="242303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D9923-502A-43CB-B08C-25BA7B049433}"/>
              </a:ext>
            </a:extLst>
          </p:cNvPr>
          <p:cNvSpPr>
            <a:spLocks noGrp="1"/>
          </p:cNvSpPr>
          <p:nvPr>
            <p:ph type="title"/>
          </p:nvPr>
        </p:nvSpPr>
        <p:spPr/>
        <p:txBody>
          <a:bodyPr>
            <a:normAutofit/>
          </a:bodyPr>
          <a:lstStyle/>
          <a:p>
            <a:r>
              <a:rPr lang="en-GB" sz="4000" dirty="0" err="1">
                <a:latin typeface="Arial" panose="020B0604020202020204" pitchFamily="34" charset="0"/>
              </a:rPr>
              <a:t>Diffinio</a:t>
            </a:r>
            <a:r>
              <a:rPr lang="en-GB" sz="4000" dirty="0">
                <a:latin typeface="Arial" panose="020B0604020202020204" pitchFamily="34" charset="0"/>
              </a:rPr>
              <a:t> </a:t>
            </a:r>
            <a:r>
              <a:rPr lang="en-GB" sz="4000" dirty="0" err="1">
                <a:latin typeface="Arial" panose="020B0604020202020204" pitchFamily="34" charset="0"/>
              </a:rPr>
              <a:t>gwahaniaethu</a:t>
            </a:r>
            <a:br>
              <a:rPr lang="en-GB" sz="4000" dirty="0">
                <a:latin typeface="Arial" panose="020B0604020202020204" pitchFamily="34" charset="0"/>
              </a:rPr>
            </a:br>
            <a:r>
              <a:rPr lang="en-GB" sz="4000" dirty="0">
                <a:solidFill>
                  <a:srgbClr val="0070C0"/>
                </a:solidFill>
                <a:latin typeface="Arial" panose="020B0604020202020204" pitchFamily="34" charset="0"/>
              </a:rPr>
              <a:t>Defining discrimination</a:t>
            </a:r>
          </a:p>
        </p:txBody>
      </p:sp>
      <p:sp>
        <p:nvSpPr>
          <p:cNvPr id="3" name="Content Placeholder 2">
            <a:extLst>
              <a:ext uri="{FF2B5EF4-FFF2-40B4-BE49-F238E27FC236}">
                <a16:creationId xmlns:a16="http://schemas.microsoft.com/office/drawing/2014/main" id="{7F32C3D6-CF09-4391-8492-380CA4CBB04C}"/>
              </a:ext>
            </a:extLst>
          </p:cNvPr>
          <p:cNvSpPr>
            <a:spLocks noGrp="1"/>
          </p:cNvSpPr>
          <p:nvPr>
            <p:ph sz="half" idx="1"/>
          </p:nvPr>
        </p:nvSpPr>
        <p:spPr/>
        <p:txBody>
          <a:bodyPr>
            <a:normAutofit lnSpcReduction="10000"/>
          </a:bodyPr>
          <a:lstStyle/>
          <a:p>
            <a:r>
              <a:rPr lang="cy-GB" dirty="0">
                <a:latin typeface="Arial" panose="020B0604020202020204" pitchFamily="34" charset="0"/>
              </a:rPr>
              <a:t>Beth mae ‘gwahaniaethu’ yn ei olygu i chi?</a:t>
            </a:r>
          </a:p>
          <a:p>
            <a:r>
              <a:rPr lang="cy-GB" dirty="0">
                <a:latin typeface="Arial" panose="020B0604020202020204" pitchFamily="34" charset="0"/>
              </a:rPr>
              <a:t>Ydych chi wedi profi gwahaniaethu?</a:t>
            </a:r>
          </a:p>
          <a:p>
            <a:r>
              <a:rPr lang="cy-GB" dirty="0">
                <a:latin typeface="Arial" panose="020B0604020202020204" pitchFamily="34" charset="0"/>
              </a:rPr>
              <a:t>Sut gwnaeth y profiad i chi deimlo?</a:t>
            </a:r>
          </a:p>
        </p:txBody>
      </p:sp>
      <p:sp>
        <p:nvSpPr>
          <p:cNvPr id="4" name="Content Placeholder 3">
            <a:extLst>
              <a:ext uri="{FF2B5EF4-FFF2-40B4-BE49-F238E27FC236}">
                <a16:creationId xmlns:a16="http://schemas.microsoft.com/office/drawing/2014/main" id="{F0909B59-8305-4C2D-BAE6-52D8C7DBA194}"/>
              </a:ext>
            </a:extLst>
          </p:cNvPr>
          <p:cNvSpPr>
            <a:spLocks noGrp="1"/>
          </p:cNvSpPr>
          <p:nvPr>
            <p:ph sz="half" idx="2"/>
          </p:nvPr>
        </p:nvSpPr>
        <p:spPr/>
        <p:txBody>
          <a:bodyPr>
            <a:normAutofit lnSpcReduction="10000"/>
          </a:bodyPr>
          <a:lstStyle/>
          <a:p>
            <a:r>
              <a:rPr lang="en-GB" dirty="0">
                <a:solidFill>
                  <a:srgbClr val="0070C0"/>
                </a:solidFill>
                <a:latin typeface="Arial" panose="020B0604020202020204" pitchFamily="34" charset="0"/>
              </a:rPr>
              <a:t>What does ‘discrimination’ mean to you?</a:t>
            </a:r>
          </a:p>
          <a:p>
            <a:r>
              <a:rPr lang="en-GB" dirty="0">
                <a:solidFill>
                  <a:srgbClr val="0070C0"/>
                </a:solidFill>
                <a:latin typeface="Arial" panose="020B0604020202020204" pitchFamily="34" charset="0"/>
              </a:rPr>
              <a:t>Have you experienced discrimination?</a:t>
            </a:r>
          </a:p>
          <a:p>
            <a:r>
              <a:rPr lang="en-GB" dirty="0">
                <a:solidFill>
                  <a:srgbClr val="0070C0"/>
                </a:solidFill>
                <a:latin typeface="Arial" panose="020B0604020202020204" pitchFamily="34" charset="0"/>
              </a:rPr>
              <a:t>How did the experience make you feel?</a:t>
            </a:r>
            <a:br>
              <a:rPr lang="en-GB" dirty="0"/>
            </a:br>
            <a:endParaRPr lang="en-GB" dirty="0"/>
          </a:p>
        </p:txBody>
      </p:sp>
    </p:spTree>
    <p:extLst>
      <p:ext uri="{BB962C8B-B14F-4D97-AF65-F5344CB8AC3E}">
        <p14:creationId xmlns:p14="http://schemas.microsoft.com/office/powerpoint/2010/main" val="42253035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D9923-502A-43CB-B08C-25BA7B049433}"/>
              </a:ext>
            </a:extLst>
          </p:cNvPr>
          <p:cNvSpPr>
            <a:spLocks noGrp="1"/>
          </p:cNvSpPr>
          <p:nvPr>
            <p:ph type="title"/>
          </p:nvPr>
        </p:nvSpPr>
        <p:spPr/>
        <p:txBody>
          <a:bodyPr>
            <a:normAutofit/>
          </a:bodyPr>
          <a:lstStyle/>
          <a:p>
            <a:r>
              <a:rPr lang="en-GB" sz="4000" dirty="0" err="1">
                <a:latin typeface="Arial" panose="020B0604020202020204" pitchFamily="34" charset="0"/>
              </a:rPr>
              <a:t>Diffinio</a:t>
            </a:r>
            <a:r>
              <a:rPr lang="en-GB" sz="4000" dirty="0">
                <a:latin typeface="Arial" panose="020B0604020202020204" pitchFamily="34" charset="0"/>
              </a:rPr>
              <a:t> </a:t>
            </a:r>
            <a:r>
              <a:rPr lang="en-GB" sz="4000" dirty="0" err="1">
                <a:latin typeface="Arial" panose="020B0604020202020204" pitchFamily="34" charset="0"/>
              </a:rPr>
              <a:t>gwahaniaethu</a:t>
            </a:r>
            <a:br>
              <a:rPr lang="en-GB" sz="4000" dirty="0">
                <a:latin typeface="Arial" panose="020B0604020202020204" pitchFamily="34" charset="0"/>
              </a:rPr>
            </a:br>
            <a:r>
              <a:rPr lang="en-GB" sz="4000" dirty="0">
                <a:solidFill>
                  <a:srgbClr val="0070C0"/>
                </a:solidFill>
                <a:latin typeface="Arial" panose="020B0604020202020204" pitchFamily="34" charset="0"/>
              </a:rPr>
              <a:t>Defining discrimination</a:t>
            </a:r>
          </a:p>
        </p:txBody>
      </p:sp>
      <p:sp>
        <p:nvSpPr>
          <p:cNvPr id="3" name="Content Placeholder 2">
            <a:extLst>
              <a:ext uri="{FF2B5EF4-FFF2-40B4-BE49-F238E27FC236}">
                <a16:creationId xmlns:a16="http://schemas.microsoft.com/office/drawing/2014/main" id="{7F32C3D6-CF09-4391-8492-380CA4CBB04C}"/>
              </a:ext>
            </a:extLst>
          </p:cNvPr>
          <p:cNvSpPr>
            <a:spLocks noGrp="1"/>
          </p:cNvSpPr>
          <p:nvPr>
            <p:ph sz="half" idx="1"/>
          </p:nvPr>
        </p:nvSpPr>
        <p:spPr/>
        <p:txBody>
          <a:bodyPr>
            <a:normAutofit lnSpcReduction="10000"/>
          </a:bodyPr>
          <a:lstStyle/>
          <a:p>
            <a:r>
              <a:rPr lang="cy-GB" dirty="0">
                <a:latin typeface="Arial" panose="020B0604020202020204" pitchFamily="34" charset="0"/>
              </a:rPr>
              <a:t>Beth mae ‘gwahaniaethu’ yn ei olygu i chi?</a:t>
            </a:r>
          </a:p>
          <a:p>
            <a:r>
              <a:rPr lang="cy-GB" dirty="0">
                <a:latin typeface="Arial" panose="020B0604020202020204" pitchFamily="34" charset="0"/>
              </a:rPr>
              <a:t>Ydych chi wedi profi gwahaniaethu?</a:t>
            </a:r>
          </a:p>
          <a:p>
            <a:r>
              <a:rPr lang="cy-GB" dirty="0">
                <a:latin typeface="Arial" panose="020B0604020202020204" pitchFamily="34" charset="0"/>
              </a:rPr>
              <a:t>Sut gwnaeth y profiad i chi deimlo?</a:t>
            </a:r>
          </a:p>
        </p:txBody>
      </p:sp>
      <p:sp>
        <p:nvSpPr>
          <p:cNvPr id="4" name="Content Placeholder 3">
            <a:extLst>
              <a:ext uri="{FF2B5EF4-FFF2-40B4-BE49-F238E27FC236}">
                <a16:creationId xmlns:a16="http://schemas.microsoft.com/office/drawing/2014/main" id="{F0909B59-8305-4C2D-BAE6-52D8C7DBA194}"/>
              </a:ext>
            </a:extLst>
          </p:cNvPr>
          <p:cNvSpPr>
            <a:spLocks noGrp="1"/>
          </p:cNvSpPr>
          <p:nvPr>
            <p:ph sz="half" idx="2"/>
          </p:nvPr>
        </p:nvSpPr>
        <p:spPr/>
        <p:txBody>
          <a:bodyPr>
            <a:normAutofit lnSpcReduction="10000"/>
          </a:bodyPr>
          <a:lstStyle/>
          <a:p>
            <a:r>
              <a:rPr lang="en-GB" dirty="0">
                <a:solidFill>
                  <a:srgbClr val="0070C0"/>
                </a:solidFill>
                <a:latin typeface="Arial" panose="020B0604020202020204" pitchFamily="34" charset="0"/>
              </a:rPr>
              <a:t>What does ‘discrimination’ mean to you?</a:t>
            </a:r>
          </a:p>
          <a:p>
            <a:r>
              <a:rPr lang="en-GB" dirty="0">
                <a:solidFill>
                  <a:srgbClr val="0070C0"/>
                </a:solidFill>
                <a:latin typeface="Arial" panose="020B0604020202020204" pitchFamily="34" charset="0"/>
              </a:rPr>
              <a:t>Have you experienced discrimination?</a:t>
            </a:r>
          </a:p>
          <a:p>
            <a:r>
              <a:rPr lang="en-GB" dirty="0">
                <a:solidFill>
                  <a:srgbClr val="0070C0"/>
                </a:solidFill>
                <a:latin typeface="Arial" panose="020B0604020202020204" pitchFamily="34" charset="0"/>
              </a:rPr>
              <a:t>How did the experience make you feel?</a:t>
            </a:r>
            <a:br>
              <a:rPr lang="en-GB" dirty="0"/>
            </a:br>
            <a:endParaRPr lang="en-GB" dirty="0"/>
          </a:p>
        </p:txBody>
      </p:sp>
    </p:spTree>
    <p:extLst>
      <p:ext uri="{BB962C8B-B14F-4D97-AF65-F5344CB8AC3E}">
        <p14:creationId xmlns:p14="http://schemas.microsoft.com/office/powerpoint/2010/main" val="3238088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sz="4000" dirty="0">
                <a:latin typeface="Arial" panose="020B0604020202020204" pitchFamily="34" charset="0"/>
              </a:rPr>
              <a:t>Gwahaniaethu uniongyrchol </a:t>
            </a:r>
            <a:br>
              <a:rPr lang="cy-GB" sz="4000" dirty="0">
                <a:latin typeface="Arial" panose="020B0604020202020204" pitchFamily="34" charset="0"/>
              </a:rPr>
            </a:br>
            <a:r>
              <a:rPr lang="cy-GB" sz="4000" dirty="0">
                <a:solidFill>
                  <a:srgbClr val="0070C0"/>
                </a:solidFill>
                <a:latin typeface="Arial" panose="020B0604020202020204" pitchFamily="34" charset="0"/>
              </a:rPr>
              <a:t>Direct </a:t>
            </a:r>
            <a:r>
              <a:rPr lang="en-GB" altLang="en-US" sz="4000" kern="0" dirty="0">
                <a:solidFill>
                  <a:srgbClr val="0070C0"/>
                </a:solidFill>
                <a:latin typeface="Arial" panose="020B0604020202020204" pitchFamily="34" charset="0"/>
                <a:ea typeface="ＭＳ Ｐゴシック" panose="020B0600070205080204" pitchFamily="34" charset="-128"/>
              </a:rPr>
              <a:t>discrimination</a:t>
            </a:r>
            <a:endParaRPr lang="en-GB" altLang="cy-GB" sz="4000" dirty="0">
              <a:solidFill>
                <a:srgbClr val="0070C0"/>
              </a:solidFill>
              <a:latin typeface="Arial" panose="020B0604020202020204" pitchFamily="34" charset="0"/>
            </a:endParaRPr>
          </a:p>
        </p:txBody>
      </p:sp>
      <p:sp>
        <p:nvSpPr>
          <p:cNvPr id="5123" name="Rectangle 5"/>
          <p:cNvSpPr>
            <a:spLocks noGrp="1" noChangeArrowheads="1"/>
          </p:cNvSpPr>
          <p:nvPr>
            <p:ph type="body" sz="half" idx="1"/>
          </p:nvPr>
        </p:nvSpPr>
        <p:spPr>
          <a:xfrm>
            <a:off x="467544" y="1700807"/>
            <a:ext cx="4098106" cy="4042767"/>
          </a:xfrm>
        </p:spPr>
        <p:txBody>
          <a:bodyPr rtlCol="0">
            <a:normAutofit/>
          </a:bodyPr>
          <a:lstStyle/>
          <a:p>
            <a:pPr eaLnBrk="1" fontAlgn="auto" hangingPunct="1">
              <a:spcAft>
                <a:spcPts val="0"/>
              </a:spcAft>
              <a:defRPr/>
            </a:pPr>
            <a:r>
              <a:rPr lang="cy-GB" dirty="0">
                <a:latin typeface="Arial" panose="020B0604020202020204" pitchFamily="34" charset="0"/>
              </a:rPr>
              <a:t>Trin plant yn llai ffafriol na phlant eraill oherwydd eu hethnigrwydd, rhywedd ac ati ...;</a:t>
            </a:r>
          </a:p>
          <a:p>
            <a:pPr eaLnBrk="1" fontAlgn="auto" hangingPunct="1">
              <a:spcAft>
                <a:spcPts val="0"/>
              </a:spcAft>
              <a:defRPr/>
            </a:pPr>
            <a:r>
              <a:rPr lang="cy-GB" b="1" dirty="0">
                <a:latin typeface="Arial" panose="020B0604020202020204" pitchFamily="34" charset="0"/>
              </a:rPr>
              <a:t>Anghyfreithlon.</a:t>
            </a:r>
            <a:endParaRPr lang="cy-GB" altLang="cy-GB" b="1" dirty="0">
              <a:latin typeface="Arial" panose="020B0604020202020204" pitchFamily="34" charset="0"/>
            </a:endParaRPr>
          </a:p>
        </p:txBody>
      </p:sp>
      <p:sp>
        <p:nvSpPr>
          <p:cNvPr id="5124" name="Rectangle 6"/>
          <p:cNvSpPr>
            <a:spLocks noGrp="1" noChangeArrowheads="1"/>
          </p:cNvSpPr>
          <p:nvPr>
            <p:ph type="body" sz="half" idx="2"/>
          </p:nvPr>
        </p:nvSpPr>
        <p:spPr>
          <a:xfrm>
            <a:off x="4716463" y="1700807"/>
            <a:ext cx="4176712" cy="4042768"/>
          </a:xfrm>
        </p:spPr>
        <p:txBody>
          <a:bodyPr rtlCol="0">
            <a:normAutofit/>
          </a:bodyPr>
          <a:lstStyle/>
          <a:p>
            <a:pPr eaLnBrk="1" fontAlgn="auto" hangingPunct="1">
              <a:spcAft>
                <a:spcPts val="0"/>
              </a:spcAft>
              <a:defRPr/>
            </a:pPr>
            <a:r>
              <a:rPr lang="en-GB" altLang="cy-GB" sz="2600" dirty="0">
                <a:solidFill>
                  <a:srgbClr val="0070C0"/>
                </a:solidFill>
                <a:latin typeface="Arial" panose="020B0604020202020204" pitchFamily="34" charset="0"/>
              </a:rPr>
              <a:t>Treating children less favourably than other children because of their ethnicity, gender and so on…;</a:t>
            </a:r>
          </a:p>
          <a:p>
            <a:pPr eaLnBrk="1" fontAlgn="auto" hangingPunct="1">
              <a:spcAft>
                <a:spcPts val="0"/>
              </a:spcAft>
              <a:defRPr/>
            </a:pPr>
            <a:r>
              <a:rPr lang="en-GB" altLang="cy-GB" sz="2600" b="1" dirty="0">
                <a:solidFill>
                  <a:srgbClr val="0070C0"/>
                </a:solidFill>
                <a:latin typeface="Arial" panose="020B0604020202020204" pitchFamily="34" charset="0"/>
              </a:rPr>
              <a:t>Unlawful.</a:t>
            </a:r>
          </a:p>
          <a:p>
            <a:pPr marL="0" indent="0" eaLnBrk="1" fontAlgn="auto" hangingPunct="1">
              <a:spcAft>
                <a:spcPts val="0"/>
              </a:spcAft>
              <a:buNone/>
              <a:defRPr/>
            </a:pPr>
            <a:endParaRPr lang="en-GB" altLang="cy-GB" sz="2600" dirty="0">
              <a:solidFill>
                <a:srgbClr val="0070C0"/>
              </a:solidFill>
              <a:latin typeface="Arial" panose="020B0604020202020204" pitchFamily="34" charset="0"/>
            </a:endParaRPr>
          </a:p>
          <a:p>
            <a:pPr marL="0" indent="0" algn="r" eaLnBrk="1" fontAlgn="auto" hangingPunct="1">
              <a:spcAft>
                <a:spcPts val="0"/>
              </a:spcAft>
              <a:buNone/>
              <a:defRPr/>
            </a:pPr>
            <a:r>
              <a:rPr lang="en-GB" altLang="cy-GB" sz="2000" dirty="0">
                <a:solidFill>
                  <a:srgbClr val="0070C0"/>
                </a:solidFill>
                <a:latin typeface="Arial" panose="020B0604020202020204" pitchFamily="34" charset="0"/>
              </a:rPr>
              <a:t>(Equality and Human Rights Commission, 2018)</a:t>
            </a:r>
          </a:p>
        </p:txBody>
      </p:sp>
    </p:spTree>
    <p:extLst>
      <p:ext uri="{BB962C8B-B14F-4D97-AF65-F5344CB8AC3E}">
        <p14:creationId xmlns:p14="http://schemas.microsoft.com/office/powerpoint/2010/main" val="7062269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sz="4000" dirty="0">
                <a:latin typeface="Arial" panose="020B0604020202020204" pitchFamily="34" charset="0"/>
              </a:rPr>
              <a:t>Gwahaniaethu anuniongyrchol </a:t>
            </a:r>
            <a:br>
              <a:rPr lang="cy-GB" sz="4000" dirty="0">
                <a:latin typeface="Arial" panose="020B0604020202020204" pitchFamily="34" charset="0"/>
              </a:rPr>
            </a:br>
            <a:r>
              <a:rPr lang="cy-GB" sz="4000" dirty="0">
                <a:solidFill>
                  <a:srgbClr val="0070C0"/>
                </a:solidFill>
                <a:latin typeface="Arial" panose="020B0604020202020204" pitchFamily="34" charset="0"/>
              </a:rPr>
              <a:t>Indirect </a:t>
            </a:r>
            <a:r>
              <a:rPr lang="en-GB" altLang="en-US" sz="4000" kern="0" dirty="0">
                <a:solidFill>
                  <a:srgbClr val="0070C0"/>
                </a:solidFill>
                <a:latin typeface="Arial" panose="020B0604020202020204" pitchFamily="34" charset="0"/>
                <a:ea typeface="ＭＳ Ｐゴシック" panose="020B0600070205080204" pitchFamily="34" charset="-128"/>
              </a:rPr>
              <a:t>discrimination</a:t>
            </a:r>
            <a:endParaRPr lang="en-GB" altLang="cy-GB" sz="4000" dirty="0">
              <a:solidFill>
                <a:srgbClr val="0070C0"/>
              </a:solidFill>
              <a:latin typeface="Arial" panose="020B0604020202020204"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a:bodyPr>
          <a:lstStyle/>
          <a:p>
            <a:pPr eaLnBrk="1" fontAlgn="auto" hangingPunct="1">
              <a:spcAft>
                <a:spcPts val="0"/>
              </a:spcAft>
              <a:defRPr/>
            </a:pPr>
            <a:r>
              <a:rPr lang="cy-GB" altLang="cy-GB" dirty="0">
                <a:latin typeface="Arial" panose="020B0604020202020204" pitchFamily="34" charset="0"/>
              </a:rPr>
              <a:t>Pan ddarperir darpariaeth (gofal, addysg) yn yr un ffordd ar gyfer pob plentyn ond mae hyn yn anfanteisio ar rai plant oherwydd eu hethnigrwydd, eu rhyw ac yn y blaen;</a:t>
            </a:r>
          </a:p>
          <a:p>
            <a:pPr eaLnBrk="1" fontAlgn="auto" hangingPunct="1">
              <a:spcAft>
                <a:spcPts val="0"/>
              </a:spcAft>
              <a:defRPr/>
            </a:pPr>
            <a:r>
              <a:rPr lang="cy-GB" altLang="cy-GB" b="1" dirty="0">
                <a:latin typeface="Arial" panose="020B0604020202020204" pitchFamily="34" charset="0"/>
              </a:rPr>
              <a:t>Gellir ei ystyried yn anghyfreithlon.</a:t>
            </a: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eaLnBrk="1" fontAlgn="auto" hangingPunct="1">
              <a:spcAft>
                <a:spcPts val="0"/>
              </a:spcAft>
              <a:defRPr/>
            </a:pPr>
            <a:r>
              <a:rPr lang="en-GB" altLang="cy-GB" sz="2600" dirty="0">
                <a:solidFill>
                  <a:srgbClr val="0070C0"/>
                </a:solidFill>
                <a:latin typeface="Arial" panose="020B0604020202020204" pitchFamily="34" charset="0"/>
              </a:rPr>
              <a:t>When provision (care, education) is delivered in the same way for all children but this disadvantages some children because of their ethnicity, gender and so on;</a:t>
            </a:r>
          </a:p>
          <a:p>
            <a:pPr eaLnBrk="1" fontAlgn="auto" hangingPunct="1">
              <a:spcAft>
                <a:spcPts val="0"/>
              </a:spcAft>
              <a:defRPr/>
            </a:pPr>
            <a:r>
              <a:rPr lang="en-GB" altLang="cy-GB" sz="2600" b="1" dirty="0">
                <a:solidFill>
                  <a:srgbClr val="0070C0"/>
                </a:solidFill>
                <a:latin typeface="Arial" panose="020B0604020202020204" pitchFamily="34" charset="0"/>
              </a:rPr>
              <a:t>Can be deemed unlawful.</a:t>
            </a:r>
          </a:p>
          <a:p>
            <a:pPr marL="0" indent="0" algn="r" eaLnBrk="1" fontAlgn="auto" hangingPunct="1">
              <a:spcAft>
                <a:spcPts val="0"/>
              </a:spcAft>
              <a:buNone/>
              <a:defRPr/>
            </a:pPr>
            <a:r>
              <a:rPr lang="en-GB" altLang="cy-GB" sz="2000" dirty="0">
                <a:solidFill>
                  <a:srgbClr val="0070C0"/>
                </a:solidFill>
                <a:latin typeface="Arial" panose="020B0604020202020204" pitchFamily="34" charset="0"/>
              </a:rPr>
              <a:t>(Equality and Human Rights Commission, 2018)</a:t>
            </a:r>
          </a:p>
        </p:txBody>
      </p:sp>
    </p:spTree>
    <p:extLst>
      <p:ext uri="{BB962C8B-B14F-4D97-AF65-F5344CB8AC3E}">
        <p14:creationId xmlns:p14="http://schemas.microsoft.com/office/powerpoint/2010/main" val="17387771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79450" y="260648"/>
            <a:ext cx="7772400" cy="720725"/>
          </a:xfrm>
        </p:spPr>
        <p:txBody>
          <a:bodyPr rtlCol="0">
            <a:noAutofit/>
          </a:bodyPr>
          <a:lstStyle/>
          <a:p>
            <a:pPr algn="ctr" eaLnBrk="1" fontAlgn="auto" hangingPunct="1">
              <a:spcAft>
                <a:spcPts val="0"/>
              </a:spcAft>
              <a:defRPr/>
            </a:pPr>
            <a:r>
              <a:rPr lang="cy-GB" sz="3200" dirty="0">
                <a:latin typeface="Arial" panose="020B0604020202020204" pitchFamily="34" charset="0"/>
              </a:rPr>
              <a:t>Gwahaniaethu yn deillio o anabledd</a:t>
            </a:r>
            <a:br>
              <a:rPr lang="cy-GB" sz="3200" dirty="0">
                <a:latin typeface="Arial" panose="020B0604020202020204" pitchFamily="34" charset="0"/>
              </a:rPr>
            </a:br>
            <a:r>
              <a:rPr lang="cy-GB" sz="3200" dirty="0">
                <a:solidFill>
                  <a:srgbClr val="0070C0"/>
                </a:solidFill>
                <a:latin typeface="Arial" panose="020B0604020202020204" pitchFamily="34" charset="0"/>
              </a:rPr>
              <a:t>D</a:t>
            </a:r>
            <a:r>
              <a:rPr lang="en-GB" altLang="en-US" sz="3200" kern="0" dirty="0" err="1">
                <a:solidFill>
                  <a:srgbClr val="0070C0"/>
                </a:solidFill>
                <a:latin typeface="Arial" panose="020B0604020202020204" pitchFamily="34" charset="0"/>
                <a:ea typeface="ＭＳ Ｐゴシック" panose="020B0600070205080204" pitchFamily="34" charset="-128"/>
              </a:rPr>
              <a:t>iscrimination</a:t>
            </a:r>
            <a:r>
              <a:rPr lang="en-GB" altLang="en-US" sz="3200" kern="0" dirty="0">
                <a:solidFill>
                  <a:srgbClr val="0070C0"/>
                </a:solidFill>
                <a:latin typeface="Arial" panose="020B0604020202020204" pitchFamily="34" charset="0"/>
                <a:ea typeface="ＭＳ Ｐゴシック" panose="020B0600070205080204" pitchFamily="34" charset="-128"/>
              </a:rPr>
              <a:t> arising from disability</a:t>
            </a:r>
            <a:endParaRPr lang="en-GB" altLang="cy-GB" sz="3200" dirty="0">
              <a:solidFill>
                <a:srgbClr val="0070C0"/>
              </a:solidFill>
              <a:latin typeface="Arial" panose="020B0604020202020204"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a:bodyPr>
          <a:lstStyle/>
          <a:p>
            <a:pPr eaLnBrk="1" fontAlgn="auto" hangingPunct="1">
              <a:spcAft>
                <a:spcPts val="0"/>
              </a:spcAft>
              <a:defRPr/>
            </a:pPr>
            <a:r>
              <a:rPr lang="cy-GB" altLang="cy-GB" dirty="0">
                <a:latin typeface="Arial" panose="020B0604020202020204" pitchFamily="34" charset="0"/>
              </a:rPr>
              <a:t>Pan fo plant yn cael eu trin yn llai ffafriol oherwydd rhywbeth sydd yn gysylltiedig â'u hanabledd;</a:t>
            </a:r>
          </a:p>
          <a:p>
            <a:pPr eaLnBrk="1" fontAlgn="auto" hangingPunct="1">
              <a:spcAft>
                <a:spcPts val="0"/>
              </a:spcAft>
              <a:defRPr/>
            </a:pPr>
            <a:r>
              <a:rPr lang="cy-GB" altLang="cy-GB" dirty="0">
                <a:latin typeface="Arial" panose="020B0604020202020204" pitchFamily="34" charset="0"/>
              </a:rPr>
              <a:t>Pan na ellir cyfiawnhau'r arfer hwn;</a:t>
            </a:r>
          </a:p>
          <a:p>
            <a:pPr eaLnBrk="1" fontAlgn="auto" hangingPunct="1">
              <a:spcAft>
                <a:spcPts val="0"/>
              </a:spcAft>
              <a:defRPr/>
            </a:pPr>
            <a:r>
              <a:rPr lang="cy-GB" altLang="cy-GB" b="1" dirty="0">
                <a:latin typeface="Arial" panose="020B0604020202020204" pitchFamily="34" charset="0"/>
              </a:rPr>
              <a:t>Gellir ei ystyried yn anghyfreithlon.</a:t>
            </a:r>
          </a:p>
        </p:txBody>
      </p:sp>
      <p:sp>
        <p:nvSpPr>
          <p:cNvPr id="5124" name="Rectangle 6"/>
          <p:cNvSpPr>
            <a:spLocks noGrp="1" noChangeArrowheads="1"/>
          </p:cNvSpPr>
          <p:nvPr>
            <p:ph type="body" sz="half" idx="2"/>
          </p:nvPr>
        </p:nvSpPr>
        <p:spPr>
          <a:xfrm>
            <a:off x="4355976" y="1268413"/>
            <a:ext cx="4608511" cy="4475162"/>
          </a:xfrm>
        </p:spPr>
        <p:txBody>
          <a:bodyPr rtlCol="0">
            <a:normAutofit/>
          </a:bodyPr>
          <a:lstStyle/>
          <a:p>
            <a:pPr eaLnBrk="1" fontAlgn="auto" hangingPunct="1">
              <a:spcAft>
                <a:spcPts val="0"/>
              </a:spcAft>
              <a:defRPr/>
            </a:pPr>
            <a:r>
              <a:rPr lang="en-GB" altLang="cy-GB" dirty="0">
                <a:solidFill>
                  <a:srgbClr val="0070C0"/>
                </a:solidFill>
                <a:latin typeface="Arial" panose="020B0604020202020204" pitchFamily="34" charset="0"/>
              </a:rPr>
              <a:t>When children are treated less favourably because of something linked to their disability;</a:t>
            </a:r>
          </a:p>
          <a:p>
            <a:pPr eaLnBrk="1" fontAlgn="auto" hangingPunct="1">
              <a:spcAft>
                <a:spcPts val="0"/>
              </a:spcAft>
              <a:defRPr/>
            </a:pPr>
            <a:r>
              <a:rPr lang="en-GB" altLang="cy-GB" dirty="0">
                <a:solidFill>
                  <a:srgbClr val="0070C0"/>
                </a:solidFill>
                <a:latin typeface="Arial" panose="020B0604020202020204" pitchFamily="34" charset="0"/>
              </a:rPr>
              <a:t>When this practice cannot be justified;</a:t>
            </a:r>
          </a:p>
          <a:p>
            <a:pPr eaLnBrk="1" fontAlgn="auto" hangingPunct="1">
              <a:spcAft>
                <a:spcPts val="0"/>
              </a:spcAft>
              <a:defRPr/>
            </a:pPr>
            <a:r>
              <a:rPr lang="en-GB" altLang="cy-GB" b="1" dirty="0">
                <a:solidFill>
                  <a:srgbClr val="0070C0"/>
                </a:solidFill>
                <a:latin typeface="Arial" panose="020B0604020202020204" pitchFamily="34" charset="0"/>
              </a:rPr>
              <a:t>Can be deemed unlawful.</a:t>
            </a:r>
          </a:p>
          <a:p>
            <a:pPr marL="0" indent="0" algn="r" eaLnBrk="1" fontAlgn="auto" hangingPunct="1">
              <a:spcAft>
                <a:spcPts val="0"/>
              </a:spcAft>
              <a:buNone/>
              <a:defRPr/>
            </a:pPr>
            <a:endParaRPr lang="en-GB" altLang="cy-GB" sz="2000" dirty="0">
              <a:solidFill>
                <a:srgbClr val="0070C0"/>
              </a:solidFill>
              <a:latin typeface="Arial" panose="020B0604020202020204" pitchFamily="34" charset="0"/>
            </a:endParaRPr>
          </a:p>
          <a:p>
            <a:pPr marL="0" indent="0" algn="r" eaLnBrk="1" fontAlgn="auto" hangingPunct="1">
              <a:spcAft>
                <a:spcPts val="0"/>
              </a:spcAft>
              <a:buNone/>
              <a:defRPr/>
            </a:pPr>
            <a:r>
              <a:rPr lang="en-GB" altLang="cy-GB" sz="1800" dirty="0">
                <a:solidFill>
                  <a:srgbClr val="0070C0"/>
                </a:solidFill>
                <a:latin typeface="Arial" panose="020B0604020202020204" pitchFamily="34" charset="0"/>
              </a:rPr>
              <a:t>(Equality and Human Rights Commission, 2018)</a:t>
            </a:r>
          </a:p>
        </p:txBody>
      </p:sp>
    </p:spTree>
    <p:extLst>
      <p:ext uri="{BB962C8B-B14F-4D97-AF65-F5344CB8AC3E}">
        <p14:creationId xmlns:p14="http://schemas.microsoft.com/office/powerpoint/2010/main" val="38293984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4000" kern="0" dirty="0">
                <a:solidFill>
                  <a:srgbClr val="000000"/>
                </a:solidFill>
                <a:latin typeface="Arial" panose="020B0604020202020204" pitchFamily="34" charset="0"/>
                <a:ea typeface="ＭＳ Ｐゴシック" panose="020B0600070205080204" pitchFamily="34" charset="-128"/>
              </a:rPr>
              <a:t>Astudiaeth Achos 1</a:t>
            </a:r>
            <a:br>
              <a:rPr lang="cy-GB" altLang="en-US" sz="4000" kern="0" dirty="0">
                <a:solidFill>
                  <a:srgbClr val="000000"/>
                </a:solidFill>
                <a:latin typeface="Arial" panose="020B0604020202020204" pitchFamily="34" charset="0"/>
                <a:ea typeface="ＭＳ Ｐゴシック" panose="020B0600070205080204" pitchFamily="34" charset="-128"/>
              </a:rPr>
            </a:br>
            <a:r>
              <a:rPr lang="en-GB" altLang="en-US" sz="4000" kern="0" dirty="0">
                <a:solidFill>
                  <a:srgbClr val="0070C0"/>
                </a:solidFill>
                <a:latin typeface="Arial" panose="020B0604020202020204" pitchFamily="34" charset="0"/>
                <a:ea typeface="ＭＳ Ｐゴシック" panose="020B0600070205080204" pitchFamily="34" charset="-128"/>
              </a:rPr>
              <a:t>Case Study 1</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556792"/>
            <a:ext cx="4608512" cy="4186783"/>
          </a:xfrm>
        </p:spPr>
        <p:txBody>
          <a:bodyPr rtlCol="0">
            <a:noAutofit/>
          </a:bodyPr>
          <a:lstStyle/>
          <a:p>
            <a:pPr marL="0" indent="0">
              <a:spcBef>
                <a:spcPts val="600"/>
              </a:spcBef>
              <a:buNone/>
              <a:defRPr/>
            </a:pPr>
            <a:r>
              <a:rPr lang="cy-GB" altLang="en-US" sz="2300"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Mae staff mewn ysgol gynradd yn cynllunio ymweliad ar gyfer eu dosbarth Blwyddyn 1. Mae'r Pennaeth yn trefnu cyfarfod gyda rhieni un plentyn i'w hysbysu na fydd eu plentyn yn medru mynd gyda’r gweddill gan fod pryderon efallai na fydd hi'n gallu cymryd rhan yn y gweithgareddau a ddarperir.</a:t>
            </a:r>
          </a:p>
          <a:p>
            <a:pPr marL="0" indent="0">
              <a:spcBef>
                <a:spcPts val="600"/>
              </a:spcBef>
              <a:buNone/>
              <a:defRPr/>
            </a:pPr>
            <a:r>
              <a:rPr lang="cy-GB" altLang="en-US" sz="2300"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Mae gan y plentyn Syndrom Down.</a:t>
            </a:r>
            <a:endParaRPr lang="cy-GB" altLang="cy-GB" sz="2300" dirty="0">
              <a:latin typeface="Arial" panose="020B0604020202020204" pitchFamily="34" charset="0"/>
            </a:endParaRPr>
          </a:p>
        </p:txBody>
      </p:sp>
      <p:sp>
        <p:nvSpPr>
          <p:cNvPr id="5124" name="Rectangle 6"/>
          <p:cNvSpPr>
            <a:spLocks noGrp="1" noChangeArrowheads="1"/>
          </p:cNvSpPr>
          <p:nvPr>
            <p:ph type="body" sz="half" idx="2"/>
          </p:nvPr>
        </p:nvSpPr>
        <p:spPr>
          <a:xfrm>
            <a:off x="4788024" y="1556792"/>
            <a:ext cx="4176712" cy="4189563"/>
          </a:xfrm>
        </p:spPr>
        <p:txBody>
          <a:bodyPr rtlCol="0">
            <a:normAutofit fontScale="85000" lnSpcReduction="20000"/>
          </a:bodyPr>
          <a:lstStyle/>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Staff at a primary school are planning a visit for their Year 1 class. The Headteacher arranges a meeting with one child’s parents to notify them that their child is to be excluded from the visit as there are concerns that she may not be able to participate in the activities provided.</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The child has Down Syndrome. </a:t>
            </a:r>
          </a:p>
          <a:p>
            <a:pPr marL="0" indent="0">
              <a:buNone/>
              <a:defRPr/>
            </a:pPr>
            <a:r>
              <a:rPr lang="en-US" altLang="en-US" kern="0" dirty="0">
                <a:solidFill>
                  <a:srgbClr val="002060"/>
                </a:solidFill>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10742678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3600" kern="0" dirty="0">
                <a:solidFill>
                  <a:srgbClr val="000000"/>
                </a:solidFill>
                <a:latin typeface="Arial" panose="020B0604020202020204" pitchFamily="34" charset="0"/>
                <a:ea typeface="ＭＳ Ｐゴシック" panose="020B0600070205080204" pitchFamily="34" charset="-128"/>
              </a:rPr>
              <a:t>Astudiaeth Achos</a:t>
            </a:r>
            <a:br>
              <a:rPr lang="cy-GB" altLang="en-US" sz="3600" kern="0" dirty="0">
                <a:solidFill>
                  <a:srgbClr val="000000"/>
                </a:solidFill>
                <a:latin typeface="Arial" panose="020B0604020202020204" pitchFamily="34" charset="0"/>
                <a:ea typeface="ＭＳ Ｐゴシック" panose="020B0600070205080204" pitchFamily="34" charset="-128"/>
              </a:rPr>
            </a:br>
            <a:r>
              <a:rPr lang="en-GB" altLang="en-US" sz="3600" kern="0" dirty="0">
                <a:solidFill>
                  <a:srgbClr val="0070C0"/>
                </a:solidFill>
                <a:latin typeface="Arial" panose="020B0604020202020204" pitchFamily="34" charset="0"/>
                <a:ea typeface="ＭＳ Ｐゴシック" panose="020B0600070205080204" pitchFamily="34" charset="-128"/>
              </a:rPr>
              <a:t>Case Study</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556792"/>
            <a:ext cx="4386138" cy="4186783"/>
          </a:xfrm>
        </p:spPr>
        <p:txBody>
          <a:bodyPr rtlCol="0">
            <a:normAutofit/>
          </a:bodyPr>
          <a:lstStyle/>
          <a:p>
            <a:pPr marL="514350" indent="-514350">
              <a:buAutoNum type="arabicPeriod"/>
              <a:defRPr/>
            </a:pPr>
            <a:r>
              <a:rPr lang="cy-GB" altLang="cy-GB" dirty="0">
                <a:latin typeface="Arial" panose="020B0604020202020204" pitchFamily="34" charset="0"/>
              </a:rPr>
              <a:t>Ai esiampl o wahaniaethu yw hyn?</a:t>
            </a:r>
          </a:p>
          <a:p>
            <a:pPr marL="514350" indent="-514350">
              <a:buAutoNum type="arabicPeriod"/>
              <a:defRPr/>
            </a:pPr>
            <a:r>
              <a:rPr lang="cy-GB" altLang="cy-GB" dirty="0">
                <a:latin typeface="Arial" panose="020B0604020202020204" pitchFamily="34" charset="0"/>
              </a:rPr>
              <a:t>Fel ymarferydd, sut fyddech chi'n ymateb i'r sefyllfa?</a:t>
            </a:r>
          </a:p>
          <a:p>
            <a:pPr marL="514350" indent="-514350">
              <a:buAutoNum type="arabicPeriod"/>
              <a:defRPr/>
            </a:pPr>
            <a:r>
              <a:rPr lang="cy-GB" altLang="cy-GB" dirty="0">
                <a:latin typeface="Arial" panose="020B0604020202020204" pitchFamily="34" charset="0"/>
              </a:rPr>
              <a:t>Sut gallai’r rhieni ymateb?</a:t>
            </a:r>
          </a:p>
          <a:p>
            <a:pPr marL="514350" indent="-514350">
              <a:buAutoNum type="arabicPeriod"/>
              <a:defRPr/>
            </a:pPr>
            <a:r>
              <a:rPr lang="cy-GB" altLang="cy-GB" dirty="0">
                <a:latin typeface="Arial" panose="020B0604020202020204" pitchFamily="34" charset="0"/>
              </a:rPr>
              <a:t>Sut gallai hyn effeithio ar y plentyn?</a:t>
            </a:r>
          </a:p>
        </p:txBody>
      </p:sp>
      <p:sp>
        <p:nvSpPr>
          <p:cNvPr id="5124" name="Rectangle 6"/>
          <p:cNvSpPr>
            <a:spLocks noGrp="1" noChangeArrowheads="1"/>
          </p:cNvSpPr>
          <p:nvPr>
            <p:ph type="body" sz="half" idx="2"/>
          </p:nvPr>
        </p:nvSpPr>
        <p:spPr>
          <a:xfrm>
            <a:off x="4788024" y="1556792"/>
            <a:ext cx="4176712" cy="4189563"/>
          </a:xfrm>
        </p:spPr>
        <p:txBody>
          <a:bodyPr rtlCol="0">
            <a:normAutofit/>
          </a:bodyPr>
          <a:lstStyle/>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1.Is this an example of discrimination? Why?</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2. As a practitioner, how would you respond to the situation?</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3. How could parents respond?</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4. How could this affect the child?</a:t>
            </a:r>
          </a:p>
        </p:txBody>
      </p:sp>
    </p:spTree>
    <p:extLst>
      <p:ext uri="{BB962C8B-B14F-4D97-AF65-F5344CB8AC3E}">
        <p14:creationId xmlns:p14="http://schemas.microsoft.com/office/powerpoint/2010/main" val="1440575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8945C-395E-4BF9-98AB-60ABA31D5D1F}"/>
              </a:ext>
            </a:extLst>
          </p:cNvPr>
          <p:cNvSpPr>
            <a:spLocks noGrp="1"/>
          </p:cNvSpPr>
          <p:nvPr>
            <p:ph type="title"/>
          </p:nvPr>
        </p:nvSpPr>
        <p:spPr/>
        <p:txBody>
          <a:bodyPr>
            <a:normAutofit/>
          </a:bodyPr>
          <a:lstStyle/>
          <a:p>
            <a:pPr algn="ctr"/>
            <a:r>
              <a:rPr lang="en-GB" sz="4000" dirty="0" err="1">
                <a:latin typeface="Arial" panose="020B0604020202020204" pitchFamily="34" charset="0"/>
              </a:rPr>
              <a:t>Gwahaniaethu</a:t>
            </a:r>
            <a:r>
              <a:rPr lang="en-GB" sz="4000" dirty="0">
                <a:latin typeface="Arial" panose="020B0604020202020204" pitchFamily="34" charset="0"/>
              </a:rPr>
              <a:t> </a:t>
            </a:r>
            <a:r>
              <a:rPr lang="en-GB" sz="4000" dirty="0" err="1">
                <a:latin typeface="Arial" panose="020B0604020202020204" pitchFamily="34" charset="0"/>
              </a:rPr>
              <a:t>mewn</a:t>
            </a:r>
            <a:r>
              <a:rPr lang="en-GB" sz="4000" dirty="0">
                <a:latin typeface="Arial" panose="020B0604020202020204" pitchFamily="34" charset="0"/>
              </a:rPr>
              <a:t> </a:t>
            </a:r>
            <a:r>
              <a:rPr lang="en-GB" sz="4000" dirty="0" err="1">
                <a:latin typeface="Arial" panose="020B0604020202020204" pitchFamily="34" charset="0"/>
              </a:rPr>
              <a:t>ysgolion</a:t>
            </a:r>
            <a:br>
              <a:rPr lang="en-GB" sz="4000" dirty="0">
                <a:latin typeface="Arial" panose="020B0604020202020204" pitchFamily="34" charset="0"/>
              </a:rPr>
            </a:br>
            <a:r>
              <a:rPr lang="en-GB" sz="4000" dirty="0">
                <a:solidFill>
                  <a:srgbClr val="0070C0"/>
                </a:solidFill>
                <a:latin typeface="Arial" panose="020B0604020202020204" pitchFamily="34" charset="0"/>
              </a:rPr>
              <a:t>Discrimination in schools</a:t>
            </a:r>
          </a:p>
        </p:txBody>
      </p:sp>
      <p:sp>
        <p:nvSpPr>
          <p:cNvPr id="3" name="Content Placeholder 2">
            <a:extLst>
              <a:ext uri="{FF2B5EF4-FFF2-40B4-BE49-F238E27FC236}">
                <a16:creationId xmlns:a16="http://schemas.microsoft.com/office/drawing/2014/main" id="{6BF810A0-7D8D-4DF9-A157-EF81399FA4B2}"/>
              </a:ext>
            </a:extLst>
          </p:cNvPr>
          <p:cNvSpPr>
            <a:spLocks noGrp="1"/>
          </p:cNvSpPr>
          <p:nvPr>
            <p:ph sz="half" idx="1"/>
          </p:nvPr>
        </p:nvSpPr>
        <p:spPr>
          <a:xfrm>
            <a:off x="179512" y="1844824"/>
            <a:ext cx="4335338" cy="4332139"/>
          </a:xfrm>
        </p:spPr>
        <p:txBody>
          <a:bodyPr>
            <a:normAutofit/>
          </a:bodyPr>
          <a:lstStyle/>
          <a:p>
            <a:r>
              <a:rPr lang="cy-GB" dirty="0">
                <a:latin typeface="Arial" panose="020B0604020202020204" pitchFamily="34" charset="0"/>
              </a:rPr>
              <a:t>Deddf Cydraddoldeb 2010;</a:t>
            </a:r>
          </a:p>
          <a:p>
            <a:r>
              <a:rPr lang="cy-GB" dirty="0">
                <a:latin typeface="Arial" panose="020B0604020202020204" pitchFamily="34" charset="0"/>
              </a:rPr>
              <a:t>Addasiadau rhesymol;</a:t>
            </a:r>
          </a:p>
          <a:p>
            <a:r>
              <a:rPr lang="cy-GB" dirty="0">
                <a:latin typeface="Arial" panose="020B0604020202020204" pitchFamily="34" charset="0"/>
              </a:rPr>
              <a:t>Holl weithgareddau ysgol YNGHYD A phenderfyniadau a wneir gan staff;</a:t>
            </a:r>
          </a:p>
          <a:p>
            <a:r>
              <a:rPr lang="cy-GB" dirty="0">
                <a:latin typeface="Arial" panose="020B0604020202020204" pitchFamily="34" charset="0"/>
              </a:rPr>
              <a:t>Cynnwys mynd at deithiau ysgol.</a:t>
            </a:r>
          </a:p>
        </p:txBody>
      </p:sp>
      <p:sp>
        <p:nvSpPr>
          <p:cNvPr id="4" name="Content Placeholder 3">
            <a:extLst>
              <a:ext uri="{FF2B5EF4-FFF2-40B4-BE49-F238E27FC236}">
                <a16:creationId xmlns:a16="http://schemas.microsoft.com/office/drawing/2014/main" id="{98C5900E-BAE8-4CE3-8AA7-986262436185}"/>
              </a:ext>
            </a:extLst>
          </p:cNvPr>
          <p:cNvSpPr>
            <a:spLocks noGrp="1"/>
          </p:cNvSpPr>
          <p:nvPr>
            <p:ph sz="half" idx="2"/>
          </p:nvPr>
        </p:nvSpPr>
        <p:spPr>
          <a:xfrm>
            <a:off x="4629150" y="1844824"/>
            <a:ext cx="4335338" cy="4332139"/>
          </a:xfrm>
        </p:spPr>
        <p:txBody>
          <a:bodyPr>
            <a:normAutofit/>
          </a:bodyPr>
          <a:lstStyle/>
          <a:p>
            <a:r>
              <a:rPr lang="en-GB" dirty="0">
                <a:solidFill>
                  <a:srgbClr val="0070C0"/>
                </a:solidFill>
                <a:latin typeface="Arial" panose="020B0604020202020204" pitchFamily="34" charset="0"/>
              </a:rPr>
              <a:t>Equality Act 2010;</a:t>
            </a:r>
          </a:p>
          <a:p>
            <a:r>
              <a:rPr lang="en-GB" dirty="0">
                <a:solidFill>
                  <a:srgbClr val="0070C0"/>
                </a:solidFill>
                <a:latin typeface="Arial" panose="020B0604020202020204" pitchFamily="34" charset="0"/>
              </a:rPr>
              <a:t>Reasonable adjustments;</a:t>
            </a:r>
          </a:p>
          <a:p>
            <a:r>
              <a:rPr lang="en-GB" dirty="0">
                <a:solidFill>
                  <a:srgbClr val="0070C0"/>
                </a:solidFill>
                <a:latin typeface="Arial" panose="020B0604020202020204" pitchFamily="34" charset="0"/>
              </a:rPr>
              <a:t>All school activities AND decisions made by staff;</a:t>
            </a:r>
          </a:p>
          <a:p>
            <a:r>
              <a:rPr lang="en-GB" dirty="0">
                <a:solidFill>
                  <a:srgbClr val="0070C0"/>
                </a:solidFill>
                <a:latin typeface="Arial" panose="020B0604020202020204" pitchFamily="34" charset="0"/>
              </a:rPr>
              <a:t>Includes access to school trips.</a:t>
            </a:r>
          </a:p>
          <a:p>
            <a:pPr marL="0" indent="0" algn="r">
              <a:buNone/>
            </a:pPr>
            <a:r>
              <a:rPr lang="en-GB" sz="1800" dirty="0">
                <a:solidFill>
                  <a:srgbClr val="0070C0"/>
                </a:solidFill>
                <a:latin typeface="Arial" panose="020B0604020202020204" pitchFamily="34" charset="0"/>
              </a:rPr>
              <a:t>(Citizen’s Advice 2021).</a:t>
            </a:r>
          </a:p>
        </p:txBody>
      </p:sp>
    </p:spTree>
    <p:extLst>
      <p:ext uri="{BB962C8B-B14F-4D97-AF65-F5344CB8AC3E}">
        <p14:creationId xmlns:p14="http://schemas.microsoft.com/office/powerpoint/2010/main" val="8105188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4000" kern="0" dirty="0">
                <a:solidFill>
                  <a:srgbClr val="000000"/>
                </a:solidFill>
                <a:latin typeface="Arial" panose="020B0604020202020204" pitchFamily="34" charset="0"/>
                <a:ea typeface="ＭＳ Ｐゴシック" panose="020B0600070205080204" pitchFamily="34" charset="-128"/>
              </a:rPr>
              <a:t>Astudiaeth Achos 2</a:t>
            </a:r>
            <a:br>
              <a:rPr lang="cy-GB" altLang="en-US" sz="4000" kern="0" dirty="0">
                <a:solidFill>
                  <a:srgbClr val="000000"/>
                </a:solidFill>
                <a:latin typeface="Arial" panose="020B0604020202020204" pitchFamily="34" charset="0"/>
                <a:ea typeface="ＭＳ Ｐゴシック" panose="020B0600070205080204" pitchFamily="34" charset="-128"/>
              </a:rPr>
            </a:br>
            <a:r>
              <a:rPr lang="en-GB" altLang="en-US" sz="4000" kern="0" dirty="0">
                <a:solidFill>
                  <a:srgbClr val="0070C0"/>
                </a:solidFill>
                <a:latin typeface="Arial" panose="020B0604020202020204" pitchFamily="34" charset="0"/>
                <a:ea typeface="ＭＳ Ｐゴシック" panose="020B0600070205080204" pitchFamily="34" charset="-128"/>
              </a:rPr>
              <a:t>Case Study 2</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409996"/>
            <a:ext cx="4608512" cy="4333579"/>
          </a:xfrm>
        </p:spPr>
        <p:txBody>
          <a:bodyPr rtlCol="0">
            <a:noAutofit/>
          </a:bodyPr>
          <a:lstStyle/>
          <a:p>
            <a:pPr marL="0" indent="0">
              <a:spcBef>
                <a:spcPts val="600"/>
              </a:spcBef>
              <a:buNone/>
              <a:defRPr/>
            </a:pPr>
            <a:r>
              <a:rPr lang="cy-GB" altLang="en-US" sz="2000"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Mae athro dosbarth derbyn wedi grwpio’r plant yn ôl eu gallu. Mae plant sy'n ymddangos yn fwyaf galluog yn cael eu rhoi yn y 'grŵp coch.' Mae plant sy'n ymddangos fel pe bai ganddynt ddatblygiad normadol yn cael eu rhoi yn y 'grŵp glas', tra bod plant sy'n ymddangos yn cael anawsterau yn dilyn gweithgareddau bob dydd yn cael eu rhoi yn y 'grŵp melyn' .</a:t>
            </a:r>
          </a:p>
          <a:p>
            <a:pPr marL="0" indent="0">
              <a:spcBef>
                <a:spcPts val="600"/>
              </a:spcBef>
              <a:buNone/>
              <a:defRPr/>
            </a:pPr>
            <a:r>
              <a:rPr lang="cy-GB" altLang="en-US" sz="2000"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Nid oes un plentyn wedi cael diagnosis o ADY.</a:t>
            </a:r>
            <a:endParaRPr lang="cy-GB" altLang="cy-GB" sz="2000" dirty="0">
              <a:latin typeface="Arial" panose="020B0604020202020204" pitchFamily="34" charset="0"/>
            </a:endParaRPr>
          </a:p>
        </p:txBody>
      </p:sp>
      <p:sp>
        <p:nvSpPr>
          <p:cNvPr id="5124" name="Rectangle 6"/>
          <p:cNvSpPr>
            <a:spLocks noGrp="1" noChangeArrowheads="1"/>
          </p:cNvSpPr>
          <p:nvPr>
            <p:ph type="body" sz="half" idx="2"/>
          </p:nvPr>
        </p:nvSpPr>
        <p:spPr>
          <a:xfrm>
            <a:off x="4788024" y="1412776"/>
            <a:ext cx="4176712" cy="4333579"/>
          </a:xfrm>
        </p:spPr>
        <p:txBody>
          <a:bodyPr rtlCol="0">
            <a:normAutofit fontScale="77500" lnSpcReduction="20000"/>
          </a:bodyPr>
          <a:lstStyle/>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A reception class teacher has grouped children according to ability. Children who appear to be most able are placed in the ‘red group.’ Children who appear to have normative development are placed in the ‘blue group’, while children who appear to have difficulties following everyday activities are placed in the ‘yellow group’. </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None of the children have been diagnosed with an ALN.</a:t>
            </a:r>
          </a:p>
          <a:p>
            <a:pPr marL="0" indent="0">
              <a:buNone/>
              <a:defRPr/>
            </a:pPr>
            <a:endParaRPr lang="en-US" altLang="en-US" kern="0" dirty="0">
              <a:solidFill>
                <a:srgbClr val="002060"/>
              </a:solidFill>
              <a:latin typeface="Arial" panose="020B0604020202020204" pitchFamily="34" charset="0"/>
              <a:ea typeface="ＭＳ Ｐゴシック" panose="020B0600070205080204" pitchFamily="34" charset="-128"/>
            </a:endParaRPr>
          </a:p>
          <a:p>
            <a:pPr marL="0" indent="0">
              <a:buNone/>
              <a:defRPr/>
            </a:pPr>
            <a:r>
              <a:rPr lang="en-US" altLang="en-US" kern="0" dirty="0">
                <a:solidFill>
                  <a:srgbClr val="002060"/>
                </a:solidFill>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10398691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3600" kern="0" dirty="0">
                <a:solidFill>
                  <a:srgbClr val="000000"/>
                </a:solidFill>
                <a:latin typeface="Arial" panose="020B0604020202020204" pitchFamily="34" charset="0"/>
                <a:ea typeface="ＭＳ Ｐゴシック" panose="020B0600070205080204" pitchFamily="34" charset="-128"/>
              </a:rPr>
              <a:t>Astudiaeth Achos</a:t>
            </a:r>
            <a:br>
              <a:rPr lang="cy-GB" altLang="en-US" sz="3600" kern="0" dirty="0">
                <a:solidFill>
                  <a:srgbClr val="000000"/>
                </a:solidFill>
                <a:latin typeface="Arial" panose="020B0604020202020204" pitchFamily="34" charset="0"/>
                <a:ea typeface="ＭＳ Ｐゴシック" panose="020B0600070205080204" pitchFamily="34" charset="-128"/>
              </a:rPr>
            </a:br>
            <a:r>
              <a:rPr lang="en-GB" altLang="en-US" sz="3600" kern="0" dirty="0">
                <a:solidFill>
                  <a:srgbClr val="0070C0"/>
                </a:solidFill>
                <a:latin typeface="Arial" panose="020B0604020202020204" pitchFamily="34" charset="0"/>
                <a:ea typeface="ＭＳ Ｐゴシック" panose="020B0600070205080204" pitchFamily="34" charset="-128"/>
              </a:rPr>
              <a:t>Case Study</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484784"/>
            <a:ext cx="4386138" cy="4258791"/>
          </a:xfrm>
        </p:spPr>
        <p:txBody>
          <a:bodyPr rtlCol="0">
            <a:normAutofit/>
          </a:bodyPr>
          <a:lstStyle/>
          <a:p>
            <a:pPr marL="514350" indent="-514350">
              <a:buAutoNum type="arabicPeriod"/>
              <a:defRPr/>
            </a:pPr>
            <a:r>
              <a:rPr lang="cy-GB" altLang="cy-GB" dirty="0">
                <a:latin typeface="Arial" panose="020B0604020202020204" pitchFamily="34" charset="0"/>
              </a:rPr>
              <a:t>Ai esiampl o wahaniaethu yw hyn?</a:t>
            </a:r>
          </a:p>
          <a:p>
            <a:pPr marL="514350" indent="-514350">
              <a:buAutoNum type="arabicPeriod"/>
              <a:defRPr/>
            </a:pPr>
            <a:r>
              <a:rPr lang="cy-GB" altLang="cy-GB" dirty="0">
                <a:latin typeface="Arial" panose="020B0604020202020204" pitchFamily="34" charset="0"/>
              </a:rPr>
              <a:t>Fel ymarferydd, sut fyddech chi'n ymateb i'r sefyllfa?</a:t>
            </a:r>
          </a:p>
          <a:p>
            <a:pPr marL="514350" indent="-514350">
              <a:buAutoNum type="arabicPeriod"/>
              <a:defRPr/>
            </a:pPr>
            <a:r>
              <a:rPr lang="cy-GB" altLang="cy-GB" dirty="0">
                <a:latin typeface="Arial" panose="020B0604020202020204" pitchFamily="34" charset="0"/>
              </a:rPr>
              <a:t>Sut gallai’r rhieni ymateb?</a:t>
            </a:r>
          </a:p>
          <a:p>
            <a:pPr marL="514350" indent="-514350">
              <a:buAutoNum type="arabicPeriod"/>
              <a:defRPr/>
            </a:pPr>
            <a:r>
              <a:rPr lang="cy-GB" altLang="cy-GB" dirty="0">
                <a:latin typeface="Arial" panose="020B0604020202020204" pitchFamily="34" charset="0"/>
              </a:rPr>
              <a:t>Sut gallai hyn effeithio ar y plant?</a:t>
            </a:r>
          </a:p>
        </p:txBody>
      </p:sp>
      <p:sp>
        <p:nvSpPr>
          <p:cNvPr id="5124" name="Rectangle 6"/>
          <p:cNvSpPr>
            <a:spLocks noGrp="1" noChangeArrowheads="1"/>
          </p:cNvSpPr>
          <p:nvPr>
            <p:ph type="body" sz="half" idx="2"/>
          </p:nvPr>
        </p:nvSpPr>
        <p:spPr>
          <a:xfrm>
            <a:off x="4788024" y="1484784"/>
            <a:ext cx="4176712" cy="4261571"/>
          </a:xfrm>
        </p:spPr>
        <p:txBody>
          <a:bodyPr rtlCol="0">
            <a:normAutofit/>
          </a:bodyPr>
          <a:lstStyle/>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1.Is this an example of discrimination? Why?</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2. As a practitioner, how would you respond to the situation?</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3. How could parents respond?</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4. How could this affect the children?</a:t>
            </a:r>
          </a:p>
        </p:txBody>
      </p:sp>
    </p:spTree>
    <p:extLst>
      <p:ext uri="{BB962C8B-B14F-4D97-AF65-F5344CB8AC3E}">
        <p14:creationId xmlns:p14="http://schemas.microsoft.com/office/powerpoint/2010/main" val="8061434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B3A9-AD50-4153-B9AB-D20DE72CF305}"/>
              </a:ext>
            </a:extLst>
          </p:cNvPr>
          <p:cNvSpPr>
            <a:spLocks noGrp="1"/>
          </p:cNvSpPr>
          <p:nvPr>
            <p:ph type="title"/>
          </p:nvPr>
        </p:nvSpPr>
        <p:spPr>
          <a:xfrm>
            <a:off x="628650" y="365127"/>
            <a:ext cx="7886700" cy="975642"/>
          </a:xfrm>
        </p:spPr>
        <p:txBody>
          <a:bodyPr>
            <a:noAutofit/>
          </a:bodyPr>
          <a:lstStyle/>
          <a:p>
            <a:pPr algn="ctr"/>
            <a:r>
              <a:rPr lang="cy-GB" sz="3600" dirty="0">
                <a:latin typeface="Arial" panose="020B0604020202020204" pitchFamily="34" charset="0"/>
              </a:rPr>
              <a:t>Grwpio plant yn ôl gallu</a:t>
            </a:r>
            <a:br>
              <a:rPr lang="en-GB" sz="3600" dirty="0">
                <a:latin typeface="Arial" panose="020B0604020202020204" pitchFamily="34" charset="0"/>
              </a:rPr>
            </a:br>
            <a:r>
              <a:rPr lang="en-GB" sz="3600" dirty="0">
                <a:solidFill>
                  <a:srgbClr val="0070C0"/>
                </a:solidFill>
                <a:latin typeface="Arial" panose="020B0604020202020204" pitchFamily="34" charset="0"/>
              </a:rPr>
              <a:t>Grouping children according to ability</a:t>
            </a:r>
          </a:p>
        </p:txBody>
      </p:sp>
      <p:sp>
        <p:nvSpPr>
          <p:cNvPr id="3" name="Content Placeholder 2">
            <a:extLst>
              <a:ext uri="{FF2B5EF4-FFF2-40B4-BE49-F238E27FC236}">
                <a16:creationId xmlns:a16="http://schemas.microsoft.com/office/drawing/2014/main" id="{BE22951A-6680-45F6-A2A1-C43EFF66568A}"/>
              </a:ext>
            </a:extLst>
          </p:cNvPr>
          <p:cNvSpPr>
            <a:spLocks noGrp="1"/>
          </p:cNvSpPr>
          <p:nvPr>
            <p:ph sz="half" idx="1"/>
          </p:nvPr>
        </p:nvSpPr>
        <p:spPr>
          <a:xfrm>
            <a:off x="239738" y="1778646"/>
            <a:ext cx="4263330" cy="4032447"/>
          </a:xfrm>
        </p:spPr>
        <p:txBody>
          <a:bodyPr>
            <a:normAutofit/>
          </a:bodyPr>
          <a:lstStyle/>
          <a:p>
            <a:r>
              <a:rPr lang="cy-GB" dirty="0">
                <a:latin typeface="Arial" panose="020B0604020202020204" pitchFamily="34" charset="0"/>
              </a:rPr>
              <a:t>Athrawon gyda disgwyliadau isel o blant mewn setiau is;</a:t>
            </a:r>
          </a:p>
          <a:p>
            <a:r>
              <a:rPr lang="cy-GB" dirty="0">
                <a:latin typeface="Arial" panose="020B0604020202020204" pitchFamily="34" charset="0"/>
              </a:rPr>
              <a:t>‘Diwylliant o ddibyniaeth’;</a:t>
            </a:r>
          </a:p>
          <a:p>
            <a:r>
              <a:rPr lang="cy-GB" dirty="0">
                <a:latin typeface="Arial" panose="020B0604020202020204" pitchFamily="34" charset="0"/>
              </a:rPr>
              <a:t>Llai o gwricwlwm;</a:t>
            </a:r>
          </a:p>
        </p:txBody>
      </p:sp>
      <p:sp>
        <p:nvSpPr>
          <p:cNvPr id="4" name="Content Placeholder 3">
            <a:extLst>
              <a:ext uri="{FF2B5EF4-FFF2-40B4-BE49-F238E27FC236}">
                <a16:creationId xmlns:a16="http://schemas.microsoft.com/office/drawing/2014/main" id="{7E4812FE-3E8B-4448-8FAC-645BC9CF070E}"/>
              </a:ext>
            </a:extLst>
          </p:cNvPr>
          <p:cNvSpPr>
            <a:spLocks noGrp="1"/>
          </p:cNvSpPr>
          <p:nvPr>
            <p:ph sz="half" idx="2"/>
          </p:nvPr>
        </p:nvSpPr>
        <p:spPr>
          <a:xfrm>
            <a:off x="4629150" y="1778646"/>
            <a:ext cx="4263330" cy="4398317"/>
          </a:xfrm>
        </p:spPr>
        <p:txBody>
          <a:bodyPr>
            <a:normAutofit/>
          </a:bodyPr>
          <a:lstStyle/>
          <a:p>
            <a:r>
              <a:rPr lang="en-GB" dirty="0">
                <a:solidFill>
                  <a:srgbClr val="0070C0"/>
                </a:solidFill>
                <a:latin typeface="Arial" panose="020B0604020202020204" pitchFamily="34" charset="0"/>
              </a:rPr>
              <a:t>Teachers have low expectations of children in lower sets;</a:t>
            </a:r>
          </a:p>
          <a:p>
            <a:r>
              <a:rPr lang="en-GB" dirty="0">
                <a:solidFill>
                  <a:srgbClr val="0070C0"/>
                </a:solidFill>
                <a:latin typeface="Arial" panose="020B0604020202020204" pitchFamily="34" charset="0"/>
              </a:rPr>
              <a:t>‘Culture of dependency’;</a:t>
            </a:r>
          </a:p>
          <a:p>
            <a:r>
              <a:rPr lang="en-GB" dirty="0">
                <a:solidFill>
                  <a:srgbClr val="0070C0"/>
                </a:solidFill>
                <a:latin typeface="Arial" panose="020B0604020202020204" pitchFamily="34" charset="0"/>
              </a:rPr>
              <a:t>Reduced curriculum;</a:t>
            </a:r>
          </a:p>
          <a:p>
            <a:pPr marL="0" indent="0">
              <a:buNone/>
            </a:pPr>
            <a:br>
              <a:rPr lang="en-GB" dirty="0">
                <a:solidFill>
                  <a:srgbClr val="002060"/>
                </a:solidFill>
                <a:latin typeface="Arial" panose="020B0604020202020204" pitchFamily="34" charset="0"/>
              </a:rPr>
            </a:b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8511083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B3A9-AD50-4153-B9AB-D20DE72CF305}"/>
              </a:ext>
            </a:extLst>
          </p:cNvPr>
          <p:cNvSpPr>
            <a:spLocks noGrp="1"/>
          </p:cNvSpPr>
          <p:nvPr>
            <p:ph type="title"/>
          </p:nvPr>
        </p:nvSpPr>
        <p:spPr>
          <a:xfrm>
            <a:off x="628650" y="365127"/>
            <a:ext cx="7886700" cy="975642"/>
          </a:xfrm>
        </p:spPr>
        <p:txBody>
          <a:bodyPr>
            <a:noAutofit/>
          </a:bodyPr>
          <a:lstStyle/>
          <a:p>
            <a:pPr algn="ctr"/>
            <a:r>
              <a:rPr lang="cy-GB" sz="3600" dirty="0">
                <a:latin typeface="Arial" panose="020B0604020202020204" pitchFamily="34" charset="0"/>
              </a:rPr>
              <a:t>Grwpio plant yn ôl gallu</a:t>
            </a:r>
            <a:br>
              <a:rPr lang="en-GB" sz="3600" dirty="0">
                <a:latin typeface="Arial" panose="020B0604020202020204" pitchFamily="34" charset="0"/>
              </a:rPr>
            </a:br>
            <a:r>
              <a:rPr lang="en-GB" sz="3600" dirty="0">
                <a:solidFill>
                  <a:srgbClr val="0070C0"/>
                </a:solidFill>
                <a:latin typeface="Arial" panose="020B0604020202020204" pitchFamily="34" charset="0"/>
              </a:rPr>
              <a:t>Grouping children according to ability</a:t>
            </a:r>
          </a:p>
        </p:txBody>
      </p:sp>
      <p:sp>
        <p:nvSpPr>
          <p:cNvPr id="3" name="Content Placeholder 2">
            <a:extLst>
              <a:ext uri="{FF2B5EF4-FFF2-40B4-BE49-F238E27FC236}">
                <a16:creationId xmlns:a16="http://schemas.microsoft.com/office/drawing/2014/main" id="{BE22951A-6680-45F6-A2A1-C43EFF66568A}"/>
              </a:ext>
            </a:extLst>
          </p:cNvPr>
          <p:cNvSpPr>
            <a:spLocks noGrp="1"/>
          </p:cNvSpPr>
          <p:nvPr>
            <p:ph sz="half" idx="1"/>
          </p:nvPr>
        </p:nvSpPr>
        <p:spPr>
          <a:xfrm>
            <a:off x="239738" y="1916832"/>
            <a:ext cx="4263330" cy="3894261"/>
          </a:xfrm>
        </p:spPr>
        <p:txBody>
          <a:bodyPr>
            <a:normAutofit/>
          </a:bodyPr>
          <a:lstStyle/>
          <a:p>
            <a:r>
              <a:rPr lang="cy-GB" dirty="0">
                <a:latin typeface="Arial" panose="020B0604020202020204" pitchFamily="34" charset="0"/>
              </a:rPr>
              <a:t>Mwy o dasgau ailadroddus;</a:t>
            </a:r>
          </a:p>
          <a:p>
            <a:r>
              <a:rPr lang="cy-GB" dirty="0">
                <a:latin typeface="Arial" panose="020B0604020202020204" pitchFamily="34" charset="0"/>
              </a:rPr>
              <a:t>Gallu niweidio hunanhyder plant.</a:t>
            </a:r>
          </a:p>
        </p:txBody>
      </p:sp>
      <p:sp>
        <p:nvSpPr>
          <p:cNvPr id="4" name="Content Placeholder 3">
            <a:extLst>
              <a:ext uri="{FF2B5EF4-FFF2-40B4-BE49-F238E27FC236}">
                <a16:creationId xmlns:a16="http://schemas.microsoft.com/office/drawing/2014/main" id="{7E4812FE-3E8B-4448-8FAC-645BC9CF070E}"/>
              </a:ext>
            </a:extLst>
          </p:cNvPr>
          <p:cNvSpPr>
            <a:spLocks noGrp="1"/>
          </p:cNvSpPr>
          <p:nvPr>
            <p:ph sz="half" idx="2"/>
          </p:nvPr>
        </p:nvSpPr>
        <p:spPr>
          <a:xfrm>
            <a:off x="4629150" y="1916832"/>
            <a:ext cx="4263330" cy="4260131"/>
          </a:xfrm>
        </p:spPr>
        <p:txBody>
          <a:bodyPr>
            <a:normAutofit/>
          </a:bodyPr>
          <a:lstStyle/>
          <a:p>
            <a:r>
              <a:rPr lang="en-GB" dirty="0">
                <a:solidFill>
                  <a:srgbClr val="0070C0"/>
                </a:solidFill>
                <a:latin typeface="Arial" panose="020B0604020202020204" pitchFamily="34" charset="0"/>
              </a:rPr>
              <a:t>More repetitive tasks;</a:t>
            </a:r>
          </a:p>
          <a:p>
            <a:r>
              <a:rPr lang="en-GB" dirty="0">
                <a:solidFill>
                  <a:srgbClr val="0070C0"/>
                </a:solidFill>
                <a:latin typeface="Arial" panose="020B0604020202020204" pitchFamily="34" charset="0"/>
              </a:rPr>
              <a:t>Can harm children’s self-confidence.</a:t>
            </a:r>
            <a:br>
              <a:rPr lang="en-GB" dirty="0">
                <a:solidFill>
                  <a:srgbClr val="002060"/>
                </a:solidFill>
                <a:latin typeface="Arial" panose="020B0604020202020204" pitchFamily="34" charset="0"/>
              </a:rPr>
            </a:b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1421258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76ABCA8-1E84-48D7-8186-95BE89164E51}"/>
              </a:ext>
            </a:extLst>
          </p:cNvPr>
          <p:cNvSpPr>
            <a:spLocks noGrp="1"/>
          </p:cNvSpPr>
          <p:nvPr>
            <p:ph idx="1"/>
          </p:nvPr>
        </p:nvSpPr>
        <p:spPr>
          <a:xfrm>
            <a:off x="457200" y="620688"/>
            <a:ext cx="8229600" cy="4896545"/>
          </a:xfrm>
        </p:spPr>
        <p:txBody>
          <a:bodyPr>
            <a:normAutofit/>
          </a:bodyPr>
          <a:lstStyle/>
          <a:p>
            <a:pPr marL="0" indent="0">
              <a:buNone/>
            </a:pPr>
            <a:r>
              <a:rPr lang="en-GB" dirty="0">
                <a:latin typeface="Arial" panose="020B0604020202020204" pitchFamily="34" charset="0"/>
              </a:rPr>
              <a:t>“Teachers tend to perceive bottom-set students as more 'dependent learners', and may not build in scope to allow for students to develop their independent learning skills. This can hinder students in making the most of learning opportunities in their ongoing education, as independence is a key component of successful learning…..From a social justice perspective, our findings raise the concern that such approaches could impede an independent learner identity being a goal for all students“</a:t>
            </a:r>
          </a:p>
          <a:p>
            <a:pPr marL="0" indent="0" algn="r">
              <a:buNone/>
            </a:pPr>
            <a:r>
              <a:rPr lang="en-GB" sz="2400" dirty="0">
                <a:latin typeface="Arial" panose="020B0604020202020204" pitchFamily="34" charset="0"/>
              </a:rPr>
              <a:t>(Institute of Education, 2018, p.1).</a:t>
            </a:r>
          </a:p>
        </p:txBody>
      </p:sp>
    </p:spTree>
    <p:extLst>
      <p:ext uri="{BB962C8B-B14F-4D97-AF65-F5344CB8AC3E}">
        <p14:creationId xmlns:p14="http://schemas.microsoft.com/office/powerpoint/2010/main" val="16822587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B3A9-AD50-4153-B9AB-D20DE72CF305}"/>
              </a:ext>
            </a:extLst>
          </p:cNvPr>
          <p:cNvSpPr>
            <a:spLocks noGrp="1"/>
          </p:cNvSpPr>
          <p:nvPr>
            <p:ph type="title"/>
          </p:nvPr>
        </p:nvSpPr>
        <p:spPr>
          <a:xfrm>
            <a:off x="628650" y="365127"/>
            <a:ext cx="7886700" cy="975642"/>
          </a:xfrm>
        </p:spPr>
        <p:txBody>
          <a:bodyPr>
            <a:noAutofit/>
          </a:bodyPr>
          <a:lstStyle/>
          <a:p>
            <a:pPr algn="ctr"/>
            <a:r>
              <a:rPr lang="cy-GB" sz="3600" dirty="0">
                <a:latin typeface="Arial" panose="020B0604020202020204" pitchFamily="34" charset="0"/>
              </a:rPr>
              <a:t>Yn ôl Grant (2019, p.1)....</a:t>
            </a:r>
            <a:br>
              <a:rPr lang="en-GB" sz="3600" dirty="0">
                <a:latin typeface="Arial" panose="020B0604020202020204" pitchFamily="34" charset="0"/>
              </a:rPr>
            </a:br>
            <a:r>
              <a:rPr lang="en-GB" sz="3600" dirty="0">
                <a:solidFill>
                  <a:srgbClr val="0070C0"/>
                </a:solidFill>
                <a:latin typeface="Arial" panose="020B0604020202020204" pitchFamily="34" charset="0"/>
              </a:rPr>
              <a:t>According to Grant (2019, p.1)…</a:t>
            </a:r>
          </a:p>
        </p:txBody>
      </p:sp>
      <p:sp>
        <p:nvSpPr>
          <p:cNvPr id="3" name="Content Placeholder 2">
            <a:extLst>
              <a:ext uri="{FF2B5EF4-FFF2-40B4-BE49-F238E27FC236}">
                <a16:creationId xmlns:a16="http://schemas.microsoft.com/office/drawing/2014/main" id="{BE22951A-6680-45F6-A2A1-C43EFF66568A}"/>
              </a:ext>
            </a:extLst>
          </p:cNvPr>
          <p:cNvSpPr>
            <a:spLocks noGrp="1"/>
          </p:cNvSpPr>
          <p:nvPr>
            <p:ph sz="half" idx="1"/>
          </p:nvPr>
        </p:nvSpPr>
        <p:spPr>
          <a:xfrm>
            <a:off x="239738" y="1412776"/>
            <a:ext cx="4263330" cy="4398317"/>
          </a:xfrm>
        </p:spPr>
        <p:txBody>
          <a:bodyPr>
            <a:normAutofit/>
          </a:bodyPr>
          <a:lstStyle/>
          <a:p>
            <a:pPr marL="0" indent="0">
              <a:buNone/>
            </a:pPr>
            <a:r>
              <a:rPr lang="cy-GB" dirty="0">
                <a:latin typeface="Arial" panose="020B0604020202020204" pitchFamily="34" charset="0"/>
              </a:rPr>
              <a:t>Mae grwpio plant yn:</a:t>
            </a:r>
          </a:p>
          <a:p>
            <a:r>
              <a:rPr lang="cy-GB" dirty="0">
                <a:latin typeface="Arial" panose="020B0604020202020204" pitchFamily="34" charset="0"/>
              </a:rPr>
              <a:t>Wedi dyddio;</a:t>
            </a:r>
          </a:p>
          <a:p>
            <a:r>
              <a:rPr lang="cy-GB" dirty="0">
                <a:latin typeface="Arial" panose="020B0604020202020204" pitchFamily="34" charset="0"/>
              </a:rPr>
              <a:t>Methu cael ei amddiffyn;</a:t>
            </a:r>
          </a:p>
          <a:p>
            <a:r>
              <a:rPr lang="cy-GB" dirty="0">
                <a:latin typeface="Arial" panose="020B0604020202020204" pitchFamily="34" charset="0"/>
              </a:rPr>
              <a:t>Yn gwbl anaddas.</a:t>
            </a:r>
          </a:p>
          <a:p>
            <a:pPr marL="0" indent="0">
              <a:buNone/>
            </a:pPr>
            <a:r>
              <a:rPr lang="cy-GB" sz="2000" dirty="0">
                <a:latin typeface="Arial" panose="020B0604020202020204" pitchFamily="34" charset="0"/>
              </a:rPr>
              <a:t>“Mae gosod plant mewn grwpiau yn ôl gallu yn ymwneud â gwneud rheolaeth ystafell ddosbarth yn hawdd a dim i'w wneud ag elw addysgol i blant.”</a:t>
            </a:r>
          </a:p>
          <a:p>
            <a:endParaRPr lang="cy-GB" dirty="0">
              <a:latin typeface="Arial" panose="020B0604020202020204" pitchFamily="34" charset="0"/>
            </a:endParaRPr>
          </a:p>
        </p:txBody>
      </p:sp>
      <p:sp>
        <p:nvSpPr>
          <p:cNvPr id="4" name="Content Placeholder 3">
            <a:extLst>
              <a:ext uri="{FF2B5EF4-FFF2-40B4-BE49-F238E27FC236}">
                <a16:creationId xmlns:a16="http://schemas.microsoft.com/office/drawing/2014/main" id="{7E4812FE-3E8B-4448-8FAC-645BC9CF070E}"/>
              </a:ext>
            </a:extLst>
          </p:cNvPr>
          <p:cNvSpPr>
            <a:spLocks noGrp="1"/>
          </p:cNvSpPr>
          <p:nvPr>
            <p:ph sz="half" idx="2"/>
          </p:nvPr>
        </p:nvSpPr>
        <p:spPr>
          <a:xfrm>
            <a:off x="4629150" y="1412776"/>
            <a:ext cx="4407346" cy="4764187"/>
          </a:xfrm>
        </p:spPr>
        <p:txBody>
          <a:bodyPr>
            <a:normAutofit/>
          </a:bodyPr>
          <a:lstStyle/>
          <a:p>
            <a:pPr marL="0" indent="0">
              <a:buNone/>
            </a:pPr>
            <a:r>
              <a:rPr lang="en-GB" dirty="0">
                <a:solidFill>
                  <a:srgbClr val="0070C0"/>
                </a:solidFill>
                <a:latin typeface="Arial" panose="020B0604020202020204" pitchFamily="34" charset="0"/>
              </a:rPr>
              <a:t>Grouping children is:</a:t>
            </a:r>
          </a:p>
          <a:p>
            <a:r>
              <a:rPr lang="en-GB" dirty="0">
                <a:solidFill>
                  <a:srgbClr val="0070C0"/>
                </a:solidFill>
                <a:latin typeface="Arial" panose="020B0604020202020204" pitchFamily="34" charset="0"/>
              </a:rPr>
              <a:t>Outdated;</a:t>
            </a:r>
          </a:p>
          <a:p>
            <a:r>
              <a:rPr lang="en-GB" dirty="0">
                <a:solidFill>
                  <a:srgbClr val="0070C0"/>
                </a:solidFill>
                <a:latin typeface="Arial" panose="020B0604020202020204" pitchFamily="34" charset="0"/>
              </a:rPr>
              <a:t>Indefensible;</a:t>
            </a:r>
          </a:p>
          <a:p>
            <a:r>
              <a:rPr lang="en-GB" dirty="0">
                <a:solidFill>
                  <a:srgbClr val="0070C0"/>
                </a:solidFill>
                <a:latin typeface="Arial" panose="020B0604020202020204" pitchFamily="34" charset="0"/>
              </a:rPr>
              <a:t>Entirely unfit for purpose.</a:t>
            </a:r>
          </a:p>
          <a:p>
            <a:pPr marL="0" indent="0">
              <a:buNone/>
            </a:pPr>
            <a:r>
              <a:rPr lang="en-GB" sz="2000" dirty="0">
                <a:solidFill>
                  <a:srgbClr val="0070C0"/>
                </a:solidFill>
                <a:latin typeface="Arial" panose="020B0604020202020204" pitchFamily="34" charset="0"/>
              </a:rPr>
              <a:t>“</a:t>
            </a:r>
            <a:r>
              <a:rPr lang="en-GB" sz="2000" b="0" i="0" dirty="0">
                <a:solidFill>
                  <a:srgbClr val="0070C0"/>
                </a:solidFill>
                <a:effectLst/>
                <a:latin typeface="Arial" panose="020B0604020202020204" pitchFamily="34" charset="0"/>
              </a:rPr>
              <a:t>Placing children in groups according to ability is all about making classroom management easy and nothing to do with educational gain for children.”</a:t>
            </a:r>
            <a:br>
              <a:rPr lang="en-GB" dirty="0">
                <a:solidFill>
                  <a:srgbClr val="0070C0"/>
                </a:solidFill>
                <a:latin typeface="Arial" panose="020B0604020202020204" pitchFamily="34" charset="0"/>
              </a:rPr>
            </a:br>
            <a:endParaRPr lang="en-GB" dirty="0">
              <a:solidFill>
                <a:srgbClr val="0070C0"/>
              </a:solidFill>
              <a:latin typeface="Arial" panose="020B0604020202020204" pitchFamily="34" charset="0"/>
            </a:endParaRPr>
          </a:p>
        </p:txBody>
      </p:sp>
    </p:spTree>
    <p:extLst>
      <p:ext uri="{BB962C8B-B14F-4D97-AF65-F5344CB8AC3E}">
        <p14:creationId xmlns:p14="http://schemas.microsoft.com/office/powerpoint/2010/main" val="39588565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E179-CD23-40D2-AE02-817D2F0580BF}"/>
              </a:ext>
            </a:extLst>
          </p:cNvPr>
          <p:cNvSpPr>
            <a:spLocks noGrp="1"/>
          </p:cNvSpPr>
          <p:nvPr>
            <p:ph type="title"/>
          </p:nvPr>
        </p:nvSpPr>
        <p:spPr/>
        <p:txBody>
          <a:bodyPr>
            <a:normAutofit/>
          </a:bodyPr>
          <a:lstStyle/>
          <a:p>
            <a:pPr algn="ctr"/>
            <a:r>
              <a:rPr lang="en-GB" sz="4000" dirty="0" err="1">
                <a:latin typeface="Arial" panose="020B0604020202020204" pitchFamily="34" charset="0"/>
              </a:rPr>
              <a:t>Darllen</a:t>
            </a:r>
            <a:r>
              <a:rPr lang="en-GB" sz="4000" dirty="0">
                <a:latin typeface="Arial" panose="020B0604020202020204" pitchFamily="34" charset="0"/>
              </a:rPr>
              <a:t> </a:t>
            </a:r>
            <a:r>
              <a:rPr lang="en-GB" sz="4000" dirty="0" err="1">
                <a:latin typeface="Arial" panose="020B0604020202020204" pitchFamily="34" charset="0"/>
              </a:rPr>
              <a:t>pellach</a:t>
            </a:r>
            <a:br>
              <a:rPr lang="en-GB" sz="4000" dirty="0">
                <a:latin typeface="Arial" panose="020B0604020202020204" pitchFamily="34" charset="0"/>
              </a:rPr>
            </a:br>
            <a:r>
              <a:rPr lang="en-GB" sz="4000" dirty="0">
                <a:solidFill>
                  <a:srgbClr val="0070C0"/>
                </a:solidFill>
                <a:latin typeface="Arial" panose="020B0604020202020204" pitchFamily="34" charset="0"/>
              </a:rPr>
              <a:t>Further reading</a:t>
            </a:r>
          </a:p>
        </p:txBody>
      </p:sp>
      <p:sp>
        <p:nvSpPr>
          <p:cNvPr id="3" name="Content Placeholder 2">
            <a:extLst>
              <a:ext uri="{FF2B5EF4-FFF2-40B4-BE49-F238E27FC236}">
                <a16:creationId xmlns:a16="http://schemas.microsoft.com/office/drawing/2014/main" id="{C7910011-AF96-4B22-B42F-3715ACAA0716}"/>
              </a:ext>
            </a:extLst>
          </p:cNvPr>
          <p:cNvSpPr>
            <a:spLocks noGrp="1"/>
          </p:cNvSpPr>
          <p:nvPr>
            <p:ph idx="1"/>
          </p:nvPr>
        </p:nvSpPr>
        <p:spPr>
          <a:xfrm>
            <a:off x="457200" y="2132855"/>
            <a:ext cx="8229600" cy="3384377"/>
          </a:xfrm>
        </p:spPr>
        <p:txBody>
          <a:bodyPr/>
          <a:lstStyle/>
          <a:p>
            <a:pPr marL="0" indent="0">
              <a:buNone/>
            </a:pPr>
            <a:r>
              <a:rPr lang="en-GB" dirty="0">
                <a:latin typeface="Arial" panose="020B0604020202020204" pitchFamily="34" charset="0"/>
              </a:rPr>
              <a:t>Grant, R. (2019) </a:t>
            </a:r>
            <a:r>
              <a:rPr lang="en-GB" b="0" i="1" dirty="0">
                <a:solidFill>
                  <a:srgbClr val="222222"/>
                </a:solidFill>
                <a:effectLst/>
                <a:latin typeface="Arial" panose="020B0604020202020204" pitchFamily="34" charset="0"/>
              </a:rPr>
              <a:t>Grouping primary children by ability is indefensible. </a:t>
            </a:r>
            <a:r>
              <a:rPr lang="en-GB" dirty="0">
                <a:solidFill>
                  <a:srgbClr val="222222"/>
                </a:solidFill>
                <a:latin typeface="Arial" panose="020B0604020202020204" pitchFamily="34" charset="0"/>
              </a:rPr>
              <a:t>Available at: </a:t>
            </a:r>
            <a:r>
              <a:rPr lang="en-GB" dirty="0">
                <a:solidFill>
                  <a:srgbClr val="222222"/>
                </a:solidFill>
                <a:latin typeface="Arial" panose="020B0604020202020204" pitchFamily="34" charset="0"/>
                <a:hlinkClick r:id="rId3"/>
              </a:rPr>
              <a:t>https://www.tes.com/news/grouping-primary-children-ability-indefensible</a:t>
            </a:r>
            <a:r>
              <a:rPr lang="en-GB" dirty="0">
                <a:solidFill>
                  <a:srgbClr val="222222"/>
                </a:solidFill>
                <a:latin typeface="Arial" panose="020B0604020202020204" pitchFamily="34" charset="0"/>
              </a:rPr>
              <a:t> [Accessed: November 23 2021].</a:t>
            </a:r>
            <a:endParaRPr lang="en-GB" b="0" dirty="0">
              <a:solidFill>
                <a:srgbClr val="222222"/>
              </a:solidFill>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750236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4000" kern="0" dirty="0">
                <a:solidFill>
                  <a:srgbClr val="000000"/>
                </a:solidFill>
                <a:latin typeface="Arial" panose="020B0604020202020204" pitchFamily="34" charset="0"/>
                <a:ea typeface="ＭＳ Ｐゴシック" panose="020B0600070205080204" pitchFamily="34" charset="-128"/>
              </a:rPr>
              <a:t>Astudiaeth Achos 3</a:t>
            </a:r>
            <a:br>
              <a:rPr lang="cy-GB" altLang="en-US" sz="4000" kern="0" dirty="0">
                <a:solidFill>
                  <a:srgbClr val="000000"/>
                </a:solidFill>
                <a:latin typeface="Arial" panose="020B0604020202020204" pitchFamily="34" charset="0"/>
                <a:ea typeface="ＭＳ Ｐゴシック" panose="020B0600070205080204" pitchFamily="34" charset="-128"/>
              </a:rPr>
            </a:br>
            <a:r>
              <a:rPr lang="en-GB" altLang="en-US" sz="4000" kern="0" dirty="0">
                <a:solidFill>
                  <a:srgbClr val="0070C0"/>
                </a:solidFill>
                <a:latin typeface="Arial" panose="020B0604020202020204" pitchFamily="34" charset="0"/>
                <a:ea typeface="ＭＳ Ｐゴシック" panose="020B0600070205080204" pitchFamily="34" charset="-128"/>
              </a:rPr>
              <a:t>Case Study 3</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07504" y="1340768"/>
            <a:ext cx="4320481" cy="4402807"/>
          </a:xfrm>
        </p:spPr>
        <p:txBody>
          <a:bodyPr rtlCol="0">
            <a:noAutofit/>
          </a:bodyPr>
          <a:lstStyle/>
          <a:p>
            <a:pPr marL="0" indent="0">
              <a:spcBef>
                <a:spcPts val="600"/>
              </a:spcBef>
              <a:buNone/>
              <a:defRPr/>
            </a:pPr>
            <a:r>
              <a:rPr lang="cy-GB" altLang="cy-GB" sz="2200" dirty="0">
                <a:latin typeface="Arial" panose="020B0604020202020204" pitchFamily="34" charset="0"/>
              </a:rPr>
              <a:t>Mae'n ddiwrnod Dewi Sant. I ddathlu, mae athro wedi cynllunio holl weithgareddau’r dydd i ymwneud â nawddsant Cymru’. Yn ystod gwers AG, mae’r rhan fwyaf o'r plant yn ymuno â gweithgaredd dawnsio gwerin. Ni all un plentyn gymryd rhan gan ei bod mewn cadair olwyn. Er mwyn ei helpu i deimlo ei bod yn cael ei chynnwys, mae'r athro'n rhoi </a:t>
            </a:r>
            <a:r>
              <a:rPr lang="cy-GB" altLang="cy-GB" sz="2200" dirty="0" err="1">
                <a:latin typeface="Arial" panose="020B0604020202020204" pitchFamily="34" charset="0"/>
              </a:rPr>
              <a:t>siglwr</a:t>
            </a:r>
            <a:r>
              <a:rPr lang="cy-GB" altLang="cy-GB" sz="2200" dirty="0">
                <a:latin typeface="Arial" panose="020B0604020202020204" pitchFamily="34" charset="0"/>
              </a:rPr>
              <a:t> i'r plentyn.</a:t>
            </a:r>
          </a:p>
        </p:txBody>
      </p:sp>
      <p:sp>
        <p:nvSpPr>
          <p:cNvPr id="5124" name="Rectangle 6"/>
          <p:cNvSpPr>
            <a:spLocks noGrp="1" noChangeArrowheads="1"/>
          </p:cNvSpPr>
          <p:nvPr>
            <p:ph type="body" sz="half" idx="2"/>
          </p:nvPr>
        </p:nvSpPr>
        <p:spPr>
          <a:xfrm>
            <a:off x="4644008" y="1340768"/>
            <a:ext cx="4320728" cy="4405587"/>
          </a:xfrm>
        </p:spPr>
        <p:txBody>
          <a:bodyPr rtlCol="0">
            <a:normAutofit fontScale="92500" lnSpcReduction="20000"/>
          </a:bodyPr>
          <a:lstStyle/>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It’s Saint David’s day. To celebrate, a teacher has planned all of the day’s activities to relate to </a:t>
            </a:r>
            <a:r>
              <a:rPr lang="en-US" altLang="en-US" kern="0" dirty="0" err="1">
                <a:solidFill>
                  <a:srgbClr val="0070C0"/>
                </a:solidFill>
                <a:latin typeface="Arial" panose="020B0604020202020204" pitchFamily="34" charset="0"/>
                <a:ea typeface="ＭＳ Ｐゴシック" panose="020B0600070205080204" pitchFamily="34" charset="-128"/>
              </a:rPr>
              <a:t>Wales’</a:t>
            </a:r>
            <a:r>
              <a:rPr lang="en-US" altLang="en-US" kern="0" dirty="0">
                <a:solidFill>
                  <a:srgbClr val="0070C0"/>
                </a:solidFill>
                <a:latin typeface="Arial" panose="020B0604020202020204" pitchFamily="34" charset="0"/>
                <a:ea typeface="ＭＳ Ｐゴシック" panose="020B0600070205080204" pitchFamily="34" charset="-128"/>
              </a:rPr>
              <a:t> patron saint. During a PE lesson, most of the children are able to join in with a folk dancing activity. One child is unable to participate as she is in a wheelchair. To help her feel included, the teacher gives the child a shaker.</a:t>
            </a:r>
          </a:p>
          <a:p>
            <a:pPr marL="0" indent="0">
              <a:buNone/>
              <a:defRPr/>
            </a:pPr>
            <a:r>
              <a:rPr lang="en-US" altLang="en-US" kern="0" dirty="0">
                <a:solidFill>
                  <a:srgbClr val="002060"/>
                </a:solidFill>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16226159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3200" kern="0" dirty="0">
                <a:solidFill>
                  <a:srgbClr val="000000"/>
                </a:solidFill>
                <a:latin typeface="Arial" panose="020B0604020202020204" pitchFamily="34" charset="0"/>
                <a:ea typeface="ＭＳ Ｐゴシック" panose="020B0600070205080204" pitchFamily="34" charset="-128"/>
              </a:rPr>
              <a:t>Astudiaeth Achos</a:t>
            </a:r>
            <a:br>
              <a:rPr lang="cy-GB" altLang="en-US" sz="3200" kern="0" dirty="0">
                <a:solidFill>
                  <a:srgbClr val="000000"/>
                </a:solidFill>
                <a:latin typeface="Arial" panose="020B0604020202020204" pitchFamily="34" charset="0"/>
                <a:ea typeface="ＭＳ Ｐゴシック" panose="020B0600070205080204" pitchFamily="34" charset="-128"/>
              </a:rPr>
            </a:br>
            <a:r>
              <a:rPr lang="en-GB" altLang="en-US" sz="3200" kern="0" dirty="0">
                <a:solidFill>
                  <a:srgbClr val="0070C0"/>
                </a:solidFill>
                <a:latin typeface="Arial" panose="020B0604020202020204" pitchFamily="34" charset="0"/>
                <a:ea typeface="ＭＳ Ｐゴシック" panose="020B0600070205080204" pitchFamily="34" charset="-128"/>
              </a:rPr>
              <a:t>Case Study</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052736"/>
            <a:ext cx="4386138" cy="4690839"/>
          </a:xfrm>
        </p:spPr>
        <p:txBody>
          <a:bodyPr rtlCol="0">
            <a:normAutofit/>
          </a:bodyPr>
          <a:lstStyle/>
          <a:p>
            <a:pPr marL="514350" indent="-514350">
              <a:buAutoNum type="arabicPeriod"/>
              <a:defRPr/>
            </a:pPr>
            <a:r>
              <a:rPr lang="cy-GB" altLang="cy-GB" dirty="0">
                <a:latin typeface="Arial" panose="020B0604020202020204" pitchFamily="34" charset="0"/>
              </a:rPr>
              <a:t>Ai esiampl o wahaniaethu yw hyn?</a:t>
            </a:r>
          </a:p>
          <a:p>
            <a:pPr marL="514350" indent="-514350">
              <a:buAutoNum type="arabicPeriod"/>
              <a:defRPr/>
            </a:pPr>
            <a:r>
              <a:rPr lang="cy-GB" altLang="cy-GB" dirty="0">
                <a:latin typeface="Arial" panose="020B0604020202020204" pitchFamily="34" charset="0"/>
              </a:rPr>
              <a:t>Fel ymarferydd, sut fyddech chi'n ymateb i'r sefyllfa?</a:t>
            </a:r>
          </a:p>
          <a:p>
            <a:pPr marL="514350" indent="-514350">
              <a:buAutoNum type="arabicPeriod"/>
              <a:defRPr/>
            </a:pPr>
            <a:r>
              <a:rPr lang="cy-GB" altLang="cy-GB" dirty="0">
                <a:latin typeface="Arial" panose="020B0604020202020204" pitchFamily="34" charset="0"/>
              </a:rPr>
              <a:t>Sut gallai’r rhieni ymateb?</a:t>
            </a:r>
          </a:p>
          <a:p>
            <a:pPr marL="514350" indent="-514350">
              <a:buAutoNum type="arabicPeriod"/>
              <a:defRPr/>
            </a:pPr>
            <a:r>
              <a:rPr lang="cy-GB" altLang="cy-GB" dirty="0">
                <a:latin typeface="Arial" panose="020B0604020202020204" pitchFamily="34" charset="0"/>
              </a:rPr>
              <a:t>Sut gallai hyn effeithio ar y plant?</a:t>
            </a:r>
          </a:p>
        </p:txBody>
      </p:sp>
      <p:sp>
        <p:nvSpPr>
          <p:cNvPr id="5124" name="Rectangle 6"/>
          <p:cNvSpPr>
            <a:spLocks noGrp="1" noChangeArrowheads="1"/>
          </p:cNvSpPr>
          <p:nvPr>
            <p:ph type="body" sz="half" idx="2"/>
          </p:nvPr>
        </p:nvSpPr>
        <p:spPr>
          <a:xfrm>
            <a:off x="4788024" y="1124744"/>
            <a:ext cx="4176712" cy="4621611"/>
          </a:xfrm>
        </p:spPr>
        <p:txBody>
          <a:bodyPr rtlCol="0">
            <a:normAutofit/>
          </a:bodyPr>
          <a:lstStyle/>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1.Is this an example of discrimination? Why?</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2. As a practitioner, how would you respond to the situation?</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3. How could parents respond?</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4. How could this affect the children?</a:t>
            </a:r>
          </a:p>
        </p:txBody>
      </p:sp>
    </p:spTree>
    <p:extLst>
      <p:ext uri="{BB962C8B-B14F-4D97-AF65-F5344CB8AC3E}">
        <p14:creationId xmlns:p14="http://schemas.microsoft.com/office/powerpoint/2010/main" val="35128016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ABF3F-9330-4685-98B9-CF4C9E64FA97}"/>
              </a:ext>
            </a:extLst>
          </p:cNvPr>
          <p:cNvSpPr>
            <a:spLocks noGrp="1"/>
          </p:cNvSpPr>
          <p:nvPr>
            <p:ph type="title"/>
          </p:nvPr>
        </p:nvSpPr>
        <p:spPr>
          <a:xfrm>
            <a:off x="628650" y="365127"/>
            <a:ext cx="7886700" cy="831626"/>
          </a:xfrm>
        </p:spPr>
        <p:txBody>
          <a:bodyPr>
            <a:normAutofit fontScale="90000"/>
          </a:bodyPr>
          <a:lstStyle/>
          <a:p>
            <a:pPr algn="ctr"/>
            <a:br>
              <a:rPr lang="cy-GB" altLang="cy-GB" sz="3100" dirty="0">
                <a:latin typeface="Arial" panose="020B0604020202020204" pitchFamily="34" charset="0"/>
              </a:rPr>
            </a:br>
            <a:br>
              <a:rPr lang="cy-GB" altLang="cy-GB" sz="3100" dirty="0">
                <a:latin typeface="Arial" panose="020B0604020202020204" pitchFamily="34" charset="0"/>
              </a:rPr>
            </a:br>
            <a:br>
              <a:rPr lang="cy-GB" altLang="cy-GB" sz="3100" dirty="0">
                <a:latin typeface="Arial" panose="020B0604020202020204" pitchFamily="34" charset="0"/>
              </a:rPr>
            </a:br>
            <a:r>
              <a:rPr lang="cy-GB" altLang="cy-GB" sz="4000" dirty="0">
                <a:latin typeface="Arial" panose="020B0604020202020204" pitchFamily="34" charset="0"/>
              </a:rPr>
              <a:t>Cwricwla anhyblyg neu amherthnasol</a:t>
            </a:r>
            <a:br>
              <a:rPr lang="cy-GB" altLang="cy-GB" sz="4000" dirty="0">
                <a:latin typeface="Arial" panose="020B0604020202020204" pitchFamily="34" charset="0"/>
              </a:rPr>
            </a:br>
            <a:r>
              <a:rPr lang="en-US" altLang="en-US" sz="4000" kern="0" dirty="0">
                <a:solidFill>
                  <a:srgbClr val="0070C0"/>
                </a:solidFill>
                <a:latin typeface="Arial" panose="020B0604020202020204" pitchFamily="34" charset="0"/>
                <a:ea typeface="ＭＳ Ｐゴシック" panose="020B0600070205080204" pitchFamily="34" charset="-128"/>
              </a:rPr>
              <a:t>Inflexible or irrelevant curricula</a:t>
            </a:r>
            <a:br>
              <a:rPr lang="en-US" altLang="en-US" kern="0" dirty="0">
                <a:solidFill>
                  <a:srgbClr val="002060"/>
                </a:solidFill>
                <a:latin typeface="Arial" panose="020B0604020202020204" pitchFamily="34" charset="0"/>
                <a:ea typeface="ＭＳ Ｐゴシック" panose="020B0600070205080204" pitchFamily="34" charset="-128"/>
              </a:rPr>
            </a:br>
            <a:br>
              <a:rPr lang="cy-GB" altLang="cy-GB" dirty="0">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935D4E9-679C-4DF7-9087-9EF3AB84A44A}"/>
              </a:ext>
            </a:extLst>
          </p:cNvPr>
          <p:cNvSpPr>
            <a:spLocks noGrp="1"/>
          </p:cNvSpPr>
          <p:nvPr>
            <p:ph sz="half" idx="1"/>
          </p:nvPr>
        </p:nvSpPr>
        <p:spPr>
          <a:xfrm>
            <a:off x="323528" y="1412776"/>
            <a:ext cx="4191322" cy="4764187"/>
          </a:xfrm>
        </p:spPr>
        <p:txBody>
          <a:bodyPr>
            <a:normAutofit/>
          </a:bodyPr>
          <a:lstStyle/>
          <a:p>
            <a:r>
              <a:rPr lang="cy-GB" sz="2600" dirty="0">
                <a:latin typeface="Arial" panose="020B0604020202020204" pitchFamily="34" charset="0"/>
              </a:rPr>
              <a:t>Cwricwla </a:t>
            </a:r>
            <a:r>
              <a:rPr lang="cy-GB" sz="2600" i="1" dirty="0">
                <a:latin typeface="Arial" panose="020B0604020202020204" pitchFamily="34" charset="0"/>
              </a:rPr>
              <a:t>yr-un-peth-i-bawb;</a:t>
            </a:r>
          </a:p>
          <a:p>
            <a:r>
              <a:rPr lang="cy-GB" sz="2600" dirty="0">
                <a:latin typeface="Arial" panose="020B0604020202020204" pitchFamily="34" charset="0"/>
              </a:rPr>
              <a:t>“rhwystr difrifol i ddysgu a datblygu”;</a:t>
            </a:r>
          </a:p>
          <a:p>
            <a:r>
              <a:rPr lang="cy-GB" sz="2600" dirty="0">
                <a:latin typeface="Arial" panose="020B0604020202020204" pitchFamily="34" charset="0"/>
              </a:rPr>
              <a:t>Nid yw’n cwrdd ag anghenion amrywiol plant;</a:t>
            </a:r>
          </a:p>
          <a:p>
            <a:r>
              <a:rPr lang="cy-GB" sz="2600" dirty="0">
                <a:latin typeface="Arial" panose="020B0604020202020204" pitchFamily="34" charset="0"/>
              </a:rPr>
              <a:t>Gwbl groes i addysg gynhwysol.</a:t>
            </a:r>
          </a:p>
        </p:txBody>
      </p:sp>
      <p:sp>
        <p:nvSpPr>
          <p:cNvPr id="4" name="Content Placeholder 3">
            <a:extLst>
              <a:ext uri="{FF2B5EF4-FFF2-40B4-BE49-F238E27FC236}">
                <a16:creationId xmlns:a16="http://schemas.microsoft.com/office/drawing/2014/main" id="{776AFB17-C49F-4177-A816-7FAB6DA1E3EF}"/>
              </a:ext>
            </a:extLst>
          </p:cNvPr>
          <p:cNvSpPr>
            <a:spLocks noGrp="1"/>
          </p:cNvSpPr>
          <p:nvPr>
            <p:ph sz="half" idx="2"/>
          </p:nvPr>
        </p:nvSpPr>
        <p:spPr>
          <a:xfrm>
            <a:off x="4629150" y="1340768"/>
            <a:ext cx="4407346" cy="4836195"/>
          </a:xfrm>
        </p:spPr>
        <p:txBody>
          <a:bodyPr>
            <a:normAutofit/>
          </a:bodyPr>
          <a:lstStyle/>
          <a:p>
            <a:r>
              <a:rPr lang="en-GB" sz="2600" i="1" dirty="0">
                <a:solidFill>
                  <a:srgbClr val="0070C0"/>
                </a:solidFill>
                <a:latin typeface="Arial" panose="020B0604020202020204" pitchFamily="34" charset="0"/>
              </a:rPr>
              <a:t>One-size-fits-all</a:t>
            </a:r>
            <a:r>
              <a:rPr lang="en-GB" sz="2600" dirty="0">
                <a:solidFill>
                  <a:srgbClr val="0070C0"/>
                </a:solidFill>
                <a:latin typeface="Arial" panose="020B0604020202020204" pitchFamily="34" charset="0"/>
              </a:rPr>
              <a:t> curricula;</a:t>
            </a:r>
          </a:p>
          <a:p>
            <a:r>
              <a:rPr lang="en-GB" sz="2600" dirty="0">
                <a:solidFill>
                  <a:srgbClr val="0070C0"/>
                </a:solidFill>
                <a:latin typeface="Arial" panose="020B0604020202020204" pitchFamily="34" charset="0"/>
              </a:rPr>
              <a:t>“a serious barrier to learning and development”;</a:t>
            </a:r>
          </a:p>
          <a:p>
            <a:r>
              <a:rPr lang="en-GB" sz="2600" dirty="0">
                <a:solidFill>
                  <a:srgbClr val="0070C0"/>
                </a:solidFill>
                <a:latin typeface="Arial" panose="020B0604020202020204" pitchFamily="34" charset="0"/>
              </a:rPr>
              <a:t>Does not meet the diverse needs of children;</a:t>
            </a:r>
          </a:p>
          <a:p>
            <a:r>
              <a:rPr lang="en-GB" sz="2600" dirty="0">
                <a:solidFill>
                  <a:srgbClr val="0070C0"/>
                </a:solidFill>
                <a:latin typeface="Arial" panose="020B0604020202020204" pitchFamily="34" charset="0"/>
              </a:rPr>
              <a:t>Complete opposite to inclusive education.</a:t>
            </a:r>
          </a:p>
          <a:p>
            <a:pPr marL="0" indent="0" algn="r">
              <a:buNone/>
            </a:pPr>
            <a:r>
              <a:rPr lang="en-GB" sz="1800" dirty="0">
                <a:solidFill>
                  <a:srgbClr val="0070C0"/>
                </a:solidFill>
                <a:latin typeface="Arial" panose="020B0604020202020204" pitchFamily="34" charset="0"/>
              </a:rPr>
              <a:t>(Suleymanov, 2015)</a:t>
            </a:r>
          </a:p>
        </p:txBody>
      </p:sp>
    </p:spTree>
    <p:extLst>
      <p:ext uri="{BB962C8B-B14F-4D97-AF65-F5344CB8AC3E}">
        <p14:creationId xmlns:p14="http://schemas.microsoft.com/office/powerpoint/2010/main" val="9651550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8638-A5D6-48A5-8A01-DC57FE618E1F}"/>
              </a:ext>
            </a:extLst>
          </p:cNvPr>
          <p:cNvSpPr>
            <a:spLocks noGrp="1"/>
          </p:cNvSpPr>
          <p:nvPr>
            <p:ph type="title"/>
          </p:nvPr>
        </p:nvSpPr>
        <p:spPr>
          <a:xfrm>
            <a:off x="628650" y="365127"/>
            <a:ext cx="7886700" cy="975642"/>
          </a:xfrm>
        </p:spPr>
        <p:txBody>
          <a:bodyPr>
            <a:noAutofit/>
          </a:bodyPr>
          <a:lstStyle/>
          <a:p>
            <a:pPr algn="ctr"/>
            <a:r>
              <a:rPr lang="en-GB" sz="4000" dirty="0" err="1">
                <a:latin typeface="Arial" panose="020B0604020202020204" pitchFamily="34" charset="0"/>
              </a:rPr>
              <a:t>Cwricwlwm</a:t>
            </a:r>
            <a:br>
              <a:rPr lang="en-GB" sz="4000" dirty="0">
                <a:latin typeface="Arial" panose="020B0604020202020204" pitchFamily="34" charset="0"/>
              </a:rPr>
            </a:br>
            <a:r>
              <a:rPr lang="en-GB" sz="4000" dirty="0">
                <a:solidFill>
                  <a:srgbClr val="0070C0"/>
                </a:solidFill>
                <a:latin typeface="Arial" panose="020B0604020202020204" pitchFamily="34" charset="0"/>
              </a:rPr>
              <a:t>Curriculum</a:t>
            </a:r>
          </a:p>
        </p:txBody>
      </p:sp>
      <p:sp>
        <p:nvSpPr>
          <p:cNvPr id="3" name="Content Placeholder 2">
            <a:extLst>
              <a:ext uri="{FF2B5EF4-FFF2-40B4-BE49-F238E27FC236}">
                <a16:creationId xmlns:a16="http://schemas.microsoft.com/office/drawing/2014/main" id="{7D98D3DE-8D11-439B-8B5E-677575A98A09}"/>
              </a:ext>
            </a:extLst>
          </p:cNvPr>
          <p:cNvSpPr>
            <a:spLocks noGrp="1"/>
          </p:cNvSpPr>
          <p:nvPr>
            <p:ph sz="half" idx="1"/>
          </p:nvPr>
        </p:nvSpPr>
        <p:spPr>
          <a:xfrm>
            <a:off x="628650" y="1556792"/>
            <a:ext cx="3886200" cy="4620171"/>
          </a:xfrm>
        </p:spPr>
        <p:txBody>
          <a:bodyPr>
            <a:normAutofit/>
          </a:bodyPr>
          <a:lstStyle/>
          <a:p>
            <a:r>
              <a:rPr lang="cy-GB" dirty="0">
                <a:latin typeface="Arial" panose="020B0604020202020204" pitchFamily="34" charset="0"/>
              </a:rPr>
              <a:t>A ellid ystyried Cwricwlwm i Gymru fel cwricwlwm ‘hyblyg’?</a:t>
            </a:r>
          </a:p>
          <a:p>
            <a:r>
              <a:rPr lang="cy-GB" dirty="0">
                <a:latin typeface="Arial" panose="020B0604020202020204" pitchFamily="34" charset="0"/>
              </a:rPr>
              <a:t>Neu a yw’n ‘anhyblyg’?</a:t>
            </a:r>
          </a:p>
          <a:p>
            <a:r>
              <a:rPr lang="cy-GB" dirty="0">
                <a:latin typeface="Arial" panose="020B0604020202020204" pitchFamily="34" charset="0"/>
              </a:rPr>
              <a:t>Ym mha ffordd?</a:t>
            </a:r>
          </a:p>
        </p:txBody>
      </p:sp>
      <p:sp>
        <p:nvSpPr>
          <p:cNvPr id="4" name="Content Placeholder 3">
            <a:extLst>
              <a:ext uri="{FF2B5EF4-FFF2-40B4-BE49-F238E27FC236}">
                <a16:creationId xmlns:a16="http://schemas.microsoft.com/office/drawing/2014/main" id="{FFE3602B-BD00-4CC4-9F01-0EE23A5CDDC8}"/>
              </a:ext>
            </a:extLst>
          </p:cNvPr>
          <p:cNvSpPr>
            <a:spLocks noGrp="1"/>
          </p:cNvSpPr>
          <p:nvPr>
            <p:ph sz="half" idx="2"/>
          </p:nvPr>
        </p:nvSpPr>
        <p:spPr>
          <a:xfrm>
            <a:off x="4629150" y="1556792"/>
            <a:ext cx="4095750" cy="4620171"/>
          </a:xfrm>
        </p:spPr>
        <p:txBody>
          <a:bodyPr>
            <a:normAutofit/>
          </a:bodyPr>
          <a:lstStyle/>
          <a:p>
            <a:r>
              <a:rPr lang="en-GB" dirty="0">
                <a:solidFill>
                  <a:srgbClr val="0070C0"/>
                </a:solidFill>
                <a:latin typeface="Arial" panose="020B0604020202020204" pitchFamily="34" charset="0"/>
              </a:rPr>
              <a:t>Could the Curriculum for Wales be deemed ‘flexible’?</a:t>
            </a:r>
          </a:p>
          <a:p>
            <a:r>
              <a:rPr lang="en-GB" dirty="0">
                <a:solidFill>
                  <a:srgbClr val="0070C0"/>
                </a:solidFill>
                <a:latin typeface="Arial" panose="020B0604020202020204" pitchFamily="34" charset="0"/>
              </a:rPr>
              <a:t>Or is it ‘inflexible’?</a:t>
            </a:r>
          </a:p>
          <a:p>
            <a:r>
              <a:rPr lang="en-GB" dirty="0">
                <a:solidFill>
                  <a:srgbClr val="0070C0"/>
                </a:solidFill>
                <a:latin typeface="Arial" panose="020B0604020202020204" pitchFamily="34" charset="0"/>
              </a:rPr>
              <a:t>In what way?</a:t>
            </a:r>
          </a:p>
        </p:txBody>
      </p:sp>
    </p:spTree>
    <p:extLst>
      <p:ext uri="{BB962C8B-B14F-4D97-AF65-F5344CB8AC3E}">
        <p14:creationId xmlns:p14="http://schemas.microsoft.com/office/powerpoint/2010/main" val="28964970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A6EE6-ADB3-4274-86F9-21670F532D7A}"/>
              </a:ext>
            </a:extLst>
          </p:cNvPr>
          <p:cNvSpPr>
            <a:spLocks noGrp="1"/>
          </p:cNvSpPr>
          <p:nvPr>
            <p:ph type="title"/>
          </p:nvPr>
        </p:nvSpPr>
        <p:spPr>
          <a:xfrm>
            <a:off x="628650" y="365127"/>
            <a:ext cx="7886700" cy="831626"/>
          </a:xfrm>
        </p:spPr>
        <p:txBody>
          <a:bodyPr>
            <a:normAutofit fontScale="90000"/>
          </a:bodyPr>
          <a:lstStyle/>
          <a:p>
            <a:pPr algn="ctr"/>
            <a:r>
              <a:rPr lang="en-GB" sz="4000" dirty="0" err="1">
                <a:latin typeface="Arial" panose="020B0604020202020204" pitchFamily="34" charset="0"/>
              </a:rPr>
              <a:t>Canfyddiadau</a:t>
            </a:r>
            <a:r>
              <a:rPr lang="en-GB" sz="4000" dirty="0">
                <a:latin typeface="Arial" panose="020B0604020202020204" pitchFamily="34" charset="0"/>
              </a:rPr>
              <a:t> </a:t>
            </a:r>
            <a:r>
              <a:rPr lang="en-GB" sz="4000" dirty="0" err="1">
                <a:latin typeface="Arial" panose="020B0604020202020204" pitchFamily="34" charset="0"/>
              </a:rPr>
              <a:t>ymchwil</a:t>
            </a:r>
            <a:br>
              <a:rPr lang="en-GB" sz="3600" dirty="0">
                <a:latin typeface="Arial" panose="020B0604020202020204" pitchFamily="34" charset="0"/>
              </a:rPr>
            </a:br>
            <a:r>
              <a:rPr lang="en-GB" sz="4000" dirty="0">
                <a:solidFill>
                  <a:srgbClr val="0070C0"/>
                </a:solidFill>
                <a:latin typeface="Arial" panose="020B0604020202020204" pitchFamily="34" charset="0"/>
              </a:rPr>
              <a:t>Research findings </a:t>
            </a:r>
            <a:r>
              <a:rPr lang="en-GB" sz="2700" dirty="0">
                <a:solidFill>
                  <a:srgbClr val="002060"/>
                </a:solidFill>
                <a:latin typeface="Arial" panose="020B0604020202020204" pitchFamily="34" charset="0"/>
              </a:rPr>
              <a:t>(Dixon </a:t>
            </a:r>
            <a:r>
              <a:rPr lang="en-GB" sz="2700" i="1" dirty="0">
                <a:solidFill>
                  <a:srgbClr val="002060"/>
                </a:solidFill>
                <a:latin typeface="Arial" panose="020B0604020202020204" pitchFamily="34" charset="0"/>
              </a:rPr>
              <a:t>et al</a:t>
            </a:r>
            <a:r>
              <a:rPr lang="en-GB" sz="2700" dirty="0">
                <a:solidFill>
                  <a:srgbClr val="002060"/>
                </a:solidFill>
                <a:latin typeface="Arial" panose="020B0604020202020204" pitchFamily="34" charset="0"/>
              </a:rPr>
              <a:t>., 2020)</a:t>
            </a:r>
            <a:endParaRPr lang="en-GB" sz="3600" dirty="0">
              <a:solidFill>
                <a:srgbClr val="002060"/>
              </a:solidFill>
              <a:latin typeface="Arial" panose="020B0604020202020204" pitchFamily="34" charset="0"/>
            </a:endParaRPr>
          </a:p>
        </p:txBody>
      </p:sp>
      <p:sp>
        <p:nvSpPr>
          <p:cNvPr id="3" name="Content Placeholder 2">
            <a:extLst>
              <a:ext uri="{FF2B5EF4-FFF2-40B4-BE49-F238E27FC236}">
                <a16:creationId xmlns:a16="http://schemas.microsoft.com/office/drawing/2014/main" id="{1FEF8E89-A522-4268-9EA5-8B25D3777902}"/>
              </a:ext>
            </a:extLst>
          </p:cNvPr>
          <p:cNvSpPr>
            <a:spLocks noGrp="1"/>
          </p:cNvSpPr>
          <p:nvPr>
            <p:ph sz="half" idx="1"/>
          </p:nvPr>
        </p:nvSpPr>
        <p:spPr>
          <a:xfrm>
            <a:off x="323528" y="1412777"/>
            <a:ext cx="4191322" cy="4320480"/>
          </a:xfrm>
        </p:spPr>
        <p:txBody>
          <a:bodyPr>
            <a:normAutofit fontScale="70000" lnSpcReduction="20000"/>
          </a:bodyPr>
          <a:lstStyle/>
          <a:p>
            <a:r>
              <a:rPr lang="cy-GB" dirty="0">
                <a:latin typeface="Arial" panose="020B0604020202020204" pitchFamily="34" charset="0"/>
              </a:rPr>
              <a:t>Yn draddodiadol, mae plant ag ADY wedi profi gwaharddiad o wersi AG mewn ysgolion prif ffrwd;</a:t>
            </a:r>
          </a:p>
          <a:p>
            <a:r>
              <a:rPr lang="cy-GB" dirty="0">
                <a:latin typeface="Arial" panose="020B0604020202020204" pitchFamily="34" charset="0"/>
              </a:rPr>
              <a:t>Plant ag ADY yn dal i wynebu llawer o rwystrau i gymryd rhan mewn gwersi AG mewn ysgolion prif ffrwd;</a:t>
            </a:r>
          </a:p>
          <a:p>
            <a:r>
              <a:rPr lang="cy-GB" dirty="0">
                <a:latin typeface="Arial" panose="020B0604020202020204" pitchFamily="34" charset="0"/>
              </a:rPr>
              <a:t>Gweithwyr proffesiynol addysgu dal heb baratoi’n ddigonol ar gyfer cynnwys plant ag ADY mewn gwersi AG;</a:t>
            </a:r>
          </a:p>
          <a:p>
            <a:r>
              <a:rPr lang="cy-GB" dirty="0">
                <a:latin typeface="Arial" panose="020B0604020202020204" pitchFamily="34" charset="0"/>
              </a:rPr>
              <a:t>Angen newidiadau i strwythur a chynnwys hyfforddiant cychwynnol athrawon ar gyfer AG i hyrwyddo strategaethau ar gyfer cynnwys plant ag ADY.</a:t>
            </a:r>
          </a:p>
        </p:txBody>
      </p:sp>
      <p:sp>
        <p:nvSpPr>
          <p:cNvPr id="4" name="Content Placeholder 3">
            <a:extLst>
              <a:ext uri="{FF2B5EF4-FFF2-40B4-BE49-F238E27FC236}">
                <a16:creationId xmlns:a16="http://schemas.microsoft.com/office/drawing/2014/main" id="{8BCD12EF-1776-4765-AB0A-78847C247661}"/>
              </a:ext>
            </a:extLst>
          </p:cNvPr>
          <p:cNvSpPr>
            <a:spLocks noGrp="1"/>
          </p:cNvSpPr>
          <p:nvPr>
            <p:ph sz="half" idx="2"/>
          </p:nvPr>
        </p:nvSpPr>
        <p:spPr>
          <a:xfrm>
            <a:off x="4629150" y="1412777"/>
            <a:ext cx="4263330" cy="4392488"/>
          </a:xfrm>
        </p:spPr>
        <p:txBody>
          <a:bodyPr>
            <a:normAutofit fontScale="70000" lnSpcReduction="20000"/>
          </a:bodyPr>
          <a:lstStyle/>
          <a:p>
            <a:r>
              <a:rPr lang="en-GB" dirty="0">
                <a:solidFill>
                  <a:srgbClr val="0070C0"/>
                </a:solidFill>
                <a:latin typeface="Arial" panose="020B0604020202020204" pitchFamily="34" charset="0"/>
              </a:rPr>
              <a:t>Children with ALN have traditionally experienced exclusion from PE lessons in mainstream schools;</a:t>
            </a:r>
          </a:p>
          <a:p>
            <a:r>
              <a:rPr lang="en-GB" dirty="0">
                <a:solidFill>
                  <a:srgbClr val="0070C0"/>
                </a:solidFill>
                <a:latin typeface="Arial" panose="020B0604020202020204" pitchFamily="34" charset="0"/>
              </a:rPr>
              <a:t>Children with ALN still face many barriers to participation in PE lessons in mainstream schools;</a:t>
            </a:r>
          </a:p>
          <a:p>
            <a:r>
              <a:rPr lang="en-GB" dirty="0">
                <a:solidFill>
                  <a:srgbClr val="0070C0"/>
                </a:solidFill>
                <a:latin typeface="Arial" panose="020B0604020202020204" pitchFamily="34" charset="0"/>
              </a:rPr>
              <a:t>Teaching professionals remain unprepared for including children with ALN in PE lessons;</a:t>
            </a:r>
          </a:p>
          <a:p>
            <a:r>
              <a:rPr lang="en-GB" dirty="0">
                <a:solidFill>
                  <a:srgbClr val="0070C0"/>
                </a:solidFill>
                <a:latin typeface="Arial" panose="020B0604020202020204" pitchFamily="34" charset="0"/>
              </a:rPr>
              <a:t>Changes are needed to the structure and content of the initial teacher training for PE to promote strategies for including children with ALN.</a:t>
            </a:r>
          </a:p>
        </p:txBody>
      </p:sp>
    </p:spTree>
    <p:extLst>
      <p:ext uri="{BB962C8B-B14F-4D97-AF65-F5344CB8AC3E}">
        <p14:creationId xmlns:p14="http://schemas.microsoft.com/office/powerpoint/2010/main" val="22017207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37168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4000" kern="0" dirty="0">
                <a:solidFill>
                  <a:srgbClr val="000000"/>
                </a:solidFill>
                <a:latin typeface="Arial" panose="020B0604020202020204" pitchFamily="34" charset="0"/>
                <a:ea typeface="ＭＳ Ｐゴシック" panose="020B0600070205080204" pitchFamily="34" charset="-128"/>
              </a:rPr>
              <a:t>Astudiaeth Achos 4</a:t>
            </a:r>
            <a:br>
              <a:rPr lang="cy-GB" altLang="en-US" sz="4000" kern="0" dirty="0">
                <a:solidFill>
                  <a:srgbClr val="000000"/>
                </a:solidFill>
                <a:latin typeface="Arial" panose="020B0604020202020204" pitchFamily="34" charset="0"/>
                <a:ea typeface="ＭＳ Ｐゴシック" panose="020B0600070205080204" pitchFamily="34" charset="-128"/>
              </a:rPr>
            </a:br>
            <a:r>
              <a:rPr lang="en-GB" altLang="en-US" sz="4000" kern="0" dirty="0">
                <a:solidFill>
                  <a:srgbClr val="0070C0"/>
                </a:solidFill>
                <a:latin typeface="Arial" panose="020B0604020202020204" pitchFamily="34" charset="0"/>
                <a:ea typeface="ＭＳ Ｐゴシック" panose="020B0600070205080204" pitchFamily="34" charset="-128"/>
              </a:rPr>
              <a:t>Case Study 4</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556792"/>
            <a:ext cx="4392488" cy="4186783"/>
          </a:xfrm>
        </p:spPr>
        <p:txBody>
          <a:bodyPr rtlCol="0">
            <a:noAutofit/>
          </a:bodyPr>
          <a:lstStyle/>
          <a:p>
            <a:pPr marL="0" indent="0">
              <a:spcBef>
                <a:spcPts val="600"/>
              </a:spcBef>
              <a:buNone/>
              <a:defRPr/>
            </a:pPr>
            <a:r>
              <a:rPr lang="cy-GB" altLang="cy-GB" sz="2000" dirty="0">
                <a:latin typeface="Arial" panose="020B0604020202020204" pitchFamily="34" charset="0"/>
              </a:rPr>
              <a:t>Mae plant mewn dosbarth Blwyddyn 1 yn cymryd rhan mewn asesiad darllen. Gofynnwyd iddynt ddarllen dyfyniad o ‘</a:t>
            </a:r>
            <a:r>
              <a:rPr lang="cy-GB" altLang="cy-GB" sz="2000" i="1" dirty="0">
                <a:latin typeface="Arial" panose="020B0604020202020204" pitchFamily="34" charset="0"/>
              </a:rPr>
              <a:t>The Bad-</a:t>
            </a:r>
            <a:r>
              <a:rPr lang="cy-GB" altLang="cy-GB" sz="2000" i="1" dirty="0" err="1">
                <a:latin typeface="Arial" panose="020B0604020202020204" pitchFamily="34" charset="0"/>
              </a:rPr>
              <a:t>tempered</a:t>
            </a:r>
            <a:r>
              <a:rPr lang="cy-GB" altLang="cy-GB" sz="2000" i="1" dirty="0">
                <a:latin typeface="Arial" panose="020B0604020202020204" pitchFamily="34" charset="0"/>
              </a:rPr>
              <a:t> </a:t>
            </a:r>
            <a:r>
              <a:rPr lang="cy-GB" altLang="cy-GB" sz="2000" i="1" dirty="0" err="1">
                <a:latin typeface="Arial" panose="020B0604020202020204" pitchFamily="34" charset="0"/>
              </a:rPr>
              <a:t>Ladybird</a:t>
            </a:r>
            <a:r>
              <a:rPr lang="cy-GB" altLang="cy-GB" sz="2000" dirty="0">
                <a:latin typeface="Arial" panose="020B0604020202020204" pitchFamily="34" charset="0"/>
              </a:rPr>
              <a:t>’ gan Eric </a:t>
            </a:r>
            <a:r>
              <a:rPr lang="cy-GB" altLang="cy-GB" sz="2000" dirty="0" err="1">
                <a:latin typeface="Arial" panose="020B0604020202020204" pitchFamily="34" charset="0"/>
              </a:rPr>
              <a:t>Carle</a:t>
            </a:r>
            <a:r>
              <a:rPr lang="cy-GB" altLang="cy-GB" sz="2000" dirty="0">
                <a:latin typeface="Arial" panose="020B0604020202020204" pitchFamily="34" charset="0"/>
              </a:rPr>
              <a:t>. Ar ôl darllen, gofynnir cwestiynau i'r plant am y testun y maent wedi'i ddarllen. Mae dau blentyn yn y dosbarth wedi sefyll i fyny a cherdded i ffwrdd o'r dasg. Mae gan un plentyn nam ar ei olwg. Mae'r plentyn arall yn arddangos arwyddion o Ddyslecsia. Nid yw'r athro wedi paratoi gwahanol fathau o asesiad.</a:t>
            </a:r>
          </a:p>
        </p:txBody>
      </p:sp>
      <p:sp>
        <p:nvSpPr>
          <p:cNvPr id="5124" name="Rectangle 6"/>
          <p:cNvSpPr>
            <a:spLocks noGrp="1" noChangeArrowheads="1"/>
          </p:cNvSpPr>
          <p:nvPr>
            <p:ph type="body" sz="half" idx="2"/>
          </p:nvPr>
        </p:nvSpPr>
        <p:spPr>
          <a:xfrm>
            <a:off x="4572000" y="1556792"/>
            <a:ext cx="4392736" cy="4189563"/>
          </a:xfrm>
        </p:spPr>
        <p:txBody>
          <a:bodyPr rtlCol="0">
            <a:normAutofit fontScale="77500" lnSpcReduction="20000"/>
          </a:bodyPr>
          <a:lstStyle/>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Children in a Year 1 class are undertaking a reading assessment. They have been asked to read an excerpt from ‘</a:t>
            </a:r>
            <a:r>
              <a:rPr lang="en-US" altLang="en-US" i="1" kern="0" dirty="0">
                <a:solidFill>
                  <a:srgbClr val="0070C0"/>
                </a:solidFill>
                <a:latin typeface="Arial" panose="020B0604020202020204" pitchFamily="34" charset="0"/>
                <a:ea typeface="ＭＳ Ｐゴシック" panose="020B0600070205080204" pitchFamily="34" charset="-128"/>
              </a:rPr>
              <a:t>The Bad-tempered Ladybird’ </a:t>
            </a:r>
            <a:r>
              <a:rPr lang="en-US" altLang="en-US" kern="0" dirty="0">
                <a:solidFill>
                  <a:srgbClr val="0070C0"/>
                </a:solidFill>
                <a:latin typeface="Arial" panose="020B0604020202020204" pitchFamily="34" charset="0"/>
                <a:ea typeface="ＭＳ Ｐゴシック" panose="020B0600070205080204" pitchFamily="34" charset="-128"/>
              </a:rPr>
              <a:t>by Eric Carle. After reading, the children are asked questions about the text they have read. Two children in the class have stood up and walked away from the task. One child has a visual impairment. The other child is showing signs of Dyslexia. The teacher has not prepared different types of assessment.</a:t>
            </a:r>
          </a:p>
          <a:p>
            <a:pPr marL="0" indent="0">
              <a:buNone/>
              <a:defRPr/>
            </a:pPr>
            <a:r>
              <a:rPr lang="en-US" altLang="en-US" kern="0" dirty="0">
                <a:solidFill>
                  <a:srgbClr val="002060"/>
                </a:solidFill>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26532262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3200" kern="0" dirty="0">
                <a:solidFill>
                  <a:srgbClr val="000000"/>
                </a:solidFill>
                <a:latin typeface="Arial" panose="020B0604020202020204" pitchFamily="34" charset="0"/>
                <a:ea typeface="ＭＳ Ｐゴシック" panose="020B0600070205080204" pitchFamily="34" charset="-128"/>
              </a:rPr>
              <a:t>Astudiaeth Achos</a:t>
            </a:r>
            <a:br>
              <a:rPr lang="cy-GB" altLang="en-US" sz="3200" kern="0" dirty="0">
                <a:solidFill>
                  <a:srgbClr val="000000"/>
                </a:solidFill>
                <a:latin typeface="Arial" panose="020B0604020202020204" pitchFamily="34" charset="0"/>
                <a:ea typeface="ＭＳ Ｐゴシック" panose="020B0600070205080204" pitchFamily="34" charset="-128"/>
              </a:rPr>
            </a:br>
            <a:r>
              <a:rPr lang="en-GB" altLang="en-US" sz="3200" kern="0" dirty="0">
                <a:solidFill>
                  <a:srgbClr val="0070C0"/>
                </a:solidFill>
                <a:latin typeface="Arial" panose="020B0604020202020204" pitchFamily="34" charset="0"/>
                <a:ea typeface="ＭＳ Ｐゴシック" panose="020B0600070205080204" pitchFamily="34" charset="-128"/>
              </a:rPr>
              <a:t>Case Study</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052736"/>
            <a:ext cx="4386138" cy="4690839"/>
          </a:xfrm>
        </p:spPr>
        <p:txBody>
          <a:bodyPr rtlCol="0">
            <a:normAutofit/>
          </a:bodyPr>
          <a:lstStyle/>
          <a:p>
            <a:pPr marL="514350" indent="-514350">
              <a:buAutoNum type="arabicPeriod"/>
              <a:defRPr/>
            </a:pPr>
            <a:r>
              <a:rPr lang="cy-GB" altLang="cy-GB" dirty="0">
                <a:latin typeface="Arial" panose="020B0604020202020204" pitchFamily="34" charset="0"/>
              </a:rPr>
              <a:t>Ai esiampl o wahaniaethu yw hyn?</a:t>
            </a:r>
          </a:p>
          <a:p>
            <a:pPr marL="514350" indent="-514350">
              <a:buAutoNum type="arabicPeriod"/>
              <a:defRPr/>
            </a:pPr>
            <a:r>
              <a:rPr lang="cy-GB" altLang="cy-GB" dirty="0">
                <a:latin typeface="Arial" panose="020B0604020202020204" pitchFamily="34" charset="0"/>
              </a:rPr>
              <a:t>Fel ymarferydd, sut fyddech chi'n ymateb i'r sefyllfa?</a:t>
            </a:r>
          </a:p>
          <a:p>
            <a:pPr marL="514350" indent="-514350">
              <a:buAutoNum type="arabicPeriod"/>
              <a:defRPr/>
            </a:pPr>
            <a:r>
              <a:rPr lang="cy-GB" altLang="cy-GB" dirty="0">
                <a:latin typeface="Arial" panose="020B0604020202020204" pitchFamily="34" charset="0"/>
              </a:rPr>
              <a:t>Sut gallai’r rhieni ymateb?</a:t>
            </a:r>
          </a:p>
          <a:p>
            <a:pPr marL="514350" indent="-514350">
              <a:buAutoNum type="arabicPeriod"/>
              <a:defRPr/>
            </a:pPr>
            <a:r>
              <a:rPr lang="cy-GB" altLang="cy-GB" dirty="0">
                <a:latin typeface="Arial" panose="020B0604020202020204" pitchFamily="34" charset="0"/>
              </a:rPr>
              <a:t>Sut gallai hyn effeithio ar y plant?</a:t>
            </a:r>
          </a:p>
        </p:txBody>
      </p:sp>
      <p:sp>
        <p:nvSpPr>
          <p:cNvPr id="5124" name="Rectangle 6"/>
          <p:cNvSpPr>
            <a:spLocks noGrp="1" noChangeArrowheads="1"/>
          </p:cNvSpPr>
          <p:nvPr>
            <p:ph type="body" sz="half" idx="2"/>
          </p:nvPr>
        </p:nvSpPr>
        <p:spPr>
          <a:xfrm>
            <a:off x="4788024" y="1124744"/>
            <a:ext cx="4176712" cy="4621611"/>
          </a:xfrm>
        </p:spPr>
        <p:txBody>
          <a:bodyPr rtlCol="0">
            <a:normAutofit/>
          </a:bodyPr>
          <a:lstStyle/>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1.Is this an example of discrimination? Why?</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2. As a practitioner, how would you respond to the situation?</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3. How could parents respond?</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4. How could this affect the children?</a:t>
            </a:r>
          </a:p>
        </p:txBody>
      </p:sp>
    </p:spTree>
    <p:extLst>
      <p:ext uri="{BB962C8B-B14F-4D97-AF65-F5344CB8AC3E}">
        <p14:creationId xmlns:p14="http://schemas.microsoft.com/office/powerpoint/2010/main" val="23379315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82BC4-3F43-4A07-904C-AF96DE7C55C8}"/>
              </a:ext>
            </a:extLst>
          </p:cNvPr>
          <p:cNvSpPr>
            <a:spLocks noGrp="1"/>
          </p:cNvSpPr>
          <p:nvPr>
            <p:ph type="title"/>
          </p:nvPr>
        </p:nvSpPr>
        <p:spPr>
          <a:xfrm>
            <a:off x="628650" y="365127"/>
            <a:ext cx="7886700" cy="1119658"/>
          </a:xfrm>
        </p:spPr>
        <p:txBody>
          <a:bodyPr>
            <a:normAutofit fontScale="90000"/>
          </a:bodyPr>
          <a:lstStyle/>
          <a:p>
            <a:pPr algn="ctr"/>
            <a:br>
              <a:rPr lang="en-GB" sz="3600" dirty="0">
                <a:latin typeface="Arial" panose="020B0604020202020204" pitchFamily="34" charset="0"/>
              </a:rPr>
            </a:br>
            <a:br>
              <a:rPr lang="en-GB" sz="3600" dirty="0">
                <a:latin typeface="Arial" panose="020B0604020202020204" pitchFamily="34" charset="0"/>
              </a:rPr>
            </a:br>
            <a:r>
              <a:rPr lang="en-GB" sz="4000" dirty="0" err="1">
                <a:latin typeface="Arial" panose="020B0604020202020204" pitchFamily="34" charset="0"/>
              </a:rPr>
              <a:t>Dulliau</a:t>
            </a:r>
            <a:r>
              <a:rPr lang="en-GB" sz="4000" dirty="0">
                <a:latin typeface="Arial" panose="020B0604020202020204" pitchFamily="34" charset="0"/>
              </a:rPr>
              <a:t> </a:t>
            </a:r>
            <a:r>
              <a:rPr lang="en-GB" sz="4000" dirty="0" err="1">
                <a:latin typeface="Arial" panose="020B0604020202020204" pitchFamily="34" charset="0"/>
              </a:rPr>
              <a:t>asesu</a:t>
            </a:r>
            <a:r>
              <a:rPr lang="en-GB" sz="4000" dirty="0">
                <a:latin typeface="Arial" panose="020B0604020202020204" pitchFamily="34" charset="0"/>
              </a:rPr>
              <a:t> </a:t>
            </a:r>
            <a:r>
              <a:rPr lang="en-GB" sz="4000" dirty="0" err="1">
                <a:latin typeface="Arial" panose="020B0604020202020204" pitchFamily="34" charset="0"/>
              </a:rPr>
              <a:t>amhriodol</a:t>
            </a:r>
            <a:br>
              <a:rPr lang="en-GB" sz="4000" dirty="0">
                <a:latin typeface="Arial" panose="020B0604020202020204" pitchFamily="34" charset="0"/>
              </a:rPr>
            </a:br>
            <a:r>
              <a:rPr lang="en-US" altLang="en-US" sz="4000" kern="0" dirty="0">
                <a:solidFill>
                  <a:srgbClr val="0070C0"/>
                </a:solidFill>
                <a:latin typeface="Arial" panose="020B0604020202020204" pitchFamily="34" charset="0"/>
                <a:ea typeface="ＭＳ Ｐゴシック" panose="020B0600070205080204" pitchFamily="34" charset="-128"/>
              </a:rPr>
              <a:t>Inappropriate assessment methods</a:t>
            </a:r>
            <a:br>
              <a:rPr lang="en-US" altLang="en-US" kern="0" dirty="0">
                <a:solidFill>
                  <a:srgbClr val="002060"/>
                </a:solidFill>
                <a:latin typeface="Arial" panose="020B0604020202020204" pitchFamily="34" charset="0"/>
                <a:ea typeface="ＭＳ Ｐゴシック" panose="020B0600070205080204" pitchFamily="34" charset="-128"/>
              </a:rPr>
            </a:br>
            <a:br>
              <a:rPr lang="en-GB" dirty="0"/>
            </a:br>
            <a:endParaRPr lang="en-GB" dirty="0"/>
          </a:p>
        </p:txBody>
      </p:sp>
      <p:sp>
        <p:nvSpPr>
          <p:cNvPr id="3" name="Content Placeholder 2">
            <a:extLst>
              <a:ext uri="{FF2B5EF4-FFF2-40B4-BE49-F238E27FC236}">
                <a16:creationId xmlns:a16="http://schemas.microsoft.com/office/drawing/2014/main" id="{112B18A3-FAC6-4776-B72C-960A6AFCB762}"/>
              </a:ext>
            </a:extLst>
          </p:cNvPr>
          <p:cNvSpPr>
            <a:spLocks noGrp="1"/>
          </p:cNvSpPr>
          <p:nvPr>
            <p:ph sz="half" idx="1"/>
          </p:nvPr>
        </p:nvSpPr>
        <p:spPr>
          <a:xfrm>
            <a:off x="251520" y="1484785"/>
            <a:ext cx="4263330" cy="4692178"/>
          </a:xfrm>
        </p:spPr>
        <p:txBody>
          <a:bodyPr>
            <a:normAutofit/>
          </a:bodyPr>
          <a:lstStyle/>
          <a:p>
            <a:r>
              <a:rPr lang="en-GB" dirty="0" err="1">
                <a:latin typeface="Arial" panose="020B0604020202020204" pitchFamily="34" charset="0"/>
              </a:rPr>
              <a:t>Medru</a:t>
            </a:r>
            <a:r>
              <a:rPr lang="en-GB" dirty="0">
                <a:latin typeface="Arial" panose="020B0604020202020204" pitchFamily="34" charset="0"/>
              </a:rPr>
              <a:t> </a:t>
            </a:r>
            <a:r>
              <a:rPr lang="en-GB" dirty="0" err="1">
                <a:latin typeface="Arial" panose="020B0604020202020204" pitchFamily="34" charset="0"/>
              </a:rPr>
              <a:t>achosi</a:t>
            </a:r>
            <a:r>
              <a:rPr lang="en-GB" dirty="0">
                <a:latin typeface="Arial" panose="020B0604020202020204" pitchFamily="34" charset="0"/>
              </a:rPr>
              <a:t> </a:t>
            </a:r>
            <a:r>
              <a:rPr lang="en-GB" dirty="0" err="1">
                <a:latin typeface="Arial" panose="020B0604020202020204" pitchFamily="34" charset="0"/>
              </a:rPr>
              <a:t>emosiynau</a:t>
            </a:r>
            <a:r>
              <a:rPr lang="en-GB" dirty="0">
                <a:latin typeface="Arial" panose="020B0604020202020204" pitchFamily="34" charset="0"/>
              </a:rPr>
              <a:t> </a:t>
            </a:r>
            <a:r>
              <a:rPr lang="en-GB" dirty="0" err="1">
                <a:latin typeface="Arial" panose="020B0604020202020204" pitchFamily="34" charset="0"/>
              </a:rPr>
              <a:t>negyddol</a:t>
            </a:r>
            <a:r>
              <a:rPr lang="en-GB" dirty="0">
                <a:latin typeface="Arial" panose="020B0604020202020204" pitchFamily="34" charset="0"/>
              </a:rPr>
              <a:t>:</a:t>
            </a:r>
          </a:p>
          <a:p>
            <a:pPr>
              <a:buFontTx/>
              <a:buChar char="-"/>
            </a:pPr>
            <a:r>
              <a:rPr lang="en-GB" dirty="0" err="1">
                <a:latin typeface="Arial" panose="020B0604020202020204" pitchFamily="34" charset="0"/>
              </a:rPr>
              <a:t>Pryder</a:t>
            </a:r>
            <a:r>
              <a:rPr lang="en-GB" dirty="0">
                <a:latin typeface="Arial" panose="020B0604020202020204" pitchFamily="34" charset="0"/>
              </a:rPr>
              <a:t>;</a:t>
            </a:r>
          </a:p>
          <a:p>
            <a:pPr>
              <a:buFontTx/>
              <a:buChar char="-"/>
            </a:pPr>
            <a:r>
              <a:rPr lang="en-GB" dirty="0" err="1">
                <a:latin typeface="Arial" panose="020B0604020202020204" pitchFamily="34" charset="0"/>
              </a:rPr>
              <a:t>Anniogelwch</a:t>
            </a:r>
            <a:r>
              <a:rPr lang="en-GB" dirty="0">
                <a:latin typeface="Arial" panose="020B0604020202020204" pitchFamily="34" charset="0"/>
              </a:rPr>
              <a:t>;</a:t>
            </a:r>
          </a:p>
        </p:txBody>
      </p:sp>
      <p:sp>
        <p:nvSpPr>
          <p:cNvPr id="4" name="Content Placeholder 3">
            <a:extLst>
              <a:ext uri="{FF2B5EF4-FFF2-40B4-BE49-F238E27FC236}">
                <a16:creationId xmlns:a16="http://schemas.microsoft.com/office/drawing/2014/main" id="{2208EB11-74A0-46B6-85DA-9346B84ABB63}"/>
              </a:ext>
            </a:extLst>
          </p:cNvPr>
          <p:cNvSpPr>
            <a:spLocks noGrp="1"/>
          </p:cNvSpPr>
          <p:nvPr>
            <p:ph sz="half" idx="2"/>
          </p:nvPr>
        </p:nvSpPr>
        <p:spPr>
          <a:xfrm>
            <a:off x="4629150" y="1412777"/>
            <a:ext cx="3886200" cy="4104456"/>
          </a:xfrm>
        </p:spPr>
        <p:txBody>
          <a:bodyPr>
            <a:normAutofit/>
          </a:bodyPr>
          <a:lstStyle/>
          <a:p>
            <a:r>
              <a:rPr lang="en-GB" dirty="0">
                <a:solidFill>
                  <a:srgbClr val="0070C0"/>
                </a:solidFill>
                <a:latin typeface="Arial" panose="020B0604020202020204" pitchFamily="34" charset="0"/>
              </a:rPr>
              <a:t>Can cause negative emotions:</a:t>
            </a:r>
          </a:p>
          <a:p>
            <a:pPr>
              <a:buFontTx/>
              <a:buChar char="-"/>
            </a:pPr>
            <a:r>
              <a:rPr lang="en-GB" dirty="0">
                <a:solidFill>
                  <a:srgbClr val="0070C0"/>
                </a:solidFill>
                <a:latin typeface="Arial" panose="020B0604020202020204" pitchFamily="34" charset="0"/>
              </a:rPr>
              <a:t>Anxiety;</a:t>
            </a:r>
          </a:p>
          <a:p>
            <a:pPr>
              <a:buFontTx/>
              <a:buChar char="-"/>
            </a:pPr>
            <a:r>
              <a:rPr lang="en-GB" dirty="0">
                <a:solidFill>
                  <a:srgbClr val="0070C0"/>
                </a:solidFill>
                <a:latin typeface="Arial" panose="020B0604020202020204" pitchFamily="34" charset="0"/>
              </a:rPr>
              <a:t>Insecurity;</a:t>
            </a:r>
          </a:p>
        </p:txBody>
      </p:sp>
    </p:spTree>
    <p:extLst>
      <p:ext uri="{BB962C8B-B14F-4D97-AF65-F5344CB8AC3E}">
        <p14:creationId xmlns:p14="http://schemas.microsoft.com/office/powerpoint/2010/main" val="19879685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82BC4-3F43-4A07-904C-AF96DE7C55C8}"/>
              </a:ext>
            </a:extLst>
          </p:cNvPr>
          <p:cNvSpPr>
            <a:spLocks noGrp="1"/>
          </p:cNvSpPr>
          <p:nvPr>
            <p:ph type="title"/>
          </p:nvPr>
        </p:nvSpPr>
        <p:spPr>
          <a:xfrm>
            <a:off x="628650" y="365127"/>
            <a:ext cx="7886700" cy="1119658"/>
          </a:xfrm>
        </p:spPr>
        <p:txBody>
          <a:bodyPr>
            <a:normAutofit fontScale="90000"/>
          </a:bodyPr>
          <a:lstStyle/>
          <a:p>
            <a:pPr algn="ctr"/>
            <a:br>
              <a:rPr lang="en-GB" sz="3600" dirty="0">
                <a:latin typeface="Arial" panose="020B0604020202020204" pitchFamily="34" charset="0"/>
              </a:rPr>
            </a:br>
            <a:br>
              <a:rPr lang="en-GB" sz="3600" dirty="0">
                <a:latin typeface="Arial" panose="020B0604020202020204" pitchFamily="34" charset="0"/>
              </a:rPr>
            </a:br>
            <a:r>
              <a:rPr lang="en-GB" sz="4000" dirty="0" err="1">
                <a:latin typeface="Arial" panose="020B0604020202020204" pitchFamily="34" charset="0"/>
              </a:rPr>
              <a:t>Dulliau</a:t>
            </a:r>
            <a:r>
              <a:rPr lang="en-GB" sz="4000" dirty="0">
                <a:latin typeface="Arial" panose="020B0604020202020204" pitchFamily="34" charset="0"/>
              </a:rPr>
              <a:t> </a:t>
            </a:r>
            <a:r>
              <a:rPr lang="en-GB" sz="4000" dirty="0" err="1">
                <a:latin typeface="Arial" panose="020B0604020202020204" pitchFamily="34" charset="0"/>
              </a:rPr>
              <a:t>asesu</a:t>
            </a:r>
            <a:r>
              <a:rPr lang="en-GB" sz="4000" dirty="0">
                <a:latin typeface="Arial" panose="020B0604020202020204" pitchFamily="34" charset="0"/>
              </a:rPr>
              <a:t> </a:t>
            </a:r>
            <a:r>
              <a:rPr lang="en-GB" sz="4000" dirty="0" err="1">
                <a:latin typeface="Arial" panose="020B0604020202020204" pitchFamily="34" charset="0"/>
              </a:rPr>
              <a:t>amhriodol</a:t>
            </a:r>
            <a:br>
              <a:rPr lang="en-GB" sz="4000" dirty="0">
                <a:latin typeface="Arial" panose="020B0604020202020204" pitchFamily="34" charset="0"/>
              </a:rPr>
            </a:br>
            <a:r>
              <a:rPr lang="en-US" altLang="en-US" sz="4000" kern="0" dirty="0">
                <a:solidFill>
                  <a:srgbClr val="0070C0"/>
                </a:solidFill>
                <a:latin typeface="Arial" panose="020B0604020202020204" pitchFamily="34" charset="0"/>
                <a:ea typeface="ＭＳ Ｐゴシック" panose="020B0600070205080204" pitchFamily="34" charset="-128"/>
              </a:rPr>
              <a:t>Inappropriate assessment methods</a:t>
            </a:r>
            <a:br>
              <a:rPr lang="en-US" altLang="en-US" kern="0" dirty="0">
                <a:solidFill>
                  <a:srgbClr val="002060"/>
                </a:solidFill>
                <a:latin typeface="Arial" panose="020B0604020202020204" pitchFamily="34" charset="0"/>
                <a:ea typeface="ＭＳ Ｐゴシック" panose="020B0600070205080204" pitchFamily="34" charset="-128"/>
              </a:rPr>
            </a:br>
            <a:br>
              <a:rPr lang="en-GB" dirty="0"/>
            </a:br>
            <a:endParaRPr lang="en-GB" dirty="0"/>
          </a:p>
        </p:txBody>
      </p:sp>
      <p:sp>
        <p:nvSpPr>
          <p:cNvPr id="3" name="Content Placeholder 2">
            <a:extLst>
              <a:ext uri="{FF2B5EF4-FFF2-40B4-BE49-F238E27FC236}">
                <a16:creationId xmlns:a16="http://schemas.microsoft.com/office/drawing/2014/main" id="{112B18A3-FAC6-4776-B72C-960A6AFCB762}"/>
              </a:ext>
            </a:extLst>
          </p:cNvPr>
          <p:cNvSpPr>
            <a:spLocks noGrp="1"/>
          </p:cNvSpPr>
          <p:nvPr>
            <p:ph sz="half" idx="1"/>
          </p:nvPr>
        </p:nvSpPr>
        <p:spPr>
          <a:xfrm>
            <a:off x="251520" y="1484785"/>
            <a:ext cx="4263330" cy="4692178"/>
          </a:xfrm>
        </p:spPr>
        <p:txBody>
          <a:bodyPr>
            <a:normAutofit/>
          </a:bodyPr>
          <a:lstStyle/>
          <a:p>
            <a:r>
              <a:rPr lang="en-GB" dirty="0" err="1">
                <a:latin typeface="Arial" panose="020B0604020202020204" pitchFamily="34" charset="0"/>
              </a:rPr>
              <a:t>Medru</a:t>
            </a:r>
            <a:r>
              <a:rPr lang="en-GB" dirty="0">
                <a:latin typeface="Arial" panose="020B0604020202020204" pitchFamily="34" charset="0"/>
              </a:rPr>
              <a:t> </a:t>
            </a:r>
            <a:r>
              <a:rPr lang="en-GB" dirty="0" err="1">
                <a:latin typeface="Arial" panose="020B0604020202020204" pitchFamily="34" charset="0"/>
              </a:rPr>
              <a:t>gwanhau</a:t>
            </a:r>
            <a:r>
              <a:rPr lang="en-GB" dirty="0">
                <a:latin typeface="Arial" panose="020B0604020202020204" pitchFamily="34" charset="0"/>
              </a:rPr>
              <a:t> </a:t>
            </a:r>
            <a:r>
              <a:rPr lang="en-GB" dirty="0" err="1">
                <a:latin typeface="Arial" panose="020B0604020202020204" pitchFamily="34" charset="0"/>
              </a:rPr>
              <a:t>gallu</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ganolbwyntio</a:t>
            </a:r>
            <a:r>
              <a:rPr lang="en-GB" dirty="0">
                <a:latin typeface="Arial" panose="020B0604020202020204" pitchFamily="34" charset="0"/>
              </a:rPr>
              <a:t>;</a:t>
            </a:r>
          </a:p>
          <a:p>
            <a:r>
              <a:rPr lang="en-GB" dirty="0" err="1">
                <a:latin typeface="Arial" panose="020B0604020202020204" pitchFamily="34" charset="0"/>
              </a:rPr>
              <a:t>Medru</a:t>
            </a:r>
            <a:r>
              <a:rPr lang="en-GB" dirty="0">
                <a:latin typeface="Arial" panose="020B0604020202020204" pitchFamily="34" charset="0"/>
              </a:rPr>
              <a:t> rhwystro </a:t>
            </a:r>
            <a:r>
              <a:rPr lang="en-GB" dirty="0" err="1">
                <a:latin typeface="Arial" panose="020B0604020202020204" pitchFamily="34" charset="0"/>
              </a:rPr>
              <a:t>gweithrediad</a:t>
            </a:r>
            <a:r>
              <a:rPr lang="en-GB" dirty="0">
                <a:latin typeface="Arial" panose="020B0604020202020204" pitchFamily="34" charset="0"/>
              </a:rPr>
              <a:t> </a:t>
            </a:r>
            <a:r>
              <a:rPr lang="en-GB" dirty="0" err="1">
                <a:latin typeface="Arial" panose="020B0604020202020204" pitchFamily="34" charset="0"/>
              </a:rPr>
              <a:t>arfer</a:t>
            </a:r>
            <a:r>
              <a:rPr lang="en-GB" dirty="0">
                <a:latin typeface="Arial" panose="020B0604020202020204" pitchFamily="34" charset="0"/>
              </a:rPr>
              <a:t> </a:t>
            </a:r>
            <a:r>
              <a:rPr lang="en-GB" dirty="0" err="1">
                <a:latin typeface="Arial" panose="020B0604020202020204" pitchFamily="34" charset="0"/>
              </a:rPr>
              <a:t>cynhwysol</a:t>
            </a:r>
            <a:r>
              <a:rPr lang="en-GB" dirty="0">
                <a:latin typeface="Arial" panose="020B0604020202020204" pitchFamily="34" charset="0"/>
              </a:rPr>
              <a:t> </a:t>
            </a:r>
            <a:r>
              <a:rPr lang="en-GB" dirty="0" err="1">
                <a:latin typeface="Arial" panose="020B0604020202020204" pitchFamily="34" charset="0"/>
              </a:rPr>
              <a:t>llwyddiannus</a:t>
            </a:r>
            <a:r>
              <a:rPr lang="en-GB" dirty="0">
                <a:latin typeface="Arial" panose="020B0604020202020204" pitchFamily="34" charset="0"/>
              </a:rPr>
              <a:t>.</a:t>
            </a:r>
          </a:p>
        </p:txBody>
      </p:sp>
      <p:sp>
        <p:nvSpPr>
          <p:cNvPr id="4" name="Content Placeholder 3">
            <a:extLst>
              <a:ext uri="{FF2B5EF4-FFF2-40B4-BE49-F238E27FC236}">
                <a16:creationId xmlns:a16="http://schemas.microsoft.com/office/drawing/2014/main" id="{2208EB11-74A0-46B6-85DA-9346B84ABB63}"/>
              </a:ext>
            </a:extLst>
          </p:cNvPr>
          <p:cNvSpPr>
            <a:spLocks noGrp="1"/>
          </p:cNvSpPr>
          <p:nvPr>
            <p:ph sz="half" idx="2"/>
          </p:nvPr>
        </p:nvSpPr>
        <p:spPr>
          <a:xfrm>
            <a:off x="4629150" y="1412777"/>
            <a:ext cx="3886200" cy="4104456"/>
          </a:xfrm>
        </p:spPr>
        <p:txBody>
          <a:bodyPr>
            <a:normAutofit/>
          </a:bodyPr>
          <a:lstStyle/>
          <a:p>
            <a:r>
              <a:rPr lang="en-GB" dirty="0">
                <a:solidFill>
                  <a:srgbClr val="0070C0"/>
                </a:solidFill>
                <a:latin typeface="Arial" panose="020B0604020202020204" pitchFamily="34" charset="0"/>
              </a:rPr>
              <a:t>Can weaken concentration;</a:t>
            </a:r>
          </a:p>
          <a:p>
            <a:r>
              <a:rPr lang="en-GB" dirty="0">
                <a:solidFill>
                  <a:srgbClr val="0070C0"/>
                </a:solidFill>
                <a:latin typeface="Arial" panose="020B0604020202020204" pitchFamily="34" charset="0"/>
              </a:rPr>
              <a:t>Can impede the implementation of successful inclusive practice.</a:t>
            </a:r>
          </a:p>
        </p:txBody>
      </p:sp>
    </p:spTree>
    <p:extLst>
      <p:ext uri="{BB962C8B-B14F-4D97-AF65-F5344CB8AC3E}">
        <p14:creationId xmlns:p14="http://schemas.microsoft.com/office/powerpoint/2010/main" val="3524471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DAA7-6971-6CEC-6E27-5CB7E694FFDB}"/>
              </a:ext>
            </a:extLst>
          </p:cNvPr>
          <p:cNvSpPr>
            <a:spLocks noGrp="1"/>
          </p:cNvSpPr>
          <p:nvPr>
            <p:ph type="title"/>
          </p:nvPr>
        </p:nvSpPr>
        <p:spPr/>
        <p:txBody>
          <a:bodyPr/>
          <a:lstStyle/>
          <a:p>
            <a:pPr algn="ctr"/>
            <a:r>
              <a:rPr lang="en-GB" dirty="0">
                <a:latin typeface="Arial" panose="020B0604020202020204" pitchFamily="34" charset="0"/>
              </a:rPr>
              <a:t>Asesiadau </a:t>
            </a:r>
            <a:r>
              <a:rPr lang="en-GB" dirty="0" err="1">
                <a:latin typeface="Arial" panose="020B0604020202020204" pitchFamily="34" charset="0"/>
              </a:rPr>
              <a:t>dilys</a:t>
            </a:r>
            <a:br>
              <a:rPr lang="en-GB" dirty="0">
                <a:latin typeface="Arial" panose="020B0604020202020204" pitchFamily="34" charset="0"/>
              </a:rPr>
            </a:br>
            <a:r>
              <a:rPr lang="en-US" kern="0" dirty="0">
                <a:solidFill>
                  <a:srgbClr val="0070C0"/>
                </a:solidFill>
                <a:latin typeface="Arial" panose="020B0604020202020204" pitchFamily="34" charset="0"/>
                <a:ea typeface="ＭＳ Ｐゴシック" panose="020B0600070205080204" pitchFamily="34" charset="-128"/>
              </a:rPr>
              <a:t>Authentic assessments</a:t>
            </a:r>
            <a:endParaRPr lang="en-GB" dirty="0"/>
          </a:p>
        </p:txBody>
      </p:sp>
      <p:sp>
        <p:nvSpPr>
          <p:cNvPr id="3" name="Content Placeholder 2">
            <a:extLst>
              <a:ext uri="{FF2B5EF4-FFF2-40B4-BE49-F238E27FC236}">
                <a16:creationId xmlns:a16="http://schemas.microsoft.com/office/drawing/2014/main" id="{3790CB59-BCF4-F035-AD09-E8A71FE55947}"/>
              </a:ext>
            </a:extLst>
          </p:cNvPr>
          <p:cNvSpPr>
            <a:spLocks noGrp="1"/>
          </p:cNvSpPr>
          <p:nvPr>
            <p:ph sz="half" idx="1"/>
          </p:nvPr>
        </p:nvSpPr>
        <p:spPr>
          <a:xfrm>
            <a:off x="628650" y="2204863"/>
            <a:ext cx="3867150" cy="3430623"/>
          </a:xfrm>
        </p:spPr>
        <p:txBody>
          <a:bodyPr>
            <a:normAutofit/>
          </a:bodyPr>
          <a:lstStyle/>
          <a:p>
            <a:pPr marL="0" indent="0">
              <a:buNone/>
            </a:pPr>
            <a:r>
              <a:rPr lang="en-GB" sz="2400" dirty="0">
                <a:latin typeface="Arial" panose="020B0604020202020204" pitchFamily="34" charset="0"/>
                <a:cs typeface="Arial" panose="020B0604020202020204" pitchFamily="34" charset="0"/>
              </a:rPr>
              <a:t>Colorado Department of Education (2021) </a:t>
            </a:r>
            <a:r>
              <a:rPr lang="en-GB" sz="2400" i="1" dirty="0">
                <a:solidFill>
                  <a:srgbClr val="0F0F0F"/>
                </a:solidFill>
                <a:effectLst/>
                <a:latin typeface="Arial" panose="020B0604020202020204" pitchFamily="34" charset="0"/>
                <a:cs typeface="Arial" panose="020B0604020202020204" pitchFamily="34" charset="0"/>
              </a:rPr>
              <a:t>Authentic Assessment in Early Intervention. </a:t>
            </a:r>
            <a:r>
              <a:rPr lang="en-GB" sz="2400" i="0" dirty="0">
                <a:solidFill>
                  <a:srgbClr val="0F0F0F"/>
                </a:solidFill>
                <a:effectLst/>
                <a:latin typeface="Arial" panose="020B0604020202020204" pitchFamily="34" charset="0"/>
                <a:cs typeface="Arial" panose="020B0604020202020204" pitchFamily="34" charset="0"/>
              </a:rPr>
              <a:t>Available at: </a:t>
            </a:r>
            <a:r>
              <a:rPr lang="en-GB" sz="2400" i="0" dirty="0">
                <a:solidFill>
                  <a:srgbClr val="0F0F0F"/>
                </a:solidFill>
                <a:effectLst/>
                <a:latin typeface="Arial" panose="020B0604020202020204" pitchFamily="34" charset="0"/>
                <a:cs typeface="Arial" panose="020B0604020202020204" pitchFamily="34" charset="0"/>
                <a:hlinkClick r:id="rId4"/>
              </a:rPr>
              <a:t>https://www.youtube.com/watch?v=CjE3tSxhDDg</a:t>
            </a:r>
            <a:r>
              <a:rPr lang="en-GB" sz="2400" i="0" dirty="0">
                <a:solidFill>
                  <a:srgbClr val="0F0F0F"/>
                </a:solidFill>
                <a:effectLst/>
                <a:latin typeface="Arial" panose="020B0604020202020204" pitchFamily="34" charset="0"/>
                <a:cs typeface="Arial" panose="020B0604020202020204" pitchFamily="34" charset="0"/>
              </a:rPr>
              <a:t> [Accessed: August 10 2023].</a:t>
            </a:r>
          </a:p>
        </p:txBody>
      </p:sp>
      <p:pic>
        <p:nvPicPr>
          <p:cNvPr id="5" name="Online Media 4" title="Authentic Assessment in Early Intervention">
            <a:hlinkClick r:id="" action="ppaction://media"/>
            <a:extLst>
              <a:ext uri="{FF2B5EF4-FFF2-40B4-BE49-F238E27FC236}">
                <a16:creationId xmlns:a16="http://schemas.microsoft.com/office/drawing/2014/main" id="{6BABE39B-5BD6-4133-CBB0-9601628A5232}"/>
              </a:ext>
            </a:extLst>
          </p:cNvPr>
          <p:cNvPicPr>
            <a:picLocks noGrp="1" noRot="1" noChangeAspect="1"/>
          </p:cNvPicPr>
          <p:nvPr>
            <p:ph sz="half" idx="2"/>
            <a:videoFile r:link="rId1"/>
          </p:nvPr>
        </p:nvPicPr>
        <p:blipFill>
          <a:blip r:embed="rId5"/>
          <a:stretch>
            <a:fillRect/>
          </a:stretch>
        </p:blipFill>
        <p:spPr>
          <a:xfrm>
            <a:off x="4648200" y="1690688"/>
            <a:ext cx="4244280" cy="3944799"/>
          </a:xfrm>
          <a:prstGeom prst="rect">
            <a:avLst/>
          </a:prstGeom>
        </p:spPr>
      </p:pic>
    </p:spTree>
    <p:extLst>
      <p:ext uri="{BB962C8B-B14F-4D97-AF65-F5344CB8AC3E}">
        <p14:creationId xmlns:p14="http://schemas.microsoft.com/office/powerpoint/2010/main" val="1674124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260649"/>
            <a:ext cx="8352928" cy="778786"/>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4000" kern="0" dirty="0">
                <a:solidFill>
                  <a:srgbClr val="000000"/>
                </a:solidFill>
                <a:latin typeface="Arial" panose="020B0604020202020204" pitchFamily="34" charset="0"/>
                <a:ea typeface="ＭＳ Ｐゴシック" panose="020B0600070205080204" pitchFamily="34" charset="-128"/>
              </a:rPr>
              <a:t>Neu..?</a:t>
            </a:r>
            <a:br>
              <a:rPr lang="cy-GB" altLang="en-US" sz="4000" kern="0" dirty="0">
                <a:solidFill>
                  <a:srgbClr val="000000"/>
                </a:solidFill>
                <a:latin typeface="Arial" panose="020B0604020202020204" pitchFamily="34" charset="0"/>
                <a:ea typeface="ＭＳ Ｐゴシック" panose="020B0600070205080204" pitchFamily="34" charset="-128"/>
              </a:rPr>
            </a:br>
            <a:r>
              <a:rPr lang="en-GB" altLang="en-US" sz="4000" kern="0" dirty="0">
                <a:solidFill>
                  <a:srgbClr val="0070C0"/>
                </a:solidFill>
                <a:latin typeface="Arial" panose="020B0604020202020204" pitchFamily="34" charset="0"/>
                <a:ea typeface="ＭＳ Ｐゴシック" panose="020B0600070205080204" pitchFamily="34" charset="-128"/>
              </a:rPr>
              <a:t>Or…?</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268760"/>
            <a:ext cx="4392488" cy="4474815"/>
          </a:xfrm>
        </p:spPr>
        <p:txBody>
          <a:bodyPr rtlCol="0">
            <a:noAutofit/>
          </a:bodyPr>
          <a:lstStyle/>
          <a:p>
            <a:pPr marL="0" indent="0">
              <a:spcBef>
                <a:spcPts val="600"/>
              </a:spcBef>
              <a:buNone/>
              <a:defRPr/>
            </a:pPr>
            <a:r>
              <a:rPr lang="cy-GB" altLang="cy-GB" dirty="0">
                <a:latin typeface="Arial" panose="020B0604020202020204" pitchFamily="34" charset="0"/>
              </a:rPr>
              <a:t>Gwaharddiad </a:t>
            </a:r>
            <a:r>
              <a:rPr lang="cy-GB" altLang="cy-GB" dirty="0" err="1">
                <a:latin typeface="Arial" panose="020B0604020202020204" pitchFamily="34" charset="0"/>
              </a:rPr>
              <a:t>gyfangwbl</a:t>
            </a:r>
            <a:r>
              <a:rPr lang="cy-GB" altLang="cy-GB" dirty="0">
                <a:latin typeface="Arial" panose="020B0604020202020204" pitchFamily="34" charset="0"/>
              </a:rPr>
              <a:t>:</a:t>
            </a:r>
          </a:p>
          <a:p>
            <a:pPr marL="0" indent="0">
              <a:spcBef>
                <a:spcPts val="600"/>
              </a:spcBef>
              <a:buNone/>
              <a:defRPr/>
            </a:pPr>
            <a:r>
              <a:rPr lang="cy-GB" altLang="cy-GB" dirty="0">
                <a:latin typeface="Arial" panose="020B0604020202020204" pitchFamily="34" charset="0"/>
              </a:rPr>
              <a:t>- Nid yw plant ag ADY yn cael eu hasesu o gwbl.</a:t>
            </a:r>
          </a:p>
          <a:p>
            <a:pPr marL="0" indent="0">
              <a:spcBef>
                <a:spcPts val="600"/>
              </a:spcBef>
              <a:buNone/>
              <a:defRPr/>
            </a:pPr>
            <a:endParaRPr lang="cy-GB" altLang="cy-GB" dirty="0">
              <a:latin typeface="Arial" panose="020B0604020202020204" pitchFamily="34" charset="0"/>
            </a:endParaRPr>
          </a:p>
          <a:p>
            <a:pPr marL="0" indent="0">
              <a:spcBef>
                <a:spcPts val="600"/>
              </a:spcBef>
              <a:buNone/>
              <a:defRPr/>
            </a:pPr>
            <a:r>
              <a:rPr lang="cy-GB" altLang="cy-GB" dirty="0">
                <a:latin typeface="Arial" panose="020B0604020202020204" pitchFamily="34" charset="0"/>
              </a:rPr>
              <a:t>Asesiad amgen:</a:t>
            </a:r>
          </a:p>
          <a:p>
            <a:pPr marL="0" indent="0">
              <a:spcBef>
                <a:spcPts val="600"/>
              </a:spcBef>
              <a:buNone/>
              <a:defRPr/>
            </a:pPr>
            <a:r>
              <a:rPr lang="cy-GB" altLang="cy-GB" dirty="0">
                <a:latin typeface="Arial" panose="020B0604020202020204" pitchFamily="34" charset="0"/>
              </a:rPr>
              <a:t>- Mae'r dull asesu wedi'i addasu i weddu anghenion plant.</a:t>
            </a:r>
          </a:p>
        </p:txBody>
      </p:sp>
      <p:sp>
        <p:nvSpPr>
          <p:cNvPr id="5124" name="Rectangle 6"/>
          <p:cNvSpPr>
            <a:spLocks noGrp="1" noChangeArrowheads="1"/>
          </p:cNvSpPr>
          <p:nvPr>
            <p:ph type="body" sz="half" idx="2"/>
          </p:nvPr>
        </p:nvSpPr>
        <p:spPr>
          <a:xfrm>
            <a:off x="4644008" y="1268760"/>
            <a:ext cx="4320728" cy="4477595"/>
          </a:xfrm>
        </p:spPr>
        <p:txBody>
          <a:bodyPr rtlCol="0">
            <a:normAutofit fontScale="92500" lnSpcReduction="20000"/>
          </a:bodyPr>
          <a:lstStyle/>
          <a:p>
            <a:pPr marL="0" indent="0">
              <a:buNone/>
              <a:defRPr/>
            </a:pPr>
            <a:r>
              <a:rPr lang="en-US" altLang="en-US" sz="3000" kern="0" dirty="0">
                <a:solidFill>
                  <a:srgbClr val="0070C0"/>
                </a:solidFill>
                <a:latin typeface="Arial" panose="020B0604020202020204" pitchFamily="34" charset="0"/>
                <a:ea typeface="ＭＳ Ｐゴシック" panose="020B0600070205080204" pitchFamily="34" charset="-128"/>
              </a:rPr>
              <a:t>Total exclusion:</a:t>
            </a:r>
          </a:p>
          <a:p>
            <a:pPr>
              <a:buFontTx/>
              <a:buChar char="-"/>
              <a:defRPr/>
            </a:pPr>
            <a:r>
              <a:rPr lang="en-US" altLang="en-US" sz="3000" kern="0" dirty="0">
                <a:solidFill>
                  <a:srgbClr val="0070C0"/>
                </a:solidFill>
                <a:latin typeface="Arial" panose="020B0604020202020204" pitchFamily="34" charset="0"/>
                <a:ea typeface="ＭＳ Ｐゴシック" panose="020B0600070205080204" pitchFamily="34" charset="-128"/>
              </a:rPr>
              <a:t>Children with ALN are not assessed at all.</a:t>
            </a:r>
          </a:p>
          <a:p>
            <a:pPr>
              <a:buFontTx/>
              <a:buChar char="-"/>
              <a:defRPr/>
            </a:pPr>
            <a:endParaRPr lang="en-US" altLang="en-US" sz="3000" kern="0" dirty="0">
              <a:solidFill>
                <a:srgbClr val="0070C0"/>
              </a:solidFill>
              <a:latin typeface="Arial" panose="020B0604020202020204" pitchFamily="34" charset="0"/>
              <a:ea typeface="ＭＳ Ｐゴシック" panose="020B0600070205080204" pitchFamily="34" charset="-128"/>
            </a:endParaRPr>
          </a:p>
          <a:p>
            <a:pPr marL="0" indent="0">
              <a:buNone/>
              <a:defRPr/>
            </a:pPr>
            <a:r>
              <a:rPr lang="en-US" altLang="en-US" sz="3000" kern="0" dirty="0">
                <a:solidFill>
                  <a:srgbClr val="0070C0"/>
                </a:solidFill>
                <a:latin typeface="Arial" panose="020B0604020202020204" pitchFamily="34" charset="0"/>
                <a:ea typeface="ＭＳ Ｐゴシック" panose="020B0600070205080204" pitchFamily="34" charset="-128"/>
              </a:rPr>
              <a:t>Alternative assessment:</a:t>
            </a:r>
          </a:p>
          <a:p>
            <a:pPr>
              <a:buFontTx/>
              <a:buChar char="-"/>
              <a:defRPr/>
            </a:pPr>
            <a:r>
              <a:rPr lang="en-US" altLang="en-US" sz="3000" kern="0" dirty="0">
                <a:solidFill>
                  <a:srgbClr val="0070C0"/>
                </a:solidFill>
                <a:latin typeface="Arial" panose="020B0604020202020204" pitchFamily="34" charset="0"/>
                <a:ea typeface="ＭＳ Ｐゴシック" panose="020B0600070205080204" pitchFamily="34" charset="-128"/>
              </a:rPr>
              <a:t>The mode of assessment is adapted to suit children’s needs.</a:t>
            </a:r>
          </a:p>
          <a:p>
            <a:pPr marL="0" indent="0" algn="r">
              <a:buNone/>
              <a:defRPr/>
            </a:pPr>
            <a:endParaRPr lang="en-US" altLang="en-US" sz="2200" kern="0" dirty="0">
              <a:solidFill>
                <a:srgbClr val="0070C0"/>
              </a:solidFill>
              <a:latin typeface="Arial" panose="020B0604020202020204" pitchFamily="34" charset="0"/>
              <a:ea typeface="ＭＳ Ｐゴシック" panose="020B0600070205080204" pitchFamily="34" charset="-128"/>
            </a:endParaRPr>
          </a:p>
          <a:p>
            <a:pPr marL="0" indent="0" algn="r">
              <a:buNone/>
              <a:defRPr/>
            </a:pPr>
            <a:r>
              <a:rPr lang="en-US" altLang="en-US" sz="2200" kern="0" dirty="0">
                <a:solidFill>
                  <a:srgbClr val="0070C0"/>
                </a:solidFill>
                <a:latin typeface="Arial" panose="020B0604020202020204" pitchFamily="34" charset="0"/>
                <a:ea typeface="ＭＳ Ｐゴシック" panose="020B0600070205080204" pitchFamily="34" charset="-128"/>
              </a:rPr>
              <a:t>(Douglas </a:t>
            </a:r>
            <a:r>
              <a:rPr lang="en-US" altLang="en-US" sz="2200" i="1" kern="0" dirty="0">
                <a:solidFill>
                  <a:srgbClr val="0070C0"/>
                </a:solidFill>
                <a:latin typeface="Arial" panose="020B0604020202020204" pitchFamily="34" charset="0"/>
                <a:ea typeface="ＭＳ Ｐゴシック" panose="020B0600070205080204" pitchFamily="34" charset="-128"/>
              </a:rPr>
              <a:t>et al., </a:t>
            </a:r>
            <a:r>
              <a:rPr lang="en-US" altLang="en-US" sz="2200" kern="0" dirty="0">
                <a:solidFill>
                  <a:srgbClr val="0070C0"/>
                </a:solidFill>
                <a:latin typeface="Arial" panose="020B0604020202020204" pitchFamily="34" charset="0"/>
                <a:ea typeface="ＭＳ Ｐゴシック" panose="020B0600070205080204" pitchFamily="34" charset="-128"/>
              </a:rPr>
              <a:t>2015)</a:t>
            </a:r>
          </a:p>
          <a:p>
            <a:pPr marL="0" indent="0">
              <a:buNone/>
              <a:defRPr/>
            </a:pPr>
            <a:r>
              <a:rPr lang="en-US" altLang="en-US" kern="0" dirty="0">
                <a:solidFill>
                  <a:srgbClr val="002060"/>
                </a:solidFill>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9894325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338553"/>
            <a:ext cx="8352928" cy="775872"/>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4000" kern="0" dirty="0">
                <a:solidFill>
                  <a:srgbClr val="000000"/>
                </a:solidFill>
                <a:latin typeface="Arial" panose="020B0604020202020204" pitchFamily="34" charset="0"/>
                <a:ea typeface="ＭＳ Ｐゴシック" panose="020B0600070205080204" pitchFamily="34" charset="-128"/>
              </a:rPr>
              <a:t>Astudiaeth Achos 5</a:t>
            </a:r>
            <a:br>
              <a:rPr lang="cy-GB" altLang="en-US" sz="4000" kern="0" dirty="0">
                <a:solidFill>
                  <a:srgbClr val="000000"/>
                </a:solidFill>
                <a:latin typeface="Arial" panose="020B0604020202020204" pitchFamily="34" charset="0"/>
                <a:ea typeface="ＭＳ Ｐゴシック" panose="020B0600070205080204" pitchFamily="34" charset="-128"/>
              </a:rPr>
            </a:br>
            <a:r>
              <a:rPr lang="en-GB" altLang="en-US" sz="4000" kern="0" dirty="0">
                <a:solidFill>
                  <a:srgbClr val="0070C0"/>
                </a:solidFill>
                <a:latin typeface="Arial" panose="020B0604020202020204" pitchFamily="34" charset="0"/>
                <a:ea typeface="ＭＳ Ｐゴシック" panose="020B0600070205080204" pitchFamily="34" charset="-128"/>
              </a:rPr>
              <a:t>Case Study 5</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279079"/>
            <a:ext cx="4392488" cy="4464496"/>
          </a:xfrm>
        </p:spPr>
        <p:txBody>
          <a:bodyPr rtlCol="0">
            <a:noAutofit/>
          </a:bodyPr>
          <a:lstStyle/>
          <a:p>
            <a:pPr marL="0" indent="0">
              <a:spcBef>
                <a:spcPts val="600"/>
              </a:spcBef>
              <a:buNone/>
              <a:defRPr/>
            </a:pPr>
            <a:r>
              <a:rPr lang="cy-GB" altLang="cy-GB" sz="2300" dirty="0">
                <a:latin typeface="Arial" panose="020B0604020202020204" pitchFamily="34" charset="0"/>
              </a:rPr>
              <a:t>Cynigiwyd swydd i athro newydd gymhwyso i gyflenwi athro dosbarth Derbyn. Yn dilyn cyfarfod byr gyda'r pennaeth, cyflwynodd yr athro ei hun i'r plant a dechrau gyda threfn y bore (cofrestr, gofynion cinio, ac ati). Yn ystod y sesiwn, dechreuodd 4 plentyn redeg o gwmpas, dringo dros fyrddau a chuddio mewn gwahanol ardaloedd yn y dosbarth. </a:t>
            </a:r>
          </a:p>
        </p:txBody>
      </p:sp>
      <p:sp>
        <p:nvSpPr>
          <p:cNvPr id="5124" name="Rectangle 6"/>
          <p:cNvSpPr>
            <a:spLocks noGrp="1" noChangeArrowheads="1"/>
          </p:cNvSpPr>
          <p:nvPr>
            <p:ph type="body" sz="half" idx="2"/>
          </p:nvPr>
        </p:nvSpPr>
        <p:spPr>
          <a:xfrm>
            <a:off x="4800600" y="1052737"/>
            <a:ext cx="4164136" cy="4464496"/>
          </a:xfrm>
        </p:spPr>
        <p:txBody>
          <a:bodyPr rtlCol="0">
            <a:noAutofit/>
          </a:bodyPr>
          <a:lstStyle/>
          <a:p>
            <a:pPr marL="0" indent="0">
              <a:buNone/>
              <a:defRPr/>
            </a:pPr>
            <a:r>
              <a:rPr lang="en-US" altLang="en-US" sz="2300" kern="0" dirty="0">
                <a:solidFill>
                  <a:srgbClr val="0070C0"/>
                </a:solidFill>
                <a:latin typeface="Arial" panose="020B0604020202020204" pitchFamily="34" charset="0"/>
                <a:ea typeface="ＭＳ Ｐゴシック" panose="020B0600070205080204" pitchFamily="34" charset="-128"/>
              </a:rPr>
              <a:t>A newly qualified teacher was offered a position to cover a Reception class teacher. Following a brief meeting with the headteacher, the teacher introduced herself to the children and began with the morning routine (register, lunch requirements, etc.). During the session, 4 of the children began running around, climbing over tables and hiding in different areas within the classroom. </a:t>
            </a:r>
            <a:endParaRPr lang="en-US" altLang="en-US" sz="2300" kern="0" dirty="0">
              <a:solidFill>
                <a:srgbClr val="00206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0192956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33855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4000" kern="0" dirty="0">
                <a:solidFill>
                  <a:srgbClr val="000000"/>
                </a:solidFill>
                <a:latin typeface="Arial" panose="020B0604020202020204" pitchFamily="34" charset="0"/>
                <a:ea typeface="ＭＳ Ｐゴシック" panose="020B0600070205080204" pitchFamily="34" charset="-128"/>
              </a:rPr>
              <a:t>Astudiaeth Achos 5</a:t>
            </a:r>
            <a:br>
              <a:rPr lang="cy-GB" altLang="en-US" sz="4000" kern="0" dirty="0">
                <a:solidFill>
                  <a:srgbClr val="000000"/>
                </a:solidFill>
                <a:latin typeface="Arial" panose="020B0604020202020204" pitchFamily="34" charset="0"/>
                <a:ea typeface="ＭＳ Ｐゴシック" panose="020B0600070205080204" pitchFamily="34" charset="-128"/>
              </a:rPr>
            </a:br>
            <a:r>
              <a:rPr lang="en-GB" altLang="en-US" sz="4000" kern="0" dirty="0">
                <a:solidFill>
                  <a:srgbClr val="0070C0"/>
                </a:solidFill>
                <a:latin typeface="Arial" panose="020B0604020202020204" pitchFamily="34" charset="0"/>
                <a:ea typeface="ＭＳ Ｐゴシック" panose="020B0600070205080204" pitchFamily="34" charset="-128"/>
              </a:rPr>
              <a:t>Case Study 5</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268760"/>
            <a:ext cx="4392488" cy="4474815"/>
          </a:xfrm>
        </p:spPr>
        <p:txBody>
          <a:bodyPr rtlCol="0">
            <a:noAutofit/>
          </a:bodyPr>
          <a:lstStyle/>
          <a:p>
            <a:pPr marL="0" indent="0">
              <a:spcBef>
                <a:spcPts val="600"/>
              </a:spcBef>
              <a:buNone/>
              <a:defRPr/>
            </a:pPr>
            <a:r>
              <a:rPr lang="cy-GB" altLang="cy-GB" sz="2400" dirty="0">
                <a:latin typeface="Arial" panose="020B0604020202020204" pitchFamily="34" charset="0"/>
              </a:rPr>
              <a:t>Gwnaeth yr athro ei gorau i gael y 4 plentyn i setlo, ond doedd dim byd yn gweithio. Ar ôl awr, gwaeddodd yr athrawes ar dop ei llais, gan ddychryn y plant, a daeth yn ddagreuol. Cerddodd i'r cwpwrdd stoc cyfagos a chau'r drws.</a:t>
            </a:r>
          </a:p>
          <a:p>
            <a:pPr marL="0" indent="0">
              <a:spcBef>
                <a:spcPts val="600"/>
              </a:spcBef>
              <a:buNone/>
              <a:defRPr/>
            </a:pPr>
            <a:r>
              <a:rPr lang="cy-GB" altLang="cy-GB" sz="2400" dirty="0">
                <a:latin typeface="Arial" panose="020B0604020202020204" pitchFamily="34" charset="0"/>
              </a:rPr>
              <a:t>Mae'r 4 plentyn wedi bod yn dangos arwyddion o ADCG.</a:t>
            </a:r>
          </a:p>
        </p:txBody>
      </p:sp>
      <p:sp>
        <p:nvSpPr>
          <p:cNvPr id="5124" name="Rectangle 6"/>
          <p:cNvSpPr>
            <a:spLocks noGrp="1" noChangeArrowheads="1"/>
          </p:cNvSpPr>
          <p:nvPr>
            <p:ph type="body" sz="half" idx="2"/>
          </p:nvPr>
        </p:nvSpPr>
        <p:spPr>
          <a:xfrm>
            <a:off x="4800600" y="1268760"/>
            <a:ext cx="4164136" cy="4477595"/>
          </a:xfrm>
        </p:spPr>
        <p:txBody>
          <a:bodyPr rtlCol="0">
            <a:noAutofit/>
          </a:bodyPr>
          <a:lstStyle/>
          <a:p>
            <a:pPr marL="0" indent="0">
              <a:buNone/>
              <a:defRPr/>
            </a:pPr>
            <a:r>
              <a:rPr lang="en-US" altLang="en-US" sz="2400" kern="0" dirty="0">
                <a:solidFill>
                  <a:srgbClr val="0070C0"/>
                </a:solidFill>
                <a:latin typeface="Arial" panose="020B0604020202020204" pitchFamily="34" charset="0"/>
                <a:ea typeface="ＭＳ Ｐゴシック" panose="020B0600070205080204" pitchFamily="34" charset="-128"/>
              </a:rPr>
              <a:t>The teacher did her best to get the 4 children to settle down, but nothing she tried worked. After an hour, the teacher shouted at the top of her voice, scaring the children, and she became tearful. She walked to the nearby stock cupboard and closed the door.</a:t>
            </a:r>
          </a:p>
          <a:p>
            <a:pPr marL="0" indent="0">
              <a:buNone/>
              <a:defRPr/>
            </a:pPr>
            <a:r>
              <a:rPr lang="en-US" altLang="en-US" sz="2400" kern="0" dirty="0">
                <a:solidFill>
                  <a:srgbClr val="0070C0"/>
                </a:solidFill>
                <a:latin typeface="Arial" panose="020B0604020202020204" pitchFamily="34" charset="0"/>
                <a:ea typeface="ＭＳ Ｐゴシック" panose="020B0600070205080204" pitchFamily="34" charset="-128"/>
              </a:rPr>
              <a:t>The 4 children have been showing signs of ADHD.</a:t>
            </a:r>
          </a:p>
          <a:p>
            <a:pPr marL="0" indent="0">
              <a:buNone/>
              <a:defRPr/>
            </a:pPr>
            <a:r>
              <a:rPr lang="en-US" altLang="en-US" sz="2400" kern="0" dirty="0">
                <a:solidFill>
                  <a:srgbClr val="002060"/>
                </a:solidFill>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21067832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3200" kern="0" dirty="0">
                <a:solidFill>
                  <a:srgbClr val="000000"/>
                </a:solidFill>
                <a:latin typeface="Arial" panose="020B0604020202020204" pitchFamily="34" charset="0"/>
                <a:ea typeface="ＭＳ Ｐゴシック" panose="020B0600070205080204" pitchFamily="34" charset="-128"/>
              </a:rPr>
              <a:t>Astudiaeth Achos</a:t>
            </a:r>
            <a:br>
              <a:rPr lang="cy-GB" altLang="en-US" sz="3200" kern="0" dirty="0">
                <a:solidFill>
                  <a:srgbClr val="000000"/>
                </a:solidFill>
                <a:latin typeface="Arial" panose="020B0604020202020204" pitchFamily="34" charset="0"/>
                <a:ea typeface="ＭＳ Ｐゴシック" panose="020B0600070205080204" pitchFamily="34" charset="-128"/>
              </a:rPr>
            </a:br>
            <a:r>
              <a:rPr lang="en-GB" altLang="en-US" sz="3200" kern="0" dirty="0">
                <a:solidFill>
                  <a:srgbClr val="0070C0"/>
                </a:solidFill>
                <a:latin typeface="Arial" panose="020B0604020202020204" pitchFamily="34" charset="0"/>
                <a:ea typeface="ＭＳ Ｐゴシック" panose="020B0600070205080204" pitchFamily="34" charset="-128"/>
              </a:rPr>
              <a:t>Case Study</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052736"/>
            <a:ext cx="4386138" cy="4690839"/>
          </a:xfrm>
        </p:spPr>
        <p:txBody>
          <a:bodyPr rtlCol="0">
            <a:normAutofit/>
          </a:bodyPr>
          <a:lstStyle/>
          <a:p>
            <a:pPr marL="514350" indent="-514350">
              <a:buAutoNum type="arabicPeriod"/>
              <a:defRPr/>
            </a:pPr>
            <a:r>
              <a:rPr lang="cy-GB" altLang="cy-GB" dirty="0">
                <a:latin typeface="Arial" panose="020B0604020202020204" pitchFamily="34" charset="0"/>
              </a:rPr>
              <a:t>Ai esiampl o wahaniaethu yw hyn?</a:t>
            </a:r>
          </a:p>
          <a:p>
            <a:pPr marL="514350" indent="-514350">
              <a:buAutoNum type="arabicPeriod"/>
              <a:defRPr/>
            </a:pPr>
            <a:r>
              <a:rPr lang="cy-GB" altLang="cy-GB" dirty="0">
                <a:latin typeface="Arial" panose="020B0604020202020204" pitchFamily="34" charset="0"/>
              </a:rPr>
              <a:t>Fel ymarferydd, sut fyddech chi'n ymateb i'r sefyllfa?</a:t>
            </a:r>
          </a:p>
          <a:p>
            <a:pPr marL="514350" indent="-514350">
              <a:buAutoNum type="arabicPeriod"/>
              <a:defRPr/>
            </a:pPr>
            <a:r>
              <a:rPr lang="cy-GB" altLang="cy-GB" dirty="0">
                <a:latin typeface="Arial" panose="020B0604020202020204" pitchFamily="34" charset="0"/>
              </a:rPr>
              <a:t>Sut gallai’r rhieni ymateb?</a:t>
            </a:r>
          </a:p>
          <a:p>
            <a:pPr marL="514350" indent="-514350">
              <a:buAutoNum type="arabicPeriod"/>
              <a:defRPr/>
            </a:pPr>
            <a:r>
              <a:rPr lang="cy-GB" altLang="cy-GB" dirty="0">
                <a:latin typeface="Arial" panose="020B0604020202020204" pitchFamily="34" charset="0"/>
              </a:rPr>
              <a:t>Sut gallai hyn effeithio ar y plant?</a:t>
            </a:r>
          </a:p>
        </p:txBody>
      </p:sp>
      <p:sp>
        <p:nvSpPr>
          <p:cNvPr id="5124" name="Rectangle 6"/>
          <p:cNvSpPr>
            <a:spLocks noGrp="1" noChangeArrowheads="1"/>
          </p:cNvSpPr>
          <p:nvPr>
            <p:ph type="body" sz="half" idx="2"/>
          </p:nvPr>
        </p:nvSpPr>
        <p:spPr>
          <a:xfrm>
            <a:off x="4788024" y="1124744"/>
            <a:ext cx="4176712" cy="4621611"/>
          </a:xfrm>
        </p:spPr>
        <p:txBody>
          <a:bodyPr rtlCol="0">
            <a:normAutofit/>
          </a:bodyPr>
          <a:lstStyle/>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1.Is this an example of discrimination? Why?</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2. As a practitioner, how would you respond to the situation?</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3. How could parents respond?</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rPr>
              <a:t>4. How could this affect the children?</a:t>
            </a:r>
          </a:p>
        </p:txBody>
      </p:sp>
    </p:spTree>
    <p:extLst>
      <p:ext uri="{BB962C8B-B14F-4D97-AF65-F5344CB8AC3E}">
        <p14:creationId xmlns:p14="http://schemas.microsoft.com/office/powerpoint/2010/main" val="42158789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5273D-1535-4ACA-AE8F-8200654220BF}"/>
              </a:ext>
            </a:extLst>
          </p:cNvPr>
          <p:cNvSpPr>
            <a:spLocks noGrp="1"/>
          </p:cNvSpPr>
          <p:nvPr>
            <p:ph type="title"/>
          </p:nvPr>
        </p:nvSpPr>
        <p:spPr/>
        <p:txBody>
          <a:bodyPr>
            <a:normAutofit fontScale="90000"/>
          </a:bodyPr>
          <a:lstStyle/>
          <a:p>
            <a:pPr algn="ctr"/>
            <a:r>
              <a:rPr lang="cy-GB" altLang="cy-GB" sz="4000" dirty="0" err="1">
                <a:latin typeface="Arial" panose="020B0604020202020204" pitchFamily="34" charset="0"/>
              </a:rPr>
              <a:t>Inadequately</a:t>
            </a:r>
            <a:r>
              <a:rPr lang="cy-GB" altLang="cy-GB" sz="4000" dirty="0">
                <a:latin typeface="Arial" panose="020B0604020202020204" pitchFamily="34" charset="0"/>
              </a:rPr>
              <a:t> </a:t>
            </a:r>
            <a:r>
              <a:rPr lang="cy-GB" altLang="cy-GB" sz="4000" dirty="0" err="1">
                <a:latin typeface="Arial" panose="020B0604020202020204" pitchFamily="34" charset="0"/>
              </a:rPr>
              <a:t>prepared</a:t>
            </a:r>
            <a:r>
              <a:rPr lang="cy-GB" altLang="cy-GB" sz="4000" dirty="0">
                <a:latin typeface="Arial" panose="020B0604020202020204" pitchFamily="34" charset="0"/>
              </a:rPr>
              <a:t> </a:t>
            </a:r>
            <a:r>
              <a:rPr lang="cy-GB" altLang="cy-GB" sz="4000" dirty="0" err="1">
                <a:latin typeface="Arial" panose="020B0604020202020204" pitchFamily="34" charset="0"/>
              </a:rPr>
              <a:t>teachers</a:t>
            </a:r>
            <a:r>
              <a:rPr lang="cy-GB" altLang="cy-GB" sz="4000" dirty="0">
                <a:latin typeface="Arial" panose="020B0604020202020204" pitchFamily="34" charset="0"/>
              </a:rPr>
              <a:t> </a:t>
            </a:r>
            <a:br>
              <a:rPr lang="cy-GB" altLang="cy-GB" sz="3600" dirty="0">
                <a:latin typeface="Arial" panose="020B0604020202020204" pitchFamily="34" charset="0"/>
              </a:rPr>
            </a:br>
            <a:r>
              <a:rPr lang="cy-GB" altLang="cy-GB" sz="2000" dirty="0">
                <a:latin typeface="Arial" panose="020B0604020202020204" pitchFamily="34" charset="0"/>
              </a:rPr>
              <a:t>(</a:t>
            </a:r>
            <a:r>
              <a:rPr lang="cy-GB" altLang="cy-GB" sz="2000" dirty="0" err="1">
                <a:latin typeface="Arial" panose="020B0604020202020204" pitchFamily="34" charset="0"/>
              </a:rPr>
              <a:t>Pit-ten</a:t>
            </a:r>
            <a:r>
              <a:rPr lang="cy-GB" altLang="cy-GB" sz="2000" dirty="0">
                <a:latin typeface="Arial" panose="020B0604020202020204" pitchFamily="34" charset="0"/>
              </a:rPr>
              <a:t> </a:t>
            </a:r>
            <a:r>
              <a:rPr lang="cy-GB" altLang="cy-GB" sz="2000" dirty="0" err="1">
                <a:latin typeface="Arial" panose="020B0604020202020204" pitchFamily="34" charset="0"/>
              </a:rPr>
              <a:t>Cate</a:t>
            </a:r>
            <a:r>
              <a:rPr lang="cy-GB" altLang="cy-GB" sz="2000" dirty="0">
                <a:latin typeface="Arial" panose="020B0604020202020204" pitchFamily="34" charset="0"/>
              </a:rPr>
              <a:t> </a:t>
            </a:r>
            <a:r>
              <a:rPr lang="cy-GB" altLang="cy-GB" sz="2000" i="1" dirty="0" err="1">
                <a:latin typeface="Arial" panose="020B0604020202020204" pitchFamily="34" charset="0"/>
              </a:rPr>
              <a:t>et</a:t>
            </a:r>
            <a:r>
              <a:rPr lang="cy-GB" altLang="cy-GB" sz="2000" i="1" dirty="0">
                <a:latin typeface="Arial" panose="020B0604020202020204" pitchFamily="34" charset="0"/>
              </a:rPr>
              <a:t> </a:t>
            </a:r>
            <a:r>
              <a:rPr lang="cy-GB" altLang="cy-GB" sz="2000" i="1" dirty="0" err="1">
                <a:latin typeface="Arial" panose="020B0604020202020204" pitchFamily="34" charset="0"/>
              </a:rPr>
              <a:t>al</a:t>
            </a:r>
            <a:r>
              <a:rPr lang="cy-GB" altLang="cy-GB" sz="2000" i="1" dirty="0">
                <a:latin typeface="Arial" panose="020B0604020202020204" pitchFamily="34" charset="0"/>
              </a:rPr>
              <a:t>., </a:t>
            </a:r>
            <a:r>
              <a:rPr lang="cy-GB" altLang="cy-GB" sz="2000" dirty="0">
                <a:latin typeface="Arial" panose="020B0604020202020204" pitchFamily="34" charset="0"/>
              </a:rPr>
              <a:t>2018)</a:t>
            </a:r>
            <a:br>
              <a:rPr lang="cy-GB" altLang="cy-GB" dirty="0">
                <a:latin typeface="Arial" panose="020B0604020202020204" pitchFamily="34" charset="0"/>
              </a:rPr>
            </a:br>
            <a:endParaRPr lang="en-GB" dirty="0"/>
          </a:p>
        </p:txBody>
      </p:sp>
      <p:sp>
        <p:nvSpPr>
          <p:cNvPr id="4" name="Content Placeholder 3">
            <a:extLst>
              <a:ext uri="{FF2B5EF4-FFF2-40B4-BE49-F238E27FC236}">
                <a16:creationId xmlns:a16="http://schemas.microsoft.com/office/drawing/2014/main" id="{10E59977-CFFB-4D39-B156-96EF42667A7F}"/>
              </a:ext>
            </a:extLst>
          </p:cNvPr>
          <p:cNvSpPr>
            <a:spLocks noGrp="1"/>
          </p:cNvSpPr>
          <p:nvPr>
            <p:ph idx="1"/>
          </p:nvPr>
        </p:nvSpPr>
        <p:spPr>
          <a:xfrm>
            <a:off x="467544" y="1340768"/>
            <a:ext cx="8219256" cy="4176465"/>
          </a:xfrm>
        </p:spPr>
        <p:txBody>
          <a:bodyPr>
            <a:normAutofit fontScale="92500" lnSpcReduction="10000"/>
          </a:bodyPr>
          <a:lstStyle/>
          <a:p>
            <a:pPr marL="0" indent="0">
              <a:buNone/>
            </a:pPr>
            <a:r>
              <a:rPr lang="en-GB" dirty="0">
                <a:latin typeface="Arial" panose="020B0604020202020204" pitchFamily="34" charset="0"/>
              </a:rPr>
              <a:t>“The successful implementation of inclusive practice is largely dependent on teachers. As teachers will have the main responsibility for implementing inclusion policy, teachers’ characteristics are critical in ensuring the success of inclusive practice.”</a:t>
            </a:r>
          </a:p>
          <a:p>
            <a:pPr marL="0" indent="0">
              <a:buNone/>
            </a:pPr>
            <a:r>
              <a:rPr lang="en-GB" dirty="0">
                <a:latin typeface="Arial" panose="020B0604020202020204" pitchFamily="34" charset="0"/>
              </a:rPr>
              <a:t>“Teachers need to have the appropriate skills, knowledge and understanding, but also certain values and attitudes to work effectively in inclusive settings.”</a:t>
            </a:r>
          </a:p>
          <a:p>
            <a:pPr marL="0" indent="0">
              <a:buNone/>
            </a:pPr>
            <a:r>
              <a:rPr lang="en-GB" dirty="0">
                <a:latin typeface="Arial" panose="020B0604020202020204" pitchFamily="34" charset="0"/>
              </a:rPr>
              <a:t>“Teachers feel generally insufficiently prepared and hence less willing to accommodate students with SEN.”</a:t>
            </a:r>
          </a:p>
        </p:txBody>
      </p:sp>
    </p:spTree>
    <p:extLst>
      <p:ext uri="{BB962C8B-B14F-4D97-AF65-F5344CB8AC3E}">
        <p14:creationId xmlns:p14="http://schemas.microsoft.com/office/powerpoint/2010/main" val="6681320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F5EA8-FCD1-4BAD-BBF0-9F91A01F4865}"/>
              </a:ext>
            </a:extLst>
          </p:cNvPr>
          <p:cNvSpPr>
            <a:spLocks noGrp="1"/>
          </p:cNvSpPr>
          <p:nvPr>
            <p:ph type="title"/>
          </p:nvPr>
        </p:nvSpPr>
        <p:spPr>
          <a:xfrm>
            <a:off x="628650" y="365127"/>
            <a:ext cx="7886700" cy="831626"/>
          </a:xfrm>
        </p:spPr>
        <p:txBody>
          <a:bodyPr>
            <a:noAutofit/>
          </a:bodyPr>
          <a:lstStyle/>
          <a:p>
            <a:pPr algn="ctr"/>
            <a:r>
              <a:rPr lang="en-GB" sz="4000" dirty="0">
                <a:latin typeface="Arial" panose="020B0604020202020204" pitchFamily="34" charset="0"/>
              </a:rPr>
              <a:t>Pam?</a:t>
            </a:r>
            <a:br>
              <a:rPr lang="en-GB" sz="4000" dirty="0">
                <a:latin typeface="Arial" panose="020B0604020202020204" pitchFamily="34" charset="0"/>
              </a:rPr>
            </a:br>
            <a:r>
              <a:rPr lang="en-GB" sz="4000" dirty="0">
                <a:solidFill>
                  <a:srgbClr val="0070C0"/>
                </a:solidFill>
                <a:latin typeface="Arial" panose="020B0604020202020204" pitchFamily="34" charset="0"/>
              </a:rPr>
              <a:t>Why?</a:t>
            </a:r>
          </a:p>
        </p:txBody>
      </p:sp>
      <p:sp>
        <p:nvSpPr>
          <p:cNvPr id="4" name="Content Placeholder 3">
            <a:extLst>
              <a:ext uri="{FF2B5EF4-FFF2-40B4-BE49-F238E27FC236}">
                <a16:creationId xmlns:a16="http://schemas.microsoft.com/office/drawing/2014/main" id="{3DA681E9-CBA9-4D34-BD57-DD70A950DDA9}"/>
              </a:ext>
            </a:extLst>
          </p:cNvPr>
          <p:cNvSpPr>
            <a:spLocks noGrp="1"/>
          </p:cNvSpPr>
          <p:nvPr>
            <p:ph sz="half" idx="1"/>
          </p:nvPr>
        </p:nvSpPr>
        <p:spPr>
          <a:xfrm>
            <a:off x="107504" y="1484785"/>
            <a:ext cx="4407346" cy="4104456"/>
          </a:xfrm>
        </p:spPr>
        <p:txBody>
          <a:bodyPr>
            <a:normAutofit/>
          </a:bodyPr>
          <a:lstStyle/>
          <a:p>
            <a:r>
              <a:rPr lang="cy-GB" dirty="0">
                <a:latin typeface="Arial" panose="020B0604020202020204" pitchFamily="34" charset="0"/>
              </a:rPr>
              <a:t>Cyfyngiadau amser;</a:t>
            </a:r>
          </a:p>
          <a:p>
            <a:r>
              <a:rPr lang="cy-GB" dirty="0">
                <a:latin typeface="Arial" panose="020B0604020202020204" pitchFamily="34" charset="0"/>
              </a:rPr>
              <a:t>Mwy o ffocws ar gwricwla;</a:t>
            </a:r>
          </a:p>
          <a:p>
            <a:r>
              <a:rPr lang="cy-GB" dirty="0">
                <a:latin typeface="Arial" panose="020B0604020202020204" pitchFamily="34" charset="0"/>
              </a:rPr>
              <a:t>Diffyg cefnogaeth;</a:t>
            </a:r>
          </a:p>
        </p:txBody>
      </p:sp>
      <p:sp>
        <p:nvSpPr>
          <p:cNvPr id="5" name="Content Placeholder 4">
            <a:extLst>
              <a:ext uri="{FF2B5EF4-FFF2-40B4-BE49-F238E27FC236}">
                <a16:creationId xmlns:a16="http://schemas.microsoft.com/office/drawing/2014/main" id="{A9F59D05-2076-4C4F-9344-9992F5BBFC56}"/>
              </a:ext>
            </a:extLst>
          </p:cNvPr>
          <p:cNvSpPr>
            <a:spLocks noGrp="1"/>
          </p:cNvSpPr>
          <p:nvPr>
            <p:ph sz="half" idx="2"/>
          </p:nvPr>
        </p:nvSpPr>
        <p:spPr>
          <a:xfrm>
            <a:off x="4629150" y="1484784"/>
            <a:ext cx="4407346" cy="4761753"/>
          </a:xfrm>
        </p:spPr>
        <p:txBody>
          <a:bodyPr>
            <a:normAutofit/>
          </a:bodyPr>
          <a:lstStyle/>
          <a:p>
            <a:r>
              <a:rPr lang="en-GB" dirty="0">
                <a:solidFill>
                  <a:srgbClr val="0070C0"/>
                </a:solidFill>
                <a:latin typeface="Arial" panose="020B0604020202020204" pitchFamily="34" charset="0"/>
              </a:rPr>
              <a:t>Time constraints;</a:t>
            </a:r>
          </a:p>
          <a:p>
            <a:r>
              <a:rPr lang="en-GB" dirty="0">
                <a:solidFill>
                  <a:srgbClr val="0070C0"/>
                </a:solidFill>
                <a:latin typeface="Arial" panose="020B0604020202020204" pitchFamily="34" charset="0"/>
              </a:rPr>
              <a:t>More focus on curricula;</a:t>
            </a:r>
          </a:p>
          <a:p>
            <a:r>
              <a:rPr lang="en-GB" dirty="0">
                <a:solidFill>
                  <a:srgbClr val="0070C0"/>
                </a:solidFill>
                <a:latin typeface="Arial" panose="020B0604020202020204" pitchFamily="34" charset="0"/>
              </a:rPr>
              <a:t>Lack of support;</a:t>
            </a:r>
          </a:p>
        </p:txBody>
      </p:sp>
    </p:spTree>
    <p:extLst>
      <p:ext uri="{BB962C8B-B14F-4D97-AF65-F5344CB8AC3E}">
        <p14:creationId xmlns:p14="http://schemas.microsoft.com/office/powerpoint/2010/main" val="29479863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F5EA8-FCD1-4BAD-BBF0-9F91A01F4865}"/>
              </a:ext>
            </a:extLst>
          </p:cNvPr>
          <p:cNvSpPr>
            <a:spLocks noGrp="1"/>
          </p:cNvSpPr>
          <p:nvPr>
            <p:ph type="title"/>
          </p:nvPr>
        </p:nvSpPr>
        <p:spPr>
          <a:xfrm>
            <a:off x="628650" y="365127"/>
            <a:ext cx="7886700" cy="831626"/>
          </a:xfrm>
        </p:spPr>
        <p:txBody>
          <a:bodyPr>
            <a:noAutofit/>
          </a:bodyPr>
          <a:lstStyle/>
          <a:p>
            <a:pPr algn="ctr"/>
            <a:r>
              <a:rPr lang="en-GB" sz="4000" dirty="0">
                <a:latin typeface="Arial" panose="020B0604020202020204" pitchFamily="34" charset="0"/>
              </a:rPr>
              <a:t>Pam?</a:t>
            </a:r>
            <a:br>
              <a:rPr lang="en-GB" sz="4000" dirty="0">
                <a:latin typeface="Arial" panose="020B0604020202020204" pitchFamily="34" charset="0"/>
              </a:rPr>
            </a:br>
            <a:r>
              <a:rPr lang="en-GB" sz="4000" dirty="0">
                <a:solidFill>
                  <a:srgbClr val="0070C0"/>
                </a:solidFill>
                <a:latin typeface="Arial" panose="020B0604020202020204" pitchFamily="34" charset="0"/>
              </a:rPr>
              <a:t>Why?</a:t>
            </a:r>
          </a:p>
        </p:txBody>
      </p:sp>
      <p:sp>
        <p:nvSpPr>
          <p:cNvPr id="4" name="Content Placeholder 3">
            <a:extLst>
              <a:ext uri="{FF2B5EF4-FFF2-40B4-BE49-F238E27FC236}">
                <a16:creationId xmlns:a16="http://schemas.microsoft.com/office/drawing/2014/main" id="{3DA681E9-CBA9-4D34-BD57-DD70A950DDA9}"/>
              </a:ext>
            </a:extLst>
          </p:cNvPr>
          <p:cNvSpPr>
            <a:spLocks noGrp="1"/>
          </p:cNvSpPr>
          <p:nvPr>
            <p:ph sz="half" idx="1"/>
          </p:nvPr>
        </p:nvSpPr>
        <p:spPr>
          <a:xfrm>
            <a:off x="107504" y="1484785"/>
            <a:ext cx="4407346" cy="4104456"/>
          </a:xfrm>
        </p:spPr>
        <p:txBody>
          <a:bodyPr>
            <a:normAutofit/>
          </a:bodyPr>
          <a:lstStyle/>
          <a:p>
            <a:r>
              <a:rPr lang="cy-GB" dirty="0">
                <a:latin typeface="Arial" panose="020B0604020202020204" pitchFamily="34" charset="0"/>
              </a:rPr>
              <a:t>Diffyg ymwybyddiaeth am wahaniaethiad/sut i wahaniaethu gweithgareddau;</a:t>
            </a:r>
          </a:p>
          <a:p>
            <a:r>
              <a:rPr lang="cy-GB" dirty="0">
                <a:latin typeface="Arial" panose="020B0604020202020204" pitchFamily="34" charset="0"/>
              </a:rPr>
              <a:t>Diffyg hyfforddiant/DPP.</a:t>
            </a:r>
          </a:p>
        </p:txBody>
      </p:sp>
      <p:sp>
        <p:nvSpPr>
          <p:cNvPr id="5" name="Content Placeholder 4">
            <a:extLst>
              <a:ext uri="{FF2B5EF4-FFF2-40B4-BE49-F238E27FC236}">
                <a16:creationId xmlns:a16="http://schemas.microsoft.com/office/drawing/2014/main" id="{A9F59D05-2076-4C4F-9344-9992F5BBFC56}"/>
              </a:ext>
            </a:extLst>
          </p:cNvPr>
          <p:cNvSpPr>
            <a:spLocks noGrp="1"/>
          </p:cNvSpPr>
          <p:nvPr>
            <p:ph sz="half" idx="2"/>
          </p:nvPr>
        </p:nvSpPr>
        <p:spPr>
          <a:xfrm>
            <a:off x="4629150" y="1484784"/>
            <a:ext cx="4407346" cy="4761753"/>
          </a:xfrm>
        </p:spPr>
        <p:txBody>
          <a:bodyPr>
            <a:normAutofit/>
          </a:bodyPr>
          <a:lstStyle/>
          <a:p>
            <a:r>
              <a:rPr lang="en-GB" dirty="0">
                <a:solidFill>
                  <a:srgbClr val="0070C0"/>
                </a:solidFill>
                <a:latin typeface="Arial" panose="020B0604020202020204" pitchFamily="34" charset="0"/>
              </a:rPr>
              <a:t>Unawareness of differentiation/how to differentiate activities;</a:t>
            </a:r>
          </a:p>
          <a:p>
            <a:r>
              <a:rPr lang="en-GB" dirty="0">
                <a:solidFill>
                  <a:srgbClr val="0070C0"/>
                </a:solidFill>
                <a:latin typeface="Arial" panose="020B0604020202020204" pitchFamily="34" charset="0"/>
              </a:rPr>
              <a:t>Lack of training/CPD.</a:t>
            </a:r>
          </a:p>
        </p:txBody>
      </p:sp>
    </p:spTree>
    <p:extLst>
      <p:ext uri="{BB962C8B-B14F-4D97-AF65-F5344CB8AC3E}">
        <p14:creationId xmlns:p14="http://schemas.microsoft.com/office/powerpoint/2010/main" val="19313942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700DD-0912-4566-8B94-444A1C359EEE}"/>
              </a:ext>
            </a:extLst>
          </p:cNvPr>
          <p:cNvSpPr>
            <a:spLocks noGrp="1"/>
          </p:cNvSpPr>
          <p:nvPr>
            <p:ph type="title"/>
          </p:nvPr>
        </p:nvSpPr>
        <p:spPr/>
        <p:txBody>
          <a:bodyPr>
            <a:normAutofit/>
          </a:bodyPr>
          <a:lstStyle/>
          <a:p>
            <a:pPr algn="ctr"/>
            <a:r>
              <a:rPr lang="en-GB" sz="4000" dirty="0" err="1">
                <a:latin typeface="Arial" panose="020B0604020202020204" pitchFamily="34" charset="0"/>
              </a:rPr>
              <a:t>Darllen</a:t>
            </a:r>
            <a:r>
              <a:rPr lang="en-GB" sz="4000" dirty="0">
                <a:latin typeface="Arial" panose="020B0604020202020204" pitchFamily="34" charset="0"/>
              </a:rPr>
              <a:t> </a:t>
            </a:r>
            <a:r>
              <a:rPr lang="en-GB" sz="4000" dirty="0" err="1">
                <a:latin typeface="Arial" panose="020B0604020202020204" pitchFamily="34" charset="0"/>
              </a:rPr>
              <a:t>pellach</a:t>
            </a:r>
            <a:br>
              <a:rPr lang="en-GB" sz="4000" dirty="0">
                <a:latin typeface="Arial" panose="020B0604020202020204" pitchFamily="34" charset="0"/>
              </a:rPr>
            </a:br>
            <a:r>
              <a:rPr lang="en-GB" sz="4000" dirty="0">
                <a:solidFill>
                  <a:srgbClr val="0070C0"/>
                </a:solidFill>
                <a:latin typeface="Arial" panose="020B0604020202020204" pitchFamily="34" charset="0"/>
              </a:rPr>
              <a:t>Further reading</a:t>
            </a:r>
          </a:p>
        </p:txBody>
      </p:sp>
      <p:sp>
        <p:nvSpPr>
          <p:cNvPr id="5" name="Content Placeholder 4">
            <a:extLst>
              <a:ext uri="{FF2B5EF4-FFF2-40B4-BE49-F238E27FC236}">
                <a16:creationId xmlns:a16="http://schemas.microsoft.com/office/drawing/2014/main" id="{A01E4F5C-DA88-4EBA-B962-C4B733ABBF5F}"/>
              </a:ext>
            </a:extLst>
          </p:cNvPr>
          <p:cNvSpPr>
            <a:spLocks noGrp="1"/>
          </p:cNvSpPr>
          <p:nvPr>
            <p:ph idx="1"/>
          </p:nvPr>
        </p:nvSpPr>
        <p:spPr>
          <a:xfrm>
            <a:off x="457200" y="2132855"/>
            <a:ext cx="8229600" cy="3384377"/>
          </a:xfrm>
        </p:spPr>
        <p:txBody>
          <a:bodyPr/>
          <a:lstStyle/>
          <a:p>
            <a:pPr marL="0" indent="0">
              <a:buNone/>
            </a:pPr>
            <a:r>
              <a:rPr lang="fi-FI" dirty="0">
                <a:latin typeface="Arial" panose="020B0604020202020204" pitchFamily="34" charset="0"/>
              </a:rPr>
              <a:t>Voinea, M. and Topală, I. R. (2018) ’</a:t>
            </a:r>
            <a:r>
              <a:rPr lang="en-GB" dirty="0">
                <a:latin typeface="Arial" panose="020B0604020202020204" pitchFamily="34" charset="0"/>
              </a:rPr>
              <a:t>Support Teacher as Key Factor of Integration Children with Special Education Needs in Mainstream School’, </a:t>
            </a:r>
            <a:r>
              <a:rPr lang="en-GB" i="1" dirty="0">
                <a:latin typeface="Arial" panose="020B0604020202020204" pitchFamily="34" charset="0"/>
              </a:rPr>
              <a:t>European Journal of Social Science Education and Research, </a:t>
            </a:r>
            <a:r>
              <a:rPr lang="en-GB" dirty="0">
                <a:latin typeface="Arial" panose="020B0604020202020204" pitchFamily="34" charset="0"/>
              </a:rPr>
              <a:t>5(3). Available at: </a:t>
            </a:r>
            <a:r>
              <a:rPr lang="en-GB" dirty="0">
                <a:latin typeface="Arial" panose="020B0604020202020204" pitchFamily="34" charset="0"/>
                <a:hlinkClick r:id="rId2"/>
              </a:rPr>
              <a:t>Voinea.pdf (revistia.com)</a:t>
            </a:r>
            <a:r>
              <a:rPr lang="en-GB" dirty="0">
                <a:latin typeface="Arial" panose="020B0604020202020204" pitchFamily="34" charset="0"/>
              </a:rPr>
              <a:t> [Accessed: November 23 2021].</a:t>
            </a:r>
          </a:p>
          <a:p>
            <a:pPr marL="0" indent="0">
              <a:buNone/>
            </a:pPr>
            <a:endParaRPr lang="en-GB" dirty="0"/>
          </a:p>
          <a:p>
            <a:pPr marL="0" indent="0">
              <a:buNone/>
            </a:pPr>
            <a:endParaRPr lang="fi-FI" dirty="0"/>
          </a:p>
          <a:p>
            <a:pPr marL="0" indent="0">
              <a:buNone/>
            </a:pPr>
            <a:endParaRPr lang="en-GB" dirty="0"/>
          </a:p>
        </p:txBody>
      </p:sp>
    </p:spTree>
    <p:extLst>
      <p:ext uri="{BB962C8B-B14F-4D97-AF65-F5344CB8AC3E}">
        <p14:creationId xmlns:p14="http://schemas.microsoft.com/office/powerpoint/2010/main" val="112792644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332657"/>
            <a:ext cx="8352928" cy="756692"/>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4000" kern="0" dirty="0">
                <a:solidFill>
                  <a:srgbClr val="000000"/>
                </a:solidFill>
                <a:latin typeface="Arial" panose="020B0604020202020204" pitchFamily="34" charset="0"/>
                <a:ea typeface="ＭＳ Ｐゴシック" panose="020B0600070205080204" pitchFamily="34" charset="-128"/>
              </a:rPr>
              <a:t>Beth yw ‘tegwch’?</a:t>
            </a:r>
            <a:br>
              <a:rPr lang="en-GB" altLang="en-US" sz="4000" kern="0" dirty="0">
                <a:solidFill>
                  <a:srgbClr val="000000"/>
                </a:solidFill>
                <a:latin typeface="Arial" panose="020B0604020202020204" pitchFamily="34" charset="0"/>
                <a:ea typeface="ＭＳ Ｐゴシック" panose="020B0600070205080204" pitchFamily="34" charset="-128"/>
              </a:rPr>
            </a:br>
            <a:r>
              <a:rPr lang="en-GB" altLang="en-US" sz="4000" kern="0" dirty="0">
                <a:solidFill>
                  <a:srgbClr val="0070C0"/>
                </a:solidFill>
                <a:latin typeface="Arial" panose="020B0604020202020204" pitchFamily="34" charset="0"/>
                <a:ea typeface="ＭＳ Ｐゴシック" panose="020B0600070205080204" pitchFamily="34" charset="-128"/>
              </a:rPr>
              <a:t>What is ‘equity’?</a:t>
            </a: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412776"/>
            <a:ext cx="4386138" cy="4330799"/>
          </a:xfrm>
        </p:spPr>
        <p:txBody>
          <a:bodyPr rtlCol="0">
            <a:normAutofit/>
          </a:bodyPr>
          <a:lstStyle/>
          <a:p>
            <a:pPr>
              <a:defRPr/>
            </a:pPr>
            <a:r>
              <a:rPr lang="cy-GB" altLang="cy-GB" dirty="0">
                <a:latin typeface="Arial" panose="020B0604020202020204" pitchFamily="34" charset="0"/>
              </a:rPr>
              <a:t>Tegwch</a:t>
            </a:r>
          </a:p>
          <a:p>
            <a:pPr marL="0" indent="0" algn="r">
              <a:buNone/>
              <a:defRPr/>
            </a:pPr>
            <a:r>
              <a:rPr lang="cy-GB" altLang="cy-GB" sz="1800" dirty="0">
                <a:latin typeface="Arial" panose="020B0604020202020204" pitchFamily="34" charset="0"/>
              </a:rPr>
              <a:t>(</a:t>
            </a:r>
            <a:r>
              <a:rPr lang="cy-GB" altLang="cy-GB" sz="1800" dirty="0" err="1">
                <a:latin typeface="Arial" panose="020B0604020202020204" pitchFamily="34" charset="0"/>
              </a:rPr>
              <a:t>Lowell</a:t>
            </a:r>
            <a:r>
              <a:rPr lang="cy-GB" altLang="cy-GB" sz="1800" dirty="0">
                <a:latin typeface="Arial" panose="020B0604020202020204" pitchFamily="34" charset="0"/>
              </a:rPr>
              <a:t> a Morris, 2019)</a:t>
            </a:r>
          </a:p>
          <a:p>
            <a:pPr marL="0" indent="0">
              <a:buNone/>
              <a:defRPr/>
            </a:pPr>
            <a:endParaRPr lang="cy-GB" altLang="cy-GB" sz="2200" dirty="0">
              <a:latin typeface="Arial" panose="020B0604020202020204" pitchFamily="34" charset="0"/>
            </a:endParaRPr>
          </a:p>
          <a:p>
            <a:pPr marL="0" indent="0">
              <a:buNone/>
              <a:defRPr/>
            </a:pPr>
            <a:r>
              <a:rPr lang="cy-GB" altLang="cy-GB" sz="2200" i="1" dirty="0">
                <a:latin typeface="Arial" panose="020B0604020202020204" pitchFamily="34" charset="0"/>
              </a:rPr>
              <a:t>"... tegwch ym myd addysg yw darparu profiadau dysgu teg i set o ddysgwyr amrywiol beth bynnag fo'u cefndir neu nodweddion dysgwyr unigol, fel bod gan bob dysgwr yr un siawns o fod yn llwyddiannus“</a:t>
            </a:r>
          </a:p>
          <a:p>
            <a:pPr marL="0" indent="0" algn="r">
              <a:buNone/>
              <a:defRPr/>
            </a:pPr>
            <a:r>
              <a:rPr lang="en-GB" altLang="cy-GB" sz="1800" dirty="0">
                <a:latin typeface="Arial" panose="020B0604020202020204" pitchFamily="34" charset="0"/>
              </a:rPr>
              <a:t>(Lowell and Morris, 2019: 92).</a:t>
            </a:r>
          </a:p>
          <a:p>
            <a:pPr marL="0" indent="0" algn="r">
              <a:buNone/>
              <a:defRPr/>
            </a:pPr>
            <a:endParaRPr lang="cy-GB" altLang="cy-GB" sz="2200" dirty="0">
              <a:latin typeface="Arial" panose="020B0604020202020204" pitchFamily="34" charset="0"/>
            </a:endParaRPr>
          </a:p>
          <a:p>
            <a:pPr marL="0" indent="0">
              <a:buNone/>
              <a:defRPr/>
            </a:pPr>
            <a:endParaRPr lang="cy-GB" altLang="cy-GB" sz="1800" dirty="0">
              <a:latin typeface="Arial" panose="020B0604020202020204" pitchFamily="34" charset="0"/>
            </a:endParaRPr>
          </a:p>
          <a:p>
            <a:pPr marL="0" indent="0" algn="r">
              <a:buNone/>
              <a:defRPr/>
            </a:pPr>
            <a:endParaRPr lang="cy-GB" altLang="cy-GB" sz="2000" dirty="0">
              <a:latin typeface="Arial" panose="020B0604020202020204" pitchFamily="34" charset="0"/>
            </a:endParaRPr>
          </a:p>
        </p:txBody>
      </p:sp>
      <p:sp>
        <p:nvSpPr>
          <p:cNvPr id="5124" name="Rectangle 6"/>
          <p:cNvSpPr>
            <a:spLocks noGrp="1" noChangeArrowheads="1"/>
          </p:cNvSpPr>
          <p:nvPr>
            <p:ph type="body" sz="half" idx="2"/>
          </p:nvPr>
        </p:nvSpPr>
        <p:spPr>
          <a:xfrm>
            <a:off x="4788024" y="1412776"/>
            <a:ext cx="4176712" cy="4333579"/>
          </a:xfrm>
        </p:spPr>
        <p:txBody>
          <a:bodyPr rtlCol="0">
            <a:normAutofit/>
          </a:bodyPr>
          <a:lstStyle/>
          <a:p>
            <a:pPr>
              <a:defRPr/>
            </a:pPr>
            <a:r>
              <a:rPr lang="en-US" altLang="en-US" kern="0" dirty="0">
                <a:solidFill>
                  <a:srgbClr val="0070C0"/>
                </a:solidFill>
                <a:latin typeface="Arial" panose="020B0604020202020204" pitchFamily="34" charset="0"/>
                <a:ea typeface="ＭＳ Ｐゴシック" panose="020B0600070205080204" pitchFamily="34" charset="-128"/>
              </a:rPr>
              <a:t>Fairness</a:t>
            </a:r>
          </a:p>
          <a:p>
            <a:pPr marL="0" indent="0" algn="r">
              <a:buNone/>
              <a:defRPr/>
            </a:pPr>
            <a:r>
              <a:rPr lang="en-US" altLang="en-US" sz="1800" kern="0" dirty="0">
                <a:solidFill>
                  <a:srgbClr val="0070C0"/>
                </a:solidFill>
                <a:latin typeface="Arial" panose="020B0604020202020204" pitchFamily="34" charset="0"/>
                <a:ea typeface="ＭＳ Ｐゴシック" panose="020B0600070205080204" pitchFamily="34" charset="-128"/>
              </a:rPr>
              <a:t>(Lowell and Morris, 2019)</a:t>
            </a:r>
          </a:p>
          <a:p>
            <a:pPr marL="0" indent="0" algn="r">
              <a:buNone/>
              <a:defRPr/>
            </a:pPr>
            <a:endParaRPr lang="en-US" altLang="en-US" sz="1800" kern="0" dirty="0">
              <a:solidFill>
                <a:srgbClr val="0070C0"/>
              </a:solidFill>
              <a:latin typeface="Arial" panose="020B0604020202020204" pitchFamily="34" charset="0"/>
              <a:ea typeface="ＭＳ Ｐゴシック" panose="020B0600070205080204" pitchFamily="34" charset="-128"/>
            </a:endParaRPr>
          </a:p>
          <a:p>
            <a:pPr marL="0" indent="0">
              <a:buNone/>
              <a:defRPr/>
            </a:pPr>
            <a:r>
              <a:rPr lang="en-GB" sz="2200" b="0" i="1" dirty="0">
                <a:solidFill>
                  <a:srgbClr val="0070C0"/>
                </a:solidFill>
                <a:effectLst/>
                <a:latin typeface="Roboto" panose="02000000000000000000" pitchFamily="2" charset="0"/>
              </a:rPr>
              <a:t>“…equity in education lies in providing a diverse set of learners with equitable learning experiences regardless of individual learner background or characteristics, so that all learners have the same chance of being successful”</a:t>
            </a:r>
          </a:p>
          <a:p>
            <a:pPr marL="0" indent="0" algn="r">
              <a:buNone/>
              <a:defRPr/>
            </a:pPr>
            <a:r>
              <a:rPr lang="en-GB" sz="1800" dirty="0">
                <a:solidFill>
                  <a:srgbClr val="0070C0"/>
                </a:solidFill>
                <a:latin typeface="Roboto" panose="02000000000000000000" pitchFamily="2" charset="0"/>
              </a:rPr>
              <a:t>(Lowell and Morris, 2019: 92).</a:t>
            </a:r>
            <a:endParaRPr lang="en-GB" sz="1800" b="0" i="0" dirty="0">
              <a:solidFill>
                <a:srgbClr val="0070C0"/>
              </a:solidFill>
              <a:effectLst/>
              <a:latin typeface="Roboto" panose="02000000000000000000" pitchFamily="2" charset="0"/>
            </a:endParaRPr>
          </a:p>
          <a:p>
            <a:pPr marL="0" indent="0">
              <a:buNone/>
              <a:defRPr/>
            </a:pPr>
            <a:endParaRPr lang="en-US" altLang="en-US" sz="2000" kern="0" dirty="0">
              <a:solidFill>
                <a:srgbClr val="0070C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6127183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08904-8B83-9D83-3D93-B3C28D0F7E5C}"/>
              </a:ext>
            </a:extLst>
          </p:cNvPr>
          <p:cNvSpPr>
            <a:spLocks noGrp="1"/>
          </p:cNvSpPr>
          <p:nvPr>
            <p:ph type="title"/>
          </p:nvPr>
        </p:nvSpPr>
        <p:spPr/>
        <p:txBody>
          <a:bodyPr/>
          <a:lstStyle/>
          <a:p>
            <a:pPr algn="ctr"/>
            <a:r>
              <a:rPr lang="cy-GB" altLang="en-US" kern="0" dirty="0">
                <a:solidFill>
                  <a:srgbClr val="000000"/>
                </a:solidFill>
                <a:latin typeface="Arial" panose="020B0604020202020204" pitchFamily="34" charset="0"/>
                <a:ea typeface="ＭＳ Ｐゴシック" panose="020B0600070205080204" pitchFamily="34" charset="-128"/>
              </a:rPr>
              <a:t>T</a:t>
            </a:r>
            <a:r>
              <a:rPr lang="cy-GB" altLang="en-US" sz="4400" kern="0" dirty="0">
                <a:solidFill>
                  <a:srgbClr val="000000"/>
                </a:solidFill>
                <a:latin typeface="Arial" panose="020B0604020202020204" pitchFamily="34" charset="0"/>
                <a:ea typeface="ＭＳ Ｐゴシック" panose="020B0600070205080204" pitchFamily="34" charset="-128"/>
              </a:rPr>
              <a:t>egwch</a:t>
            </a:r>
            <a:br>
              <a:rPr lang="en-GB" altLang="en-US" sz="4400" kern="0" dirty="0">
                <a:solidFill>
                  <a:srgbClr val="000000"/>
                </a:solidFill>
                <a:latin typeface="Arial" panose="020B0604020202020204" pitchFamily="34" charset="0"/>
                <a:ea typeface="ＭＳ Ｐゴシック" panose="020B0600070205080204" pitchFamily="34" charset="-128"/>
              </a:rPr>
            </a:br>
            <a:r>
              <a:rPr lang="en-GB" altLang="en-US" kern="0" dirty="0">
                <a:solidFill>
                  <a:srgbClr val="0070C0"/>
                </a:solidFill>
                <a:latin typeface="Arial" panose="020B0604020202020204" pitchFamily="34" charset="0"/>
                <a:ea typeface="ＭＳ Ｐゴシック" panose="020B0600070205080204" pitchFamily="34" charset="-128"/>
              </a:rPr>
              <a:t>E</a:t>
            </a:r>
            <a:r>
              <a:rPr lang="en-GB" altLang="en-US" sz="4400" kern="0" dirty="0">
                <a:solidFill>
                  <a:srgbClr val="0070C0"/>
                </a:solidFill>
                <a:latin typeface="Arial" panose="020B0604020202020204" pitchFamily="34" charset="0"/>
                <a:ea typeface="ＭＳ Ｐゴシック" panose="020B0600070205080204" pitchFamily="34" charset="-128"/>
              </a:rPr>
              <a:t>quity</a:t>
            </a:r>
            <a:endParaRPr lang="en-GB" dirty="0"/>
          </a:p>
        </p:txBody>
      </p:sp>
      <p:pic>
        <p:nvPicPr>
          <p:cNvPr id="6" name="Content Placeholder 5">
            <a:extLst>
              <a:ext uri="{FF2B5EF4-FFF2-40B4-BE49-F238E27FC236}">
                <a16:creationId xmlns:a16="http://schemas.microsoft.com/office/drawing/2014/main" id="{0C348ED6-CBAA-DEE9-59A1-F88753383022}"/>
              </a:ext>
            </a:extLst>
          </p:cNvPr>
          <p:cNvPicPr>
            <a:picLocks noGrp="1" noChangeAspect="1"/>
          </p:cNvPicPr>
          <p:nvPr>
            <p:ph idx="1"/>
          </p:nvPr>
        </p:nvPicPr>
        <p:blipFill>
          <a:blip r:embed="rId3"/>
          <a:stretch>
            <a:fillRect/>
          </a:stretch>
        </p:blipFill>
        <p:spPr>
          <a:xfrm>
            <a:off x="467544" y="1825624"/>
            <a:ext cx="8424936" cy="3907631"/>
          </a:xfrm>
          <a:prstGeom prst="rect">
            <a:avLst/>
          </a:prstGeom>
        </p:spPr>
      </p:pic>
    </p:spTree>
    <p:extLst>
      <p:ext uri="{BB962C8B-B14F-4D97-AF65-F5344CB8AC3E}">
        <p14:creationId xmlns:p14="http://schemas.microsoft.com/office/powerpoint/2010/main" val="20242591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EF80-5349-6945-8256-9BDE11B63853}"/>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Anhegwch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Inequity</a:t>
            </a:r>
          </a:p>
        </p:txBody>
      </p:sp>
      <p:sp>
        <p:nvSpPr>
          <p:cNvPr id="3" name="Content Placeholder 2">
            <a:extLst>
              <a:ext uri="{FF2B5EF4-FFF2-40B4-BE49-F238E27FC236}">
                <a16:creationId xmlns:a16="http://schemas.microsoft.com/office/drawing/2014/main" id="{EB87F249-A87A-85D0-508F-5926EA0D6AA2}"/>
              </a:ext>
            </a:extLst>
          </p:cNvPr>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Ffrydio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Amrywiaeth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rhanbarthol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Mynediad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anghyfartal</a:t>
            </a:r>
            <a:r>
              <a:rPr lang="en-GB" dirty="0">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421813FB-3DD5-4CD6-7377-C90B957C6D8A}"/>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Early streaming;</a:t>
            </a:r>
          </a:p>
          <a:p>
            <a:r>
              <a:rPr lang="en-GB" dirty="0">
                <a:solidFill>
                  <a:srgbClr val="0070C0"/>
                </a:solidFill>
                <a:latin typeface="Arial" panose="020B0604020202020204" pitchFamily="34" charset="0"/>
                <a:cs typeface="Arial" panose="020B0604020202020204" pitchFamily="34" charset="0"/>
              </a:rPr>
              <a:t>Regional diversity;</a:t>
            </a:r>
          </a:p>
          <a:p>
            <a:r>
              <a:rPr lang="en-GB" dirty="0">
                <a:solidFill>
                  <a:srgbClr val="0070C0"/>
                </a:solidFill>
                <a:latin typeface="Arial" panose="020B0604020202020204" pitchFamily="34" charset="0"/>
                <a:cs typeface="Arial" panose="020B0604020202020204" pitchFamily="34" charset="0"/>
              </a:rPr>
              <a:t>Unequal access.</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lgn="r">
              <a:buNone/>
            </a:pPr>
            <a:r>
              <a:rPr lang="en-GB" sz="1800" dirty="0">
                <a:solidFill>
                  <a:srgbClr val="0070C0"/>
                </a:solidFill>
                <a:latin typeface="Arial" panose="020B0604020202020204" pitchFamily="34" charset="0"/>
                <a:cs typeface="Arial" panose="020B0604020202020204" pitchFamily="34" charset="0"/>
              </a:rPr>
              <a:t>(Hameed </a:t>
            </a:r>
            <a:r>
              <a:rPr lang="en-GB" sz="1800" i="1" dirty="0">
                <a:solidFill>
                  <a:srgbClr val="0070C0"/>
                </a:solidFill>
                <a:latin typeface="Arial" panose="020B0604020202020204" pitchFamily="34" charset="0"/>
                <a:cs typeface="Arial" panose="020B0604020202020204" pitchFamily="34" charset="0"/>
              </a:rPr>
              <a:t>et al.</a:t>
            </a:r>
            <a:r>
              <a:rPr lang="en-GB" sz="1800" dirty="0">
                <a:solidFill>
                  <a:srgbClr val="0070C0"/>
                </a:solidFill>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24200526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332657"/>
            <a:ext cx="8352928" cy="756692"/>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cy-GB" altLang="en-US" sz="4000" kern="0" dirty="0">
                <a:solidFill>
                  <a:srgbClr val="000000"/>
                </a:solidFill>
                <a:latin typeface="Arial" panose="020B0604020202020204" pitchFamily="34" charset="0"/>
                <a:ea typeface="ＭＳ Ｐゴシック" panose="020B0600070205080204" pitchFamily="34" charset="-128"/>
              </a:rPr>
              <a:t>Addysgeg teg</a:t>
            </a:r>
            <a:br>
              <a:rPr lang="cy-GB" altLang="en-US" sz="4000" kern="0" dirty="0">
                <a:solidFill>
                  <a:srgbClr val="000000"/>
                </a:solidFill>
                <a:latin typeface="Arial" panose="020B0604020202020204" pitchFamily="34" charset="0"/>
                <a:ea typeface="ＭＳ Ｐゴシック" panose="020B0600070205080204" pitchFamily="34" charset="-128"/>
              </a:rPr>
            </a:br>
            <a:r>
              <a:rPr lang="en-GB" altLang="en-US" sz="4000" kern="0" dirty="0">
                <a:solidFill>
                  <a:srgbClr val="0070C0"/>
                </a:solidFill>
                <a:latin typeface="Arial" panose="020B0604020202020204" pitchFamily="34" charset="0"/>
                <a:ea typeface="ＭＳ Ｐゴシック" panose="020B0600070205080204" pitchFamily="34" charset="-128"/>
              </a:rPr>
              <a:t>Equity pedagogy</a:t>
            </a: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3" name="Rectangle 5"/>
          <p:cNvSpPr>
            <a:spLocks noGrp="1" noChangeArrowheads="1"/>
          </p:cNvSpPr>
          <p:nvPr>
            <p:ph type="body" sz="half" idx="1"/>
          </p:nvPr>
        </p:nvSpPr>
        <p:spPr>
          <a:xfrm>
            <a:off x="179512" y="1556792"/>
            <a:ext cx="4386138" cy="4186783"/>
          </a:xfrm>
        </p:spPr>
        <p:txBody>
          <a:bodyPr rtlCol="0">
            <a:normAutofit/>
          </a:bodyPr>
          <a:lstStyle/>
          <a:p>
            <a:pPr>
              <a:defRPr/>
            </a:pPr>
            <a:r>
              <a:rPr lang="cy-GB" altLang="cy-GB" dirty="0">
                <a:latin typeface="Arial" panose="020B0604020202020204" pitchFamily="34" charset="0"/>
              </a:rPr>
              <a:t>Gellir gwella galluoedd plant o gefndiroedd amrywiol drwy ddulliau addysgu a dysgu priodol;</a:t>
            </a:r>
          </a:p>
          <a:p>
            <a:pPr>
              <a:defRPr/>
            </a:pPr>
            <a:r>
              <a:rPr lang="cy-GB" altLang="cy-GB" dirty="0">
                <a:latin typeface="Arial" panose="020B0604020202020204" pitchFamily="34" charset="0"/>
              </a:rPr>
              <a:t>Gall ymarferwyr ddefnyddio storïau, celf, cerddoriaeth a chwarae i ysgogi dysgu.</a:t>
            </a:r>
          </a:p>
        </p:txBody>
      </p:sp>
      <p:sp>
        <p:nvSpPr>
          <p:cNvPr id="5124" name="Rectangle 6"/>
          <p:cNvSpPr>
            <a:spLocks noGrp="1" noChangeArrowheads="1"/>
          </p:cNvSpPr>
          <p:nvPr>
            <p:ph type="body" sz="half" idx="2"/>
          </p:nvPr>
        </p:nvSpPr>
        <p:spPr>
          <a:xfrm>
            <a:off x="4788024" y="1556792"/>
            <a:ext cx="4176712" cy="4189563"/>
          </a:xfrm>
        </p:spPr>
        <p:txBody>
          <a:bodyPr vert="horz" lIns="91440" tIns="45720" rIns="91440" bIns="45720" rtlCol="0" anchor="t">
            <a:normAutofit lnSpcReduction="10000"/>
          </a:bodyPr>
          <a:lstStyle/>
          <a:p>
            <a:pPr>
              <a:defRPr/>
            </a:pPr>
            <a:r>
              <a:rPr lang="en-US" altLang="en-US" kern="0" dirty="0">
                <a:solidFill>
                  <a:srgbClr val="0070C0"/>
                </a:solidFill>
                <a:latin typeface="Arial" panose="020B0604020202020204" pitchFamily="34" charset="0"/>
                <a:ea typeface="ＭＳ Ｐゴシック" panose="020B0600070205080204" pitchFamily="34" charset="-128"/>
              </a:rPr>
              <a:t>Abilities of children from diverse backgrounds can be improved through appropriate teaching and learning styles;</a:t>
            </a:r>
          </a:p>
          <a:p>
            <a:pPr>
              <a:defRPr/>
            </a:pPr>
            <a:r>
              <a:rPr lang="en-US" altLang="en-US" kern="0" dirty="0">
                <a:solidFill>
                  <a:srgbClr val="0070C0"/>
                </a:solidFill>
                <a:latin typeface="Arial" panose="020B0604020202020204" pitchFamily="34" charset="0"/>
                <a:ea typeface="ＭＳ Ｐゴシック" panose="020B0600070205080204" pitchFamily="34" charset="-128"/>
              </a:rPr>
              <a:t>Practitioners can use stories, art, music and play to stimulate learning.</a:t>
            </a:r>
          </a:p>
          <a:p>
            <a:pPr marL="0" indent="0" algn="r">
              <a:buNone/>
              <a:defRPr/>
            </a:pPr>
            <a:r>
              <a:rPr lang="en-US" altLang="en-US" sz="1800" kern="0" dirty="0">
                <a:solidFill>
                  <a:srgbClr val="0070C0"/>
                </a:solidFill>
                <a:latin typeface="Arial"/>
                <a:ea typeface="ＭＳ Ｐゴシック"/>
                <a:cs typeface="Arial"/>
              </a:rPr>
              <a:t>(Devarakonda, 2025)</a:t>
            </a:r>
          </a:p>
          <a:p>
            <a:pPr marL="0" indent="0" algn="r">
              <a:buNone/>
              <a:defRPr/>
            </a:pPr>
            <a:endParaRPr lang="en-US" altLang="en-US" sz="1800" kern="0" dirty="0">
              <a:solidFill>
                <a:srgbClr val="00206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51697025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1A74-4155-4C62-5634-FF7F9EEA31C7}"/>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rPr>
              <a:t>Astudiaeth Achos</a:t>
            </a:r>
            <a:br>
              <a:rPr lang="cy-GB" altLang="en-US" sz="4400" kern="0" dirty="0">
                <a:solidFill>
                  <a:srgbClr val="000000"/>
                </a:solidFill>
                <a:latin typeface="Arial" panose="020B0604020202020204" pitchFamily="34" charset="0"/>
                <a:ea typeface="ＭＳ Ｐゴシック" panose="020B0600070205080204" pitchFamily="34" charset="-128"/>
              </a:rPr>
            </a:br>
            <a:r>
              <a:rPr lang="en-GB" altLang="en-US" sz="4400" kern="0" dirty="0">
                <a:solidFill>
                  <a:srgbClr val="0070C0"/>
                </a:solidFill>
                <a:latin typeface="Arial" panose="020B0604020202020204" pitchFamily="34" charset="0"/>
                <a:ea typeface="ＭＳ Ｐゴシック" panose="020B0600070205080204" pitchFamily="34" charset="-128"/>
              </a:rPr>
              <a:t>Case Study</a:t>
            </a:r>
            <a:endParaRPr lang="en-GB" dirty="0"/>
          </a:p>
        </p:txBody>
      </p:sp>
      <p:sp>
        <p:nvSpPr>
          <p:cNvPr id="3" name="Content Placeholder 2">
            <a:extLst>
              <a:ext uri="{FF2B5EF4-FFF2-40B4-BE49-F238E27FC236}">
                <a16:creationId xmlns:a16="http://schemas.microsoft.com/office/drawing/2014/main" id="{2FD3E767-55C8-5F0A-5C25-3B2AA140E393}"/>
              </a:ext>
            </a:extLst>
          </p:cNvPr>
          <p:cNvSpPr>
            <a:spLocks noGrp="1"/>
          </p:cNvSpPr>
          <p:nvPr>
            <p:ph sz="half" idx="1"/>
          </p:nvPr>
        </p:nvSpPr>
        <p:spPr/>
        <p:txBody>
          <a:bodyPr/>
          <a:lstStyle/>
          <a:p>
            <a:pPr marL="0" indent="0">
              <a:buNone/>
            </a:pPr>
            <a:r>
              <a:rPr lang="cy-GB" altLang="en-US" sz="2800" kern="0" dirty="0">
                <a:solidFill>
                  <a:srgbClr val="000000"/>
                </a:solidFill>
                <a:latin typeface="Arial" panose="020B0604020202020204" pitchFamily="34" charset="0"/>
                <a:ea typeface="ＭＳ Ｐゴシック" panose="020B0600070205080204" pitchFamily="34" charset="-128"/>
              </a:rPr>
              <a:t>Tedx </a:t>
            </a:r>
            <a:r>
              <a:rPr lang="cy-GB" altLang="en-US" sz="2800" kern="0" dirty="0" err="1">
                <a:solidFill>
                  <a:srgbClr val="000000"/>
                </a:solidFill>
                <a:latin typeface="Arial" panose="020B0604020202020204" pitchFamily="34" charset="0"/>
                <a:ea typeface="ＭＳ Ｐゴシック" panose="020B0600070205080204" pitchFamily="34" charset="-128"/>
              </a:rPr>
              <a:t>Talks</a:t>
            </a:r>
            <a:r>
              <a:rPr lang="cy-GB" altLang="en-US" sz="2800" kern="0" dirty="0">
                <a:solidFill>
                  <a:srgbClr val="000000"/>
                </a:solidFill>
                <a:latin typeface="Arial" panose="020B0604020202020204" pitchFamily="34" charset="0"/>
                <a:ea typeface="ＭＳ Ｐゴシック" panose="020B0600070205080204" pitchFamily="34" charset="-128"/>
              </a:rPr>
              <a:t> (2015) </a:t>
            </a:r>
            <a:r>
              <a:rPr lang="en-GB" sz="2800" i="1" dirty="0">
                <a:latin typeface="Arial" panose="020B0604020202020204" pitchFamily="34" charset="0"/>
              </a:rPr>
              <a:t>Reimagining Disability &amp; Inclusive Education. </a:t>
            </a:r>
            <a:r>
              <a:rPr lang="en-GB" sz="2800" dirty="0">
                <a:latin typeface="Arial" panose="020B0604020202020204" pitchFamily="34" charset="0"/>
              </a:rPr>
              <a:t>Available at: </a:t>
            </a:r>
            <a:r>
              <a:rPr lang="en-GB" sz="2800" dirty="0">
                <a:latin typeface="Arial" panose="020B0604020202020204" pitchFamily="34" charset="0"/>
                <a:hlinkClick r:id="rId4"/>
              </a:rPr>
              <a:t>https://www.youtube.com/watch?v=CtRY_1mZWWg</a:t>
            </a:r>
            <a:endParaRPr lang="en-GB" sz="2800" dirty="0"/>
          </a:p>
          <a:p>
            <a:endParaRPr lang="en-GB" dirty="0"/>
          </a:p>
        </p:txBody>
      </p:sp>
      <p:pic>
        <p:nvPicPr>
          <p:cNvPr id="5" name="CtRY_1mZWWg">
            <a:extLst>
              <a:ext uri="{FF2B5EF4-FFF2-40B4-BE49-F238E27FC236}">
                <a16:creationId xmlns:a16="http://schemas.microsoft.com/office/drawing/2014/main" id="{1A45CBEE-30FF-E590-7435-835EF9ACA935}"/>
              </a:ext>
            </a:extLst>
          </p:cNvPr>
          <p:cNvPicPr>
            <a:picLocks noGrp="1" noRot="1" noChangeAspect="1"/>
          </p:cNvPicPr>
          <p:nvPr>
            <p:ph sz="half" idx="2"/>
            <a:videoFile r:link="rId1"/>
          </p:nvPr>
        </p:nvPicPr>
        <p:blipFill>
          <a:blip r:embed="rId5"/>
          <a:stretch>
            <a:fillRect/>
          </a:stretch>
        </p:blipFill>
        <p:spPr>
          <a:xfrm>
            <a:off x="4648202" y="1690688"/>
            <a:ext cx="4255955" cy="3809862"/>
          </a:xfrm>
          <a:prstGeom prst="rect">
            <a:avLst/>
          </a:prstGeom>
        </p:spPr>
      </p:pic>
    </p:spTree>
    <p:extLst>
      <p:ext uri="{BB962C8B-B14F-4D97-AF65-F5344CB8AC3E}">
        <p14:creationId xmlns:p14="http://schemas.microsoft.com/office/powerpoint/2010/main" val="273453467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A2CC-686F-4D2E-E1C4-915805E34968}"/>
              </a:ext>
            </a:extLst>
          </p:cNvPr>
          <p:cNvSpPr>
            <a:spLocks noGrp="1"/>
          </p:cNvSpPr>
          <p:nvPr>
            <p:ph type="title"/>
          </p:nvPr>
        </p:nvSpPr>
        <p:spPr/>
        <p:txBody>
          <a:bodyPr>
            <a:normAutofit fontScale="90000"/>
          </a:bodyPr>
          <a:lstStyle/>
          <a:p>
            <a:pPr algn="ctr"/>
            <a:br>
              <a:rPr lang="cy-GB" altLang="en-US" sz="4400" kern="0" dirty="0">
                <a:solidFill>
                  <a:srgbClr val="000000"/>
                </a:solidFill>
                <a:latin typeface="Arial" panose="020B0604020202020204" pitchFamily="34" charset="0"/>
                <a:ea typeface="ＭＳ Ｐゴシック" panose="020B0600070205080204" pitchFamily="34" charset="-128"/>
              </a:rPr>
            </a:br>
            <a:r>
              <a:rPr lang="cy-GB" altLang="en-US" sz="4400" kern="0" dirty="0">
                <a:solidFill>
                  <a:srgbClr val="000000"/>
                </a:solidFill>
                <a:latin typeface="Arial" panose="020B0604020202020204" pitchFamily="34" charset="0"/>
                <a:ea typeface="ＭＳ Ｐゴシック" panose="020B0600070205080204" pitchFamily="34" charset="-128"/>
              </a:rPr>
              <a:t>Darllen </a:t>
            </a:r>
            <a:r>
              <a:rPr lang="cy-GB" altLang="en-US" sz="4400" kern="0" dirty="0" err="1">
                <a:solidFill>
                  <a:srgbClr val="000000"/>
                </a:solidFill>
                <a:latin typeface="Arial" panose="020B0604020202020204" pitchFamily="34" charset="0"/>
                <a:ea typeface="ＭＳ Ｐゴシック" panose="020B0600070205080204" pitchFamily="34" charset="-128"/>
              </a:rPr>
              <a:t>awgrymiedig</a:t>
            </a:r>
            <a:br>
              <a:rPr lang="cy-GB" altLang="en-US" sz="4400" kern="0" dirty="0">
                <a:solidFill>
                  <a:srgbClr val="000000"/>
                </a:solidFill>
                <a:latin typeface="Arial" panose="020B0604020202020204" pitchFamily="34" charset="0"/>
                <a:ea typeface="ＭＳ Ｐゴシック" panose="020B0600070205080204" pitchFamily="34" charset="-128"/>
              </a:rPr>
            </a:br>
            <a:r>
              <a:rPr lang="en-GB" altLang="en-US" sz="4400" kern="0" dirty="0">
                <a:solidFill>
                  <a:srgbClr val="0070C0"/>
                </a:solidFill>
                <a:latin typeface="Arial" panose="020B0604020202020204" pitchFamily="34" charset="0"/>
                <a:ea typeface="ＭＳ Ｐゴシック" panose="020B0600070205080204" pitchFamily="34" charset="-128"/>
              </a:rPr>
              <a:t>Suggested reading</a:t>
            </a:r>
            <a:br>
              <a:rPr lang="en-GB" altLang="cy-GB" sz="4400" dirty="0">
                <a:solidFill>
                  <a:srgbClr val="0070C0"/>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38FF6A2-7B9F-32DE-2984-ACF89C4A2316}"/>
              </a:ext>
            </a:extLst>
          </p:cNvPr>
          <p:cNvSpPr>
            <a:spLocks noGrp="1"/>
          </p:cNvSpPr>
          <p:nvPr>
            <p:ph sz="half" idx="1"/>
          </p:nvPr>
        </p:nvSpPr>
        <p:spPr>
          <a:xfrm>
            <a:off x="628650" y="1825625"/>
            <a:ext cx="7543750" cy="3809862"/>
          </a:xfrm>
        </p:spPr>
        <p:txBody>
          <a:bodyPr>
            <a:normAutofit lnSpcReduction="10000"/>
          </a:bodyPr>
          <a:lstStyle/>
          <a:p>
            <a:pPr marL="0" indent="0">
              <a:buNone/>
            </a:pPr>
            <a:r>
              <a:rPr lang="en-GB" sz="2800" dirty="0">
                <a:latin typeface="Arial" panose="020B0604020202020204" pitchFamily="34" charset="0"/>
                <a:cs typeface="Arial" panose="020B0604020202020204" pitchFamily="34" charset="0"/>
              </a:rPr>
              <a:t>Ainscow, M. and Hargreaves, A. (2016) ‘Collaboration as a strategy for promoting equity in education: possibilities and barriers’, </a:t>
            </a:r>
            <a:r>
              <a:rPr lang="en-GB" sz="2800" i="1" dirty="0">
                <a:latin typeface="Arial" panose="020B0604020202020204" pitchFamily="34" charset="0"/>
                <a:cs typeface="Arial" panose="020B0604020202020204" pitchFamily="34" charset="0"/>
              </a:rPr>
              <a:t>Journal of Professional capital and community</a:t>
            </a:r>
            <a:r>
              <a:rPr lang="en-GB" sz="2800" dirty="0">
                <a:latin typeface="Arial" panose="020B0604020202020204" pitchFamily="34" charset="0"/>
                <a:cs typeface="Arial" panose="020B0604020202020204" pitchFamily="34" charset="0"/>
              </a:rPr>
              <a:t>. On-line]. Available at: </a:t>
            </a:r>
            <a:r>
              <a:rPr lang="en-GB" sz="2800" dirty="0">
                <a:latin typeface="Arial" panose="020B0604020202020204" pitchFamily="34" charset="0"/>
                <a:cs typeface="Arial" panose="020B0604020202020204" pitchFamily="34" charset="0"/>
                <a:hlinkClick r:id="rId2"/>
              </a:rPr>
              <a:t>https://www.cscjes-cronfa.co.uk/api/storage/2a6d51d2-92c2-45e3-97a8-2567619e7fb6/Ainscow-paper-for-JPCC-February-2016.pdf</a:t>
            </a:r>
            <a:r>
              <a:rPr lang="en-GB" sz="2800" dirty="0">
                <a:latin typeface="Arial" panose="020B0604020202020204" pitchFamily="34" charset="0"/>
                <a:cs typeface="Arial" panose="020B0604020202020204" pitchFamily="34" charset="0"/>
              </a:rPr>
              <a:t> [Accessed: January 5 2021].</a:t>
            </a:r>
          </a:p>
          <a:p>
            <a:endParaRPr lang="en-GB" dirty="0"/>
          </a:p>
        </p:txBody>
      </p:sp>
    </p:spTree>
    <p:extLst>
      <p:ext uri="{BB962C8B-B14F-4D97-AF65-F5344CB8AC3E}">
        <p14:creationId xmlns:p14="http://schemas.microsoft.com/office/powerpoint/2010/main" val="12077558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713A1-DDEA-A694-2475-C04E67CCA144}"/>
              </a:ext>
            </a:extLst>
          </p:cNvPr>
          <p:cNvSpPr>
            <a:spLocks noGrp="1"/>
          </p:cNvSpPr>
          <p:nvPr>
            <p:ph type="title"/>
          </p:nvPr>
        </p:nvSpPr>
        <p:spPr/>
        <p:txBody>
          <a:bodyPr>
            <a:noAutofit/>
          </a:bodyPr>
          <a:lstStyle/>
          <a:p>
            <a:pPr algn="ctr"/>
            <a:r>
              <a:rPr lang="en-GB" sz="3600" dirty="0">
                <a:latin typeface="Arial" panose="020B0604020202020204" pitchFamily="34" charset="0"/>
              </a:rPr>
              <a:t>Darpariaeth </a:t>
            </a:r>
            <a:r>
              <a:rPr lang="en-GB" sz="3600" dirty="0" err="1">
                <a:latin typeface="Arial" panose="020B0604020202020204" pitchFamily="34" charset="0"/>
              </a:rPr>
              <a:t>Prif</a:t>
            </a:r>
            <a:r>
              <a:rPr lang="en-GB" sz="3600" dirty="0">
                <a:latin typeface="Arial" panose="020B0604020202020204" pitchFamily="34" charset="0"/>
              </a:rPr>
              <a:t> </a:t>
            </a:r>
            <a:r>
              <a:rPr lang="en-GB" sz="3600" dirty="0" err="1">
                <a:latin typeface="Arial" panose="020B0604020202020204" pitchFamily="34" charset="0"/>
              </a:rPr>
              <a:t>ffrwd</a:t>
            </a:r>
            <a:r>
              <a:rPr lang="en-GB" sz="3600" dirty="0">
                <a:latin typeface="Arial" panose="020B0604020202020204" pitchFamily="34" charset="0"/>
              </a:rPr>
              <a:t> vs </a:t>
            </a:r>
            <a:r>
              <a:rPr lang="en-GB" sz="3600" dirty="0" err="1">
                <a:latin typeface="Arial" panose="020B0604020202020204" pitchFamily="34" charset="0"/>
              </a:rPr>
              <a:t>Arbenigol</a:t>
            </a:r>
            <a:br>
              <a:rPr lang="en-GB" sz="3600" dirty="0">
                <a:latin typeface="Arial" panose="020B0604020202020204" pitchFamily="34" charset="0"/>
              </a:rPr>
            </a:br>
            <a:r>
              <a:rPr lang="en-GB" sz="3600" dirty="0">
                <a:solidFill>
                  <a:srgbClr val="0070C0"/>
                </a:solidFill>
                <a:latin typeface="Arial" panose="020B0604020202020204" pitchFamily="34" charset="0"/>
              </a:rPr>
              <a:t>Mainstream vs Specialist provision</a:t>
            </a:r>
            <a:endParaRPr lang="en-GB" sz="3600" dirty="0"/>
          </a:p>
        </p:txBody>
      </p:sp>
      <p:sp>
        <p:nvSpPr>
          <p:cNvPr id="3" name="Content Placeholder 2">
            <a:extLst>
              <a:ext uri="{FF2B5EF4-FFF2-40B4-BE49-F238E27FC236}">
                <a16:creationId xmlns:a16="http://schemas.microsoft.com/office/drawing/2014/main" id="{61148383-AC8F-2417-5DCE-E6134B25E546}"/>
              </a:ext>
            </a:extLst>
          </p:cNvPr>
          <p:cNvSpPr>
            <a:spLocks noGrp="1"/>
          </p:cNvSpPr>
          <p:nvPr>
            <p:ph sz="half" idx="1"/>
          </p:nvPr>
        </p:nvSpPr>
        <p:spPr/>
        <p:txBody>
          <a:bodyPr/>
          <a:lstStyle/>
          <a:p>
            <a:r>
              <a:rPr lang="en-GB" dirty="0">
                <a:latin typeface="Arial" panose="020B0604020202020204" pitchFamily="34" charset="0"/>
              </a:rPr>
              <a:t>Mewn </a:t>
            </a:r>
            <a:r>
              <a:rPr lang="en-GB" dirty="0" err="1">
                <a:latin typeface="Arial" panose="020B0604020202020204" pitchFamily="34" charset="0"/>
              </a:rPr>
              <a:t>parau</a:t>
            </a:r>
            <a:r>
              <a:rPr lang="en-GB" dirty="0">
                <a:latin typeface="Arial" panose="020B0604020202020204" pitchFamily="34" charset="0"/>
              </a:rPr>
              <a:t>/</a:t>
            </a:r>
            <a:r>
              <a:rPr lang="en-GB" dirty="0" err="1">
                <a:latin typeface="Arial" panose="020B0604020202020204" pitchFamily="34" charset="0"/>
              </a:rPr>
              <a:t>grwpiau</a:t>
            </a:r>
            <a:r>
              <a:rPr lang="en-GB" dirty="0">
                <a:latin typeface="Arial" panose="020B0604020202020204" pitchFamily="34" charset="0"/>
              </a:rPr>
              <a:t> </a:t>
            </a:r>
            <a:r>
              <a:rPr lang="en-GB" dirty="0" err="1">
                <a:latin typeface="Arial" panose="020B0604020202020204" pitchFamily="34" charset="0"/>
              </a:rPr>
              <a:t>bach</a:t>
            </a:r>
            <a:r>
              <a:rPr lang="en-GB" dirty="0">
                <a:latin typeface="Arial" panose="020B0604020202020204" pitchFamily="34" charset="0"/>
              </a:rPr>
              <a:t>, </a:t>
            </a:r>
            <a:r>
              <a:rPr lang="en-GB" dirty="0" err="1">
                <a:latin typeface="Arial" panose="020B0604020202020204" pitchFamily="34" charset="0"/>
              </a:rPr>
              <a:t>trafodwch</a:t>
            </a:r>
            <a:r>
              <a:rPr lang="en-GB" dirty="0">
                <a:latin typeface="Arial" panose="020B0604020202020204" pitchFamily="34" charset="0"/>
              </a:rPr>
              <a:t> </a:t>
            </a:r>
            <a:r>
              <a:rPr lang="en-GB" dirty="0" err="1">
                <a:latin typeface="Arial" panose="020B0604020202020204" pitchFamily="34" charset="0"/>
              </a:rPr>
              <a:t>manteision</a:t>
            </a:r>
            <a:r>
              <a:rPr lang="en-GB" dirty="0">
                <a:latin typeface="Arial" panose="020B0604020202020204" pitchFamily="34" charset="0"/>
              </a:rPr>
              <a:t> ac </a:t>
            </a:r>
            <a:r>
              <a:rPr lang="en-GB" dirty="0" err="1">
                <a:latin typeface="Arial" panose="020B0604020202020204" pitchFamily="34" charset="0"/>
              </a:rPr>
              <a:t>anfanteision</a:t>
            </a:r>
            <a:r>
              <a:rPr lang="en-GB" dirty="0">
                <a:latin typeface="Arial" panose="020B0604020202020204" pitchFamily="34" charset="0"/>
              </a:rPr>
              <a:t> </a:t>
            </a:r>
            <a:r>
              <a:rPr lang="en-GB" dirty="0" err="1">
                <a:latin typeface="Arial" panose="020B0604020202020204" pitchFamily="34" charset="0"/>
              </a:rPr>
              <a:t>o’r</a:t>
            </a:r>
            <a:r>
              <a:rPr lang="en-GB" dirty="0">
                <a:latin typeface="Arial" panose="020B0604020202020204" pitchFamily="34" charset="0"/>
              </a:rPr>
              <a:t> </a:t>
            </a:r>
            <a:r>
              <a:rPr lang="en-GB" dirty="0" err="1">
                <a:latin typeface="Arial" panose="020B0604020202020204" pitchFamily="34" charset="0"/>
              </a:rPr>
              <a:t>ddwy</a:t>
            </a:r>
            <a:r>
              <a:rPr lang="en-GB" dirty="0">
                <a:latin typeface="Arial" panose="020B0604020202020204" pitchFamily="34" charset="0"/>
              </a:rPr>
              <a:t> </a:t>
            </a:r>
            <a:r>
              <a:rPr lang="en-GB" dirty="0" err="1">
                <a:latin typeface="Arial" panose="020B0604020202020204" pitchFamily="34" charset="0"/>
              </a:rPr>
              <a:t>fath</a:t>
            </a:r>
            <a:r>
              <a:rPr lang="en-GB" dirty="0">
                <a:latin typeface="Arial" panose="020B0604020202020204" pitchFamily="34" charset="0"/>
              </a:rPr>
              <a:t> o </a:t>
            </a:r>
            <a:r>
              <a:rPr lang="en-GB" dirty="0" err="1">
                <a:latin typeface="Arial" panose="020B0604020202020204" pitchFamily="34" charset="0"/>
              </a:rPr>
              <a:t>ddarpariaeth</a:t>
            </a:r>
            <a:r>
              <a:rPr lang="en-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E1F9A6B5-974B-8661-DB19-8F8D6A4FC26F}"/>
              </a:ext>
            </a:extLst>
          </p:cNvPr>
          <p:cNvSpPr>
            <a:spLocks noGrp="1"/>
          </p:cNvSpPr>
          <p:nvPr>
            <p:ph sz="half" idx="2"/>
          </p:nvPr>
        </p:nvSpPr>
        <p:spPr/>
        <p:txBody>
          <a:bodyPr/>
          <a:lstStyle/>
          <a:p>
            <a:r>
              <a:rPr lang="en-GB" dirty="0">
                <a:solidFill>
                  <a:srgbClr val="0070C0"/>
                </a:solidFill>
                <a:latin typeface="Arial" panose="020B0604020202020204" pitchFamily="34" charset="0"/>
              </a:rPr>
              <a:t>In pairs/small groups, discuss the advantages and disadvantages of both types of provision.</a:t>
            </a:r>
          </a:p>
          <a:p>
            <a:pPr marL="0" indent="0">
              <a:buNone/>
            </a:pPr>
            <a:endParaRPr lang="en-GB" dirty="0"/>
          </a:p>
        </p:txBody>
      </p:sp>
    </p:spTree>
    <p:extLst>
      <p:ext uri="{BB962C8B-B14F-4D97-AF65-F5344CB8AC3E}">
        <p14:creationId xmlns:p14="http://schemas.microsoft.com/office/powerpoint/2010/main" val="2165746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86D89-5875-A16A-1918-1499FF93FDEE}"/>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rPr>
              <a:t>Cyfeiriadau</a:t>
            </a:r>
            <a:br>
              <a:rPr lang="cy-GB" altLang="en-US" sz="4400" kern="0" dirty="0">
                <a:solidFill>
                  <a:srgbClr val="000000"/>
                </a:solidFill>
                <a:latin typeface="Arial" panose="020B0604020202020204" pitchFamily="34" charset="0"/>
                <a:ea typeface="ＭＳ Ｐゴシック" panose="020B0600070205080204" pitchFamily="34" charset="-128"/>
              </a:rPr>
            </a:br>
            <a:r>
              <a:rPr lang="en-GB" altLang="en-US" sz="4400" kern="0" dirty="0">
                <a:solidFill>
                  <a:srgbClr val="0070C0"/>
                </a:solidFill>
                <a:latin typeface="Arial" panose="020B0604020202020204" pitchFamily="34" charset="0"/>
                <a:ea typeface="ＭＳ Ｐゴシック" panose="020B0600070205080204" pitchFamily="34" charset="-128"/>
              </a:rPr>
              <a:t>References</a:t>
            </a:r>
            <a:endParaRPr lang="en-GB" dirty="0"/>
          </a:p>
        </p:txBody>
      </p:sp>
      <p:sp>
        <p:nvSpPr>
          <p:cNvPr id="3" name="Content Placeholder 2">
            <a:extLst>
              <a:ext uri="{FF2B5EF4-FFF2-40B4-BE49-F238E27FC236}">
                <a16:creationId xmlns:a16="http://schemas.microsoft.com/office/drawing/2014/main" id="{80ED16DD-2CCB-7AAF-2815-8E7B63CE3077}"/>
              </a:ext>
            </a:extLst>
          </p:cNvPr>
          <p:cNvSpPr>
            <a:spLocks noGrp="1"/>
          </p:cNvSpPr>
          <p:nvPr>
            <p:ph sz="half" idx="1"/>
          </p:nvPr>
        </p:nvSpPr>
        <p:spPr>
          <a:xfrm>
            <a:off x="628650" y="1825625"/>
            <a:ext cx="7687766" cy="3809862"/>
          </a:xfrm>
        </p:spPr>
        <p:txBody>
          <a:bodyPr vert="horz" lIns="91440" tIns="45720" rIns="91440" bIns="45720" rtlCol="0" anchor="t">
            <a:normAutofit fontScale="70000" lnSpcReduction="20000"/>
          </a:bodyPr>
          <a:lstStyle/>
          <a:p>
            <a:pPr marL="0" indent="0">
              <a:buNone/>
            </a:pPr>
            <a:r>
              <a:rPr lang="en-GB" sz="2800" dirty="0">
                <a:latin typeface="Arial" panose="020B0604020202020204" pitchFamily="34" charset="0"/>
                <a:cs typeface="Arial" panose="020B0604020202020204" pitchFamily="34" charset="0"/>
              </a:rPr>
              <a:t>Centre for Studies on Inclusive Education (2018) </a:t>
            </a:r>
            <a:r>
              <a:rPr lang="en-GB" sz="2800" i="1" dirty="0">
                <a:latin typeface="Arial" panose="020B0604020202020204" pitchFamily="34" charset="0"/>
                <a:cs typeface="Arial" panose="020B0604020202020204" pitchFamily="34" charset="0"/>
              </a:rPr>
              <a:t>The UNESCO Salamanca Statement. </a:t>
            </a:r>
            <a:r>
              <a:rPr lang="en-GB" sz="2800" dirty="0">
                <a:latin typeface="Arial" panose="020B0604020202020204" pitchFamily="34" charset="0"/>
                <a:cs typeface="Arial" panose="020B0604020202020204" pitchFamily="34" charset="0"/>
              </a:rPr>
              <a:t>Available at: </a:t>
            </a:r>
            <a:r>
              <a:rPr lang="en-GB" sz="2800" dirty="0">
                <a:latin typeface="Arial" panose="020B0604020202020204" pitchFamily="34" charset="0"/>
                <a:cs typeface="Arial" panose="020B0604020202020204" pitchFamily="34" charset="0"/>
                <a:hlinkClick r:id="rId2"/>
              </a:rPr>
              <a:t>http://www.csie.org.uk/inclusion/unesco-salamanca.shtml</a:t>
            </a:r>
            <a:r>
              <a:rPr lang="en-GB" sz="2800" dirty="0">
                <a:latin typeface="Arial" panose="020B0604020202020204" pitchFamily="34" charset="0"/>
                <a:cs typeface="Arial" panose="020B0604020202020204" pitchFamily="34" charset="0"/>
              </a:rPr>
              <a:t> [Accessed: November 28 2018].</a:t>
            </a:r>
          </a:p>
          <a:p>
            <a:pPr marL="0" indent="0">
              <a:buNone/>
            </a:pPr>
            <a:r>
              <a:rPr lang="en-GB" sz="2800" dirty="0">
                <a:latin typeface="Arial" panose="020B0604020202020204" pitchFamily="34" charset="0"/>
                <a:cs typeface="Arial" panose="020B0604020202020204" pitchFamily="34" charset="0"/>
              </a:rPr>
              <a:t>Citizen’s Advice (2021) </a:t>
            </a:r>
            <a:r>
              <a:rPr lang="en-GB" sz="2800" i="1" dirty="0">
                <a:solidFill>
                  <a:srgbClr val="161616"/>
                </a:solidFill>
                <a:effectLst/>
                <a:latin typeface="Arial" panose="020B0604020202020204" pitchFamily="34" charset="0"/>
                <a:cs typeface="Arial" panose="020B0604020202020204" pitchFamily="34" charset="0"/>
              </a:rPr>
              <a:t>Disability discrimination in schools. </a:t>
            </a:r>
            <a:r>
              <a:rPr lang="en-GB" sz="2800" dirty="0">
                <a:solidFill>
                  <a:srgbClr val="161616"/>
                </a:solidFill>
                <a:effectLst/>
                <a:latin typeface="Arial" panose="020B0604020202020204" pitchFamily="34" charset="0"/>
                <a:cs typeface="Arial" panose="020B0604020202020204" pitchFamily="34" charset="0"/>
              </a:rPr>
              <a:t>Available at: </a:t>
            </a:r>
            <a:r>
              <a:rPr lang="en-GB" sz="2800" dirty="0">
                <a:solidFill>
                  <a:srgbClr val="161616"/>
                </a:solidFill>
                <a:effectLst/>
                <a:latin typeface="Arial" panose="020B0604020202020204" pitchFamily="34" charset="0"/>
                <a:cs typeface="Arial" panose="020B0604020202020204" pitchFamily="34" charset="0"/>
                <a:hlinkClick r:id="rId3"/>
              </a:rPr>
              <a:t>https://www.citizensadvice.org.uk/wales/family/education/disability-discrimination-in-schools/</a:t>
            </a:r>
            <a:r>
              <a:rPr lang="en-GB" sz="2800" dirty="0">
                <a:solidFill>
                  <a:srgbClr val="161616"/>
                </a:solidFill>
                <a:effectLst/>
                <a:latin typeface="Arial" panose="020B0604020202020204" pitchFamily="34" charset="0"/>
                <a:cs typeface="Arial" panose="020B0604020202020204" pitchFamily="34" charset="0"/>
              </a:rPr>
              <a:t> [Accessed: November 23 2021].</a:t>
            </a:r>
            <a:endParaRPr lang="en-GB" sz="2800" i="1" dirty="0">
              <a:solidFill>
                <a:srgbClr val="161616"/>
              </a:solidFill>
              <a:effectLst/>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Crutchley, R. (ed.) (2018) </a:t>
            </a:r>
            <a:r>
              <a:rPr lang="en-GB" sz="2800" i="1" dirty="0">
                <a:latin typeface="Arial" panose="020B0604020202020204" pitchFamily="34" charset="0"/>
                <a:cs typeface="Arial" panose="020B0604020202020204" pitchFamily="34" charset="0"/>
              </a:rPr>
              <a:t>Special Needs in the Early Years: Partnership and Participation. </a:t>
            </a:r>
            <a:r>
              <a:rPr lang="en-GB" sz="2800" dirty="0">
                <a:latin typeface="Arial" panose="020B0604020202020204" pitchFamily="34" charset="0"/>
                <a:cs typeface="Arial" panose="020B0604020202020204" pitchFamily="34" charset="0"/>
              </a:rPr>
              <a:t>London: Sage Publications Ltd.</a:t>
            </a:r>
          </a:p>
          <a:p>
            <a:pPr marL="0" indent="0">
              <a:buNone/>
            </a:pPr>
            <a:r>
              <a:rPr lang="en-GB" sz="2800" dirty="0">
                <a:latin typeface="Arial"/>
                <a:cs typeface="Arial"/>
              </a:rPr>
              <a:t>Devarakonda, C. (</a:t>
            </a:r>
            <a:r>
              <a:rPr lang="en-GB" dirty="0">
                <a:latin typeface="Arial"/>
                <a:cs typeface="Arial"/>
              </a:rPr>
              <a:t>2025</a:t>
            </a:r>
            <a:r>
              <a:rPr lang="en-GB" sz="2800" dirty="0">
                <a:latin typeface="Arial"/>
                <a:cs typeface="Arial"/>
              </a:rPr>
              <a:t>) </a:t>
            </a:r>
            <a:r>
              <a:rPr lang="en-GB" sz="2800" i="1" dirty="0">
                <a:latin typeface="Arial"/>
                <a:cs typeface="Arial"/>
              </a:rPr>
              <a:t>Diversity and Inclusion in Early Childhood: An Introduction. </a:t>
            </a:r>
            <a:r>
              <a:rPr lang="en-GB" dirty="0">
                <a:latin typeface="Arial"/>
                <a:cs typeface="Arial"/>
              </a:rPr>
              <a:t>2nd ed.</a:t>
            </a:r>
            <a:r>
              <a:rPr lang="en-GB" i="1" dirty="0">
                <a:latin typeface="Arial"/>
                <a:cs typeface="Arial"/>
              </a:rPr>
              <a:t> </a:t>
            </a:r>
            <a:r>
              <a:rPr lang="en-GB" dirty="0">
                <a:latin typeface="Arial"/>
                <a:cs typeface="Arial"/>
              </a:rPr>
              <a:t>London</a:t>
            </a:r>
            <a:r>
              <a:rPr lang="en-GB" sz="2800" dirty="0">
                <a:latin typeface="Arial"/>
                <a:cs typeface="Arial"/>
              </a:rPr>
              <a:t>: Sage Publications Ltd.</a:t>
            </a:r>
          </a:p>
          <a:p>
            <a:endParaRPr lang="en-GB" dirty="0"/>
          </a:p>
        </p:txBody>
      </p:sp>
    </p:spTree>
    <p:extLst>
      <p:ext uri="{BB962C8B-B14F-4D97-AF65-F5344CB8AC3E}">
        <p14:creationId xmlns:p14="http://schemas.microsoft.com/office/powerpoint/2010/main" val="19904913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0165D-D1D8-86DF-72B0-233E49ED322E}"/>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rPr>
              <a:t>Cyfeiriadau</a:t>
            </a:r>
            <a:br>
              <a:rPr lang="cy-GB" altLang="en-US" sz="4400" kern="0" dirty="0">
                <a:solidFill>
                  <a:srgbClr val="000000"/>
                </a:solidFill>
                <a:latin typeface="Arial" panose="020B0604020202020204" pitchFamily="34" charset="0"/>
                <a:ea typeface="ＭＳ Ｐゴシック" panose="020B0600070205080204" pitchFamily="34" charset="-128"/>
              </a:rPr>
            </a:br>
            <a:r>
              <a:rPr lang="en-GB" altLang="en-US" sz="4400" kern="0" dirty="0">
                <a:solidFill>
                  <a:srgbClr val="0070C0"/>
                </a:solidFill>
                <a:latin typeface="Arial" panose="020B0604020202020204" pitchFamily="34" charset="0"/>
                <a:ea typeface="ＭＳ Ｐゴシック" panose="020B0600070205080204" pitchFamily="34" charset="-128"/>
              </a:rPr>
              <a:t>References</a:t>
            </a:r>
            <a:endParaRPr lang="en-GB" dirty="0"/>
          </a:p>
        </p:txBody>
      </p:sp>
      <p:sp>
        <p:nvSpPr>
          <p:cNvPr id="3" name="Content Placeholder 2">
            <a:extLst>
              <a:ext uri="{FF2B5EF4-FFF2-40B4-BE49-F238E27FC236}">
                <a16:creationId xmlns:a16="http://schemas.microsoft.com/office/drawing/2014/main" id="{D48AF84A-F810-A219-167B-5525FF03186C}"/>
              </a:ext>
            </a:extLst>
          </p:cNvPr>
          <p:cNvSpPr>
            <a:spLocks noGrp="1"/>
          </p:cNvSpPr>
          <p:nvPr>
            <p:ph sz="half" idx="1"/>
          </p:nvPr>
        </p:nvSpPr>
        <p:spPr>
          <a:xfrm>
            <a:off x="628650" y="1825625"/>
            <a:ext cx="7886700" cy="3809862"/>
          </a:xfrm>
        </p:spPr>
        <p:txBody>
          <a:bodyPr>
            <a:normAutofit fontScale="70000" lnSpcReduction="20000"/>
          </a:bodyPr>
          <a:lstStyle/>
          <a:p>
            <a:pPr marL="0" indent="0">
              <a:buNone/>
            </a:pPr>
            <a:r>
              <a:rPr lang="en-GB" sz="2800" dirty="0">
                <a:latin typeface="Arial" panose="020B0604020202020204" pitchFamily="34" charset="0"/>
                <a:cs typeface="Arial" panose="020B0604020202020204" pitchFamily="34" charset="0"/>
              </a:rPr>
              <a:t>Douglas, G. </a:t>
            </a:r>
            <a:r>
              <a:rPr lang="en-GB" sz="2800" i="1" dirty="0">
                <a:latin typeface="Arial" panose="020B0604020202020204" pitchFamily="34" charset="0"/>
                <a:cs typeface="Arial" panose="020B0604020202020204" pitchFamily="34" charset="0"/>
              </a:rPr>
              <a:t>et al. </a:t>
            </a:r>
            <a:r>
              <a:rPr lang="en-GB" sz="2800" dirty="0">
                <a:latin typeface="Arial" panose="020B0604020202020204" pitchFamily="34" charset="0"/>
                <a:cs typeface="Arial" panose="020B0604020202020204" pitchFamily="34" charset="0"/>
              </a:rPr>
              <a:t>(2015) ‘Including Pupils with Special Educational Needs and Disability in National Assessment: Comparison of Three Country Case Studies through an Inclusive Assessment Framework’, </a:t>
            </a:r>
            <a:r>
              <a:rPr lang="en-GB" sz="2800" i="1" dirty="0">
                <a:latin typeface="Arial" panose="020B0604020202020204" pitchFamily="34" charset="0"/>
                <a:cs typeface="Arial" panose="020B0604020202020204" pitchFamily="34" charset="0"/>
              </a:rPr>
              <a:t>International Journal of Disability, Development and</a:t>
            </a:r>
          </a:p>
          <a:p>
            <a:pPr marL="0" indent="0">
              <a:buNone/>
            </a:pPr>
            <a:r>
              <a:rPr lang="en-GB" sz="2800" i="1" dirty="0">
                <a:latin typeface="Arial" panose="020B0604020202020204" pitchFamily="34" charset="0"/>
                <a:cs typeface="Arial" panose="020B0604020202020204" pitchFamily="34" charset="0"/>
              </a:rPr>
              <a:t>Education. </a:t>
            </a:r>
            <a:r>
              <a:rPr lang="en-GB" sz="2800" dirty="0">
                <a:latin typeface="Arial" panose="020B0604020202020204" pitchFamily="34" charset="0"/>
                <a:cs typeface="Arial" panose="020B0604020202020204" pitchFamily="34" charset="0"/>
              </a:rPr>
              <a:t>Available at: </a:t>
            </a:r>
            <a:r>
              <a:rPr lang="en-GB" sz="2800" dirty="0">
                <a:latin typeface="Arial" panose="020B0604020202020204" pitchFamily="34" charset="0"/>
                <a:cs typeface="Arial" panose="020B0604020202020204" pitchFamily="34" charset="0"/>
                <a:hlinkClick r:id="rId2"/>
              </a:rPr>
              <a:t>Including Pupils with Special Educational Needs and Disability in National Assessment: Comparison of Three Country Case Studies through an Inclusive Assessment Framework (dcu.ie)</a:t>
            </a:r>
            <a:r>
              <a:rPr lang="en-GB" sz="2800" dirty="0">
                <a:latin typeface="Arial" panose="020B0604020202020204" pitchFamily="34" charset="0"/>
                <a:cs typeface="Arial" panose="020B0604020202020204" pitchFamily="34" charset="0"/>
              </a:rPr>
              <a:t> [Accessed: November 23 2021].</a:t>
            </a:r>
          </a:p>
          <a:p>
            <a:pPr marL="0" indent="0">
              <a:buNone/>
            </a:pPr>
            <a:r>
              <a:rPr lang="en-GB" sz="2800" dirty="0">
                <a:latin typeface="Arial" panose="020B0604020202020204" pitchFamily="34" charset="0"/>
                <a:cs typeface="Arial" panose="020B0604020202020204" pitchFamily="34" charset="0"/>
              </a:rPr>
              <a:t>Equality and Human Rights Commission (2018) </a:t>
            </a:r>
            <a:r>
              <a:rPr lang="en-GB" sz="2800" i="1" dirty="0">
                <a:latin typeface="Arial" panose="020B0604020202020204" pitchFamily="34" charset="0"/>
                <a:cs typeface="Arial" panose="020B0604020202020204" pitchFamily="34" charset="0"/>
              </a:rPr>
              <a:t>What is discrimination? </a:t>
            </a:r>
            <a:r>
              <a:rPr lang="en-GB" sz="2800" dirty="0">
                <a:latin typeface="Arial" panose="020B0604020202020204" pitchFamily="34" charset="0"/>
                <a:cs typeface="Arial" panose="020B0604020202020204" pitchFamily="34" charset="0"/>
              </a:rPr>
              <a:t>Available at: </a:t>
            </a:r>
            <a:r>
              <a:rPr lang="en-GB" sz="2800" dirty="0">
                <a:latin typeface="Arial" panose="020B0604020202020204" pitchFamily="34" charset="0"/>
                <a:cs typeface="Arial" panose="020B0604020202020204" pitchFamily="34" charset="0"/>
                <a:hlinkClick r:id="rId3"/>
              </a:rPr>
              <a:t>https://www.equalityhumanrights.com/en/advice-and-guidance/what-discrimination</a:t>
            </a:r>
            <a:r>
              <a:rPr lang="en-GB" sz="2800" dirty="0">
                <a:latin typeface="Arial" panose="020B0604020202020204" pitchFamily="34" charset="0"/>
                <a:cs typeface="Arial" panose="020B0604020202020204" pitchFamily="34" charset="0"/>
              </a:rPr>
              <a:t> [Accessed: November 28 2018].</a:t>
            </a:r>
          </a:p>
          <a:p>
            <a:pPr marL="0" indent="0">
              <a:buNone/>
            </a:pPr>
            <a:r>
              <a:rPr lang="en-GB" sz="2800" dirty="0">
                <a:latin typeface="Arial" panose="020B0604020202020204" pitchFamily="34" charset="0"/>
                <a:cs typeface="Arial" panose="020B0604020202020204" pitchFamily="34" charset="0"/>
              </a:rPr>
              <a:t>Hameed, A.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(2020) ‘Discerns of Special Education Teachers about Access and Equity in Schools’, </a:t>
            </a:r>
            <a:r>
              <a:rPr lang="en-GB" sz="2800" i="1" dirty="0">
                <a:latin typeface="Arial" panose="020B0604020202020204" pitchFamily="34" charset="0"/>
                <a:cs typeface="Arial" panose="020B0604020202020204" pitchFamily="34" charset="0"/>
              </a:rPr>
              <a:t>Journal of Educational Research </a:t>
            </a:r>
            <a:r>
              <a:rPr lang="en-GB" sz="2800" dirty="0">
                <a:latin typeface="Arial" panose="020B0604020202020204" pitchFamily="34" charset="0"/>
                <a:cs typeface="Arial" panose="020B0604020202020204" pitchFamily="34" charset="0"/>
              </a:rPr>
              <a:t>(1027-9776), 23(2).</a:t>
            </a:r>
          </a:p>
          <a:p>
            <a:endParaRPr lang="en-GB" dirty="0"/>
          </a:p>
        </p:txBody>
      </p:sp>
    </p:spTree>
    <p:extLst>
      <p:ext uri="{BB962C8B-B14F-4D97-AF65-F5344CB8AC3E}">
        <p14:creationId xmlns:p14="http://schemas.microsoft.com/office/powerpoint/2010/main" val="103380197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D6683-6C7C-7A7B-2759-6C7A789A8FC2}"/>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rPr>
              <a:t>Cyfeiriadau</a:t>
            </a:r>
            <a:br>
              <a:rPr lang="cy-GB" altLang="en-US" sz="4400" kern="0" dirty="0">
                <a:solidFill>
                  <a:srgbClr val="000000"/>
                </a:solidFill>
                <a:latin typeface="Arial" panose="020B0604020202020204" pitchFamily="34" charset="0"/>
                <a:ea typeface="ＭＳ Ｐゴシック" panose="020B0600070205080204" pitchFamily="34" charset="-128"/>
              </a:rPr>
            </a:br>
            <a:r>
              <a:rPr lang="en-GB" altLang="en-US" sz="4400" kern="0" dirty="0">
                <a:solidFill>
                  <a:srgbClr val="0070C0"/>
                </a:solidFill>
                <a:latin typeface="Arial" panose="020B0604020202020204" pitchFamily="34" charset="0"/>
                <a:ea typeface="ＭＳ Ｐゴシック" panose="020B0600070205080204" pitchFamily="34" charset="-128"/>
              </a:rPr>
              <a:t>References</a:t>
            </a:r>
            <a:endParaRPr lang="en-GB" dirty="0"/>
          </a:p>
        </p:txBody>
      </p:sp>
      <p:sp>
        <p:nvSpPr>
          <p:cNvPr id="3" name="Content Placeholder 2">
            <a:extLst>
              <a:ext uri="{FF2B5EF4-FFF2-40B4-BE49-F238E27FC236}">
                <a16:creationId xmlns:a16="http://schemas.microsoft.com/office/drawing/2014/main" id="{FB4862A9-1BFF-240A-A340-5F8B2E823741}"/>
              </a:ext>
            </a:extLst>
          </p:cNvPr>
          <p:cNvSpPr>
            <a:spLocks noGrp="1"/>
          </p:cNvSpPr>
          <p:nvPr>
            <p:ph sz="half" idx="1"/>
          </p:nvPr>
        </p:nvSpPr>
        <p:spPr>
          <a:xfrm>
            <a:off x="628650" y="1825625"/>
            <a:ext cx="8047806" cy="3809862"/>
          </a:xfrm>
        </p:spPr>
        <p:txBody>
          <a:bodyPr>
            <a:normAutofit fontScale="85000" lnSpcReduction="20000"/>
          </a:bodyPr>
          <a:lstStyle/>
          <a:p>
            <a:pPr marL="0" indent="0">
              <a:buNone/>
            </a:pPr>
            <a:r>
              <a:rPr lang="en-GB" sz="2800" dirty="0">
                <a:latin typeface="Arial" panose="020B0604020202020204" pitchFamily="34" charset="0"/>
                <a:cs typeface="Arial" panose="020B0604020202020204" pitchFamily="34" charset="0"/>
              </a:rPr>
              <a:t>Lowell,</a:t>
            </a:r>
            <a:r>
              <a:rPr lang="en-GB" sz="2800" b="0" i="0" dirty="0">
                <a:solidFill>
                  <a:srgbClr val="222222"/>
                </a:solidFill>
                <a:effectLst/>
                <a:latin typeface="Arial" panose="020B0604020202020204" pitchFamily="34" charset="0"/>
                <a:cs typeface="Arial" panose="020B0604020202020204" pitchFamily="34" charset="0"/>
              </a:rPr>
              <a:t> V.L. and Morris Jr, J.M. (2019</a:t>
            </a:r>
            <a:r>
              <a:rPr lang="en-GB" sz="2800" dirty="0">
                <a:solidFill>
                  <a:srgbClr val="222222"/>
                </a:solidFill>
                <a:latin typeface="Arial" panose="020B0604020202020204" pitchFamily="34" charset="0"/>
                <a:cs typeface="Arial" panose="020B0604020202020204" pitchFamily="34" charset="0"/>
              </a:rPr>
              <a:t>) ‘</a:t>
            </a:r>
            <a:r>
              <a:rPr lang="en-GB" sz="2800" b="0" i="0" dirty="0">
                <a:solidFill>
                  <a:srgbClr val="222222"/>
                </a:solidFill>
                <a:effectLst/>
                <a:latin typeface="Arial" panose="020B0604020202020204" pitchFamily="34" charset="0"/>
                <a:cs typeface="Arial" panose="020B0604020202020204" pitchFamily="34" charset="0"/>
              </a:rPr>
              <a:t>Multigenerational classrooms in higher education: equity and learning with technology’, </a:t>
            </a:r>
            <a:r>
              <a:rPr lang="en-GB" sz="2800" b="0" i="1" dirty="0">
                <a:solidFill>
                  <a:srgbClr val="222222"/>
                </a:solidFill>
                <a:effectLst/>
                <a:latin typeface="Arial" panose="020B0604020202020204" pitchFamily="34" charset="0"/>
                <a:cs typeface="Arial" panose="020B0604020202020204" pitchFamily="34" charset="0"/>
              </a:rPr>
              <a:t>The International Journal of Information and Learning Technology</a:t>
            </a:r>
            <a:r>
              <a:rPr lang="en-GB" sz="2800" b="0" i="0" dirty="0">
                <a:solidFill>
                  <a:srgbClr val="222222"/>
                </a:solidFill>
                <a:effectLst/>
                <a:latin typeface="Arial" panose="020B0604020202020204" pitchFamily="34" charset="0"/>
                <a:cs typeface="Arial" panose="020B0604020202020204" pitchFamily="34" charset="0"/>
              </a:rPr>
              <a:t>, </a:t>
            </a:r>
            <a:r>
              <a:rPr lang="en-GB" sz="2800" b="0" i="1" dirty="0">
                <a:solidFill>
                  <a:srgbClr val="222222"/>
                </a:solidFill>
                <a:effectLst/>
                <a:latin typeface="Arial" panose="020B0604020202020204" pitchFamily="34" charset="0"/>
                <a:cs typeface="Arial" panose="020B0604020202020204" pitchFamily="34" charset="0"/>
              </a:rPr>
              <a:t>36</a:t>
            </a:r>
            <a:r>
              <a:rPr lang="en-GB" sz="2800" b="0" i="0" dirty="0">
                <a:solidFill>
                  <a:srgbClr val="222222"/>
                </a:solidFill>
                <a:effectLst/>
                <a:latin typeface="Arial" panose="020B0604020202020204" pitchFamily="34" charset="0"/>
                <a:cs typeface="Arial" panose="020B0604020202020204" pitchFamily="34" charset="0"/>
              </a:rPr>
              <a:t>(2), pp.78-93.</a:t>
            </a: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National Academy of Medicine (2018) </a:t>
            </a:r>
            <a:r>
              <a:rPr lang="en-GB" sz="2800" i="1" dirty="0">
                <a:latin typeface="Arial" panose="020B0604020202020204" pitchFamily="34" charset="0"/>
                <a:cs typeface="Arial" panose="020B0604020202020204" pitchFamily="34" charset="0"/>
              </a:rPr>
              <a:t>Equality-Equity-Liberation. </a:t>
            </a:r>
            <a:r>
              <a:rPr lang="en-GB" sz="2800" dirty="0">
                <a:latin typeface="Arial" panose="020B0604020202020204" pitchFamily="34" charset="0"/>
                <a:cs typeface="Arial" panose="020B0604020202020204" pitchFamily="34" charset="0"/>
              </a:rPr>
              <a:t>Available at: </a:t>
            </a:r>
            <a:r>
              <a:rPr lang="en-GB" sz="2800" dirty="0">
                <a:latin typeface="Arial" panose="020B0604020202020204" pitchFamily="34" charset="0"/>
                <a:cs typeface="Arial" panose="020B0604020202020204" pitchFamily="34" charset="0"/>
                <a:hlinkClick r:id="rId2"/>
              </a:rPr>
              <a:t>https://nam.edu/the-case-for-health-literacy-moving-from-equality-to-liberation/equality-equity-liberation/</a:t>
            </a:r>
            <a:r>
              <a:rPr lang="en-GB" sz="2800" dirty="0">
                <a:latin typeface="Arial" panose="020B0604020202020204" pitchFamily="34" charset="0"/>
                <a:cs typeface="Arial" panose="020B0604020202020204" pitchFamily="34" charset="0"/>
              </a:rPr>
              <a:t>  [Accessed: November 28 2018].</a:t>
            </a:r>
          </a:p>
          <a:p>
            <a:pPr marL="0" indent="0">
              <a:buNone/>
            </a:pPr>
            <a:r>
              <a:rPr lang="en-GB" sz="2800" dirty="0">
                <a:latin typeface="Arial" panose="020B0604020202020204" pitchFamily="34" charset="0"/>
                <a:cs typeface="Arial" panose="020B0604020202020204" pitchFamily="34" charset="0"/>
              </a:rPr>
              <a:t>Pit-ten Cate, I. </a:t>
            </a:r>
            <a:r>
              <a:rPr lang="en-GB" sz="2800" i="1" dirty="0">
                <a:latin typeface="Arial" panose="020B0604020202020204" pitchFamily="34" charset="0"/>
                <a:cs typeface="Arial" panose="020B0604020202020204" pitchFamily="34" charset="0"/>
              </a:rPr>
              <a:t>et al. </a:t>
            </a:r>
            <a:r>
              <a:rPr lang="en-GB" sz="2800" dirty="0">
                <a:latin typeface="Arial" panose="020B0604020202020204" pitchFamily="34" charset="0"/>
                <a:cs typeface="Arial" panose="020B0604020202020204" pitchFamily="34" charset="0"/>
              </a:rPr>
              <a:t>(2018) ‘Promoting Inclusive Education: The Role of Teachers’ Competence and Attitudes’, Insights into Learning Difficulties, 15(1). Available at: </a:t>
            </a:r>
            <a:r>
              <a:rPr lang="en-GB" sz="2800" dirty="0">
                <a:latin typeface="Arial" panose="020B0604020202020204" pitchFamily="34" charset="0"/>
                <a:cs typeface="Arial" panose="020B0604020202020204" pitchFamily="34" charset="0"/>
                <a:hlinkClick r:id="rId3"/>
              </a:rPr>
              <a:t>EJ1182863.pdf (ed.gov)</a:t>
            </a:r>
            <a:r>
              <a:rPr lang="en-GB" sz="2800" dirty="0">
                <a:latin typeface="Arial" panose="020B0604020202020204" pitchFamily="34" charset="0"/>
                <a:cs typeface="Arial" panose="020B0604020202020204" pitchFamily="34" charset="0"/>
              </a:rPr>
              <a:t> [Accessed: November 23 2021[.</a:t>
            </a:r>
          </a:p>
          <a:p>
            <a:endParaRPr lang="en-GB" dirty="0"/>
          </a:p>
        </p:txBody>
      </p:sp>
    </p:spTree>
    <p:extLst>
      <p:ext uri="{BB962C8B-B14F-4D97-AF65-F5344CB8AC3E}">
        <p14:creationId xmlns:p14="http://schemas.microsoft.com/office/powerpoint/2010/main" val="169796963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B2FEE-57D7-5332-D8C7-D01988123557}"/>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rPr>
              <a:t>Cyfeiriadau</a:t>
            </a:r>
            <a:br>
              <a:rPr lang="cy-GB" altLang="en-US" sz="4400" kern="0" dirty="0">
                <a:solidFill>
                  <a:srgbClr val="000000"/>
                </a:solidFill>
                <a:latin typeface="Arial" panose="020B0604020202020204" pitchFamily="34" charset="0"/>
                <a:ea typeface="ＭＳ Ｐゴシック" panose="020B0600070205080204" pitchFamily="34" charset="-128"/>
              </a:rPr>
            </a:br>
            <a:r>
              <a:rPr lang="en-GB" altLang="en-US" sz="4400" kern="0" dirty="0">
                <a:solidFill>
                  <a:srgbClr val="0070C0"/>
                </a:solidFill>
                <a:latin typeface="Arial" panose="020B0604020202020204" pitchFamily="34" charset="0"/>
                <a:ea typeface="ＭＳ Ｐゴシック" panose="020B0600070205080204" pitchFamily="34" charset="-128"/>
              </a:rPr>
              <a:t>References</a:t>
            </a:r>
            <a:endParaRPr lang="en-GB" dirty="0"/>
          </a:p>
        </p:txBody>
      </p:sp>
      <p:sp>
        <p:nvSpPr>
          <p:cNvPr id="3" name="Content Placeholder 2">
            <a:extLst>
              <a:ext uri="{FF2B5EF4-FFF2-40B4-BE49-F238E27FC236}">
                <a16:creationId xmlns:a16="http://schemas.microsoft.com/office/drawing/2014/main" id="{B512FC54-5A9D-58F1-B9EB-56FEDF608750}"/>
              </a:ext>
            </a:extLst>
          </p:cNvPr>
          <p:cNvSpPr>
            <a:spLocks noGrp="1"/>
          </p:cNvSpPr>
          <p:nvPr>
            <p:ph sz="half" idx="1"/>
          </p:nvPr>
        </p:nvSpPr>
        <p:spPr>
          <a:xfrm>
            <a:off x="628650" y="1825625"/>
            <a:ext cx="7886700" cy="3809862"/>
          </a:xfrm>
        </p:spPr>
        <p:txBody>
          <a:bodyPr>
            <a:normAutofit fontScale="85000" lnSpcReduction="20000"/>
          </a:bodyPr>
          <a:lstStyle/>
          <a:p>
            <a:pPr marL="0" indent="0">
              <a:buNone/>
            </a:pPr>
            <a:r>
              <a:rPr lang="en-GB" sz="2800" dirty="0">
                <a:latin typeface="Arial" panose="020B0604020202020204" pitchFamily="34" charset="0"/>
                <a:cs typeface="Arial" panose="020B0604020202020204" pitchFamily="34" charset="0"/>
              </a:rPr>
              <a:t>Suleymanov, F. (2015) ‘Issues of Inclusive Education: Some Aspects to be Considered’, </a:t>
            </a:r>
            <a:r>
              <a:rPr lang="en-GB" sz="2800" i="1" dirty="0">
                <a:latin typeface="Arial" panose="020B0604020202020204" pitchFamily="34" charset="0"/>
                <a:cs typeface="Arial" panose="020B0604020202020204" pitchFamily="34" charset="0"/>
              </a:rPr>
              <a:t>Electronic Journal For Inclusive Education, </a:t>
            </a:r>
            <a:r>
              <a:rPr lang="en-GB" sz="2800" dirty="0">
                <a:latin typeface="Arial" panose="020B0604020202020204" pitchFamily="34" charset="0"/>
                <a:cs typeface="Arial" panose="020B0604020202020204" pitchFamily="34" charset="0"/>
              </a:rPr>
              <a:t>3(4). Available at: </a:t>
            </a:r>
            <a:r>
              <a:rPr lang="en-GB" sz="2800" dirty="0">
                <a:latin typeface="Arial" panose="020B0604020202020204" pitchFamily="34" charset="0"/>
                <a:cs typeface="Arial" panose="020B0604020202020204" pitchFamily="34" charset="0"/>
                <a:hlinkClick r:id="rId2"/>
              </a:rPr>
              <a:t>Issues of Inclusive Education: Some Aspects to be Considered (wright.edu)</a:t>
            </a:r>
            <a:r>
              <a:rPr lang="en-GB" sz="2800" dirty="0">
                <a:latin typeface="Arial" panose="020B0604020202020204" pitchFamily="34" charset="0"/>
                <a:cs typeface="Arial" panose="020B0604020202020204" pitchFamily="34" charset="0"/>
              </a:rPr>
              <a:t> [Accessed: November 23 2021].</a:t>
            </a:r>
          </a:p>
          <a:p>
            <a:pPr marL="0" indent="0">
              <a:buNone/>
            </a:pPr>
            <a:r>
              <a:rPr lang="en-GB" sz="2800" dirty="0">
                <a:latin typeface="Arial" panose="020B0604020202020204" pitchFamily="34" charset="0"/>
                <a:cs typeface="Arial" panose="020B0604020202020204" pitchFamily="34" charset="0"/>
              </a:rPr>
              <a:t>UNESCO (2018) ‘Education transforms lives’, </a:t>
            </a:r>
            <a:r>
              <a:rPr lang="en-GB" sz="2800" dirty="0">
                <a:latin typeface="Arial" panose="020B0604020202020204" pitchFamily="34" charset="0"/>
                <a:cs typeface="Arial" panose="020B0604020202020204" pitchFamily="34" charset="0"/>
                <a:hlinkClick r:id="rId3"/>
              </a:rPr>
              <a:t>https://en.unesco.org/themes/education</a:t>
            </a:r>
            <a:r>
              <a:rPr lang="en-GB" sz="2800" dirty="0">
                <a:latin typeface="Arial" panose="020B0604020202020204" pitchFamily="34" charset="0"/>
                <a:cs typeface="Arial" panose="020B0604020202020204" pitchFamily="34" charset="0"/>
              </a:rPr>
              <a:t> [Accessed: November 28 2018].</a:t>
            </a:r>
          </a:p>
          <a:p>
            <a:pPr marL="0" indent="0">
              <a:buNone/>
            </a:pPr>
            <a:r>
              <a:rPr lang="en-GB" sz="2800" dirty="0">
                <a:latin typeface="Arial" panose="020B0604020202020204" pitchFamily="34" charset="0"/>
                <a:cs typeface="Arial" panose="020B0604020202020204" pitchFamily="34" charset="0"/>
              </a:rPr>
              <a:t>United Nations (no date) </a:t>
            </a:r>
            <a:r>
              <a:rPr lang="en-GB" sz="2800" i="1" dirty="0">
                <a:latin typeface="Arial" panose="020B0604020202020204" pitchFamily="34" charset="0"/>
                <a:cs typeface="Arial" panose="020B0604020202020204" pitchFamily="34" charset="0"/>
              </a:rPr>
              <a:t>Convention on the Rights of Persons with Disabilities. </a:t>
            </a:r>
            <a:r>
              <a:rPr lang="en-GB" sz="2800" dirty="0">
                <a:latin typeface="Arial" panose="020B0604020202020204" pitchFamily="34" charset="0"/>
                <a:cs typeface="Arial" panose="020B0604020202020204" pitchFamily="34" charset="0"/>
              </a:rPr>
              <a:t>Available at: </a:t>
            </a:r>
            <a:r>
              <a:rPr lang="en-GB" sz="2800" dirty="0">
                <a:latin typeface="Arial" panose="020B0604020202020204" pitchFamily="34" charset="0"/>
                <a:cs typeface="Arial" panose="020B0604020202020204" pitchFamily="34" charset="0"/>
                <a:hlinkClick r:id="rId4"/>
              </a:rPr>
              <a:t>https://www.un.org/development/desa/disabilities/convention-on-the-rights-of-persons-with-disabilities.html</a:t>
            </a:r>
            <a:r>
              <a:rPr lang="en-GB" sz="2800" dirty="0">
                <a:latin typeface="Arial" panose="020B0604020202020204" pitchFamily="34" charset="0"/>
                <a:cs typeface="Arial" panose="020B0604020202020204" pitchFamily="34" charset="0"/>
              </a:rPr>
              <a:t> [Accessed: November 28 2018].</a:t>
            </a:r>
          </a:p>
          <a:p>
            <a:endParaRPr lang="en-GB" dirty="0"/>
          </a:p>
        </p:txBody>
      </p:sp>
    </p:spTree>
    <p:extLst>
      <p:ext uri="{BB962C8B-B14F-4D97-AF65-F5344CB8AC3E}">
        <p14:creationId xmlns:p14="http://schemas.microsoft.com/office/powerpoint/2010/main" val="237305413"/>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1dcbe6cef95cab57b35572ed5187746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cef594030a4e2a8adfaa4d1426399581"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F991690-AA3A-47E0-A7BE-11E2DF59CDC1}">
  <ds:schemaRefs>
    <ds:schemaRef ds:uri="http://schemas.microsoft.com/sharepoint/v3/contenttype/forms"/>
  </ds:schemaRefs>
</ds:datastoreItem>
</file>

<file path=customXml/itemProps2.xml><?xml version="1.0" encoding="utf-8"?>
<ds:datastoreItem xmlns:ds="http://schemas.openxmlformats.org/officeDocument/2006/customXml" ds:itemID="{940681D9-4B34-4A88-852D-AF79740EC9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766B905-E7B7-484E-B056-059BEFECFF50}">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Capsules</Template>
  <TotalTime>0</TotalTime>
  <Words>4713</Words>
  <Application>Microsoft Office PowerPoint</Application>
  <PresentationFormat>On-screen Show (4:3)</PresentationFormat>
  <Paragraphs>474</Paragraphs>
  <Slides>61</Slides>
  <Notes>50</Notes>
  <HiddenSlides>0</HiddenSlides>
  <MMClips>2</MMClips>
  <ScaleCrop>false</ScaleCrop>
  <HeadingPairs>
    <vt:vector size="4" baseType="variant">
      <vt:variant>
        <vt:lpstr>Theme</vt:lpstr>
      </vt:variant>
      <vt:variant>
        <vt:i4>2</vt:i4>
      </vt:variant>
      <vt:variant>
        <vt:lpstr>Slide Titles</vt:lpstr>
      </vt:variant>
      <vt:variant>
        <vt:i4>61</vt:i4>
      </vt:variant>
    </vt:vector>
  </HeadingPairs>
  <TitlesOfParts>
    <vt:vector size="63" baseType="lpstr">
      <vt:lpstr>Sub Title 1</vt:lpstr>
      <vt:lpstr>Accessible 2</vt:lpstr>
      <vt:lpstr>ECEY6006C  Cynorthwyo Plant ag Anghenion Dysgu Ychwanegol   Arfer gynhwysol   </vt:lpstr>
      <vt:lpstr>Cynnwys Contents</vt:lpstr>
      <vt:lpstr>Cynnwys Contents</vt:lpstr>
      <vt:lpstr>Cymwyseddau trosglwyddadwy lefel uwch High-level transferable competencies </vt:lpstr>
      <vt:lpstr>Adnoddau  Resources</vt:lpstr>
      <vt:lpstr>Beth yw arfer gynhwysol? What is inclusive practice?</vt:lpstr>
      <vt:lpstr>PowerPoint Presentation</vt:lpstr>
      <vt:lpstr>PowerPoint Presentation</vt:lpstr>
      <vt:lpstr>Beth yw arfer gynhwysol? What is inclusive practice?</vt:lpstr>
      <vt:lpstr>Devarakonda (2013)</vt:lpstr>
      <vt:lpstr>Cynhwysiant Inclusion</vt:lpstr>
      <vt:lpstr>Deddfwriaeth Legislation</vt:lpstr>
      <vt:lpstr>UNESCO – United Nations Educational, Scientific and Cultural Organization</vt:lpstr>
      <vt:lpstr>UNESCO – United Nations Educational, Scientific and Cultural Organization</vt:lpstr>
      <vt:lpstr>Datganiad Salamanca Salamanca Statement</vt:lpstr>
      <vt:lpstr>Datganiad Salamanca Salamanca Statement</vt:lpstr>
      <vt:lpstr>   Confensiwn y Cenhedloedd Unedig ar Hawliau Pobl ag Anableddau UN Convention on the Rights of Persons with Disabilities   </vt:lpstr>
      <vt:lpstr>Diffinio gwahaniaethu Defining discrimination</vt:lpstr>
      <vt:lpstr>Diffinio gwahaniaethu Defining discrimination</vt:lpstr>
      <vt:lpstr>Gwahaniaethu uniongyrchol  Direct discrimination</vt:lpstr>
      <vt:lpstr>Gwahaniaethu anuniongyrchol  Indirect discrimination</vt:lpstr>
      <vt:lpstr>Gwahaniaethu yn deillio o anabledd Discrimination arising from disability</vt:lpstr>
      <vt:lpstr>     Astudiaeth Achos 1 Case Study 1   </vt:lpstr>
      <vt:lpstr>   Astudiaeth Achos Case Study   </vt:lpstr>
      <vt:lpstr>Gwahaniaethu mewn ysgolion Discrimination in schools</vt:lpstr>
      <vt:lpstr>   Astudiaeth Achos 2 Case Study 2   </vt:lpstr>
      <vt:lpstr>    Astudiaeth Achos Case Study   </vt:lpstr>
      <vt:lpstr>Grwpio plant yn ôl gallu Grouping children according to ability</vt:lpstr>
      <vt:lpstr>Grwpio plant yn ôl gallu Grouping children according to ability</vt:lpstr>
      <vt:lpstr>PowerPoint Presentation</vt:lpstr>
      <vt:lpstr>Yn ôl Grant (2019, p.1).... According to Grant (2019, p.1)…</vt:lpstr>
      <vt:lpstr>Darllen pellach Further reading</vt:lpstr>
      <vt:lpstr>   Astudiaeth Achos 3 Case Study 3   </vt:lpstr>
      <vt:lpstr>   Astudiaeth Achos Case Study   </vt:lpstr>
      <vt:lpstr>   Cwricwla anhyblyg neu amherthnasol Inflexible or irrelevant curricula  </vt:lpstr>
      <vt:lpstr>Cwricwlwm Curriculum</vt:lpstr>
      <vt:lpstr>Canfyddiadau ymchwil Research findings (Dixon et al., 2020)</vt:lpstr>
      <vt:lpstr>    Astudiaeth Achos 4 Case Study 4   </vt:lpstr>
      <vt:lpstr>   Astudiaeth Achos Case Study   </vt:lpstr>
      <vt:lpstr>  Dulliau asesu amhriodol Inappropriate assessment methods  </vt:lpstr>
      <vt:lpstr>  Dulliau asesu amhriodol Inappropriate assessment methods  </vt:lpstr>
      <vt:lpstr>Asesiadau dilys Authentic assessments</vt:lpstr>
      <vt:lpstr>    Neu..? Or…?   </vt:lpstr>
      <vt:lpstr>   Astudiaeth Achos 5 Case Study 5   </vt:lpstr>
      <vt:lpstr>    Astudiaeth Achos 5 Case Study 5   </vt:lpstr>
      <vt:lpstr>   Astudiaeth Achos Case Study   </vt:lpstr>
      <vt:lpstr>Inadequately prepared teachers  (Pit-ten Cate et al., 2018) </vt:lpstr>
      <vt:lpstr>Pam? Why?</vt:lpstr>
      <vt:lpstr>Pam? Why?</vt:lpstr>
      <vt:lpstr>Darllen pellach Further reading</vt:lpstr>
      <vt:lpstr>   Beth yw ‘tegwch’? What is ‘equity’?  </vt:lpstr>
      <vt:lpstr>Tegwch Equity</vt:lpstr>
      <vt:lpstr>Anhegwch Inequity</vt:lpstr>
      <vt:lpstr>   Addysgeg teg Equity pedagogy  </vt:lpstr>
      <vt:lpstr>Astudiaeth Achos Case Study</vt:lpstr>
      <vt:lpstr> Darllen awgrymiedig Suggested reading </vt:lpstr>
      <vt:lpstr>Darpariaeth Prif ffrwd vs Arbenigol Mainstream vs Specialist provision</vt:lpstr>
      <vt:lpstr>Cyfeiriadau References</vt:lpstr>
      <vt:lpstr>Cyfeiriadau References</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EAEY6013C/EAEY6013 Cynhwysiant yn y Blynyddoedd Cynnar Inclusion in the Early Years</dc:title>
  <dc:creator>clientadmin</dc:creator>
  <cp:lastModifiedBy>Alison Rees-Edwards</cp:lastModifiedBy>
  <cp:revision>93</cp:revision>
  <dcterms:created xsi:type="dcterms:W3CDTF">2010-10-05T11:53:03Z</dcterms:created>
  <dcterms:modified xsi:type="dcterms:W3CDTF">2025-11-27T12:20:16Z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