
<file path=[Content_Types].xml><?xml version="1.0" encoding="utf-8"?>
<Types xmlns="http://schemas.openxmlformats.org/package/2006/content-types">
  <Default Extension="png" ContentType="image/pn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2" r:id="rId2"/>
    <p:sldId id="264" r:id="rId3"/>
    <p:sldId id="259" r:id="rId4"/>
    <p:sldId id="260" r:id="rId5"/>
    <p:sldId id="261" r:id="rId6"/>
    <p:sldId id="265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97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966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1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073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33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2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484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049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428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528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7735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04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3694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89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95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911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1D620-D87D-4916-97B5-D339A15A89FE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C4607ED-7985-4968-A70A-6C8D135F25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49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A1819-98E3-4B99-BD4C-B92670521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</a:pPr>
            <a:br>
              <a:rPr lang="en-GB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100" b="1" u="sng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social and economic changes effected by an innovation in surgical training</a:t>
            </a:r>
            <a:br>
              <a:rPr lang="en-GB" sz="2400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5EC28-7552-47EE-B3BC-1A39B6A92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332" y="3429000"/>
            <a:ext cx="8596668" cy="3880773"/>
          </a:xfrm>
        </p:spPr>
        <p:txBody>
          <a:bodyPr/>
          <a:lstStyle/>
          <a:p>
            <a:pPr marL="0" lvl="0" indent="0" algn="ctr">
              <a:lnSpc>
                <a:spcPct val="150000"/>
              </a:lnSpc>
              <a:spcAft>
                <a:spcPts val="800"/>
              </a:spcAft>
              <a:buClr>
                <a:srgbClr val="5FCBEF"/>
              </a:buClr>
              <a:buNone/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Florence </a:t>
            </a:r>
            <a:r>
              <a:rPr lang="en-GB" b="1" dirty="0" err="1">
                <a:solidFill>
                  <a:prstClr val="black">
                    <a:lumMod val="75000"/>
                    <a:lumOff val="25000"/>
                  </a:prstClr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Kudzai</a:t>
            </a: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 Kashora</a:t>
            </a:r>
            <a:endParaRPr lang="en-GB" sz="2400" b="1" dirty="0">
              <a:solidFill>
                <a:prstClr val="black">
                  <a:lumMod val="75000"/>
                  <a:lumOff val="25000"/>
                </a:prst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ct val="150000"/>
              </a:lnSpc>
              <a:spcAft>
                <a:spcPts val="800"/>
              </a:spcAft>
              <a:buClr>
                <a:srgbClr val="5FCBEF"/>
              </a:buClr>
              <a:buNone/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Student number: 1705533</a:t>
            </a:r>
            <a:endParaRPr lang="en-GB" sz="2400" b="1" dirty="0">
              <a:solidFill>
                <a:prstClr val="black">
                  <a:lumMod val="75000"/>
                  <a:lumOff val="25000"/>
                </a:prst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8C402F-1E3B-4B37-ADC9-BDD00BC1B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28383" y="17653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80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90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D6F1E-7DD1-4870-8536-BCF98C39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FC1D4-03EA-4712-8DBE-022FCDC15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43271"/>
            <a:ext cx="8596668" cy="439809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Touch Surgery by </a:t>
            </a:r>
            <a:r>
              <a:rPr lang="en-GB" sz="2000" dirty="0" err="1"/>
              <a:t>Nehme</a:t>
            </a:r>
            <a:r>
              <a:rPr lang="en-GB" sz="2000" dirty="0"/>
              <a:t> et al:</a:t>
            </a:r>
          </a:p>
          <a:p>
            <a:endParaRPr lang="en-GB" sz="2000" dirty="0"/>
          </a:p>
          <a:p>
            <a:pPr lvl="1"/>
            <a:r>
              <a:rPr lang="en-GB" sz="1800" dirty="0"/>
              <a:t>Uses 3D touchscreen technology to allow surgical trainee to practice a surgical operation </a:t>
            </a:r>
          </a:p>
          <a:p>
            <a:pPr lvl="1"/>
            <a:endParaRPr lang="en-GB" sz="1800" dirty="0"/>
          </a:p>
          <a:p>
            <a:pPr lvl="1">
              <a:buClr>
                <a:srgbClr val="5FCBEF"/>
              </a:buClr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Downloadable mobile application</a:t>
            </a:r>
          </a:p>
          <a:p>
            <a:pPr lvl="1">
              <a:buClr>
                <a:srgbClr val="5FCBEF"/>
              </a:buClr>
            </a:pPr>
            <a:endParaRPr lang="en-GB" sz="1800" dirty="0"/>
          </a:p>
          <a:p>
            <a:pPr lvl="1"/>
            <a:r>
              <a:rPr lang="en-GB" sz="1800" dirty="0"/>
              <a:t>Free 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/>
              <a:t>Available globally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/>
              <a:t>Open to patients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60E5FD-39BF-4434-A58E-9C1D24DAEC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01948" y="965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40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7520-BD34-4CBE-BAB8-55B1449E7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1: POTENTIAL SOCIAL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B0992-F15F-48AB-8324-D0CA7B81E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Clr>
                <a:srgbClr val="5FCBEF"/>
              </a:buClr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Changing how surgeons train: from using simulation models to 3D mobile technology</a:t>
            </a:r>
          </a:p>
          <a:p>
            <a:endParaRPr lang="en-GB" dirty="0"/>
          </a:p>
          <a:p>
            <a:r>
              <a:rPr lang="en-GB" dirty="0"/>
              <a:t>Improve surgical training and thus, quality of healthcare, including in developing countries</a:t>
            </a:r>
          </a:p>
          <a:p>
            <a:endParaRPr lang="en-GB" dirty="0"/>
          </a:p>
          <a:p>
            <a:r>
              <a:rPr lang="en-GB" dirty="0"/>
              <a:t>Improve technology literacy</a:t>
            </a:r>
          </a:p>
          <a:p>
            <a:endParaRPr lang="en-GB" dirty="0"/>
          </a:p>
          <a:p>
            <a:r>
              <a:rPr lang="en-GB" dirty="0"/>
              <a:t>Inspire other healthcare enterprises, including those based in technology, to offer the latest product to similar sectors in developing countries. </a:t>
            </a:r>
          </a:p>
          <a:p>
            <a:endParaRPr lang="en-GB" dirty="0"/>
          </a:p>
          <a:p>
            <a:r>
              <a:rPr lang="en-GB" dirty="0"/>
              <a:t>Improve patient’s experience of surgery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60693F-D6DA-4718-B0B6-6F1B708212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58385" y="15509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90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9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ADFAC-E55B-4529-9DA3-2CDF55DC1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70" y="609600"/>
            <a:ext cx="9154732" cy="1320800"/>
          </a:xfrm>
        </p:spPr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2: POTENTIAL ECONOMICAL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51B47-1A77-45F7-9087-E595A152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New jobs:</a:t>
            </a:r>
          </a:p>
          <a:p>
            <a:pPr lvl="1"/>
            <a:r>
              <a:rPr lang="en-GB" dirty="0"/>
              <a:t>Touch Surgery employees</a:t>
            </a:r>
          </a:p>
          <a:p>
            <a:pPr lvl="1"/>
            <a:r>
              <a:rPr lang="en-GB" dirty="0"/>
              <a:t>Inspire similar start-up in the same sector</a:t>
            </a:r>
          </a:p>
          <a:p>
            <a:pPr lvl="1"/>
            <a:r>
              <a:rPr lang="en-GB" dirty="0"/>
              <a:t>Attract technology-orientated young generation into the future surgical workforce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Education sector contributes significantly to UK economy</a:t>
            </a:r>
          </a:p>
          <a:p>
            <a:pPr lvl="1"/>
            <a:r>
              <a:rPr lang="en-GB" dirty="0"/>
              <a:t>Including international students</a:t>
            </a:r>
          </a:p>
          <a:p>
            <a:endParaRPr lang="en-GB" dirty="0"/>
          </a:p>
          <a:p>
            <a:r>
              <a:rPr lang="en-GB" dirty="0"/>
              <a:t>Improve quality of services offered by NHS privately, including abroad</a:t>
            </a:r>
          </a:p>
          <a:p>
            <a:pPr lvl="1"/>
            <a:r>
              <a:rPr lang="en-GB" dirty="0"/>
              <a:t>Reduce NHS debt and release money for other sectors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D0E410-5B25-49B7-8855-4C49CEDD3D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93496" y="2006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3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DAE29-6868-4D48-8E4A-CCD726B46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3: CRITICAL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D5E62-044E-40E9-9293-C825FAE5A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9774"/>
            <a:ext cx="8596668" cy="49033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The changes may be indirect</a:t>
            </a:r>
          </a:p>
          <a:p>
            <a:pPr lvl="1"/>
            <a:r>
              <a:rPr lang="en-GB" sz="1800" dirty="0"/>
              <a:t>Need a tool that is valid enough to measure this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Difficult to measure the change due to the myriad of influences:</a:t>
            </a:r>
          </a:p>
          <a:p>
            <a:pPr lvl="1"/>
            <a:r>
              <a:rPr lang="en-GB" sz="1900" dirty="0"/>
              <a:t>The enterprise model e.g. social, for-profit or both.</a:t>
            </a:r>
          </a:p>
          <a:p>
            <a:pPr lvl="1"/>
            <a:r>
              <a:rPr lang="en-GB" sz="1900" dirty="0"/>
              <a:t>Personal characteristics of the entrepreneur including gender</a:t>
            </a:r>
          </a:p>
          <a:p>
            <a:pPr lvl="1"/>
            <a:r>
              <a:rPr lang="en-GB" sz="1900" dirty="0"/>
              <a:t>Setting of the enterprise including the complex dynamics of the NHS and education sector, political scene</a:t>
            </a:r>
          </a:p>
          <a:p>
            <a:pPr lvl="1"/>
            <a:r>
              <a:rPr lang="en-GB" sz="1900" dirty="0"/>
              <a:t>Time lag, and no similar products to base projections on </a:t>
            </a:r>
          </a:p>
          <a:p>
            <a:pPr marL="457200" lvl="1" indent="0">
              <a:buNone/>
            </a:pPr>
            <a:endParaRPr lang="en-GB" sz="1900" dirty="0"/>
          </a:p>
          <a:p>
            <a:r>
              <a:rPr lang="en-GB" sz="1900" dirty="0"/>
              <a:t>Negative social/economic change is also possible</a:t>
            </a:r>
          </a:p>
          <a:p>
            <a:pPr lvl="1"/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1547AA-170F-466D-967F-E20E642B2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53654" y="1625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102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7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DAE29-6868-4D48-8E4A-CCD726B46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65AE738-6164-48D3-BB75-EE79F46FE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/>
          <a:lstStyle/>
          <a:p>
            <a:r>
              <a:rPr lang="en-GB" dirty="0"/>
              <a:t>Touch Surgery has the potential to effect several social and economic changes</a:t>
            </a:r>
          </a:p>
          <a:p>
            <a:endParaRPr lang="en-GB" dirty="0"/>
          </a:p>
          <a:p>
            <a:r>
              <a:rPr lang="en-GB" dirty="0"/>
              <a:t>There is a need for valid and reliable tools to measure the changes, whilst still accounting for the multiple influences and challenges of challenge </a:t>
            </a:r>
          </a:p>
        </p:txBody>
      </p:sp>
    </p:spTree>
    <p:extLst>
      <p:ext uri="{BB962C8B-B14F-4D97-AF65-F5344CB8AC3E}">
        <p14:creationId xmlns:p14="http://schemas.microsoft.com/office/powerpoint/2010/main" val="409248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3DC9-4D08-4E2A-8AFA-A391C559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22FF83-DAB6-454A-9D16-AC425F277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see list of references within the written assignment.</a:t>
            </a:r>
          </a:p>
        </p:txBody>
      </p:sp>
    </p:spTree>
    <p:extLst>
      <p:ext uri="{BB962C8B-B14F-4D97-AF65-F5344CB8AC3E}">
        <p14:creationId xmlns:p14="http://schemas.microsoft.com/office/powerpoint/2010/main" val="28643489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598</TotalTime>
  <Words>296</Words>
  <Application>Microsoft Office PowerPoint</Application>
  <PresentationFormat>Widescreen</PresentationFormat>
  <Paragraphs>54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Times New Roman</vt:lpstr>
      <vt:lpstr>Trebuchet MS</vt:lpstr>
      <vt:lpstr>Wingdings 3</vt:lpstr>
      <vt:lpstr>Facet</vt:lpstr>
      <vt:lpstr> The social and economic changes effected by an innovation in surgical training </vt:lpstr>
      <vt:lpstr>INTRODUCTION</vt:lpstr>
      <vt:lpstr>PART 1: POTENTIAL SOCIAL CHANGE</vt:lpstr>
      <vt:lpstr>PART 2: POTENTIAL ECONOMICAL CHANGE</vt:lpstr>
      <vt:lpstr>PART 3: CRITICAL ANALYSIS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florence kashora</dc:creator>
  <cp:lastModifiedBy>florence kashora</cp:lastModifiedBy>
  <cp:revision>30</cp:revision>
  <dcterms:created xsi:type="dcterms:W3CDTF">2017-11-12T15:35:40Z</dcterms:created>
  <dcterms:modified xsi:type="dcterms:W3CDTF">2018-01-07T23:29:47Z</dcterms:modified>
</cp:coreProperties>
</file>