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0"/>
  </p:notesMasterIdLst>
  <p:sldIdLst>
    <p:sldId id="256" r:id="rId2"/>
    <p:sldId id="260" r:id="rId3"/>
    <p:sldId id="273" r:id="rId4"/>
    <p:sldId id="290" r:id="rId5"/>
    <p:sldId id="310" r:id="rId6"/>
    <p:sldId id="382" r:id="rId7"/>
    <p:sldId id="352" r:id="rId8"/>
    <p:sldId id="387" r:id="rId9"/>
    <p:sldId id="378" r:id="rId10"/>
    <p:sldId id="349" r:id="rId11"/>
    <p:sldId id="353" r:id="rId12"/>
    <p:sldId id="379" r:id="rId13"/>
    <p:sldId id="354" r:id="rId14"/>
    <p:sldId id="350" r:id="rId15"/>
    <p:sldId id="355" r:id="rId16"/>
    <p:sldId id="388" r:id="rId17"/>
    <p:sldId id="356" r:id="rId18"/>
    <p:sldId id="357" r:id="rId19"/>
    <p:sldId id="386" r:id="rId20"/>
    <p:sldId id="358" r:id="rId21"/>
    <p:sldId id="389" r:id="rId22"/>
    <p:sldId id="359" r:id="rId23"/>
    <p:sldId id="360" r:id="rId24"/>
    <p:sldId id="351" r:id="rId25"/>
    <p:sldId id="361" r:id="rId26"/>
    <p:sldId id="362" r:id="rId27"/>
    <p:sldId id="363" r:id="rId28"/>
    <p:sldId id="364" r:id="rId29"/>
    <p:sldId id="390" r:id="rId30"/>
    <p:sldId id="365" r:id="rId31"/>
    <p:sldId id="366" r:id="rId32"/>
    <p:sldId id="367" r:id="rId33"/>
    <p:sldId id="368" r:id="rId34"/>
    <p:sldId id="369" r:id="rId35"/>
    <p:sldId id="348" r:id="rId36"/>
    <p:sldId id="385" r:id="rId37"/>
    <p:sldId id="372" r:id="rId38"/>
    <p:sldId id="370" r:id="rId39"/>
    <p:sldId id="371" r:id="rId40"/>
    <p:sldId id="373" r:id="rId41"/>
    <p:sldId id="383" r:id="rId42"/>
    <p:sldId id="384" r:id="rId43"/>
    <p:sldId id="374" r:id="rId44"/>
    <p:sldId id="394" r:id="rId45"/>
    <p:sldId id="396" r:id="rId46"/>
    <p:sldId id="397" r:id="rId47"/>
    <p:sldId id="398" r:id="rId48"/>
    <p:sldId id="395" r:id="rId49"/>
    <p:sldId id="375" r:id="rId50"/>
    <p:sldId id="376" r:id="rId51"/>
    <p:sldId id="347" r:id="rId52"/>
    <p:sldId id="391" r:id="rId53"/>
    <p:sldId id="392" r:id="rId54"/>
    <p:sldId id="393" r:id="rId55"/>
    <p:sldId id="346" r:id="rId56"/>
    <p:sldId id="377" r:id="rId57"/>
    <p:sldId id="380" r:id="rId58"/>
    <p:sldId id="381"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E6144559-A04C-4F19-B07A-2440A6F47885}"/>
    <pc:docChg chg="custSel addSld modSld">
      <pc:chgData name="Rhian Keyse" userId="e640c12b-a8e6-4355-9f2c-a517ac7d1786" providerId="ADAL" clId="{E6144559-A04C-4F19-B07A-2440A6F47885}" dt="2025-01-20T11:48:53.885" v="2664" actId="20577"/>
      <pc:docMkLst>
        <pc:docMk/>
      </pc:docMkLst>
      <pc:sldChg chg="modSp mod">
        <pc:chgData name="Rhian Keyse" userId="e640c12b-a8e6-4355-9f2c-a517ac7d1786" providerId="ADAL" clId="{E6144559-A04C-4F19-B07A-2440A6F47885}" dt="2025-01-20T08:15:54.658" v="1143" actId="20577"/>
        <pc:sldMkLst>
          <pc:docMk/>
          <pc:sldMk cId="3884762547" sldId="374"/>
        </pc:sldMkLst>
        <pc:spChg chg="mod">
          <ac:chgData name="Rhian Keyse" userId="e640c12b-a8e6-4355-9f2c-a517ac7d1786" providerId="ADAL" clId="{E6144559-A04C-4F19-B07A-2440A6F47885}" dt="2025-01-20T08:15:54.658" v="1143" actId="20577"/>
          <ac:spMkLst>
            <pc:docMk/>
            <pc:sldMk cId="3884762547" sldId="374"/>
            <ac:spMk id="2" creationId="{003F9631-9960-46EC-7E3E-9967D7ED7B7F}"/>
          </ac:spMkLst>
        </pc:spChg>
        <pc:spChg chg="mod">
          <ac:chgData name="Rhian Keyse" userId="e640c12b-a8e6-4355-9f2c-a517ac7d1786" providerId="ADAL" clId="{E6144559-A04C-4F19-B07A-2440A6F47885}" dt="2025-01-20T08:11:53.728" v="468" actId="27636"/>
          <ac:spMkLst>
            <pc:docMk/>
            <pc:sldMk cId="3884762547" sldId="374"/>
            <ac:spMk id="3" creationId="{CDEC4F83-5FA6-1300-A269-15D354C358DC}"/>
          </ac:spMkLst>
        </pc:spChg>
      </pc:sldChg>
      <pc:sldChg chg="modSp mod">
        <pc:chgData name="Rhian Keyse" userId="e640c12b-a8e6-4355-9f2c-a517ac7d1786" providerId="ADAL" clId="{E6144559-A04C-4F19-B07A-2440A6F47885}" dt="2025-01-20T08:22:36.454" v="2661" actId="20577"/>
        <pc:sldMkLst>
          <pc:docMk/>
          <pc:sldMk cId="1929763880" sldId="375"/>
        </pc:sldMkLst>
        <pc:spChg chg="mod">
          <ac:chgData name="Rhian Keyse" userId="e640c12b-a8e6-4355-9f2c-a517ac7d1786" providerId="ADAL" clId="{E6144559-A04C-4F19-B07A-2440A6F47885}" dt="2025-01-20T08:22:36.454" v="2661" actId="20577"/>
          <ac:spMkLst>
            <pc:docMk/>
            <pc:sldMk cId="1929763880" sldId="375"/>
            <ac:spMk id="3" creationId="{771E4125-D2E8-7E8C-AE81-994A2ABA64B5}"/>
          </ac:spMkLst>
        </pc:spChg>
      </pc:sldChg>
      <pc:sldChg chg="modSp add mod">
        <pc:chgData name="Rhian Keyse" userId="e640c12b-a8e6-4355-9f2c-a517ac7d1786" providerId="ADAL" clId="{E6144559-A04C-4F19-B07A-2440A6F47885}" dt="2025-01-20T08:16:06.910" v="1176" actId="20577"/>
        <pc:sldMkLst>
          <pc:docMk/>
          <pc:sldMk cId="3568580016" sldId="394"/>
        </pc:sldMkLst>
        <pc:spChg chg="mod">
          <ac:chgData name="Rhian Keyse" userId="e640c12b-a8e6-4355-9f2c-a517ac7d1786" providerId="ADAL" clId="{E6144559-A04C-4F19-B07A-2440A6F47885}" dt="2025-01-20T08:16:06.910" v="1176" actId="20577"/>
          <ac:spMkLst>
            <pc:docMk/>
            <pc:sldMk cId="3568580016" sldId="394"/>
            <ac:spMk id="2" creationId="{FF2B41B2-2411-E1C1-90FC-3A84177607B2}"/>
          </ac:spMkLst>
        </pc:spChg>
        <pc:spChg chg="mod">
          <ac:chgData name="Rhian Keyse" userId="e640c12b-a8e6-4355-9f2c-a517ac7d1786" providerId="ADAL" clId="{E6144559-A04C-4F19-B07A-2440A6F47885}" dt="2025-01-20T08:14:59.933" v="1090" actId="27636"/>
          <ac:spMkLst>
            <pc:docMk/>
            <pc:sldMk cId="3568580016" sldId="394"/>
            <ac:spMk id="3" creationId="{AB1BA7E7-6D52-E956-9C5F-0F81A80E753D}"/>
          </ac:spMkLst>
        </pc:spChg>
      </pc:sldChg>
      <pc:sldChg chg="modSp add mod">
        <pc:chgData name="Rhian Keyse" userId="e640c12b-a8e6-4355-9f2c-a517ac7d1786" providerId="ADAL" clId="{E6144559-A04C-4F19-B07A-2440A6F47885}" dt="2025-01-20T11:48:44.125" v="2663" actId="27636"/>
        <pc:sldMkLst>
          <pc:docMk/>
          <pc:sldMk cId="303947516" sldId="395"/>
        </pc:sldMkLst>
        <pc:spChg chg="mod">
          <ac:chgData name="Rhian Keyse" userId="e640c12b-a8e6-4355-9f2c-a517ac7d1786" providerId="ADAL" clId="{E6144559-A04C-4F19-B07A-2440A6F47885}" dt="2025-01-20T08:19:57.346" v="2170" actId="20577"/>
          <ac:spMkLst>
            <pc:docMk/>
            <pc:sldMk cId="303947516" sldId="395"/>
            <ac:spMk id="2" creationId="{8C6CF7A0-50B1-CA4E-3A21-4CA70E9ED486}"/>
          </ac:spMkLst>
        </pc:spChg>
        <pc:spChg chg="mod">
          <ac:chgData name="Rhian Keyse" userId="e640c12b-a8e6-4355-9f2c-a517ac7d1786" providerId="ADAL" clId="{E6144559-A04C-4F19-B07A-2440A6F47885}" dt="2025-01-20T11:48:44.125" v="2663" actId="27636"/>
          <ac:spMkLst>
            <pc:docMk/>
            <pc:sldMk cId="303947516" sldId="395"/>
            <ac:spMk id="3" creationId="{CFA35B01-A03B-FBEF-93BD-7DD61D852597}"/>
          </ac:spMkLst>
        </pc:spChg>
      </pc:sldChg>
      <pc:sldChg chg="modSp new mod">
        <pc:chgData name="Rhian Keyse" userId="e640c12b-a8e6-4355-9f2c-a517ac7d1786" providerId="ADAL" clId="{E6144559-A04C-4F19-B07A-2440A6F47885}" dt="2025-01-20T11:48:53.885" v="2664" actId="20577"/>
        <pc:sldMkLst>
          <pc:docMk/>
          <pc:sldMk cId="3132181551" sldId="396"/>
        </pc:sldMkLst>
        <pc:spChg chg="mod">
          <ac:chgData name="Rhian Keyse" userId="e640c12b-a8e6-4355-9f2c-a517ac7d1786" providerId="ADAL" clId="{E6144559-A04C-4F19-B07A-2440A6F47885}" dt="2025-01-20T08:16:18.260" v="1209" actId="20577"/>
          <ac:spMkLst>
            <pc:docMk/>
            <pc:sldMk cId="3132181551" sldId="396"/>
            <ac:spMk id="2" creationId="{EE5BFC09-7325-98EA-3ACF-CA2975D7F8C3}"/>
          </ac:spMkLst>
        </pc:spChg>
        <pc:spChg chg="mod">
          <ac:chgData name="Rhian Keyse" userId="e640c12b-a8e6-4355-9f2c-a517ac7d1786" providerId="ADAL" clId="{E6144559-A04C-4F19-B07A-2440A6F47885}" dt="2025-01-20T11:48:53.885" v="2664" actId="20577"/>
          <ac:spMkLst>
            <pc:docMk/>
            <pc:sldMk cId="3132181551" sldId="396"/>
            <ac:spMk id="3" creationId="{F39601A4-F51A-27C3-5F11-5810C7792BF0}"/>
          </ac:spMkLst>
        </pc:spChg>
      </pc:sldChg>
      <pc:sldChg chg="modSp new mod">
        <pc:chgData name="Rhian Keyse" userId="e640c12b-a8e6-4355-9f2c-a517ac7d1786" providerId="ADAL" clId="{E6144559-A04C-4F19-B07A-2440A6F47885}" dt="2025-01-20T08:18:47.551" v="1881" actId="20577"/>
        <pc:sldMkLst>
          <pc:docMk/>
          <pc:sldMk cId="2252554163" sldId="397"/>
        </pc:sldMkLst>
        <pc:spChg chg="mod">
          <ac:chgData name="Rhian Keyse" userId="e640c12b-a8e6-4355-9f2c-a517ac7d1786" providerId="ADAL" clId="{E6144559-A04C-4F19-B07A-2440A6F47885}" dt="2025-01-20T08:17:13.210" v="1461" actId="20577"/>
          <ac:spMkLst>
            <pc:docMk/>
            <pc:sldMk cId="2252554163" sldId="397"/>
            <ac:spMk id="2" creationId="{27EEF52B-F7CB-2094-F950-298E6AB86F14}"/>
          </ac:spMkLst>
        </pc:spChg>
        <pc:spChg chg="mod">
          <ac:chgData name="Rhian Keyse" userId="e640c12b-a8e6-4355-9f2c-a517ac7d1786" providerId="ADAL" clId="{E6144559-A04C-4F19-B07A-2440A6F47885}" dt="2025-01-20T08:18:47.551" v="1881" actId="20577"/>
          <ac:spMkLst>
            <pc:docMk/>
            <pc:sldMk cId="2252554163" sldId="397"/>
            <ac:spMk id="3" creationId="{70CCC0CA-3D9D-9DD1-594B-52CE494447B1}"/>
          </ac:spMkLst>
        </pc:spChg>
      </pc:sldChg>
      <pc:sldChg chg="modSp new mod">
        <pc:chgData name="Rhian Keyse" userId="e640c12b-a8e6-4355-9f2c-a517ac7d1786" providerId="ADAL" clId="{E6144559-A04C-4F19-B07A-2440A6F47885}" dt="2025-01-20T08:19:45.039" v="2144" actId="20577"/>
        <pc:sldMkLst>
          <pc:docMk/>
          <pc:sldMk cId="2159252268" sldId="398"/>
        </pc:sldMkLst>
        <pc:spChg chg="mod">
          <ac:chgData name="Rhian Keyse" userId="e640c12b-a8e6-4355-9f2c-a517ac7d1786" providerId="ADAL" clId="{E6144559-A04C-4F19-B07A-2440A6F47885}" dt="2025-01-20T08:18:59.348" v="1899" actId="20577"/>
          <ac:spMkLst>
            <pc:docMk/>
            <pc:sldMk cId="2159252268" sldId="398"/>
            <ac:spMk id="2" creationId="{7AA13DDA-DB1D-5549-F147-688C2B354F97}"/>
          </ac:spMkLst>
        </pc:spChg>
        <pc:spChg chg="mod">
          <ac:chgData name="Rhian Keyse" userId="e640c12b-a8e6-4355-9f2c-a517ac7d1786" providerId="ADAL" clId="{E6144559-A04C-4F19-B07A-2440A6F47885}" dt="2025-01-20T08:19:45.039" v="2144" actId="20577"/>
          <ac:spMkLst>
            <pc:docMk/>
            <pc:sldMk cId="2159252268" sldId="398"/>
            <ac:spMk id="3" creationId="{598AC2A9-8CE7-D036-F4B8-AA65476C156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A55D2-DAB0-44FB-8C07-5A20033F218F}" type="datetimeFigureOut">
              <a:rPr lang="en-GB" smtClean="0"/>
              <a:t>20/01/2025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F526E-2C18-4C2B-B489-D107FE738CA1}" type="slidenum">
              <a:rPr lang="en-GB" smtClean="0"/>
              <a:t>‹#›</a:t>
            </a:fld>
            <a:endParaRPr lang="en-GB"/>
          </a:p>
        </p:txBody>
      </p:sp>
    </p:spTree>
    <p:extLst>
      <p:ext uri="{BB962C8B-B14F-4D97-AF65-F5344CB8AC3E}">
        <p14:creationId xmlns:p14="http://schemas.microsoft.com/office/powerpoint/2010/main" val="3001400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1/20/2025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1/20/2025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1/20/2025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1/20/2025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1/20/2025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1/20/2025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1/20/2025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1/20/2025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1/20/2025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1/20/2025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1/20/2025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1/20/2025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4703402" y="1841412"/>
            <a:ext cx="6406559" cy="2688020"/>
          </a:xfrm>
        </p:spPr>
        <p:txBody>
          <a:bodyPr>
            <a:normAutofit/>
          </a:bodyPr>
          <a:lstStyle/>
          <a:p>
            <a:pPr algn="l"/>
            <a:r>
              <a:rPr lang="en-GB" sz="6200" dirty="0">
                <a:solidFill>
                  <a:schemeClr val="bg1"/>
                </a:solidFill>
              </a:rPr>
              <a:t>HPHI5029/6029 Global Genocides</a:t>
            </a: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4703402" y="5206246"/>
            <a:ext cx="6433990" cy="1024128"/>
          </a:xfrm>
        </p:spPr>
        <p:txBody>
          <a:bodyPr>
            <a:normAutofit/>
          </a:bodyPr>
          <a:lstStyle/>
          <a:p>
            <a:pPr algn="l">
              <a:lnSpc>
                <a:spcPct val="91000"/>
              </a:lnSpc>
            </a:pPr>
            <a:r>
              <a:rPr lang="en-GB" sz="2300" dirty="0">
                <a:solidFill>
                  <a:schemeClr val="tx1"/>
                </a:solidFill>
              </a:rPr>
              <a:t>Session 3: The Armenian Genocide, 1915-1916</a:t>
            </a:r>
          </a:p>
          <a:p>
            <a:pPr algn="l">
              <a:lnSpc>
                <a:spcPct val="91000"/>
              </a:lnSpc>
            </a:pPr>
            <a:r>
              <a:rPr lang="en-GB" sz="2300" dirty="0">
                <a:solidFill>
                  <a:schemeClr val="tx1"/>
                </a:solidFill>
              </a:rPr>
              <a:t>Dr Rhian Elinor Keyse</a:t>
            </a:r>
          </a:p>
        </p:txBody>
      </p:sp>
      <p:pic>
        <p:nvPicPr>
          <p:cNvPr id="4" name="Picture 3" descr="A group of people marching in a street&#10;&#10;Description automatically generated">
            <a:extLst>
              <a:ext uri="{FF2B5EF4-FFF2-40B4-BE49-F238E27FC236}">
                <a16:creationId xmlns:a16="http://schemas.microsoft.com/office/drawing/2014/main" id="{64DB3E1F-3C2D-AB70-0208-25A79A2B5D01}"/>
              </a:ext>
            </a:extLst>
          </p:cNvPr>
          <p:cNvPicPr>
            <a:picLocks noChangeAspect="1"/>
          </p:cNvPicPr>
          <p:nvPr/>
        </p:nvPicPr>
        <p:blipFill>
          <a:blip r:embed="rId2"/>
          <a:srcRect l="13249" r="13872" b="1"/>
          <a:stretch/>
        </p:blipFill>
        <p:spPr>
          <a:xfrm>
            <a:off x="20" y="1225106"/>
            <a:ext cx="4059915" cy="3788958"/>
          </a:xfrm>
          <a:prstGeom prst="rect">
            <a:avLst/>
          </a:prstGeom>
        </p:spPr>
      </p:pic>
    </p:spTree>
    <p:extLst>
      <p:ext uri="{BB962C8B-B14F-4D97-AF65-F5344CB8AC3E}">
        <p14:creationId xmlns:p14="http://schemas.microsoft.com/office/powerpoint/2010/main" val="133335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a:xfrm>
            <a:off x="961644" y="2366622"/>
            <a:ext cx="10268712" cy="4081990"/>
          </a:xfrm>
        </p:spPr>
        <p:txBody>
          <a:bodyPr>
            <a:normAutofit fontScale="25000" lnSpcReduction="20000"/>
          </a:bodyPr>
          <a:lstStyle/>
          <a:p>
            <a:pPr>
              <a:lnSpc>
                <a:spcPct val="115000"/>
              </a:lnSpc>
              <a:spcAft>
                <a:spcPts val="0"/>
              </a:spcAft>
            </a:pPr>
            <a:r>
              <a:rPr lang="en-GB" sz="9600"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9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normAutofit/>
          </a:bodyPr>
          <a:lstStyle/>
          <a:p>
            <a:pPr marL="457200" indent="-457200">
              <a:spcBef>
                <a:spcPts val="0"/>
              </a:spcBef>
              <a:spcAft>
                <a:spcPts val="0"/>
              </a:spcAft>
              <a:buFont typeface="Arial" panose="020B0604020202020204" pitchFamily="34" charset="0"/>
              <a:buChar char="•"/>
            </a:pPr>
            <a:r>
              <a:rPr lang="en-GB" sz="3200" dirty="0"/>
              <a:t>Recap of last session</a:t>
            </a:r>
          </a:p>
          <a:p>
            <a:pPr marL="457200" indent="-457200">
              <a:spcBef>
                <a:spcPts val="0"/>
              </a:spcBef>
              <a:spcAft>
                <a:spcPts val="0"/>
              </a:spcAft>
              <a:buFont typeface="Arial" panose="020B0604020202020204" pitchFamily="34" charset="0"/>
              <a:buChar char="•"/>
            </a:pPr>
            <a:r>
              <a:rPr lang="en-GB" sz="3200" dirty="0"/>
              <a:t>Armenian Genocide 1915-1916</a:t>
            </a:r>
          </a:p>
          <a:p>
            <a:pPr marL="457200" indent="-457200">
              <a:spcBef>
                <a:spcPts val="0"/>
              </a:spcBef>
              <a:spcAft>
                <a:spcPts val="0"/>
              </a:spcAft>
              <a:buFont typeface="Arial" panose="020B0604020202020204" pitchFamily="34" charset="0"/>
              <a:buChar char="•"/>
            </a:pPr>
            <a:r>
              <a:rPr lang="en-GB" sz="3200" dirty="0"/>
              <a:t>Assignment discussion</a:t>
            </a:r>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D6E3F-E014-CE21-1655-1AD5CB1376BB}"/>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REVIEW</a:t>
            </a:r>
          </a:p>
        </p:txBody>
      </p:sp>
    </p:spTree>
    <p:extLst>
      <p:ext uri="{BB962C8B-B14F-4D97-AF65-F5344CB8AC3E}">
        <p14:creationId xmlns:p14="http://schemas.microsoft.com/office/powerpoint/2010/main" val="3826148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84022-8B1B-A16F-1DC2-E38AD1C57C4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E1B8BAF3-B8A0-7F5C-087F-ABF55835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DC1D1967-7178-188E-E3DE-8450D4EB1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05793B-D75F-2E23-8E70-92D8714E9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0CB9-AB75-A56F-B312-E728BA27AE92}"/>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The Armenian Genocide, 1915-1916</a:t>
            </a:r>
          </a:p>
        </p:txBody>
      </p:sp>
    </p:spTree>
    <p:extLst>
      <p:ext uri="{BB962C8B-B14F-4D97-AF65-F5344CB8AC3E}">
        <p14:creationId xmlns:p14="http://schemas.microsoft.com/office/powerpoint/2010/main" val="2983172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21B6F-FAAC-520A-E75A-68D10BD867A5}"/>
              </a:ext>
            </a:extLst>
          </p:cNvPr>
          <p:cNvSpPr>
            <a:spLocks noGrp="1"/>
          </p:cNvSpPr>
          <p:nvPr>
            <p:ph type="title"/>
          </p:nvPr>
        </p:nvSpPr>
        <p:spPr/>
        <p:txBody>
          <a:bodyPr>
            <a:normAutofit fontScale="90000"/>
          </a:bodyPr>
          <a:lstStyle/>
          <a:p>
            <a:r>
              <a:rPr lang="en-GB" dirty="0"/>
              <a:t>Armenian Genocide 1915-1916</a:t>
            </a:r>
          </a:p>
        </p:txBody>
      </p:sp>
      <p:sp>
        <p:nvSpPr>
          <p:cNvPr id="3" name="Content Placeholder 2">
            <a:extLst>
              <a:ext uri="{FF2B5EF4-FFF2-40B4-BE49-F238E27FC236}">
                <a16:creationId xmlns:a16="http://schemas.microsoft.com/office/drawing/2014/main" id="{60AB7C89-D0A0-5B4E-DAA0-148E5D19A364}"/>
              </a:ext>
            </a:extLst>
          </p:cNvPr>
          <p:cNvSpPr>
            <a:spLocks noGrp="1"/>
          </p:cNvSpPr>
          <p:nvPr>
            <p:ph idx="1"/>
          </p:nvPr>
        </p:nvSpPr>
        <p:spPr/>
        <p:txBody>
          <a:bodyPr/>
          <a:lstStyle/>
          <a:p>
            <a:r>
              <a:rPr lang="en-GB" dirty="0"/>
              <a:t>Between 500,000 and 1M Armenians killed or died of exposure or disease in camps or the Syrian desert (Winter, 2003).</a:t>
            </a:r>
          </a:p>
          <a:p>
            <a:r>
              <a:rPr lang="en-GB" dirty="0"/>
              <a:t>‘Even a conservative estimate of the scale and dimensions of the deportation places loss of life at about 50 per cent of the pre-1914 population’ (Winter, 2003, p.207).</a:t>
            </a:r>
          </a:p>
          <a:p>
            <a:r>
              <a:rPr lang="en-GB" i="1" dirty="0" err="1"/>
              <a:t>Medz</a:t>
            </a:r>
            <a:r>
              <a:rPr lang="en-GB" i="1" dirty="0"/>
              <a:t> </a:t>
            </a:r>
            <a:r>
              <a:rPr lang="en-GB" i="1" dirty="0" err="1"/>
              <a:t>Yeghern</a:t>
            </a:r>
            <a:r>
              <a:rPr lang="en-GB" i="1" dirty="0"/>
              <a:t> </a:t>
            </a:r>
            <a:r>
              <a:rPr lang="en-GB" dirty="0"/>
              <a:t>(the great crime) or </a:t>
            </a:r>
            <a:r>
              <a:rPr lang="en-GB" i="1" dirty="0" err="1"/>
              <a:t>Aghet</a:t>
            </a:r>
            <a:r>
              <a:rPr lang="en-GB" i="1" dirty="0"/>
              <a:t> </a:t>
            </a:r>
            <a:r>
              <a:rPr lang="en-GB" dirty="0"/>
              <a:t>(catastrophe) in Armenian</a:t>
            </a:r>
            <a:endParaRPr lang="en-GB" i="1" dirty="0"/>
          </a:p>
        </p:txBody>
      </p:sp>
    </p:spTree>
    <p:extLst>
      <p:ext uri="{BB962C8B-B14F-4D97-AF65-F5344CB8AC3E}">
        <p14:creationId xmlns:p14="http://schemas.microsoft.com/office/powerpoint/2010/main" val="1281943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01E79-BCAB-897B-6CDD-98EEB6442F75}"/>
              </a:ext>
            </a:extLst>
          </p:cNvPr>
          <p:cNvSpPr>
            <a:spLocks noGrp="1"/>
          </p:cNvSpPr>
          <p:nvPr>
            <p:ph type="title"/>
          </p:nvPr>
        </p:nvSpPr>
        <p:spPr>
          <a:xfrm>
            <a:off x="5300811" y="317500"/>
            <a:ext cx="5927576" cy="1701800"/>
          </a:xfrm>
        </p:spPr>
        <p:txBody>
          <a:bodyPr>
            <a:normAutofit/>
          </a:bodyPr>
          <a:lstStyle/>
          <a:p>
            <a:r>
              <a:rPr lang="en-GB" dirty="0"/>
              <a:t>the Armenians</a:t>
            </a:r>
          </a:p>
        </p:txBody>
      </p:sp>
      <p:pic>
        <p:nvPicPr>
          <p:cNvPr id="4" name="Picture 3">
            <a:extLst>
              <a:ext uri="{FF2B5EF4-FFF2-40B4-BE49-F238E27FC236}">
                <a16:creationId xmlns:a16="http://schemas.microsoft.com/office/drawing/2014/main" id="{37A6701C-CF3C-E0B2-A4F2-9988F7F19974}"/>
              </a:ext>
            </a:extLst>
          </p:cNvPr>
          <p:cNvPicPr>
            <a:picLocks noChangeAspect="1"/>
          </p:cNvPicPr>
          <p:nvPr/>
        </p:nvPicPr>
        <p:blipFill>
          <a:blip r:embed="rId2"/>
          <a:srcRect r="2637"/>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0BC275DF-5068-71AA-A537-BD7C34044C95}"/>
              </a:ext>
            </a:extLst>
          </p:cNvPr>
          <p:cNvSpPr>
            <a:spLocks noGrp="1"/>
          </p:cNvSpPr>
          <p:nvPr>
            <p:ph idx="1"/>
          </p:nvPr>
        </p:nvSpPr>
        <p:spPr>
          <a:xfrm>
            <a:off x="5300810" y="2587625"/>
            <a:ext cx="5927577" cy="3594100"/>
          </a:xfrm>
        </p:spPr>
        <p:txBody>
          <a:bodyPr anchor="t">
            <a:normAutofit/>
          </a:bodyPr>
          <a:lstStyle/>
          <a:p>
            <a:pPr>
              <a:lnSpc>
                <a:spcPct val="91000"/>
              </a:lnSpc>
            </a:pPr>
            <a:r>
              <a:rPr lang="en-GB" sz="2200"/>
              <a:t>Christianised early in first millennium</a:t>
            </a:r>
          </a:p>
          <a:p>
            <a:pPr>
              <a:lnSpc>
                <a:spcPct val="91000"/>
              </a:lnSpc>
            </a:pPr>
            <a:r>
              <a:rPr lang="en-GB" sz="2200"/>
              <a:t>Preserved faith throughout centuries of imperial domination after crushing of independent Armenian state by Muslim Mamluks 1375</a:t>
            </a:r>
          </a:p>
          <a:p>
            <a:pPr>
              <a:lnSpc>
                <a:spcPct val="91000"/>
              </a:lnSpc>
            </a:pPr>
            <a:r>
              <a:rPr lang="en-GB" sz="2200"/>
              <a:t>By late-C19th Armenians were largest non-Muslim population in Anatolia region.</a:t>
            </a:r>
          </a:p>
          <a:p>
            <a:pPr>
              <a:lnSpc>
                <a:spcPct val="91000"/>
              </a:lnSpc>
            </a:pPr>
            <a:r>
              <a:rPr lang="en-GB" sz="2200"/>
              <a:t>Approx 1.5M Armenians in Ottoman Empire</a:t>
            </a:r>
          </a:p>
        </p:txBody>
      </p:sp>
    </p:spTree>
    <p:extLst>
      <p:ext uri="{BB962C8B-B14F-4D97-AF65-F5344CB8AC3E}">
        <p14:creationId xmlns:p14="http://schemas.microsoft.com/office/powerpoint/2010/main" val="1600502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E8E5D-2EF2-7B88-196B-D8F01324E7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488642-A59E-07DF-C533-59980F7F0EC3}"/>
              </a:ext>
            </a:extLst>
          </p:cNvPr>
          <p:cNvSpPr>
            <a:spLocks noGrp="1"/>
          </p:cNvSpPr>
          <p:nvPr>
            <p:ph type="title"/>
          </p:nvPr>
        </p:nvSpPr>
        <p:spPr>
          <a:xfrm>
            <a:off x="961644" y="284563"/>
            <a:ext cx="10268712" cy="1700784"/>
          </a:xfrm>
        </p:spPr>
        <p:txBody>
          <a:bodyPr/>
          <a:lstStyle/>
          <a:p>
            <a:r>
              <a:rPr lang="en-GB" dirty="0"/>
              <a:t>the Armenians</a:t>
            </a:r>
          </a:p>
        </p:txBody>
      </p:sp>
      <p:sp>
        <p:nvSpPr>
          <p:cNvPr id="3" name="Content Placeholder 2">
            <a:extLst>
              <a:ext uri="{FF2B5EF4-FFF2-40B4-BE49-F238E27FC236}">
                <a16:creationId xmlns:a16="http://schemas.microsoft.com/office/drawing/2014/main" id="{B3EB86E6-8906-F5CC-52A7-A532369416E1}"/>
              </a:ext>
            </a:extLst>
          </p:cNvPr>
          <p:cNvSpPr>
            <a:spLocks noGrp="1"/>
          </p:cNvSpPr>
          <p:nvPr>
            <p:ph idx="1"/>
          </p:nvPr>
        </p:nvSpPr>
        <p:spPr/>
        <p:txBody>
          <a:bodyPr>
            <a:normAutofit/>
          </a:bodyPr>
          <a:lstStyle/>
          <a:p>
            <a:r>
              <a:rPr lang="en-GB" dirty="0"/>
              <a:t>Isolated and marginalised politically and economically – but found niches in economy and politics.</a:t>
            </a:r>
          </a:p>
          <a:p>
            <a:r>
              <a:rPr lang="en-GB" dirty="0"/>
              <a:t>Cultural importance of education – individuals prominent in politics and professions while formally disenfranchised (though majority were rural and lived in same poverty as ordinary Kurds and Turks)</a:t>
            </a:r>
          </a:p>
          <a:p>
            <a:r>
              <a:rPr lang="en-GB" dirty="0"/>
              <a:t>Prominent position of a few individuals - suspicion</a:t>
            </a:r>
          </a:p>
        </p:txBody>
      </p:sp>
    </p:spTree>
    <p:extLst>
      <p:ext uri="{BB962C8B-B14F-4D97-AF65-F5344CB8AC3E}">
        <p14:creationId xmlns:p14="http://schemas.microsoft.com/office/powerpoint/2010/main" val="1501697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F23C4E-44A8-4034-940B-A791EEDAE829}"/>
              </a:ext>
            </a:extLst>
          </p:cNvPr>
          <p:cNvPicPr>
            <a:picLocks noChangeAspect="1"/>
          </p:cNvPicPr>
          <p:nvPr/>
        </p:nvPicPr>
        <p:blipFill>
          <a:blip r:embed="rId2"/>
          <a:stretch>
            <a:fillRect/>
          </a:stretch>
        </p:blipFill>
        <p:spPr>
          <a:xfrm>
            <a:off x="1981200" y="0"/>
            <a:ext cx="8229600" cy="6858000"/>
          </a:xfrm>
          <a:prstGeom prst="rect">
            <a:avLst/>
          </a:prstGeom>
        </p:spPr>
      </p:pic>
    </p:spTree>
    <p:extLst>
      <p:ext uri="{BB962C8B-B14F-4D97-AF65-F5344CB8AC3E}">
        <p14:creationId xmlns:p14="http://schemas.microsoft.com/office/powerpoint/2010/main" val="1120796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51205-EB69-FAC1-D43B-87A1057C4225}"/>
              </a:ext>
            </a:extLst>
          </p:cNvPr>
          <p:cNvSpPr>
            <a:spLocks noGrp="1"/>
          </p:cNvSpPr>
          <p:nvPr>
            <p:ph type="title"/>
          </p:nvPr>
        </p:nvSpPr>
        <p:spPr/>
        <p:txBody>
          <a:bodyPr>
            <a:normAutofit fontScale="90000"/>
          </a:bodyPr>
          <a:lstStyle/>
          <a:p>
            <a:r>
              <a:rPr lang="en-GB" dirty="0"/>
              <a:t>decline of ottoman empire – C19th</a:t>
            </a:r>
          </a:p>
        </p:txBody>
      </p:sp>
      <p:sp>
        <p:nvSpPr>
          <p:cNvPr id="3" name="Content Placeholder 2">
            <a:extLst>
              <a:ext uri="{FF2B5EF4-FFF2-40B4-BE49-F238E27FC236}">
                <a16:creationId xmlns:a16="http://schemas.microsoft.com/office/drawing/2014/main" id="{86C8594A-12C8-58DE-41BE-C129A906F70F}"/>
              </a:ext>
            </a:extLst>
          </p:cNvPr>
          <p:cNvSpPr>
            <a:spLocks noGrp="1"/>
          </p:cNvSpPr>
          <p:nvPr>
            <p:ph idx="1"/>
          </p:nvPr>
        </p:nvSpPr>
        <p:spPr/>
        <p:txBody>
          <a:bodyPr/>
          <a:lstStyle/>
          <a:p>
            <a:r>
              <a:rPr lang="en-GB" dirty="0"/>
              <a:t>By 1829 Ottoman Empire had lost control of Bessarabia, Serbia, Abaza, Mingrelia, Greece.</a:t>
            </a:r>
          </a:p>
          <a:p>
            <a:r>
              <a:rPr lang="en-GB" dirty="0"/>
              <a:t>1878: Ceded control over Bosnia, Herzegovina, Bulgaria, Kars, </a:t>
            </a:r>
            <a:r>
              <a:rPr lang="en-GB" dirty="0" err="1"/>
              <a:t>Ardahan</a:t>
            </a:r>
            <a:r>
              <a:rPr lang="en-GB" dirty="0"/>
              <a:t>, Cyprus.</a:t>
            </a:r>
          </a:p>
          <a:p>
            <a:r>
              <a:rPr lang="en-GB" dirty="0"/>
              <a:t>In 1878 alone, lost 1/3 of Ottoman territory and 20% of empire’s inhabitants (Bloxham, 2005).</a:t>
            </a:r>
          </a:p>
        </p:txBody>
      </p:sp>
    </p:spTree>
    <p:extLst>
      <p:ext uri="{BB962C8B-B14F-4D97-AF65-F5344CB8AC3E}">
        <p14:creationId xmlns:p14="http://schemas.microsoft.com/office/powerpoint/2010/main" val="1313983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D7DB1-D8E0-5EE6-61B7-0A38DBFAD5DE}"/>
              </a:ext>
            </a:extLst>
          </p:cNvPr>
          <p:cNvSpPr>
            <a:spLocks noGrp="1"/>
          </p:cNvSpPr>
          <p:nvPr>
            <p:ph type="title"/>
          </p:nvPr>
        </p:nvSpPr>
        <p:spPr/>
        <p:txBody>
          <a:bodyPr>
            <a:normAutofit fontScale="90000"/>
          </a:bodyPr>
          <a:lstStyle/>
          <a:p>
            <a:r>
              <a:rPr lang="en-GB" dirty="0"/>
              <a:t>decline of Ottoman Empire – C20th</a:t>
            </a:r>
          </a:p>
        </p:txBody>
      </p:sp>
      <p:sp>
        <p:nvSpPr>
          <p:cNvPr id="3" name="Content Placeholder 2">
            <a:extLst>
              <a:ext uri="{FF2B5EF4-FFF2-40B4-BE49-F238E27FC236}">
                <a16:creationId xmlns:a16="http://schemas.microsoft.com/office/drawing/2014/main" id="{2E333554-56CA-F444-F18C-2AC459692885}"/>
              </a:ext>
            </a:extLst>
          </p:cNvPr>
          <p:cNvSpPr>
            <a:spLocks noGrp="1"/>
          </p:cNvSpPr>
          <p:nvPr>
            <p:ph idx="1"/>
          </p:nvPr>
        </p:nvSpPr>
        <p:spPr/>
        <p:txBody>
          <a:bodyPr>
            <a:normAutofit/>
          </a:bodyPr>
          <a:lstStyle/>
          <a:p>
            <a:r>
              <a:rPr lang="en-GB" sz="3600" dirty="0"/>
              <a:t>Collapse seemed imminent at turn of century</a:t>
            </a:r>
          </a:p>
          <a:p>
            <a:r>
              <a:rPr lang="en-GB" sz="3600" dirty="0"/>
              <a:t>1908: Bulgaria declared full independence, Austria annexed Bosnia and Herzegovina</a:t>
            </a:r>
          </a:p>
          <a:p>
            <a:r>
              <a:rPr lang="en-GB" sz="3600" dirty="0"/>
              <a:t>1912: Italy seized Libya</a:t>
            </a:r>
          </a:p>
          <a:p>
            <a:r>
              <a:rPr lang="en-GB" sz="3600" dirty="0"/>
              <a:t>1913: Secession of Albania and Macedonia</a:t>
            </a:r>
          </a:p>
        </p:txBody>
      </p:sp>
    </p:spTree>
    <p:extLst>
      <p:ext uri="{BB962C8B-B14F-4D97-AF65-F5344CB8AC3E}">
        <p14:creationId xmlns:p14="http://schemas.microsoft.com/office/powerpoint/2010/main" val="1754263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5074A7-93AB-724A-9F21-325C526A84A7}"/>
              </a:ext>
            </a:extLst>
          </p:cNvPr>
          <p:cNvPicPr>
            <a:picLocks noChangeAspect="1"/>
          </p:cNvPicPr>
          <p:nvPr/>
        </p:nvPicPr>
        <p:blipFill>
          <a:blip r:embed="rId2"/>
          <a:stretch>
            <a:fillRect/>
          </a:stretch>
        </p:blipFill>
        <p:spPr>
          <a:xfrm>
            <a:off x="1153297" y="0"/>
            <a:ext cx="9885405" cy="6858000"/>
          </a:xfrm>
          <a:prstGeom prst="rect">
            <a:avLst/>
          </a:prstGeom>
        </p:spPr>
      </p:pic>
    </p:spTree>
    <p:extLst>
      <p:ext uri="{BB962C8B-B14F-4D97-AF65-F5344CB8AC3E}">
        <p14:creationId xmlns:p14="http://schemas.microsoft.com/office/powerpoint/2010/main" val="2612079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808C5-0264-84B0-997A-4C8FCE5FB3F3}"/>
              </a:ext>
            </a:extLst>
          </p:cNvPr>
          <p:cNvSpPr>
            <a:spLocks noGrp="1"/>
          </p:cNvSpPr>
          <p:nvPr>
            <p:ph type="title"/>
          </p:nvPr>
        </p:nvSpPr>
        <p:spPr/>
        <p:txBody>
          <a:bodyPr>
            <a:normAutofit fontScale="90000"/>
          </a:bodyPr>
          <a:lstStyle/>
          <a:p>
            <a:r>
              <a:rPr lang="en-GB" dirty="0"/>
              <a:t>Armenian vulnerability in ottoman empire</a:t>
            </a:r>
          </a:p>
        </p:txBody>
      </p:sp>
      <p:sp>
        <p:nvSpPr>
          <p:cNvPr id="3" name="Content Placeholder 2">
            <a:extLst>
              <a:ext uri="{FF2B5EF4-FFF2-40B4-BE49-F238E27FC236}">
                <a16:creationId xmlns:a16="http://schemas.microsoft.com/office/drawing/2014/main" id="{A0C5287C-DD3F-C088-9AEC-F7C14F68F542}"/>
              </a:ext>
            </a:extLst>
          </p:cNvPr>
          <p:cNvSpPr>
            <a:spLocks noGrp="1"/>
          </p:cNvSpPr>
          <p:nvPr>
            <p:ph idx="1"/>
          </p:nvPr>
        </p:nvSpPr>
        <p:spPr/>
        <p:txBody>
          <a:bodyPr>
            <a:normAutofit/>
          </a:bodyPr>
          <a:lstStyle/>
          <a:p>
            <a:r>
              <a:rPr lang="en-GB" dirty="0"/>
              <a:t>Ottoman rulers sensitive to ‘interference’ in imperial affairs</a:t>
            </a:r>
          </a:p>
          <a:p>
            <a:r>
              <a:rPr lang="en-GB" dirty="0"/>
              <a:t>Britain and Russia seeking to increase influence by advocating on behalf of Armenians (Bloxham, 2005; </a:t>
            </a:r>
            <a:r>
              <a:rPr lang="en-GB" dirty="0" err="1"/>
              <a:t>Somakian</a:t>
            </a:r>
            <a:r>
              <a:rPr lang="en-GB" dirty="0"/>
              <a:t>, 1995).</a:t>
            </a:r>
          </a:p>
          <a:p>
            <a:r>
              <a:rPr lang="en-GB" dirty="0"/>
              <a:t>Armenians previously enjoyed status of </a:t>
            </a:r>
            <a:r>
              <a:rPr lang="en-GB" i="1" dirty="0"/>
              <a:t>millet </a:t>
            </a:r>
            <a:r>
              <a:rPr lang="en-GB" dirty="0"/>
              <a:t>(recognised minority)</a:t>
            </a:r>
          </a:p>
          <a:p>
            <a:r>
              <a:rPr lang="en-GB" dirty="0"/>
              <a:t>Came to be viewed as subversive population aligned with the Empire’s enemies.</a:t>
            </a:r>
          </a:p>
        </p:txBody>
      </p:sp>
    </p:spTree>
    <p:extLst>
      <p:ext uri="{BB962C8B-B14F-4D97-AF65-F5344CB8AC3E}">
        <p14:creationId xmlns:p14="http://schemas.microsoft.com/office/powerpoint/2010/main" val="2354746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EDF6-2716-0DED-64D8-8FF5229AB2BA}"/>
              </a:ext>
            </a:extLst>
          </p:cNvPr>
          <p:cNvSpPr>
            <a:spLocks noGrp="1"/>
          </p:cNvSpPr>
          <p:nvPr>
            <p:ph type="title"/>
          </p:nvPr>
        </p:nvSpPr>
        <p:spPr/>
        <p:txBody>
          <a:bodyPr>
            <a:normAutofit fontScale="90000"/>
          </a:bodyPr>
          <a:lstStyle/>
          <a:p>
            <a:r>
              <a:rPr lang="en-GB" dirty="0"/>
              <a:t>Vulnerability of Armenians in Ottoman Empire</a:t>
            </a:r>
          </a:p>
        </p:txBody>
      </p:sp>
      <p:sp>
        <p:nvSpPr>
          <p:cNvPr id="3" name="Content Placeholder 2">
            <a:extLst>
              <a:ext uri="{FF2B5EF4-FFF2-40B4-BE49-F238E27FC236}">
                <a16:creationId xmlns:a16="http://schemas.microsoft.com/office/drawing/2014/main" id="{81C04255-9A35-30A9-9216-801CD1627084}"/>
              </a:ext>
            </a:extLst>
          </p:cNvPr>
          <p:cNvSpPr>
            <a:spLocks noGrp="1"/>
          </p:cNvSpPr>
          <p:nvPr>
            <p:ph idx="1"/>
          </p:nvPr>
        </p:nvSpPr>
        <p:spPr/>
        <p:txBody>
          <a:bodyPr/>
          <a:lstStyle/>
          <a:p>
            <a:r>
              <a:rPr lang="en-GB" dirty="0"/>
              <a:t>Broader ‘Armenian renaissance’ (</a:t>
            </a:r>
            <a:r>
              <a:rPr lang="en-GB" i="1" dirty="0" err="1"/>
              <a:t>Zartonk</a:t>
            </a:r>
            <a:r>
              <a:rPr lang="en-GB" i="1" dirty="0"/>
              <a:t>) </a:t>
            </a:r>
            <a:r>
              <a:rPr lang="en-GB" dirty="0"/>
              <a:t>from mid-C19th</a:t>
            </a:r>
          </a:p>
          <a:p>
            <a:r>
              <a:rPr lang="en-GB" dirty="0"/>
              <a:t>Hundreds of Ottoman Armenians returned from European universities with liberal ideas</a:t>
            </a:r>
          </a:p>
          <a:p>
            <a:r>
              <a:rPr lang="en-GB" dirty="0"/>
              <a:t>Use of Armenian as written language, development of Armenian press, establishment of schools (</a:t>
            </a:r>
            <a:r>
              <a:rPr lang="en-GB" dirty="0" err="1"/>
              <a:t>Astourian</a:t>
            </a:r>
            <a:r>
              <a:rPr lang="en-GB" dirty="0"/>
              <a:t>, 1990).</a:t>
            </a:r>
          </a:p>
          <a:p>
            <a:r>
              <a:rPr lang="en-GB" dirty="0"/>
              <a:t>1870s/80s – formation of Armenian revolutionary societies – increased suspicions</a:t>
            </a:r>
          </a:p>
          <a:p>
            <a:endParaRPr lang="en-GB" dirty="0"/>
          </a:p>
          <a:p>
            <a:endParaRPr lang="en-GB" dirty="0"/>
          </a:p>
        </p:txBody>
      </p:sp>
    </p:spTree>
    <p:extLst>
      <p:ext uri="{BB962C8B-B14F-4D97-AF65-F5344CB8AC3E}">
        <p14:creationId xmlns:p14="http://schemas.microsoft.com/office/powerpoint/2010/main" val="1709632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7F3A5-A171-ED8C-3888-9F27550A17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76317B-618E-8467-176D-E0563AB0EC36}"/>
              </a:ext>
            </a:extLst>
          </p:cNvPr>
          <p:cNvSpPr>
            <a:spLocks noGrp="1"/>
          </p:cNvSpPr>
          <p:nvPr>
            <p:ph type="title"/>
          </p:nvPr>
        </p:nvSpPr>
        <p:spPr/>
        <p:txBody>
          <a:bodyPr>
            <a:normAutofit fontScale="90000"/>
          </a:bodyPr>
          <a:lstStyle/>
          <a:p>
            <a:r>
              <a:rPr lang="en-GB" dirty="0"/>
              <a:t>Vulnerability of Armenians in Ottoman Empire</a:t>
            </a:r>
          </a:p>
        </p:txBody>
      </p:sp>
      <p:sp>
        <p:nvSpPr>
          <p:cNvPr id="3" name="Content Placeholder 2">
            <a:extLst>
              <a:ext uri="{FF2B5EF4-FFF2-40B4-BE49-F238E27FC236}">
                <a16:creationId xmlns:a16="http://schemas.microsoft.com/office/drawing/2014/main" id="{3B0E2D84-2EBB-0C0B-C922-909DAF8653FC}"/>
              </a:ext>
            </a:extLst>
          </p:cNvPr>
          <p:cNvSpPr>
            <a:spLocks noGrp="1"/>
          </p:cNvSpPr>
          <p:nvPr>
            <p:ph idx="1"/>
          </p:nvPr>
        </p:nvSpPr>
        <p:spPr/>
        <p:txBody>
          <a:bodyPr/>
          <a:lstStyle/>
          <a:p>
            <a:r>
              <a:rPr lang="en-GB" dirty="0"/>
              <a:t>Development of Armenian political parties </a:t>
            </a:r>
          </a:p>
          <a:p>
            <a:r>
              <a:rPr lang="en-GB" dirty="0"/>
              <a:t>Revolutionary societies and parties demanded full equality within the empire, appealed to outside powers for support.</a:t>
            </a:r>
          </a:p>
          <a:p>
            <a:r>
              <a:rPr lang="en-GB" dirty="0"/>
              <a:t>Muslim nationalist hostility and backlash.</a:t>
            </a:r>
          </a:p>
          <a:p>
            <a:endParaRPr lang="en-GB" dirty="0"/>
          </a:p>
        </p:txBody>
      </p:sp>
    </p:spTree>
    <p:extLst>
      <p:ext uri="{BB962C8B-B14F-4D97-AF65-F5344CB8AC3E}">
        <p14:creationId xmlns:p14="http://schemas.microsoft.com/office/powerpoint/2010/main" val="5313389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9AD51-3906-700B-200C-7B5309821A4B}"/>
              </a:ext>
            </a:extLst>
          </p:cNvPr>
          <p:cNvSpPr>
            <a:spLocks noGrp="1"/>
          </p:cNvSpPr>
          <p:nvPr>
            <p:ph type="title"/>
          </p:nvPr>
        </p:nvSpPr>
        <p:spPr>
          <a:xfrm>
            <a:off x="5300811" y="317500"/>
            <a:ext cx="5927576" cy="1701800"/>
          </a:xfrm>
        </p:spPr>
        <p:txBody>
          <a:bodyPr>
            <a:normAutofit/>
          </a:bodyPr>
          <a:lstStyle/>
          <a:p>
            <a:r>
              <a:rPr lang="en-GB" sz="5600"/>
              <a:t>Armenian revolutionaries	</a:t>
            </a:r>
          </a:p>
        </p:txBody>
      </p:sp>
      <p:pic>
        <p:nvPicPr>
          <p:cNvPr id="4" name="Picture 3">
            <a:extLst>
              <a:ext uri="{FF2B5EF4-FFF2-40B4-BE49-F238E27FC236}">
                <a16:creationId xmlns:a16="http://schemas.microsoft.com/office/drawing/2014/main" id="{62A03380-DF76-4BAC-0E0E-330467841BE9}"/>
              </a:ext>
            </a:extLst>
          </p:cNvPr>
          <p:cNvPicPr>
            <a:picLocks noChangeAspect="1"/>
          </p:cNvPicPr>
          <p:nvPr/>
        </p:nvPicPr>
        <p:blipFill>
          <a:blip r:embed="rId2"/>
          <a:srcRect l="33372" r="34201"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5D1E276B-2DC1-5968-A383-EC85717BD536}"/>
              </a:ext>
            </a:extLst>
          </p:cNvPr>
          <p:cNvSpPr>
            <a:spLocks noGrp="1"/>
          </p:cNvSpPr>
          <p:nvPr>
            <p:ph idx="1"/>
          </p:nvPr>
        </p:nvSpPr>
        <p:spPr>
          <a:xfrm>
            <a:off x="5300810" y="2587625"/>
            <a:ext cx="5927577" cy="3594100"/>
          </a:xfrm>
        </p:spPr>
        <p:txBody>
          <a:bodyPr anchor="t">
            <a:normAutofit/>
          </a:bodyPr>
          <a:lstStyle/>
          <a:p>
            <a:r>
              <a:rPr lang="en-GB" dirty="0"/>
              <a:t>17 October 1895: Armenian revolutionaries seized National Bank in Constantinople, threatened to blow it up with more than 100 hostages unless granted regional autonomy</a:t>
            </a:r>
          </a:p>
          <a:p>
            <a:r>
              <a:rPr lang="en-GB" dirty="0"/>
              <a:t>French intervention</a:t>
            </a:r>
          </a:p>
        </p:txBody>
      </p:sp>
    </p:spTree>
    <p:extLst>
      <p:ext uri="{BB962C8B-B14F-4D97-AF65-F5344CB8AC3E}">
        <p14:creationId xmlns:p14="http://schemas.microsoft.com/office/powerpoint/2010/main" val="37807246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E550C-AA83-0D4B-0316-CBCB6741277B}"/>
              </a:ext>
            </a:extLst>
          </p:cNvPr>
          <p:cNvSpPr>
            <a:spLocks noGrp="1"/>
          </p:cNvSpPr>
          <p:nvPr>
            <p:ph type="title"/>
          </p:nvPr>
        </p:nvSpPr>
        <p:spPr/>
        <p:txBody>
          <a:bodyPr>
            <a:normAutofit/>
          </a:bodyPr>
          <a:lstStyle/>
          <a:p>
            <a:r>
              <a:rPr lang="en-GB" dirty="0"/>
              <a:t>1894-1896 massacres</a:t>
            </a:r>
          </a:p>
        </p:txBody>
      </p:sp>
      <p:sp>
        <p:nvSpPr>
          <p:cNvPr id="3" name="Content Placeholder 2">
            <a:extLst>
              <a:ext uri="{FF2B5EF4-FFF2-40B4-BE49-F238E27FC236}">
                <a16:creationId xmlns:a16="http://schemas.microsoft.com/office/drawing/2014/main" id="{772410A4-B3AC-43F6-796E-DB92C130C6D4}"/>
              </a:ext>
            </a:extLst>
          </p:cNvPr>
          <p:cNvSpPr>
            <a:spLocks noGrp="1"/>
          </p:cNvSpPr>
          <p:nvPr>
            <p:ph idx="1"/>
          </p:nvPr>
        </p:nvSpPr>
        <p:spPr/>
        <p:txBody>
          <a:bodyPr>
            <a:normAutofit fontScale="70000" lnSpcReduction="20000"/>
          </a:bodyPr>
          <a:lstStyle/>
          <a:p>
            <a:r>
              <a:rPr lang="en-GB" dirty="0"/>
              <a:t>“A test case for the political feasibility, if not acceptability by the rest of the world, of the enactment by central authorities of the organised mass murder of a discordant nationality” (</a:t>
            </a:r>
            <a:r>
              <a:rPr lang="en-GB" dirty="0" err="1"/>
              <a:t>Dadrian</a:t>
            </a:r>
            <a:r>
              <a:rPr lang="en-GB" dirty="0"/>
              <a:t>, 1995).</a:t>
            </a:r>
          </a:p>
          <a:p>
            <a:r>
              <a:rPr lang="en-GB" dirty="0"/>
              <a:t>More selective than 1915-17 killings, and more difficult to ascertain central state instructions</a:t>
            </a:r>
          </a:p>
          <a:p>
            <a:r>
              <a:rPr lang="en-GB" dirty="0"/>
              <a:t>Main perpetrators – Muslim religious leaders, students and brotherhoods, though many ordinary Muslims participated.</a:t>
            </a:r>
          </a:p>
          <a:p>
            <a:r>
              <a:rPr lang="en-GB" dirty="0"/>
              <a:t>80K-200K Armenians killed (Bloxham, 2005).</a:t>
            </a:r>
          </a:p>
          <a:p>
            <a:r>
              <a:rPr lang="en-GB" dirty="0"/>
              <a:t>“</a:t>
            </a:r>
            <a:r>
              <a:rPr lang="en-GB" dirty="0" err="1"/>
              <a:t>Gendercidal</a:t>
            </a:r>
            <a:r>
              <a:rPr lang="en-GB" dirty="0"/>
              <a:t>” (Jones, 2005) – predominantly targeted men of ‘battle age’.</a:t>
            </a:r>
          </a:p>
          <a:p>
            <a:r>
              <a:rPr lang="en-GB" dirty="0"/>
              <a:t>Women and children generally not targeted, though SV against women and some women and children were killed.</a:t>
            </a:r>
          </a:p>
        </p:txBody>
      </p:sp>
    </p:spTree>
    <p:extLst>
      <p:ext uri="{BB962C8B-B14F-4D97-AF65-F5344CB8AC3E}">
        <p14:creationId xmlns:p14="http://schemas.microsoft.com/office/powerpoint/2010/main" val="3502884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9834CC-7417-08EC-7148-BC73C6EC8D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870981-0CAB-5AB7-7D35-EEFF7D8D7822}"/>
              </a:ext>
            </a:extLst>
          </p:cNvPr>
          <p:cNvSpPr>
            <a:spLocks noGrp="1"/>
          </p:cNvSpPr>
          <p:nvPr>
            <p:ph type="title"/>
          </p:nvPr>
        </p:nvSpPr>
        <p:spPr/>
        <p:txBody>
          <a:bodyPr>
            <a:normAutofit/>
          </a:bodyPr>
          <a:lstStyle/>
          <a:p>
            <a:r>
              <a:rPr lang="en-GB" dirty="0"/>
              <a:t>1894-1896 massacres</a:t>
            </a:r>
          </a:p>
        </p:txBody>
      </p:sp>
      <p:sp>
        <p:nvSpPr>
          <p:cNvPr id="3" name="Content Placeholder 2">
            <a:extLst>
              <a:ext uri="{FF2B5EF4-FFF2-40B4-BE49-F238E27FC236}">
                <a16:creationId xmlns:a16="http://schemas.microsoft.com/office/drawing/2014/main" id="{0755A07C-F721-7528-4ECE-E468A44A4C2D}"/>
              </a:ext>
            </a:extLst>
          </p:cNvPr>
          <p:cNvSpPr>
            <a:spLocks noGrp="1"/>
          </p:cNvSpPr>
          <p:nvPr>
            <p:ph idx="1"/>
          </p:nvPr>
        </p:nvSpPr>
        <p:spPr>
          <a:xfrm>
            <a:off x="961644" y="2587752"/>
            <a:ext cx="10268712" cy="3593592"/>
          </a:xfrm>
        </p:spPr>
        <p:txBody>
          <a:bodyPr>
            <a:normAutofit/>
          </a:bodyPr>
          <a:lstStyle/>
          <a:p>
            <a:r>
              <a:rPr lang="en-GB" dirty="0"/>
              <a:t>International response – condemnation.</a:t>
            </a:r>
          </a:p>
          <a:p>
            <a:r>
              <a:rPr lang="en-GB" dirty="0"/>
              <a:t>‘Diplomatic crisis’ (Kaiser, 2010)</a:t>
            </a:r>
          </a:p>
        </p:txBody>
      </p:sp>
    </p:spTree>
    <p:extLst>
      <p:ext uri="{BB962C8B-B14F-4D97-AF65-F5344CB8AC3E}">
        <p14:creationId xmlns:p14="http://schemas.microsoft.com/office/powerpoint/2010/main" val="3364107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44C7F-BE13-F24B-5AAC-105F41DB89C4}"/>
              </a:ext>
            </a:extLst>
          </p:cNvPr>
          <p:cNvSpPr>
            <a:spLocks noGrp="1"/>
          </p:cNvSpPr>
          <p:nvPr>
            <p:ph type="title"/>
          </p:nvPr>
        </p:nvSpPr>
        <p:spPr/>
        <p:txBody>
          <a:bodyPr/>
          <a:lstStyle/>
          <a:p>
            <a:r>
              <a:rPr lang="en-GB" dirty="0"/>
              <a:t>1894-1896 Massacres</a:t>
            </a:r>
          </a:p>
        </p:txBody>
      </p:sp>
      <p:sp>
        <p:nvSpPr>
          <p:cNvPr id="3" name="Content Placeholder 2">
            <a:extLst>
              <a:ext uri="{FF2B5EF4-FFF2-40B4-BE49-F238E27FC236}">
                <a16:creationId xmlns:a16="http://schemas.microsoft.com/office/drawing/2014/main" id="{A90942E0-9B48-3BBE-7EC9-8FDFFF1C90AC}"/>
              </a:ext>
            </a:extLst>
          </p:cNvPr>
          <p:cNvSpPr>
            <a:spLocks noGrp="1"/>
          </p:cNvSpPr>
          <p:nvPr>
            <p:ph idx="1"/>
          </p:nvPr>
        </p:nvSpPr>
        <p:spPr/>
        <p:txBody>
          <a:bodyPr>
            <a:normAutofit fontScale="77500" lnSpcReduction="20000"/>
          </a:bodyPr>
          <a:lstStyle/>
          <a:p>
            <a:r>
              <a:rPr lang="en-GB" dirty="0"/>
              <a:t>Armenians petitioned Ottoman courts for protection and civil guarantees including:</a:t>
            </a:r>
          </a:p>
          <a:p>
            <a:pPr marL="457200" indent="-457200">
              <a:buFont typeface="Arial" panose="020B0604020202020204" pitchFamily="34" charset="0"/>
              <a:buChar char="•"/>
            </a:pPr>
            <a:r>
              <a:rPr lang="en-GB" dirty="0"/>
              <a:t>Fair taxation</a:t>
            </a:r>
          </a:p>
          <a:p>
            <a:pPr marL="457200" indent="-457200">
              <a:buFont typeface="Arial" panose="020B0604020202020204" pitchFamily="34" charset="0"/>
              <a:buChar char="•"/>
            </a:pPr>
            <a:r>
              <a:rPr lang="en-GB" dirty="0"/>
              <a:t>Freedom of conscience</a:t>
            </a:r>
          </a:p>
          <a:p>
            <a:pPr marL="457200" indent="-457200">
              <a:buFont typeface="Arial" panose="020B0604020202020204" pitchFamily="34" charset="0"/>
              <a:buChar char="•"/>
            </a:pPr>
            <a:r>
              <a:rPr lang="en-GB" dirty="0"/>
              <a:t>Right of public meetings</a:t>
            </a:r>
          </a:p>
          <a:p>
            <a:pPr marL="457200" indent="-457200">
              <a:buFont typeface="Arial" panose="020B0604020202020204" pitchFamily="34" charset="0"/>
              <a:buChar char="•"/>
            </a:pPr>
            <a:r>
              <a:rPr lang="en-GB" dirty="0"/>
              <a:t>Equality before the law</a:t>
            </a:r>
          </a:p>
          <a:p>
            <a:pPr marL="457200" indent="-457200">
              <a:buFont typeface="Arial" panose="020B0604020202020204" pitchFamily="34" charset="0"/>
              <a:buChar char="•"/>
            </a:pPr>
            <a:r>
              <a:rPr lang="en-GB" dirty="0"/>
              <a:t>Protection of life, property and ‘honour’ (euphemism for protection of women)</a:t>
            </a:r>
          </a:p>
          <a:p>
            <a:r>
              <a:rPr lang="en-GB" dirty="0"/>
              <a:t>Assurances given – but perceptions of Armenians as subversive minority increasing</a:t>
            </a:r>
          </a:p>
          <a:p>
            <a:r>
              <a:rPr lang="en-GB" dirty="0"/>
              <a:t>(Balakian, 2003).</a:t>
            </a:r>
          </a:p>
          <a:p>
            <a:endParaRPr lang="en-GB" dirty="0"/>
          </a:p>
        </p:txBody>
      </p:sp>
    </p:spTree>
    <p:extLst>
      <p:ext uri="{BB962C8B-B14F-4D97-AF65-F5344CB8AC3E}">
        <p14:creationId xmlns:p14="http://schemas.microsoft.com/office/powerpoint/2010/main" val="3293367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6F575-C0C9-5AFA-D748-96FC80B825E4}"/>
              </a:ext>
            </a:extLst>
          </p:cNvPr>
          <p:cNvSpPr>
            <a:spLocks noGrp="1"/>
          </p:cNvSpPr>
          <p:nvPr>
            <p:ph type="title"/>
          </p:nvPr>
        </p:nvSpPr>
        <p:spPr>
          <a:xfrm>
            <a:off x="5300811" y="317500"/>
            <a:ext cx="5927576" cy="1701800"/>
          </a:xfrm>
        </p:spPr>
        <p:txBody>
          <a:bodyPr>
            <a:normAutofit/>
          </a:bodyPr>
          <a:lstStyle/>
          <a:p>
            <a:r>
              <a:rPr lang="en-GB" sz="5600"/>
              <a:t>1908 Young Turk Revolution</a:t>
            </a:r>
          </a:p>
        </p:txBody>
      </p:sp>
      <p:pic>
        <p:nvPicPr>
          <p:cNvPr id="4" name="Picture 3">
            <a:extLst>
              <a:ext uri="{FF2B5EF4-FFF2-40B4-BE49-F238E27FC236}">
                <a16:creationId xmlns:a16="http://schemas.microsoft.com/office/drawing/2014/main" id="{069809DD-F23D-43CC-ED6F-7DE0ECCF0CC4}"/>
              </a:ext>
            </a:extLst>
          </p:cNvPr>
          <p:cNvPicPr>
            <a:picLocks noChangeAspect="1"/>
          </p:cNvPicPr>
          <p:nvPr/>
        </p:nvPicPr>
        <p:blipFill>
          <a:blip r:embed="rId2"/>
          <a:srcRect l="26459" r="28042" b="2"/>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65DA24BB-D737-11D3-BA09-62EBC85B95AB}"/>
              </a:ext>
            </a:extLst>
          </p:cNvPr>
          <p:cNvSpPr>
            <a:spLocks noGrp="1"/>
          </p:cNvSpPr>
          <p:nvPr>
            <p:ph idx="1"/>
          </p:nvPr>
        </p:nvSpPr>
        <p:spPr>
          <a:xfrm>
            <a:off x="5300810" y="2587625"/>
            <a:ext cx="5927577" cy="3594100"/>
          </a:xfrm>
        </p:spPr>
        <p:txBody>
          <a:bodyPr anchor="t">
            <a:normAutofit/>
          </a:bodyPr>
          <a:lstStyle/>
          <a:p>
            <a:r>
              <a:rPr lang="en-GB" dirty="0"/>
              <a:t>July 1908: Modernising military officers (Committee of Union and Progress AKA ‘Young Turks’) overthrew Sultanate</a:t>
            </a:r>
          </a:p>
          <a:p>
            <a:r>
              <a:rPr lang="en-GB" dirty="0"/>
              <a:t>Armenians welcomed the change.</a:t>
            </a:r>
            <a:br>
              <a:rPr lang="en-GB" dirty="0"/>
            </a:br>
            <a:r>
              <a:rPr lang="en-GB" dirty="0"/>
              <a:t>Christians, Jews, other religious minorities granted full constitutional rights (</a:t>
            </a:r>
            <a:r>
              <a:rPr lang="en-GB" dirty="0" err="1"/>
              <a:t>Astourian</a:t>
            </a:r>
            <a:r>
              <a:rPr lang="en-GB" dirty="0"/>
              <a:t>, 1990).</a:t>
            </a:r>
          </a:p>
        </p:txBody>
      </p:sp>
    </p:spTree>
    <p:extLst>
      <p:ext uri="{BB962C8B-B14F-4D97-AF65-F5344CB8AC3E}">
        <p14:creationId xmlns:p14="http://schemas.microsoft.com/office/powerpoint/2010/main" val="40206323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4B17CD-8F89-3804-4DCE-93ED577FEF74}"/>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E7C2D-BD74-C4BD-7678-C7B2925CF9F5}"/>
              </a:ext>
            </a:extLst>
          </p:cNvPr>
          <p:cNvSpPr>
            <a:spLocks noGrp="1"/>
          </p:cNvSpPr>
          <p:nvPr>
            <p:ph type="title"/>
          </p:nvPr>
        </p:nvSpPr>
        <p:spPr>
          <a:xfrm>
            <a:off x="5300811" y="317500"/>
            <a:ext cx="5927576" cy="1701800"/>
          </a:xfrm>
        </p:spPr>
        <p:txBody>
          <a:bodyPr>
            <a:normAutofit/>
          </a:bodyPr>
          <a:lstStyle/>
          <a:p>
            <a:r>
              <a:rPr lang="en-GB" sz="5600" dirty="0"/>
              <a:t>Adana Massacres</a:t>
            </a:r>
          </a:p>
        </p:txBody>
      </p:sp>
      <p:pic>
        <p:nvPicPr>
          <p:cNvPr id="6" name="Picture 5">
            <a:extLst>
              <a:ext uri="{FF2B5EF4-FFF2-40B4-BE49-F238E27FC236}">
                <a16:creationId xmlns:a16="http://schemas.microsoft.com/office/drawing/2014/main" id="{895E3284-76E4-B48D-9154-D86835035025}"/>
              </a:ext>
            </a:extLst>
          </p:cNvPr>
          <p:cNvPicPr>
            <a:picLocks noChangeAspect="1"/>
          </p:cNvPicPr>
          <p:nvPr/>
        </p:nvPicPr>
        <p:blipFill>
          <a:blip r:embed="rId2"/>
          <a:srcRect l="20155" r="38589"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EA96D3B2-CDD4-D31B-3518-6CFF713CCDFD}"/>
              </a:ext>
            </a:extLst>
          </p:cNvPr>
          <p:cNvSpPr>
            <a:spLocks noGrp="1"/>
          </p:cNvSpPr>
          <p:nvPr>
            <p:ph idx="1"/>
          </p:nvPr>
        </p:nvSpPr>
        <p:spPr>
          <a:xfrm>
            <a:off x="5300810" y="2587625"/>
            <a:ext cx="5927577" cy="3594100"/>
          </a:xfrm>
        </p:spPr>
        <p:txBody>
          <a:bodyPr anchor="t">
            <a:normAutofit/>
          </a:bodyPr>
          <a:lstStyle/>
          <a:p>
            <a:r>
              <a:rPr lang="en-GB" dirty="0"/>
              <a:t>1909 massacres of Armenians in Adana – Ottoman soldiers, irregular troops and civilians murdered c.20,000 Armenians. C.2000 Muslims killed by Armenians.</a:t>
            </a:r>
          </a:p>
          <a:p>
            <a:r>
              <a:rPr lang="en-GB" dirty="0"/>
              <a:t>34 Turks and 6 Armenians were prosecuted (Bell-</a:t>
            </a:r>
            <a:r>
              <a:rPr lang="en-GB" dirty="0" err="1"/>
              <a:t>Fiakoff</a:t>
            </a:r>
            <a:r>
              <a:rPr lang="en-GB" dirty="0"/>
              <a:t>, 1999).</a:t>
            </a:r>
          </a:p>
        </p:txBody>
      </p:sp>
    </p:spTree>
    <p:extLst>
      <p:ext uri="{BB962C8B-B14F-4D97-AF65-F5344CB8AC3E}">
        <p14:creationId xmlns:p14="http://schemas.microsoft.com/office/powerpoint/2010/main" val="3410071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CA75B-4F5A-651B-98C8-117668B7906B}"/>
              </a:ext>
            </a:extLst>
          </p:cNvPr>
          <p:cNvSpPr>
            <a:spLocks noGrp="1"/>
          </p:cNvSpPr>
          <p:nvPr>
            <p:ph type="title"/>
          </p:nvPr>
        </p:nvSpPr>
        <p:spPr>
          <a:xfrm>
            <a:off x="5300811" y="317500"/>
            <a:ext cx="5927576" cy="1701800"/>
          </a:xfrm>
        </p:spPr>
        <p:txBody>
          <a:bodyPr>
            <a:normAutofit/>
          </a:bodyPr>
          <a:lstStyle/>
          <a:p>
            <a:r>
              <a:rPr lang="en-GB" sz="5600"/>
              <a:t>Split in the C.U.P.</a:t>
            </a:r>
          </a:p>
        </p:txBody>
      </p:sp>
      <p:pic>
        <p:nvPicPr>
          <p:cNvPr id="4" name="Picture 3">
            <a:extLst>
              <a:ext uri="{FF2B5EF4-FFF2-40B4-BE49-F238E27FC236}">
                <a16:creationId xmlns:a16="http://schemas.microsoft.com/office/drawing/2014/main" id="{3857EA90-C89A-82A9-F549-99C3382C9C03}"/>
              </a:ext>
            </a:extLst>
          </p:cNvPr>
          <p:cNvPicPr>
            <a:picLocks noChangeAspect="1"/>
          </p:cNvPicPr>
          <p:nvPr/>
        </p:nvPicPr>
        <p:blipFill>
          <a:blip r:embed="rId2"/>
          <a:srcRect b="4655"/>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A2FA1CF5-55F7-1220-8C6E-F407FAEE1C65}"/>
              </a:ext>
            </a:extLst>
          </p:cNvPr>
          <p:cNvSpPr>
            <a:spLocks noGrp="1"/>
          </p:cNvSpPr>
          <p:nvPr>
            <p:ph idx="1"/>
          </p:nvPr>
        </p:nvSpPr>
        <p:spPr>
          <a:xfrm>
            <a:off x="5300810" y="2587625"/>
            <a:ext cx="5927577" cy="3594100"/>
          </a:xfrm>
        </p:spPr>
        <p:txBody>
          <a:bodyPr anchor="t">
            <a:normAutofit/>
          </a:bodyPr>
          <a:lstStyle/>
          <a:p>
            <a:pPr>
              <a:lnSpc>
                <a:spcPct val="91000"/>
              </a:lnSpc>
            </a:pPr>
            <a:r>
              <a:rPr lang="en-GB" sz="2200"/>
              <a:t>Committee of Union and Progress split – liberal democratic vs authoritarian factions.</a:t>
            </a:r>
          </a:p>
          <a:p>
            <a:pPr>
              <a:lnSpc>
                <a:spcPct val="91000"/>
              </a:lnSpc>
            </a:pPr>
            <a:r>
              <a:rPr lang="en-GB" sz="2200"/>
              <a:t>Authoritarian faction – nationalism and chauvinism</a:t>
            </a:r>
          </a:p>
          <a:p>
            <a:pPr>
              <a:lnSpc>
                <a:spcPct val="91000"/>
              </a:lnSpc>
            </a:pPr>
            <a:r>
              <a:rPr lang="en-GB" sz="2200"/>
              <a:t>Leading ideologist – Ziya </a:t>
            </a:r>
            <a:r>
              <a:rPr lang="en-GB" sz="2200" err="1"/>
              <a:t>Gokalp</a:t>
            </a:r>
            <a:endParaRPr lang="en-GB" sz="2200"/>
          </a:p>
          <a:p>
            <a:pPr>
              <a:lnSpc>
                <a:spcPct val="91000"/>
              </a:lnSpc>
            </a:pPr>
            <a:r>
              <a:rPr lang="en-GB" sz="2200"/>
              <a:t>Vision of renewed empire, uniting Turkic people – excluded non-Muslims (Miller and Miller, 1999).</a:t>
            </a:r>
          </a:p>
        </p:txBody>
      </p:sp>
    </p:spTree>
    <p:extLst>
      <p:ext uri="{BB962C8B-B14F-4D97-AF65-F5344CB8AC3E}">
        <p14:creationId xmlns:p14="http://schemas.microsoft.com/office/powerpoint/2010/main" val="30917680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A1C30-F8E5-A5AF-D8EF-DADE328D8F33}"/>
              </a:ext>
            </a:extLst>
          </p:cNvPr>
          <p:cNvSpPr>
            <a:spLocks noGrp="1"/>
          </p:cNvSpPr>
          <p:nvPr>
            <p:ph type="title"/>
          </p:nvPr>
        </p:nvSpPr>
        <p:spPr>
          <a:xfrm>
            <a:off x="960120" y="317814"/>
            <a:ext cx="10268712" cy="1700784"/>
          </a:xfrm>
        </p:spPr>
        <p:txBody>
          <a:bodyPr>
            <a:normAutofit/>
          </a:bodyPr>
          <a:lstStyle/>
          <a:p>
            <a:r>
              <a:rPr lang="en-GB" dirty="0"/>
              <a:t>January 1913 Coup</a:t>
            </a:r>
          </a:p>
        </p:txBody>
      </p:sp>
      <p:sp>
        <p:nvSpPr>
          <p:cNvPr id="13" name="Rectangle 12">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9C6D81-9407-E9CC-A835-8063C19FADF4}"/>
              </a:ext>
            </a:extLst>
          </p:cNvPr>
          <p:cNvSpPr>
            <a:spLocks noGrp="1"/>
          </p:cNvSpPr>
          <p:nvPr>
            <p:ph idx="1"/>
          </p:nvPr>
        </p:nvSpPr>
        <p:spPr>
          <a:xfrm>
            <a:off x="960120" y="2587752"/>
            <a:ext cx="3461755" cy="3258102"/>
          </a:xfrm>
        </p:spPr>
        <p:txBody>
          <a:bodyPr>
            <a:normAutofit fontScale="77500" lnSpcReduction="20000"/>
          </a:bodyPr>
          <a:lstStyle/>
          <a:p>
            <a:pPr>
              <a:lnSpc>
                <a:spcPct val="91000"/>
              </a:lnSpc>
            </a:pPr>
            <a:r>
              <a:rPr lang="en-GB" sz="2400" dirty="0"/>
              <a:t>23 Jan 1913: Extremist faction launches coup against moderates</a:t>
            </a:r>
          </a:p>
          <a:p>
            <a:pPr>
              <a:lnSpc>
                <a:spcPct val="91000"/>
              </a:lnSpc>
            </a:pPr>
            <a:r>
              <a:rPr lang="en-GB" sz="2400" dirty="0"/>
              <a:t>Led by Minister of Internal Affairs Talat Pasha, Minister of War Enver Pasha, Minister of the Navy Jemal Pasha</a:t>
            </a:r>
          </a:p>
          <a:p>
            <a:pPr>
              <a:lnSpc>
                <a:spcPct val="91000"/>
              </a:lnSpc>
            </a:pPr>
            <a:r>
              <a:rPr lang="en-GB" sz="2400" dirty="0"/>
              <a:t>Effective dictatorship established</a:t>
            </a:r>
          </a:p>
          <a:p>
            <a:pPr>
              <a:lnSpc>
                <a:spcPct val="91000"/>
              </a:lnSpc>
            </a:pPr>
            <a:r>
              <a:rPr lang="en-GB" sz="2400" dirty="0"/>
              <a:t>Increasing suspicion of Armenians (Winter, 2003).</a:t>
            </a:r>
          </a:p>
          <a:p>
            <a:pPr>
              <a:lnSpc>
                <a:spcPct val="91000"/>
              </a:lnSpc>
            </a:pPr>
            <a:endParaRPr lang="en-GB" sz="1600" dirty="0"/>
          </a:p>
        </p:txBody>
      </p:sp>
      <p:pic>
        <p:nvPicPr>
          <p:cNvPr id="4" name="Picture 3">
            <a:extLst>
              <a:ext uri="{FF2B5EF4-FFF2-40B4-BE49-F238E27FC236}">
                <a16:creationId xmlns:a16="http://schemas.microsoft.com/office/drawing/2014/main" id="{37BAFF06-94E9-9970-24AE-E203F4CC8F79}"/>
              </a:ext>
            </a:extLst>
          </p:cNvPr>
          <p:cNvPicPr>
            <a:picLocks noChangeAspect="1"/>
          </p:cNvPicPr>
          <p:nvPr/>
        </p:nvPicPr>
        <p:blipFill>
          <a:blip r:embed="rId2"/>
          <a:srcRect l="32581" r="36081"/>
          <a:stretch/>
        </p:blipFill>
        <p:spPr>
          <a:xfrm>
            <a:off x="5115635" y="2264989"/>
            <a:ext cx="2359152" cy="3952185"/>
          </a:xfrm>
          <a:prstGeom prst="rect">
            <a:avLst/>
          </a:prstGeom>
        </p:spPr>
      </p:pic>
      <p:pic>
        <p:nvPicPr>
          <p:cNvPr id="6" name="Picture 5">
            <a:extLst>
              <a:ext uri="{FF2B5EF4-FFF2-40B4-BE49-F238E27FC236}">
                <a16:creationId xmlns:a16="http://schemas.microsoft.com/office/drawing/2014/main" id="{64F5FCD4-1B05-7637-FAA4-2B9B3EE5DADC}"/>
              </a:ext>
            </a:extLst>
          </p:cNvPr>
          <p:cNvPicPr>
            <a:picLocks noChangeAspect="1"/>
          </p:cNvPicPr>
          <p:nvPr/>
        </p:nvPicPr>
        <p:blipFill>
          <a:blip r:embed="rId3"/>
          <a:srcRect l="10238" r="-5" b="-5"/>
          <a:stretch/>
        </p:blipFill>
        <p:spPr>
          <a:xfrm>
            <a:off x="9784892" y="2264989"/>
            <a:ext cx="2359152" cy="3952185"/>
          </a:xfrm>
          <a:prstGeom prst="rect">
            <a:avLst/>
          </a:prstGeom>
        </p:spPr>
      </p:pic>
      <p:pic>
        <p:nvPicPr>
          <p:cNvPr id="5" name="Picture 4">
            <a:extLst>
              <a:ext uri="{FF2B5EF4-FFF2-40B4-BE49-F238E27FC236}">
                <a16:creationId xmlns:a16="http://schemas.microsoft.com/office/drawing/2014/main" id="{C2FB7644-8CBD-144D-8BAF-E8D3AE1F679F}"/>
              </a:ext>
            </a:extLst>
          </p:cNvPr>
          <p:cNvPicPr>
            <a:picLocks noChangeAspect="1"/>
          </p:cNvPicPr>
          <p:nvPr/>
        </p:nvPicPr>
        <p:blipFill>
          <a:blip r:embed="rId4"/>
          <a:srcRect l="7311" r="8015" b="-5"/>
          <a:stretch/>
        </p:blipFill>
        <p:spPr>
          <a:xfrm>
            <a:off x="7474787" y="2264985"/>
            <a:ext cx="2359152" cy="3952185"/>
          </a:xfrm>
          <a:prstGeom prst="rect">
            <a:avLst/>
          </a:prstGeom>
        </p:spPr>
      </p:pic>
    </p:spTree>
    <p:extLst>
      <p:ext uri="{BB962C8B-B14F-4D97-AF65-F5344CB8AC3E}">
        <p14:creationId xmlns:p14="http://schemas.microsoft.com/office/powerpoint/2010/main" val="1290994698"/>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1EC0-3B66-F2D6-92A7-1A3439E0DB05}"/>
              </a:ext>
            </a:extLst>
          </p:cNvPr>
          <p:cNvSpPr>
            <a:spLocks noGrp="1"/>
          </p:cNvSpPr>
          <p:nvPr>
            <p:ph type="title"/>
          </p:nvPr>
        </p:nvSpPr>
        <p:spPr/>
        <p:txBody>
          <a:bodyPr/>
          <a:lstStyle/>
          <a:p>
            <a:r>
              <a:rPr lang="en-GB" dirty="0"/>
              <a:t>Outbreak of WWI</a:t>
            </a:r>
          </a:p>
        </p:txBody>
      </p:sp>
      <p:sp>
        <p:nvSpPr>
          <p:cNvPr id="3" name="Content Placeholder 2">
            <a:extLst>
              <a:ext uri="{FF2B5EF4-FFF2-40B4-BE49-F238E27FC236}">
                <a16:creationId xmlns:a16="http://schemas.microsoft.com/office/drawing/2014/main" id="{4C7414E1-12C1-2780-A4D5-BB5CACE5942E}"/>
              </a:ext>
            </a:extLst>
          </p:cNvPr>
          <p:cNvSpPr>
            <a:spLocks noGrp="1"/>
          </p:cNvSpPr>
          <p:nvPr>
            <p:ph idx="1"/>
          </p:nvPr>
        </p:nvSpPr>
        <p:spPr/>
        <p:txBody>
          <a:bodyPr/>
          <a:lstStyle/>
          <a:p>
            <a:r>
              <a:rPr lang="en-GB" dirty="0"/>
              <a:t>Ottomans entered war in Nov 1914 on the side of Central Powers (Germany and Austria-Hungary) against the Entente (Britain, France, Russia, Serbia)</a:t>
            </a:r>
          </a:p>
          <a:p>
            <a:r>
              <a:rPr lang="en-GB" dirty="0"/>
              <a:t>Context of “total war” central (Winter, 2003)</a:t>
            </a:r>
          </a:p>
          <a:p>
            <a:r>
              <a:rPr lang="en-GB" dirty="0"/>
              <a:t>Armenian soldiers served alongside Russians in the Caucasus region.</a:t>
            </a:r>
          </a:p>
        </p:txBody>
      </p:sp>
    </p:spTree>
    <p:extLst>
      <p:ext uri="{BB962C8B-B14F-4D97-AF65-F5344CB8AC3E}">
        <p14:creationId xmlns:p14="http://schemas.microsoft.com/office/powerpoint/2010/main" val="2309132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D5242-75F0-9298-D5A3-637126679313}"/>
              </a:ext>
            </a:extLst>
          </p:cNvPr>
          <p:cNvSpPr>
            <a:spLocks noGrp="1"/>
          </p:cNvSpPr>
          <p:nvPr>
            <p:ph type="title"/>
          </p:nvPr>
        </p:nvSpPr>
        <p:spPr>
          <a:xfrm>
            <a:off x="960120" y="317814"/>
            <a:ext cx="10268712" cy="1700784"/>
          </a:xfrm>
        </p:spPr>
        <p:txBody>
          <a:bodyPr>
            <a:normAutofit/>
          </a:bodyPr>
          <a:lstStyle/>
          <a:p>
            <a:r>
              <a:rPr lang="en-GB" dirty="0"/>
              <a:t>Attack in Van</a:t>
            </a:r>
          </a:p>
        </p:txBody>
      </p:sp>
      <p:sp>
        <p:nvSpPr>
          <p:cNvPr id="3" name="Content Placeholder 2">
            <a:extLst>
              <a:ext uri="{FF2B5EF4-FFF2-40B4-BE49-F238E27FC236}">
                <a16:creationId xmlns:a16="http://schemas.microsoft.com/office/drawing/2014/main" id="{95D9CACB-E5E6-12C7-6B73-61CE3C04E6D5}"/>
              </a:ext>
            </a:extLst>
          </p:cNvPr>
          <p:cNvSpPr>
            <a:spLocks noGrp="1"/>
          </p:cNvSpPr>
          <p:nvPr>
            <p:ph idx="1"/>
          </p:nvPr>
        </p:nvSpPr>
        <p:spPr>
          <a:xfrm>
            <a:off x="960120" y="2587752"/>
            <a:ext cx="5869303" cy="3593592"/>
          </a:xfrm>
        </p:spPr>
        <p:txBody>
          <a:bodyPr>
            <a:normAutofit fontScale="92500" lnSpcReduction="10000"/>
          </a:bodyPr>
          <a:lstStyle/>
          <a:p>
            <a:pPr>
              <a:lnSpc>
                <a:spcPct val="91000"/>
              </a:lnSpc>
            </a:pPr>
            <a:r>
              <a:rPr lang="en-GB" sz="2400" dirty="0"/>
              <a:t>20 April 1915: Turkish army launched attack on Armenians in Van – depicted as traitors, supporters of Russian army</a:t>
            </a:r>
          </a:p>
          <a:p>
            <a:pPr>
              <a:lnSpc>
                <a:spcPct val="91000"/>
              </a:lnSpc>
            </a:pPr>
            <a:r>
              <a:rPr lang="en-GB" sz="2400" dirty="0"/>
              <a:t>Armenians in Van resisted for weeks but were crushed</a:t>
            </a:r>
          </a:p>
          <a:p>
            <a:pPr>
              <a:lnSpc>
                <a:spcPct val="91000"/>
              </a:lnSpc>
            </a:pPr>
            <a:r>
              <a:rPr lang="en-GB" sz="2400" dirty="0"/>
              <a:t>Resistance provided excuse for full-scale assault – justified by removing population sympathetic to Russian invasion</a:t>
            </a:r>
          </a:p>
          <a:p>
            <a:pPr>
              <a:lnSpc>
                <a:spcPct val="91000"/>
              </a:lnSpc>
            </a:pPr>
            <a:r>
              <a:rPr lang="en-GB" sz="2400" dirty="0"/>
              <a:t>(Also atrocities against other Christian populations including Greeks and Assyrians)</a:t>
            </a:r>
          </a:p>
        </p:txBody>
      </p:sp>
      <p:pic>
        <p:nvPicPr>
          <p:cNvPr id="4" name="Picture 3">
            <a:extLst>
              <a:ext uri="{FF2B5EF4-FFF2-40B4-BE49-F238E27FC236}">
                <a16:creationId xmlns:a16="http://schemas.microsoft.com/office/drawing/2014/main" id="{32A7E385-F869-D927-5EAA-6A970CF9CA0F}"/>
              </a:ext>
            </a:extLst>
          </p:cNvPr>
          <p:cNvPicPr>
            <a:picLocks noChangeAspect="1"/>
          </p:cNvPicPr>
          <p:nvPr/>
        </p:nvPicPr>
        <p:blipFill>
          <a:blip r:embed="rId2"/>
          <a:srcRect l="6647" r="19126" b="1"/>
          <a:stretch/>
        </p:blipFill>
        <p:spPr>
          <a:xfrm>
            <a:off x="7537704" y="2264989"/>
            <a:ext cx="4654296" cy="4593011"/>
          </a:xfrm>
          <a:prstGeom prst="rect">
            <a:avLst/>
          </a:prstGeom>
        </p:spPr>
      </p:pic>
    </p:spTree>
    <p:extLst>
      <p:ext uri="{BB962C8B-B14F-4D97-AF65-F5344CB8AC3E}">
        <p14:creationId xmlns:p14="http://schemas.microsoft.com/office/powerpoint/2010/main" val="9148534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BFB72-9B3E-095E-0300-065C3F51D91F}"/>
              </a:ext>
            </a:extLst>
          </p:cNvPr>
          <p:cNvSpPr>
            <a:spLocks noGrp="1"/>
          </p:cNvSpPr>
          <p:nvPr>
            <p:ph type="title"/>
          </p:nvPr>
        </p:nvSpPr>
        <p:spPr/>
        <p:txBody>
          <a:bodyPr/>
          <a:lstStyle/>
          <a:p>
            <a:r>
              <a:rPr lang="en-GB" dirty="0"/>
              <a:t>April 24, 1915</a:t>
            </a:r>
          </a:p>
        </p:txBody>
      </p:sp>
      <p:sp>
        <p:nvSpPr>
          <p:cNvPr id="3" name="Content Placeholder 2">
            <a:extLst>
              <a:ext uri="{FF2B5EF4-FFF2-40B4-BE49-F238E27FC236}">
                <a16:creationId xmlns:a16="http://schemas.microsoft.com/office/drawing/2014/main" id="{97587658-BC96-9A2D-05F2-99A7CF2C2FDD}"/>
              </a:ext>
            </a:extLst>
          </p:cNvPr>
          <p:cNvSpPr>
            <a:spLocks noGrp="1"/>
          </p:cNvSpPr>
          <p:nvPr>
            <p:ph idx="1"/>
          </p:nvPr>
        </p:nvSpPr>
        <p:spPr/>
        <p:txBody>
          <a:bodyPr>
            <a:normAutofit fontScale="85000" lnSpcReduction="10000"/>
          </a:bodyPr>
          <a:lstStyle/>
          <a:p>
            <a:r>
              <a:rPr lang="en-GB" dirty="0"/>
              <a:t>Threatened Allied landings at Gallipoli – accusations Armenians were collaborating</a:t>
            </a:r>
          </a:p>
          <a:p>
            <a:r>
              <a:rPr lang="en-GB" dirty="0"/>
              <a:t>Several hundred Armenian elites rounded up in Constantinople and other cities</a:t>
            </a:r>
          </a:p>
          <a:p>
            <a:r>
              <a:rPr lang="en-GB" dirty="0"/>
              <a:t>Most shot outright, others tortured and worked to death.</a:t>
            </a:r>
          </a:p>
          <a:p>
            <a:r>
              <a:rPr lang="en-GB" dirty="0"/>
              <a:t>Gendered targeting of men</a:t>
            </a:r>
          </a:p>
          <a:p>
            <a:r>
              <a:rPr lang="en-GB" dirty="0"/>
              <a:t>By July 1915, 200K Armenian men killed by these methods (Mann, 2005).</a:t>
            </a:r>
          </a:p>
          <a:p>
            <a:r>
              <a:rPr lang="en-GB" dirty="0"/>
              <a:t>Presented to Entente powers and US as precautionary</a:t>
            </a:r>
          </a:p>
        </p:txBody>
      </p:sp>
    </p:spTree>
    <p:extLst>
      <p:ext uri="{BB962C8B-B14F-4D97-AF65-F5344CB8AC3E}">
        <p14:creationId xmlns:p14="http://schemas.microsoft.com/office/powerpoint/2010/main" val="40261653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6032A-9423-FDAE-1C5D-00C32EC18A8F}"/>
              </a:ext>
            </a:extLst>
          </p:cNvPr>
          <p:cNvSpPr>
            <a:spLocks noGrp="1"/>
          </p:cNvSpPr>
          <p:nvPr>
            <p:ph type="title"/>
          </p:nvPr>
        </p:nvSpPr>
        <p:spPr/>
        <p:txBody>
          <a:bodyPr/>
          <a:lstStyle/>
          <a:p>
            <a:r>
              <a:rPr lang="en-GB" dirty="0"/>
              <a:t>Deportations</a:t>
            </a:r>
          </a:p>
        </p:txBody>
      </p:sp>
      <p:sp>
        <p:nvSpPr>
          <p:cNvPr id="3" name="Content Placeholder 2">
            <a:extLst>
              <a:ext uri="{FF2B5EF4-FFF2-40B4-BE49-F238E27FC236}">
                <a16:creationId xmlns:a16="http://schemas.microsoft.com/office/drawing/2014/main" id="{6C780D95-ABAC-7AF3-6613-622C50116FE0}"/>
              </a:ext>
            </a:extLst>
          </p:cNvPr>
          <p:cNvSpPr>
            <a:spLocks noGrp="1"/>
          </p:cNvSpPr>
          <p:nvPr>
            <p:ph idx="1"/>
          </p:nvPr>
        </p:nvSpPr>
        <p:spPr/>
        <p:txBody>
          <a:bodyPr/>
          <a:lstStyle/>
          <a:p>
            <a:r>
              <a:rPr lang="en-GB" dirty="0"/>
              <a:t>27 May 1915: ‘Temporary Law of Deportation’ </a:t>
            </a:r>
          </a:p>
          <a:p>
            <a:r>
              <a:rPr lang="en-GB" dirty="0"/>
              <a:t>13 September 1915: ‘Temporary Law of Confiscation’</a:t>
            </a:r>
          </a:p>
          <a:p>
            <a:r>
              <a:rPr lang="en-GB" dirty="0"/>
              <a:t>Surviving Armenians told they would be deported to ‘safe havens’ – actually had their possessions stolen and were deported (</a:t>
            </a:r>
            <a:r>
              <a:rPr lang="en-GB" dirty="0" err="1"/>
              <a:t>Dadrian</a:t>
            </a:r>
            <a:r>
              <a:rPr lang="en-GB" dirty="0"/>
              <a:t>, 1995).</a:t>
            </a:r>
          </a:p>
          <a:p>
            <a:r>
              <a:rPr lang="en-GB" dirty="0"/>
              <a:t>Modern technology – importance of telegraph and railways</a:t>
            </a:r>
          </a:p>
        </p:txBody>
      </p:sp>
    </p:spTree>
    <p:extLst>
      <p:ext uri="{BB962C8B-B14F-4D97-AF65-F5344CB8AC3E}">
        <p14:creationId xmlns:p14="http://schemas.microsoft.com/office/powerpoint/2010/main" val="13763539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018F8-42A9-29D9-1C2B-7BB9DC2BAFBB}"/>
              </a:ext>
            </a:extLst>
          </p:cNvPr>
          <p:cNvSpPr>
            <a:spLocks noGrp="1"/>
          </p:cNvSpPr>
          <p:nvPr>
            <p:ph type="title"/>
          </p:nvPr>
        </p:nvSpPr>
        <p:spPr/>
        <p:txBody>
          <a:bodyPr/>
          <a:lstStyle/>
          <a:p>
            <a:r>
              <a:rPr lang="en-GB" dirty="0"/>
              <a:t>Deportations</a:t>
            </a:r>
          </a:p>
        </p:txBody>
      </p:sp>
      <p:sp>
        <p:nvSpPr>
          <p:cNvPr id="3" name="Content Placeholder 2">
            <a:extLst>
              <a:ext uri="{FF2B5EF4-FFF2-40B4-BE49-F238E27FC236}">
                <a16:creationId xmlns:a16="http://schemas.microsoft.com/office/drawing/2014/main" id="{86FE581D-A0E6-B846-0899-999894BF2F44}"/>
              </a:ext>
            </a:extLst>
          </p:cNvPr>
          <p:cNvSpPr>
            <a:spLocks noGrp="1"/>
          </p:cNvSpPr>
          <p:nvPr>
            <p:ph idx="1"/>
          </p:nvPr>
        </p:nvSpPr>
        <p:spPr/>
        <p:txBody>
          <a:bodyPr>
            <a:normAutofit/>
          </a:bodyPr>
          <a:lstStyle/>
          <a:p>
            <a:r>
              <a:rPr lang="en-GB" dirty="0"/>
              <a:t>Central coordination of deportation, consistent pattern across the territory:</a:t>
            </a:r>
          </a:p>
          <a:p>
            <a:r>
              <a:rPr lang="en-GB" dirty="0"/>
              <a:t>Town criers called Armenians to assemble in central locations</a:t>
            </a:r>
          </a:p>
          <a:p>
            <a:r>
              <a:rPr lang="en-GB" dirty="0"/>
              <a:t>Informed they would be deported</a:t>
            </a:r>
          </a:p>
          <a:p>
            <a:r>
              <a:rPr lang="en-GB" dirty="0"/>
              <a:t>Looting and pillaging of Armenian property</a:t>
            </a:r>
          </a:p>
        </p:txBody>
      </p:sp>
    </p:spTree>
    <p:extLst>
      <p:ext uri="{BB962C8B-B14F-4D97-AF65-F5344CB8AC3E}">
        <p14:creationId xmlns:p14="http://schemas.microsoft.com/office/powerpoint/2010/main" val="3993905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92527-BC97-D593-EF35-35ECC984D5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C0DD5C-BBA7-B732-FBD3-7FAEAB2FB153}"/>
              </a:ext>
            </a:extLst>
          </p:cNvPr>
          <p:cNvSpPr>
            <a:spLocks noGrp="1"/>
          </p:cNvSpPr>
          <p:nvPr>
            <p:ph type="title"/>
          </p:nvPr>
        </p:nvSpPr>
        <p:spPr/>
        <p:txBody>
          <a:bodyPr/>
          <a:lstStyle/>
          <a:p>
            <a:r>
              <a:rPr lang="en-GB" dirty="0"/>
              <a:t>Deportations</a:t>
            </a:r>
          </a:p>
        </p:txBody>
      </p:sp>
      <p:sp>
        <p:nvSpPr>
          <p:cNvPr id="3" name="Content Placeholder 2">
            <a:extLst>
              <a:ext uri="{FF2B5EF4-FFF2-40B4-BE49-F238E27FC236}">
                <a16:creationId xmlns:a16="http://schemas.microsoft.com/office/drawing/2014/main" id="{3C41FEDF-1BBC-C8A0-06B1-8ED7F702CF25}"/>
              </a:ext>
            </a:extLst>
          </p:cNvPr>
          <p:cNvSpPr>
            <a:spLocks noGrp="1"/>
          </p:cNvSpPr>
          <p:nvPr>
            <p:ph idx="1"/>
          </p:nvPr>
        </p:nvSpPr>
        <p:spPr/>
        <p:txBody>
          <a:bodyPr>
            <a:normAutofit/>
          </a:bodyPr>
          <a:lstStyle/>
          <a:p>
            <a:r>
              <a:rPr lang="en-GB" dirty="0"/>
              <a:t>Campaign to destroy Armenian cultural heritage – monuments, churches, graveyards ploughed, Armenian quarters of cities torn down or occupied and renamed (Naimark, 2001)</a:t>
            </a:r>
          </a:p>
          <a:p>
            <a:r>
              <a:rPr lang="en-GB" dirty="0"/>
              <a:t>Armenian population led away on foot or sometimes sent on train to Deir </a:t>
            </a:r>
            <a:r>
              <a:rPr lang="en-GB" dirty="0" err="1"/>
              <a:t>el</a:t>
            </a:r>
            <a:r>
              <a:rPr lang="en-GB" dirty="0"/>
              <a:t>-Zor Desert in Syria </a:t>
            </a:r>
          </a:p>
          <a:p>
            <a:r>
              <a:rPr lang="en-GB" dirty="0"/>
              <a:t>Tens of thousands died </a:t>
            </a:r>
            <a:r>
              <a:rPr lang="en-GB" dirty="0" err="1"/>
              <a:t>en</a:t>
            </a:r>
            <a:r>
              <a:rPr lang="en-GB" dirty="0"/>
              <a:t> route.</a:t>
            </a:r>
          </a:p>
        </p:txBody>
      </p:sp>
    </p:spTree>
    <p:extLst>
      <p:ext uri="{BB962C8B-B14F-4D97-AF65-F5344CB8AC3E}">
        <p14:creationId xmlns:p14="http://schemas.microsoft.com/office/powerpoint/2010/main" val="717923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7E82A-FD71-7538-F3D1-BFD74A267D48}"/>
              </a:ext>
            </a:extLst>
          </p:cNvPr>
          <p:cNvSpPr>
            <a:spLocks noGrp="1"/>
          </p:cNvSpPr>
          <p:nvPr>
            <p:ph type="title"/>
          </p:nvPr>
        </p:nvSpPr>
        <p:spPr/>
        <p:txBody>
          <a:bodyPr/>
          <a:lstStyle/>
          <a:p>
            <a:r>
              <a:rPr lang="en-GB" dirty="0"/>
              <a:t>Perpetrators</a:t>
            </a:r>
          </a:p>
        </p:txBody>
      </p:sp>
      <p:sp>
        <p:nvSpPr>
          <p:cNvPr id="3" name="Content Placeholder 2">
            <a:extLst>
              <a:ext uri="{FF2B5EF4-FFF2-40B4-BE49-F238E27FC236}">
                <a16:creationId xmlns:a16="http://schemas.microsoft.com/office/drawing/2014/main" id="{D30F3930-477B-DBBF-F7F9-90F65FD77892}"/>
              </a:ext>
            </a:extLst>
          </p:cNvPr>
          <p:cNvSpPr>
            <a:spLocks noGrp="1"/>
          </p:cNvSpPr>
          <p:nvPr>
            <p:ph idx="1"/>
          </p:nvPr>
        </p:nvSpPr>
        <p:spPr/>
        <p:txBody>
          <a:bodyPr>
            <a:normAutofit/>
          </a:bodyPr>
          <a:lstStyle/>
          <a:p>
            <a:r>
              <a:rPr lang="en-GB" sz="2800" kern="100" dirty="0">
                <a:effectLst/>
                <a:ea typeface="DengXian" panose="02010600030101010101" pitchFamily="2" charset="-122"/>
                <a:cs typeface="Arial" panose="020B0604020202020204" pitchFamily="34" charset="0"/>
              </a:rPr>
              <a:t>Ottoman authorities, military and civilians </a:t>
            </a:r>
          </a:p>
          <a:p>
            <a:r>
              <a:rPr lang="en-GB" sz="2800" kern="100" dirty="0" err="1">
                <a:effectLst/>
                <a:ea typeface="DengXian" panose="02010600030101010101" pitchFamily="2" charset="-122"/>
                <a:cs typeface="Arial" panose="020B0604020202020204" pitchFamily="34" charset="0"/>
              </a:rPr>
              <a:t>Chétés</a:t>
            </a:r>
            <a:r>
              <a:rPr lang="en-GB" sz="2800" kern="100" dirty="0">
                <a:effectLst/>
                <a:ea typeface="DengXian" panose="02010600030101010101" pitchFamily="2" charset="-122"/>
                <a:cs typeface="Arial" panose="020B0604020202020204" pitchFamily="34" charset="0"/>
              </a:rPr>
              <a:t> </a:t>
            </a:r>
            <a:r>
              <a:rPr lang="en-GB" sz="2800" dirty="0"/>
              <a:t> – groups of violent convicts released from prison to fight Russians but then to kill Armenians</a:t>
            </a:r>
          </a:p>
          <a:p>
            <a:r>
              <a:rPr lang="en-GB" sz="2800" dirty="0"/>
              <a:t>Use of these forces – could blame ‘groups of brigands’ and deflect responsibility from government (Balakian, 2003).</a:t>
            </a:r>
          </a:p>
        </p:txBody>
      </p:sp>
    </p:spTree>
    <p:extLst>
      <p:ext uri="{BB962C8B-B14F-4D97-AF65-F5344CB8AC3E}">
        <p14:creationId xmlns:p14="http://schemas.microsoft.com/office/powerpoint/2010/main" val="29101884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3B951-6A91-F7A9-E0E9-8B79C5FE45F9}"/>
              </a:ext>
            </a:extLst>
          </p:cNvPr>
          <p:cNvSpPr>
            <a:spLocks noGrp="1"/>
          </p:cNvSpPr>
          <p:nvPr>
            <p:ph type="title"/>
          </p:nvPr>
        </p:nvSpPr>
        <p:spPr/>
        <p:txBody>
          <a:bodyPr/>
          <a:lstStyle/>
          <a:p>
            <a:r>
              <a:rPr lang="en-GB" dirty="0"/>
              <a:t>Death marches</a:t>
            </a:r>
          </a:p>
        </p:txBody>
      </p:sp>
      <p:sp>
        <p:nvSpPr>
          <p:cNvPr id="3" name="Content Placeholder 2">
            <a:extLst>
              <a:ext uri="{FF2B5EF4-FFF2-40B4-BE49-F238E27FC236}">
                <a16:creationId xmlns:a16="http://schemas.microsoft.com/office/drawing/2014/main" id="{CDC7B2FD-8383-C1C4-4FBC-5045D0B85914}"/>
              </a:ext>
            </a:extLst>
          </p:cNvPr>
          <p:cNvSpPr>
            <a:spLocks noGrp="1"/>
          </p:cNvSpPr>
          <p:nvPr>
            <p:ph idx="1"/>
          </p:nvPr>
        </p:nvSpPr>
        <p:spPr/>
        <p:txBody>
          <a:bodyPr/>
          <a:lstStyle/>
          <a:p>
            <a:r>
              <a:rPr lang="en-GB" dirty="0"/>
              <a:t>Those who collapsed on the road often killed on the spot</a:t>
            </a:r>
          </a:p>
          <a:p>
            <a:r>
              <a:rPr lang="en-GB" dirty="0"/>
              <a:t>Death from hunger/thirst</a:t>
            </a:r>
          </a:p>
          <a:p>
            <a:r>
              <a:rPr lang="en-GB" dirty="0"/>
              <a:t>Children and women kidnapped by villagers – women used as servants and sexually exploited, children forcibly converted to Islam and raised as ‘Turks’</a:t>
            </a:r>
          </a:p>
          <a:p>
            <a:r>
              <a:rPr lang="en-GB" dirty="0"/>
              <a:t>Those who survived the march often died within days of reaching destination.</a:t>
            </a:r>
          </a:p>
        </p:txBody>
      </p:sp>
    </p:spTree>
    <p:extLst>
      <p:ext uri="{BB962C8B-B14F-4D97-AF65-F5344CB8AC3E}">
        <p14:creationId xmlns:p14="http://schemas.microsoft.com/office/powerpoint/2010/main" val="7498957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9C026-3E08-E3BF-AC3D-76D4E93EC89F}"/>
              </a:ext>
            </a:extLst>
          </p:cNvPr>
          <p:cNvSpPr>
            <a:spLocks noGrp="1"/>
          </p:cNvSpPr>
          <p:nvPr>
            <p:ph type="title"/>
          </p:nvPr>
        </p:nvSpPr>
        <p:spPr/>
        <p:txBody>
          <a:bodyPr/>
          <a:lstStyle/>
          <a:p>
            <a:r>
              <a:rPr lang="en-GB" dirty="0"/>
              <a:t>1917-18</a:t>
            </a:r>
          </a:p>
        </p:txBody>
      </p:sp>
      <p:sp>
        <p:nvSpPr>
          <p:cNvPr id="3" name="Content Placeholder 2">
            <a:extLst>
              <a:ext uri="{FF2B5EF4-FFF2-40B4-BE49-F238E27FC236}">
                <a16:creationId xmlns:a16="http://schemas.microsoft.com/office/drawing/2014/main" id="{3C7F3D22-0299-2167-2EB4-D0B37940327E}"/>
              </a:ext>
            </a:extLst>
          </p:cNvPr>
          <p:cNvSpPr>
            <a:spLocks noGrp="1"/>
          </p:cNvSpPr>
          <p:nvPr>
            <p:ph idx="1"/>
          </p:nvPr>
        </p:nvSpPr>
        <p:spPr/>
        <p:txBody>
          <a:bodyPr/>
          <a:lstStyle/>
          <a:p>
            <a:r>
              <a:rPr lang="en-GB" dirty="0"/>
              <a:t>By 1917, between half and two-thirds of Ottoman Armenians had been killed</a:t>
            </a:r>
          </a:p>
          <a:p>
            <a:r>
              <a:rPr lang="en-GB" dirty="0"/>
              <a:t>Large-scale massacres continued</a:t>
            </a:r>
          </a:p>
          <a:p>
            <a:r>
              <a:rPr lang="en-GB" dirty="0"/>
              <a:t>Final 5 months of WWI – Turkey occupied large parts of Russian Armenia, killing c.200K Armenians there.</a:t>
            </a:r>
          </a:p>
          <a:p>
            <a:r>
              <a:rPr lang="en-GB" dirty="0"/>
              <a:t>Reciprocal killings – survivors attacked civilians in Turkish towns/villages (Balakian, 2003)</a:t>
            </a:r>
          </a:p>
        </p:txBody>
      </p:sp>
    </p:spTree>
    <p:extLst>
      <p:ext uri="{BB962C8B-B14F-4D97-AF65-F5344CB8AC3E}">
        <p14:creationId xmlns:p14="http://schemas.microsoft.com/office/powerpoint/2010/main" val="29386216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2B7B5-2890-CA3E-F6C5-F39FDA8D81BF}"/>
              </a:ext>
            </a:extLst>
          </p:cNvPr>
          <p:cNvSpPr>
            <a:spLocks noGrp="1"/>
          </p:cNvSpPr>
          <p:nvPr>
            <p:ph type="title"/>
          </p:nvPr>
        </p:nvSpPr>
        <p:spPr/>
        <p:txBody>
          <a:bodyPr/>
          <a:lstStyle/>
          <a:p>
            <a:r>
              <a:rPr lang="en-GB" dirty="0"/>
              <a:t>AFTERMATH</a:t>
            </a:r>
          </a:p>
        </p:txBody>
      </p:sp>
      <p:sp>
        <p:nvSpPr>
          <p:cNvPr id="3" name="Content Placeholder 2">
            <a:extLst>
              <a:ext uri="{FF2B5EF4-FFF2-40B4-BE49-F238E27FC236}">
                <a16:creationId xmlns:a16="http://schemas.microsoft.com/office/drawing/2014/main" id="{4AFED867-1688-ADF1-3762-5255281E1046}"/>
              </a:ext>
            </a:extLst>
          </p:cNvPr>
          <p:cNvSpPr>
            <a:spLocks noGrp="1"/>
          </p:cNvSpPr>
          <p:nvPr>
            <p:ph idx="1"/>
          </p:nvPr>
        </p:nvSpPr>
        <p:spPr/>
        <p:txBody>
          <a:bodyPr/>
          <a:lstStyle/>
          <a:p>
            <a:r>
              <a:rPr lang="en-GB" dirty="0"/>
              <a:t>Defeat of Turkey in WWI – collapse and occupation of Ottoman Empire</a:t>
            </a:r>
          </a:p>
          <a:p>
            <a:r>
              <a:rPr lang="en-GB" dirty="0"/>
              <a:t>Opportunity for Armenian self-determination</a:t>
            </a:r>
          </a:p>
          <a:p>
            <a:r>
              <a:rPr lang="en-GB" dirty="0"/>
              <a:t>1918: Independent Republic of Armenia declared in SW Transcaucasia – historically Armenian territory under Russian sovereignty since early-C19th.</a:t>
            </a:r>
          </a:p>
        </p:txBody>
      </p:sp>
    </p:spTree>
    <p:extLst>
      <p:ext uri="{BB962C8B-B14F-4D97-AF65-F5344CB8AC3E}">
        <p14:creationId xmlns:p14="http://schemas.microsoft.com/office/powerpoint/2010/main" val="23312709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C1683-68EF-0119-25A6-9E78D66146BA}"/>
              </a:ext>
            </a:extLst>
          </p:cNvPr>
          <p:cNvSpPr>
            <a:spLocks noGrp="1"/>
          </p:cNvSpPr>
          <p:nvPr>
            <p:ph type="title"/>
          </p:nvPr>
        </p:nvSpPr>
        <p:spPr/>
        <p:txBody>
          <a:bodyPr/>
          <a:lstStyle/>
          <a:p>
            <a:r>
              <a:rPr lang="en-GB" dirty="0"/>
              <a:t>Aftermath</a:t>
            </a:r>
          </a:p>
        </p:txBody>
      </p:sp>
      <p:sp>
        <p:nvSpPr>
          <p:cNvPr id="3" name="Content Placeholder 2">
            <a:extLst>
              <a:ext uri="{FF2B5EF4-FFF2-40B4-BE49-F238E27FC236}">
                <a16:creationId xmlns:a16="http://schemas.microsoft.com/office/drawing/2014/main" id="{D6BA93FB-7A2A-B22A-B603-2CCDE1D63B79}"/>
              </a:ext>
            </a:extLst>
          </p:cNvPr>
          <p:cNvSpPr>
            <a:spLocks noGrp="1"/>
          </p:cNvSpPr>
          <p:nvPr>
            <p:ph idx="1"/>
          </p:nvPr>
        </p:nvSpPr>
        <p:spPr/>
        <p:txBody>
          <a:bodyPr/>
          <a:lstStyle/>
          <a:p>
            <a:r>
              <a:rPr lang="en-GB" dirty="0"/>
              <a:t>US President Wilson granted authority to delimit new Armenian nation, formalised at Treaty of Sevres 1920</a:t>
            </a:r>
          </a:p>
          <a:p>
            <a:r>
              <a:rPr lang="en-GB" dirty="0"/>
              <a:t>1920: Wilson supervised drawing of boundary for independent Armenia – included parts of historic Ottoman Armenia in Eastern Turkey.</a:t>
            </a:r>
          </a:p>
        </p:txBody>
      </p:sp>
    </p:spTree>
    <p:extLst>
      <p:ext uri="{BB962C8B-B14F-4D97-AF65-F5344CB8AC3E}">
        <p14:creationId xmlns:p14="http://schemas.microsoft.com/office/powerpoint/2010/main" val="23036038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6B197-2FCE-7777-5635-2F560F584C17}"/>
              </a:ext>
            </a:extLst>
          </p:cNvPr>
          <p:cNvSpPr>
            <a:spLocks noGrp="1"/>
          </p:cNvSpPr>
          <p:nvPr>
            <p:ph type="title"/>
          </p:nvPr>
        </p:nvSpPr>
        <p:spPr/>
        <p:txBody>
          <a:bodyPr/>
          <a:lstStyle/>
          <a:p>
            <a:r>
              <a:rPr lang="en-GB" dirty="0"/>
              <a:t>International response</a:t>
            </a:r>
          </a:p>
        </p:txBody>
      </p:sp>
      <p:sp>
        <p:nvSpPr>
          <p:cNvPr id="3" name="Content Placeholder 2">
            <a:extLst>
              <a:ext uri="{FF2B5EF4-FFF2-40B4-BE49-F238E27FC236}">
                <a16:creationId xmlns:a16="http://schemas.microsoft.com/office/drawing/2014/main" id="{2380FC1F-D71D-602E-2A49-2F7807DEE02B}"/>
              </a:ext>
            </a:extLst>
          </p:cNvPr>
          <p:cNvSpPr>
            <a:spLocks noGrp="1"/>
          </p:cNvSpPr>
          <p:nvPr>
            <p:ph idx="1"/>
          </p:nvPr>
        </p:nvSpPr>
        <p:spPr/>
        <p:txBody>
          <a:bodyPr>
            <a:normAutofit/>
          </a:bodyPr>
          <a:lstStyle/>
          <a:p>
            <a:r>
              <a:rPr lang="en-GB" dirty="0"/>
              <a:t>Outrage and mobilisation in the Western world</a:t>
            </a:r>
          </a:p>
          <a:p>
            <a:r>
              <a:rPr lang="en-GB" dirty="0"/>
              <a:t>“This crime was not done in the dark” (Winter, 2003).</a:t>
            </a:r>
          </a:p>
          <a:p>
            <a:r>
              <a:rPr lang="en-GB" dirty="0"/>
              <a:t>US and German diplomats and missionaries in Turkey compiled testimonies and images</a:t>
            </a:r>
          </a:p>
          <a:p>
            <a:pPr marL="457200" indent="-457200">
              <a:buFontTx/>
              <a:buChar char="-"/>
            </a:pPr>
            <a:r>
              <a:rPr lang="en-GB" dirty="0"/>
              <a:t>The dawn of modern human rights activism? (Jones, 2005).</a:t>
            </a:r>
          </a:p>
          <a:p>
            <a:r>
              <a:rPr lang="en-GB" dirty="0"/>
              <a:t>Allies accused Young Turks of ‘crimes against humanity’ as early as 1915 – motivated by territory.</a:t>
            </a:r>
          </a:p>
        </p:txBody>
      </p:sp>
    </p:spTree>
    <p:extLst>
      <p:ext uri="{BB962C8B-B14F-4D97-AF65-F5344CB8AC3E}">
        <p14:creationId xmlns:p14="http://schemas.microsoft.com/office/powerpoint/2010/main" val="33554786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AD3F2-ACCF-D45C-A710-9719187CF2E4}"/>
              </a:ext>
            </a:extLst>
          </p:cNvPr>
          <p:cNvSpPr>
            <a:spLocks noGrp="1"/>
          </p:cNvSpPr>
          <p:nvPr>
            <p:ph type="title"/>
          </p:nvPr>
        </p:nvSpPr>
        <p:spPr/>
        <p:txBody>
          <a:bodyPr/>
          <a:lstStyle/>
          <a:p>
            <a:r>
              <a:rPr lang="en-GB" dirty="0"/>
              <a:t>International response</a:t>
            </a:r>
          </a:p>
        </p:txBody>
      </p:sp>
      <p:sp>
        <p:nvSpPr>
          <p:cNvPr id="3" name="Content Placeholder 2">
            <a:extLst>
              <a:ext uri="{FF2B5EF4-FFF2-40B4-BE49-F238E27FC236}">
                <a16:creationId xmlns:a16="http://schemas.microsoft.com/office/drawing/2014/main" id="{FA0E1575-DDA6-960A-4B49-9CEEE42354FB}"/>
              </a:ext>
            </a:extLst>
          </p:cNvPr>
          <p:cNvSpPr>
            <a:spLocks noGrp="1"/>
          </p:cNvSpPr>
          <p:nvPr>
            <p:ph idx="1"/>
          </p:nvPr>
        </p:nvSpPr>
        <p:spPr/>
        <p:txBody>
          <a:bodyPr/>
          <a:lstStyle/>
          <a:p>
            <a:r>
              <a:rPr lang="en-GB" dirty="0"/>
              <a:t>German missionary, </a:t>
            </a:r>
            <a:r>
              <a:rPr lang="en-GB" dirty="0" err="1"/>
              <a:t>Joannes</a:t>
            </a:r>
            <a:r>
              <a:rPr lang="en-GB" dirty="0"/>
              <a:t> </a:t>
            </a:r>
            <a:r>
              <a:rPr lang="en-GB" dirty="0" err="1"/>
              <a:t>Lepsius</a:t>
            </a:r>
            <a:r>
              <a:rPr lang="en-GB" dirty="0"/>
              <a:t> of the Deutsche Orient-Mission – prepared detailed report</a:t>
            </a:r>
          </a:p>
          <a:p>
            <a:r>
              <a:rPr lang="en-GB" dirty="0"/>
              <a:t>Stated ¾ of Armenians had been chased from their homes and – if not prepared to convert to Islam – killed or deported to the desert.</a:t>
            </a:r>
          </a:p>
          <a:p>
            <a:r>
              <a:rPr lang="en-GB" dirty="0"/>
              <a:t>US Ambassador Henry Morgenthau</a:t>
            </a:r>
          </a:p>
        </p:txBody>
      </p:sp>
    </p:spTree>
    <p:extLst>
      <p:ext uri="{BB962C8B-B14F-4D97-AF65-F5344CB8AC3E}">
        <p14:creationId xmlns:p14="http://schemas.microsoft.com/office/powerpoint/2010/main" val="6392845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D74E3-766F-D712-48A8-945C8D45D212}"/>
              </a:ext>
            </a:extLst>
          </p:cNvPr>
          <p:cNvSpPr>
            <a:spLocks noGrp="1"/>
          </p:cNvSpPr>
          <p:nvPr>
            <p:ph type="title"/>
          </p:nvPr>
        </p:nvSpPr>
        <p:spPr/>
        <p:txBody>
          <a:bodyPr/>
          <a:lstStyle/>
          <a:p>
            <a:r>
              <a:rPr lang="en-GB" dirty="0"/>
              <a:t>International response</a:t>
            </a:r>
          </a:p>
        </p:txBody>
      </p:sp>
      <p:sp>
        <p:nvSpPr>
          <p:cNvPr id="3" name="Content Placeholder 2">
            <a:extLst>
              <a:ext uri="{FF2B5EF4-FFF2-40B4-BE49-F238E27FC236}">
                <a16:creationId xmlns:a16="http://schemas.microsoft.com/office/drawing/2014/main" id="{63CA40C0-B570-255F-2E58-C1CDB8139910}"/>
              </a:ext>
            </a:extLst>
          </p:cNvPr>
          <p:cNvSpPr>
            <a:spLocks noGrp="1"/>
          </p:cNvSpPr>
          <p:nvPr>
            <p:ph idx="1"/>
          </p:nvPr>
        </p:nvSpPr>
        <p:spPr/>
        <p:txBody>
          <a:bodyPr>
            <a:normAutofit fontScale="92500" lnSpcReduction="20000"/>
          </a:bodyPr>
          <a:lstStyle/>
          <a:p>
            <a:r>
              <a:rPr lang="en-GB" dirty="0"/>
              <a:t>1918-20, at insistence of Allies, Turkish government held trials of those accused of directing and implementing the killing – first war crimes trials in history</a:t>
            </a:r>
          </a:p>
          <a:p>
            <a:r>
              <a:rPr lang="en-GB" dirty="0"/>
              <a:t>April 1919, court pronounced the violence was “the result of a premeditated decision taken by a central body” (cited in Bass, 2000).</a:t>
            </a:r>
          </a:p>
          <a:p>
            <a:r>
              <a:rPr lang="en-GB" dirty="0"/>
              <a:t>Over 100 former government officials indicted, most transferred to British custody on Malta</a:t>
            </a:r>
          </a:p>
          <a:p>
            <a:r>
              <a:rPr lang="en-GB" dirty="0"/>
              <a:t>Several convicted – Talat, Enver and others sentenced to death but were not in Allied custody and only 3 relatively minor officials executed.</a:t>
            </a:r>
          </a:p>
        </p:txBody>
      </p:sp>
    </p:spTree>
    <p:extLst>
      <p:ext uri="{BB962C8B-B14F-4D97-AF65-F5344CB8AC3E}">
        <p14:creationId xmlns:p14="http://schemas.microsoft.com/office/powerpoint/2010/main" val="25041911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EED5C-1FC0-99E9-694B-DB6047AEBB7A}"/>
              </a:ext>
            </a:extLst>
          </p:cNvPr>
          <p:cNvSpPr>
            <a:spLocks noGrp="1"/>
          </p:cNvSpPr>
          <p:nvPr>
            <p:ph type="title"/>
          </p:nvPr>
        </p:nvSpPr>
        <p:spPr/>
        <p:txBody>
          <a:bodyPr>
            <a:normAutofit/>
          </a:bodyPr>
          <a:lstStyle/>
          <a:p>
            <a:r>
              <a:rPr lang="en-GB" dirty="0"/>
              <a:t>Turkey under Ataturk</a:t>
            </a:r>
          </a:p>
        </p:txBody>
      </p:sp>
      <p:sp>
        <p:nvSpPr>
          <p:cNvPr id="3" name="Content Placeholder 2">
            <a:extLst>
              <a:ext uri="{FF2B5EF4-FFF2-40B4-BE49-F238E27FC236}">
                <a16:creationId xmlns:a16="http://schemas.microsoft.com/office/drawing/2014/main" id="{E2A17E3F-366A-91F4-6887-A6F6684CB26F}"/>
              </a:ext>
            </a:extLst>
          </p:cNvPr>
          <p:cNvSpPr>
            <a:spLocks noGrp="1"/>
          </p:cNvSpPr>
          <p:nvPr>
            <p:ph idx="1"/>
          </p:nvPr>
        </p:nvSpPr>
        <p:spPr/>
        <p:txBody>
          <a:bodyPr>
            <a:normAutofit fontScale="70000" lnSpcReduction="20000"/>
          </a:bodyPr>
          <a:lstStyle/>
          <a:p>
            <a:r>
              <a:rPr lang="en-GB" dirty="0"/>
              <a:t>Rapid Turkish political recovery</a:t>
            </a:r>
          </a:p>
          <a:p>
            <a:r>
              <a:rPr lang="en-GB" dirty="0"/>
              <a:t>New leader Mustafa Kemal (known as Ataturk – “father of the Turks”) renounced Treaty of Sevres and opposed the trials</a:t>
            </a:r>
          </a:p>
          <a:p>
            <a:r>
              <a:rPr lang="en-GB" dirty="0"/>
              <a:t>Subsequent sentences got weaker (Balakian, 2003; </a:t>
            </a:r>
            <a:r>
              <a:rPr lang="en-GB" dirty="0" err="1"/>
              <a:t>Dadrian</a:t>
            </a:r>
            <a:r>
              <a:rPr lang="en-GB" dirty="0"/>
              <a:t>, 1997).</a:t>
            </a:r>
          </a:p>
          <a:p>
            <a:r>
              <a:rPr lang="en-GB" dirty="0"/>
              <a:t>Ataturk took dozens of British hostages from the occupying forces – British freed many Turks in custody to secure their release (Bass, 2007)</a:t>
            </a:r>
          </a:p>
          <a:p>
            <a:r>
              <a:rPr lang="en-GB" dirty="0"/>
              <a:t>Ataturk declared in secret communication that it was “indispensable that Armenia be annihilated politically and physically” (cited in Balakian, 2003).</a:t>
            </a:r>
          </a:p>
          <a:p>
            <a:r>
              <a:rPr lang="en-GB" dirty="0"/>
              <a:t>Invaded – took 6 former Ottoman provinces granted to Armenia at Sevres.</a:t>
            </a:r>
          </a:p>
          <a:p>
            <a:r>
              <a:rPr lang="en-GB" dirty="0"/>
              <a:t>1923 Treaty of Lausanne – no mention of independent Armenia</a:t>
            </a:r>
          </a:p>
          <a:p>
            <a:endParaRPr lang="en-GB" dirty="0"/>
          </a:p>
        </p:txBody>
      </p:sp>
    </p:spTree>
    <p:extLst>
      <p:ext uri="{BB962C8B-B14F-4D97-AF65-F5344CB8AC3E}">
        <p14:creationId xmlns:p14="http://schemas.microsoft.com/office/powerpoint/2010/main" val="39365445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1479B-BA6D-D42B-B57D-C64F38BF9339}"/>
              </a:ext>
            </a:extLst>
          </p:cNvPr>
          <p:cNvSpPr>
            <a:spLocks noGrp="1"/>
          </p:cNvSpPr>
          <p:nvPr>
            <p:ph type="title"/>
          </p:nvPr>
        </p:nvSpPr>
        <p:spPr/>
        <p:txBody>
          <a:bodyPr/>
          <a:lstStyle/>
          <a:p>
            <a:r>
              <a:rPr lang="en-GB" dirty="0"/>
              <a:t>The USSR and ARMENIA</a:t>
            </a:r>
          </a:p>
        </p:txBody>
      </p:sp>
      <p:sp>
        <p:nvSpPr>
          <p:cNvPr id="3" name="Content Placeholder 2">
            <a:extLst>
              <a:ext uri="{FF2B5EF4-FFF2-40B4-BE49-F238E27FC236}">
                <a16:creationId xmlns:a16="http://schemas.microsoft.com/office/drawing/2014/main" id="{9D6DB11A-7432-5221-696D-6476FB11A3DA}"/>
              </a:ext>
            </a:extLst>
          </p:cNvPr>
          <p:cNvSpPr>
            <a:spLocks noGrp="1"/>
          </p:cNvSpPr>
          <p:nvPr>
            <p:ph idx="1"/>
          </p:nvPr>
        </p:nvSpPr>
        <p:spPr/>
        <p:txBody>
          <a:bodyPr/>
          <a:lstStyle/>
          <a:p>
            <a:r>
              <a:rPr lang="en-GB" dirty="0"/>
              <a:t>New USSR took what remained of Armenia</a:t>
            </a:r>
          </a:p>
          <a:p>
            <a:r>
              <a:rPr lang="en-GB" dirty="0"/>
              <a:t>After brief cooperation with Armenian nationalists, Soviets took complete control in 1921</a:t>
            </a:r>
          </a:p>
          <a:p>
            <a:r>
              <a:rPr lang="en-GB" dirty="0"/>
              <a:t>Armenia incorporated into Transcaucasian Soviet Federated Socialist Republic (TSFSR) in 1922</a:t>
            </a:r>
          </a:p>
          <a:p>
            <a:r>
              <a:rPr lang="en-GB" dirty="0"/>
              <a:t>Separate Armenian Soviet Socialist Republic created 1936</a:t>
            </a:r>
          </a:p>
        </p:txBody>
      </p:sp>
    </p:spTree>
    <p:extLst>
      <p:ext uri="{BB962C8B-B14F-4D97-AF65-F5344CB8AC3E}">
        <p14:creationId xmlns:p14="http://schemas.microsoft.com/office/powerpoint/2010/main" val="1555443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63DC7-40B3-E355-ED06-3017D8128EBB}"/>
              </a:ext>
            </a:extLst>
          </p:cNvPr>
          <p:cNvSpPr>
            <a:spLocks noGrp="1"/>
          </p:cNvSpPr>
          <p:nvPr>
            <p:ph type="title"/>
          </p:nvPr>
        </p:nvSpPr>
        <p:spPr/>
        <p:txBody>
          <a:bodyPr/>
          <a:lstStyle/>
          <a:p>
            <a:r>
              <a:rPr lang="en-GB" dirty="0"/>
              <a:t>Vigilante justice</a:t>
            </a:r>
          </a:p>
        </p:txBody>
      </p:sp>
      <p:sp>
        <p:nvSpPr>
          <p:cNvPr id="3" name="Content Placeholder 2">
            <a:extLst>
              <a:ext uri="{FF2B5EF4-FFF2-40B4-BE49-F238E27FC236}">
                <a16:creationId xmlns:a16="http://schemas.microsoft.com/office/drawing/2014/main" id="{A0B63690-5895-9F96-3C53-3E0323EC364D}"/>
              </a:ext>
            </a:extLst>
          </p:cNvPr>
          <p:cNvSpPr>
            <a:spLocks noGrp="1"/>
          </p:cNvSpPr>
          <p:nvPr>
            <p:ph idx="1"/>
          </p:nvPr>
        </p:nvSpPr>
        <p:spPr/>
        <p:txBody>
          <a:bodyPr/>
          <a:lstStyle/>
          <a:p>
            <a:r>
              <a:rPr lang="en-GB" dirty="0"/>
              <a:t>Armenian militants killed architects of genocide</a:t>
            </a:r>
          </a:p>
          <a:p>
            <a:r>
              <a:rPr lang="en-GB" dirty="0"/>
              <a:t>Talat Pasha killed 1921 in Berlin</a:t>
            </a:r>
          </a:p>
          <a:p>
            <a:r>
              <a:rPr lang="en-GB" dirty="0"/>
              <a:t>Enver Pasha killed 1922 while leading anti-Bolshevik revolt in Turkestan (ambushed by an Armenian Bolshevik) (Balakian, 2003).</a:t>
            </a:r>
          </a:p>
          <a:p>
            <a:r>
              <a:rPr lang="en-GB" dirty="0"/>
              <a:t>Jemal Pasha killed by Armenians in Tiflis in 1922.</a:t>
            </a:r>
          </a:p>
        </p:txBody>
      </p:sp>
    </p:spTree>
    <p:extLst>
      <p:ext uri="{BB962C8B-B14F-4D97-AF65-F5344CB8AC3E}">
        <p14:creationId xmlns:p14="http://schemas.microsoft.com/office/powerpoint/2010/main" val="16160957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545B-4532-C5FB-6525-FB1DB8EE69C2}"/>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2C6EFAD0-E336-281C-1D4A-6BC0AED906B2}"/>
              </a:ext>
            </a:extLst>
          </p:cNvPr>
          <p:cNvSpPr>
            <a:spLocks noGrp="1"/>
          </p:cNvSpPr>
          <p:nvPr>
            <p:ph idx="1"/>
          </p:nvPr>
        </p:nvSpPr>
        <p:spPr/>
        <p:txBody>
          <a:bodyPr>
            <a:normAutofit fontScale="85000" lnSpcReduction="20000"/>
          </a:bodyPr>
          <a:lstStyle/>
          <a:p>
            <a:r>
              <a:rPr lang="en-GB" dirty="0"/>
              <a:t>Unlikely there was a precise written order (Winter, 2003)</a:t>
            </a:r>
          </a:p>
          <a:p>
            <a:r>
              <a:rPr lang="en-GB" dirty="0"/>
              <a:t>Responsibility of Talat Pasha, Enver Pasha and Jemal Pasha for deportation is clear, but deportation isn’t genocide. (Winter, 2003)</a:t>
            </a:r>
          </a:p>
          <a:p>
            <a:r>
              <a:rPr lang="en-GB" dirty="0"/>
              <a:t>“What turned a war crime into a genocidal act was the context of total war” (Winter, 2003).</a:t>
            </a:r>
          </a:p>
          <a:p>
            <a:r>
              <a:rPr lang="en-GB" dirty="0"/>
              <a:t>Subversion common to all the imperial powers involved in WWI – this wasn’t the root cause of genocide. </a:t>
            </a:r>
          </a:p>
          <a:p>
            <a:r>
              <a:rPr lang="en-GB" dirty="0"/>
              <a:t>“Total war entailed the obliteration of the distinction between military and civilian targets and the ruthless use of terror in the suppression of domestic groups suspected of offering the enemy tacit or active support”</a:t>
            </a:r>
          </a:p>
        </p:txBody>
      </p:sp>
    </p:spTree>
    <p:extLst>
      <p:ext uri="{BB962C8B-B14F-4D97-AF65-F5344CB8AC3E}">
        <p14:creationId xmlns:p14="http://schemas.microsoft.com/office/powerpoint/2010/main" val="4850327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75377-A0F6-ED7B-103A-8CE273919520}"/>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B148D237-EB03-C1B2-8312-C603049CD355}"/>
              </a:ext>
            </a:extLst>
          </p:cNvPr>
          <p:cNvSpPr>
            <a:spLocks noGrp="1"/>
          </p:cNvSpPr>
          <p:nvPr>
            <p:ph idx="1"/>
          </p:nvPr>
        </p:nvSpPr>
        <p:spPr/>
        <p:txBody>
          <a:bodyPr/>
          <a:lstStyle/>
          <a:p>
            <a:r>
              <a:rPr lang="en-GB" dirty="0"/>
              <a:t>Other historians suggest that war provided opportunity to realise a long-planned scheme for annihilation (</a:t>
            </a:r>
            <a:r>
              <a:rPr lang="en-GB" dirty="0" err="1"/>
              <a:t>Dadrian</a:t>
            </a:r>
            <a:r>
              <a:rPr lang="en-GB" dirty="0"/>
              <a:t>, 1995; </a:t>
            </a:r>
            <a:r>
              <a:rPr lang="en-GB" dirty="0" err="1"/>
              <a:t>Akcam</a:t>
            </a:r>
            <a:r>
              <a:rPr lang="en-GB" dirty="0"/>
              <a:t>, 2006).</a:t>
            </a:r>
          </a:p>
          <a:p>
            <a:r>
              <a:rPr lang="en-GB" dirty="0"/>
              <a:t>Kaiser (2010) states this is based on fragmentary evidence and that claims of long-term planning for genocide are ‘untenable’.</a:t>
            </a:r>
          </a:p>
          <a:p>
            <a:r>
              <a:rPr lang="en-GB" dirty="0"/>
              <a:t>Development of the war determined deportations and massacres (Bloxham, 2005).</a:t>
            </a:r>
          </a:p>
        </p:txBody>
      </p:sp>
    </p:spTree>
    <p:extLst>
      <p:ext uri="{BB962C8B-B14F-4D97-AF65-F5344CB8AC3E}">
        <p14:creationId xmlns:p14="http://schemas.microsoft.com/office/powerpoint/2010/main" val="25575665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F9631-9960-46EC-7E3E-9967D7ED7B7F}"/>
              </a:ext>
            </a:extLst>
          </p:cNvPr>
          <p:cNvSpPr>
            <a:spLocks noGrp="1"/>
          </p:cNvSpPr>
          <p:nvPr>
            <p:ph type="title"/>
          </p:nvPr>
        </p:nvSpPr>
        <p:spPr/>
        <p:txBody>
          <a:bodyPr>
            <a:normAutofit fontScale="90000"/>
          </a:bodyPr>
          <a:lstStyle/>
          <a:p>
            <a:r>
              <a:rPr lang="en-GB" dirty="0"/>
              <a:t>Remembering, forgetting, denying</a:t>
            </a:r>
          </a:p>
        </p:txBody>
      </p:sp>
      <p:sp>
        <p:nvSpPr>
          <p:cNvPr id="3" name="Content Placeholder 2">
            <a:extLst>
              <a:ext uri="{FF2B5EF4-FFF2-40B4-BE49-F238E27FC236}">
                <a16:creationId xmlns:a16="http://schemas.microsoft.com/office/drawing/2014/main" id="{CDEC4F83-5FA6-1300-A269-15D354C358DC}"/>
              </a:ext>
            </a:extLst>
          </p:cNvPr>
          <p:cNvSpPr>
            <a:spLocks noGrp="1"/>
          </p:cNvSpPr>
          <p:nvPr>
            <p:ph idx="1"/>
          </p:nvPr>
        </p:nvSpPr>
        <p:spPr/>
        <p:txBody>
          <a:bodyPr>
            <a:normAutofit/>
          </a:bodyPr>
          <a:lstStyle/>
          <a:p>
            <a:r>
              <a:rPr lang="en-GB" dirty="0" err="1"/>
              <a:t>Savelsberg</a:t>
            </a:r>
            <a:r>
              <a:rPr lang="en-GB" dirty="0"/>
              <a:t> (2021): 3 ‘repertoires of knowledge’ re: Armenian genocide: silence, acknowledgement, denial.</a:t>
            </a:r>
          </a:p>
          <a:p>
            <a:r>
              <a:rPr lang="en-GB" dirty="0"/>
              <a:t>Silence: common psychological coping mechanism within victim groups.</a:t>
            </a:r>
          </a:p>
        </p:txBody>
      </p:sp>
    </p:spTree>
    <p:extLst>
      <p:ext uri="{BB962C8B-B14F-4D97-AF65-F5344CB8AC3E}">
        <p14:creationId xmlns:p14="http://schemas.microsoft.com/office/powerpoint/2010/main" val="38847625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3F33D-201F-D848-91E7-7BB3C7BAB0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2B41B2-2411-E1C1-90FC-3A84177607B2}"/>
              </a:ext>
            </a:extLst>
          </p:cNvPr>
          <p:cNvSpPr>
            <a:spLocks noGrp="1"/>
          </p:cNvSpPr>
          <p:nvPr>
            <p:ph type="title"/>
          </p:nvPr>
        </p:nvSpPr>
        <p:spPr/>
        <p:txBody>
          <a:bodyPr>
            <a:normAutofit fontScale="90000"/>
          </a:bodyPr>
          <a:lstStyle/>
          <a:p>
            <a:r>
              <a:rPr lang="en-GB" dirty="0"/>
              <a:t>Remembering, forgetting, denying</a:t>
            </a:r>
          </a:p>
        </p:txBody>
      </p:sp>
      <p:sp>
        <p:nvSpPr>
          <p:cNvPr id="3" name="Content Placeholder 2">
            <a:extLst>
              <a:ext uri="{FF2B5EF4-FFF2-40B4-BE49-F238E27FC236}">
                <a16:creationId xmlns:a16="http://schemas.microsoft.com/office/drawing/2014/main" id="{AB1BA7E7-6D52-E956-9C5F-0F81A80E753D}"/>
              </a:ext>
            </a:extLst>
          </p:cNvPr>
          <p:cNvSpPr>
            <a:spLocks noGrp="1"/>
          </p:cNvSpPr>
          <p:nvPr>
            <p:ph idx="1"/>
          </p:nvPr>
        </p:nvSpPr>
        <p:spPr/>
        <p:txBody>
          <a:bodyPr>
            <a:normAutofit fontScale="77500" lnSpcReduction="20000"/>
          </a:bodyPr>
          <a:lstStyle/>
          <a:p>
            <a:r>
              <a:rPr lang="en-GB" dirty="0"/>
              <a:t>Denial - 3 broad strategies according to </a:t>
            </a:r>
            <a:r>
              <a:rPr lang="en-GB" dirty="0" err="1"/>
              <a:t>Savelsberg</a:t>
            </a:r>
            <a:r>
              <a:rPr lang="en-GB" dirty="0"/>
              <a:t> (2021):</a:t>
            </a:r>
          </a:p>
          <a:p>
            <a:r>
              <a:rPr lang="en-GB" dirty="0"/>
              <a:t>1: “Factual denial” – events did not happen or did not happen in the way others say they did.</a:t>
            </a:r>
          </a:p>
          <a:p>
            <a:r>
              <a:rPr lang="en-GB" dirty="0"/>
              <a:t>E.g. ‘Armenians were not killed during WWI’ or ‘Fewer Armenians died than standard accounts claim’</a:t>
            </a:r>
          </a:p>
          <a:p>
            <a:r>
              <a:rPr lang="en-GB" dirty="0"/>
              <a:t>2: “Interpretive denial” – does not dispute facts of case, but reinterprets them.</a:t>
            </a:r>
          </a:p>
          <a:p>
            <a:r>
              <a:rPr lang="en-GB" dirty="0"/>
              <a:t>‘Unavoidable side effect of war’ or pedantic debates over the definition of ‘genocide’.</a:t>
            </a:r>
          </a:p>
          <a:p>
            <a:r>
              <a:rPr lang="en-GB" dirty="0"/>
              <a:t>3: “Implicatory denial” – accepts facts of case (and standard interpretation), but denies/minimises psychological, political or moral implications – often used by perpetrators: ‘had no choice’ or ‘did not know what they were doing’.</a:t>
            </a:r>
          </a:p>
        </p:txBody>
      </p:sp>
    </p:spTree>
    <p:extLst>
      <p:ext uri="{BB962C8B-B14F-4D97-AF65-F5344CB8AC3E}">
        <p14:creationId xmlns:p14="http://schemas.microsoft.com/office/powerpoint/2010/main" val="35685800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BFC09-7325-98EA-3ACF-CA2975D7F8C3}"/>
              </a:ext>
            </a:extLst>
          </p:cNvPr>
          <p:cNvSpPr>
            <a:spLocks noGrp="1"/>
          </p:cNvSpPr>
          <p:nvPr>
            <p:ph type="title"/>
          </p:nvPr>
        </p:nvSpPr>
        <p:spPr/>
        <p:txBody>
          <a:bodyPr>
            <a:normAutofit fontScale="90000"/>
          </a:bodyPr>
          <a:lstStyle/>
          <a:p>
            <a:r>
              <a:rPr lang="en-GB" dirty="0"/>
              <a:t>Remembering, forgetting, denying</a:t>
            </a:r>
          </a:p>
        </p:txBody>
      </p:sp>
      <p:sp>
        <p:nvSpPr>
          <p:cNvPr id="3" name="Content Placeholder 2">
            <a:extLst>
              <a:ext uri="{FF2B5EF4-FFF2-40B4-BE49-F238E27FC236}">
                <a16:creationId xmlns:a16="http://schemas.microsoft.com/office/drawing/2014/main" id="{F39601A4-F51A-27C3-5F11-5810C7792BF0}"/>
              </a:ext>
            </a:extLst>
          </p:cNvPr>
          <p:cNvSpPr>
            <a:spLocks noGrp="1"/>
          </p:cNvSpPr>
          <p:nvPr>
            <p:ph idx="1"/>
          </p:nvPr>
        </p:nvSpPr>
        <p:spPr/>
        <p:txBody>
          <a:bodyPr/>
          <a:lstStyle/>
          <a:p>
            <a:r>
              <a:rPr lang="en-GB" dirty="0"/>
              <a:t>Acknowledgement: some members of perpetrator group will acknowledge, but more common among victims and </a:t>
            </a:r>
            <a:r>
              <a:rPr lang="en-GB" dirty="0" err="1"/>
              <a:t>descendents</a:t>
            </a:r>
            <a:r>
              <a:rPr lang="en-GB" dirty="0"/>
              <a:t>.</a:t>
            </a:r>
          </a:p>
          <a:p>
            <a:r>
              <a:rPr lang="en-GB" dirty="0"/>
              <a:t>Testimony, commemoration</a:t>
            </a:r>
            <a:r>
              <a:rPr lang="en-GB"/>
              <a:t>, memorialisation</a:t>
            </a:r>
            <a:r>
              <a:rPr lang="en-GB" dirty="0"/>
              <a:t>, historical knowledge</a:t>
            </a:r>
          </a:p>
        </p:txBody>
      </p:sp>
    </p:spTree>
    <p:extLst>
      <p:ext uri="{BB962C8B-B14F-4D97-AF65-F5344CB8AC3E}">
        <p14:creationId xmlns:p14="http://schemas.microsoft.com/office/powerpoint/2010/main" val="31321815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EF52B-F7CB-2094-F950-298E6AB86F14}"/>
              </a:ext>
            </a:extLst>
          </p:cNvPr>
          <p:cNvSpPr>
            <a:spLocks noGrp="1"/>
          </p:cNvSpPr>
          <p:nvPr>
            <p:ph type="title"/>
          </p:nvPr>
        </p:nvSpPr>
        <p:spPr/>
        <p:txBody>
          <a:bodyPr/>
          <a:lstStyle/>
          <a:p>
            <a:r>
              <a:rPr lang="en-GB" dirty="0"/>
              <a:t>ARMENIANS</a:t>
            </a:r>
          </a:p>
        </p:txBody>
      </p:sp>
      <p:sp>
        <p:nvSpPr>
          <p:cNvPr id="3" name="Content Placeholder 2">
            <a:extLst>
              <a:ext uri="{FF2B5EF4-FFF2-40B4-BE49-F238E27FC236}">
                <a16:creationId xmlns:a16="http://schemas.microsoft.com/office/drawing/2014/main" id="{70CCC0CA-3D9D-9DD1-594B-52CE494447B1}"/>
              </a:ext>
            </a:extLst>
          </p:cNvPr>
          <p:cNvSpPr>
            <a:spLocks noGrp="1"/>
          </p:cNvSpPr>
          <p:nvPr>
            <p:ph idx="1"/>
          </p:nvPr>
        </p:nvSpPr>
        <p:spPr/>
        <p:txBody>
          <a:bodyPr/>
          <a:lstStyle/>
          <a:p>
            <a:r>
              <a:rPr lang="en-GB" dirty="0"/>
              <a:t>Political turmoil following Russian Revolution and brief Armenian independence – silence was initially the rule.</a:t>
            </a:r>
          </a:p>
          <a:p>
            <a:r>
              <a:rPr lang="en-GB" dirty="0"/>
              <a:t>1960s – post-Stalinism, public memories of genocide (articulated in Soviet idiom, USSR as ‘saviour’ of Armenians).</a:t>
            </a:r>
          </a:p>
          <a:p>
            <a:r>
              <a:rPr lang="en-GB" dirty="0"/>
              <a:t>1967 construction of genocide memorial at Yerevan</a:t>
            </a:r>
          </a:p>
          <a:p>
            <a:r>
              <a:rPr lang="en-GB" dirty="0"/>
              <a:t>Collapse of USSR and Armenian independence – increased nationalism and memorialisation.</a:t>
            </a:r>
          </a:p>
        </p:txBody>
      </p:sp>
    </p:spTree>
    <p:extLst>
      <p:ext uri="{BB962C8B-B14F-4D97-AF65-F5344CB8AC3E}">
        <p14:creationId xmlns:p14="http://schemas.microsoft.com/office/powerpoint/2010/main" val="22525541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13DDA-DB1D-5549-F147-688C2B354F97}"/>
              </a:ext>
            </a:extLst>
          </p:cNvPr>
          <p:cNvSpPr>
            <a:spLocks noGrp="1"/>
          </p:cNvSpPr>
          <p:nvPr>
            <p:ph type="title"/>
          </p:nvPr>
        </p:nvSpPr>
        <p:spPr/>
        <p:txBody>
          <a:bodyPr/>
          <a:lstStyle/>
          <a:p>
            <a:r>
              <a:rPr lang="en-GB" dirty="0"/>
              <a:t>Armenian Diaspora</a:t>
            </a:r>
          </a:p>
        </p:txBody>
      </p:sp>
      <p:sp>
        <p:nvSpPr>
          <p:cNvPr id="3" name="Content Placeholder 2">
            <a:extLst>
              <a:ext uri="{FF2B5EF4-FFF2-40B4-BE49-F238E27FC236}">
                <a16:creationId xmlns:a16="http://schemas.microsoft.com/office/drawing/2014/main" id="{598AC2A9-8CE7-D036-F4B8-AA65476C156D}"/>
              </a:ext>
            </a:extLst>
          </p:cNvPr>
          <p:cNvSpPr>
            <a:spLocks noGrp="1"/>
          </p:cNvSpPr>
          <p:nvPr>
            <p:ph idx="1"/>
          </p:nvPr>
        </p:nvSpPr>
        <p:spPr/>
        <p:txBody>
          <a:bodyPr/>
          <a:lstStyle/>
          <a:p>
            <a:r>
              <a:rPr lang="en-GB" dirty="0"/>
              <a:t>Initial silence – eroded as Armenians became more settled in host countries and formed ethnic organisations.</a:t>
            </a:r>
          </a:p>
          <a:p>
            <a:r>
              <a:rPr lang="en-GB" dirty="0"/>
              <a:t>Pushed for state acknowledgement</a:t>
            </a:r>
          </a:p>
          <a:p>
            <a:r>
              <a:rPr lang="en-GB" dirty="0"/>
              <a:t>Genocide centred in Armenian identity in the diaspora (</a:t>
            </a:r>
            <a:r>
              <a:rPr lang="en-GB" dirty="0" err="1"/>
              <a:t>Savelsberg</a:t>
            </a:r>
            <a:r>
              <a:rPr lang="en-GB" dirty="0"/>
              <a:t>, 2021)</a:t>
            </a:r>
          </a:p>
        </p:txBody>
      </p:sp>
    </p:spTree>
    <p:extLst>
      <p:ext uri="{BB962C8B-B14F-4D97-AF65-F5344CB8AC3E}">
        <p14:creationId xmlns:p14="http://schemas.microsoft.com/office/powerpoint/2010/main" val="21592522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B05794-4D86-7BFD-5D92-13BA01EA15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6CF7A0-50B1-CA4E-3A21-4CA70E9ED486}"/>
              </a:ext>
            </a:extLst>
          </p:cNvPr>
          <p:cNvSpPr>
            <a:spLocks noGrp="1"/>
          </p:cNvSpPr>
          <p:nvPr>
            <p:ph type="title"/>
          </p:nvPr>
        </p:nvSpPr>
        <p:spPr/>
        <p:txBody>
          <a:bodyPr/>
          <a:lstStyle/>
          <a:p>
            <a:r>
              <a:rPr lang="en-GB" dirty="0"/>
              <a:t>TURKISH position</a:t>
            </a:r>
          </a:p>
        </p:txBody>
      </p:sp>
      <p:sp>
        <p:nvSpPr>
          <p:cNvPr id="3" name="Content Placeholder 2">
            <a:extLst>
              <a:ext uri="{FF2B5EF4-FFF2-40B4-BE49-F238E27FC236}">
                <a16:creationId xmlns:a16="http://schemas.microsoft.com/office/drawing/2014/main" id="{CFA35B01-A03B-FBEF-93BD-7DD61D852597}"/>
              </a:ext>
            </a:extLst>
          </p:cNvPr>
          <p:cNvSpPr>
            <a:spLocks noGrp="1"/>
          </p:cNvSpPr>
          <p:nvPr>
            <p:ph idx="1"/>
          </p:nvPr>
        </p:nvSpPr>
        <p:spPr/>
        <p:txBody>
          <a:bodyPr>
            <a:normAutofit fontScale="70000" lnSpcReduction="20000"/>
          </a:bodyPr>
          <a:lstStyle/>
          <a:p>
            <a:r>
              <a:rPr lang="en-GB" dirty="0"/>
              <a:t>Immediately after genocide, not uncommon for Turks to acknowledge the massacres</a:t>
            </a:r>
          </a:p>
          <a:p>
            <a:r>
              <a:rPr lang="en-GB" dirty="0"/>
              <a:t>More recent sustained Turkish government campaign of denial (Bloxham, 2005)</a:t>
            </a:r>
          </a:p>
          <a:p>
            <a:r>
              <a:rPr lang="en-GB" dirty="0"/>
              <a:t>Shift into representation as ‘rumours’ and ‘speculation’ – why?</a:t>
            </a:r>
          </a:p>
          <a:p>
            <a:r>
              <a:rPr lang="en-GB" dirty="0"/>
              <a:t>Campaign by direct perpetrators to deny the genocide</a:t>
            </a:r>
          </a:p>
          <a:p>
            <a:r>
              <a:rPr lang="en-GB" dirty="0"/>
              <a:t>Failure of perpetrator trials and presentation of Armenians as aggressors by perpetrators</a:t>
            </a:r>
          </a:p>
          <a:p>
            <a:r>
              <a:rPr lang="en-GB" dirty="0"/>
              <a:t>Reinforced by wave of Armenian terrorism in 1970s</a:t>
            </a:r>
          </a:p>
          <a:p>
            <a:r>
              <a:rPr lang="en-GB" dirty="0"/>
              <a:t>Turkish emphasis on Armenian disloyalty during WWI</a:t>
            </a:r>
          </a:p>
          <a:p>
            <a:r>
              <a:rPr lang="en-GB" dirty="0"/>
              <a:t>Turkey assisted by close alliance with US, NATO membership, and support of Israel (</a:t>
            </a:r>
            <a:r>
              <a:rPr lang="en-GB" dirty="0" err="1"/>
              <a:t>Auron</a:t>
            </a:r>
            <a:r>
              <a:rPr lang="en-GB" dirty="0"/>
              <a:t>, 2003).</a:t>
            </a:r>
          </a:p>
        </p:txBody>
      </p:sp>
    </p:spTree>
    <p:extLst>
      <p:ext uri="{BB962C8B-B14F-4D97-AF65-F5344CB8AC3E}">
        <p14:creationId xmlns:p14="http://schemas.microsoft.com/office/powerpoint/2010/main" val="3039475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48002-F5F3-FFF1-9901-9364A81F0DEF}"/>
              </a:ext>
            </a:extLst>
          </p:cNvPr>
          <p:cNvSpPr>
            <a:spLocks noGrp="1"/>
          </p:cNvSpPr>
          <p:nvPr>
            <p:ph type="title"/>
          </p:nvPr>
        </p:nvSpPr>
        <p:spPr/>
        <p:txBody>
          <a:bodyPr/>
          <a:lstStyle/>
          <a:p>
            <a:r>
              <a:rPr lang="en-GB" dirty="0"/>
              <a:t>Genocide denial</a:t>
            </a:r>
          </a:p>
        </p:txBody>
      </p:sp>
      <p:sp>
        <p:nvSpPr>
          <p:cNvPr id="3" name="Content Placeholder 2">
            <a:extLst>
              <a:ext uri="{FF2B5EF4-FFF2-40B4-BE49-F238E27FC236}">
                <a16:creationId xmlns:a16="http://schemas.microsoft.com/office/drawing/2014/main" id="{771E4125-D2E8-7E8C-AE81-994A2ABA64B5}"/>
              </a:ext>
            </a:extLst>
          </p:cNvPr>
          <p:cNvSpPr>
            <a:spLocks noGrp="1"/>
          </p:cNvSpPr>
          <p:nvPr>
            <p:ph idx="1"/>
          </p:nvPr>
        </p:nvSpPr>
        <p:spPr/>
        <p:txBody>
          <a:bodyPr/>
          <a:lstStyle/>
          <a:p>
            <a:r>
              <a:rPr lang="en-GB" dirty="0"/>
              <a:t>US stance: </a:t>
            </a:r>
          </a:p>
          <a:p>
            <a:r>
              <a:rPr lang="en-GB" dirty="0"/>
              <a:t>Turkey important in Cold War ‘containment’ of USSR</a:t>
            </a:r>
          </a:p>
          <a:p>
            <a:r>
              <a:rPr lang="en-GB" dirty="0"/>
              <a:t>Today Turkey important secular bulwark against Islamic fundamentalism</a:t>
            </a:r>
          </a:p>
          <a:p>
            <a:r>
              <a:rPr lang="en-GB" dirty="0"/>
              <a:t>US military and politicians involved in denial (though denialism more </a:t>
            </a:r>
            <a:r>
              <a:rPr lang="en-GB"/>
              <a:t>recently weakening)</a:t>
            </a:r>
            <a:endParaRPr lang="en-GB" dirty="0"/>
          </a:p>
          <a:p>
            <a:endParaRPr lang="en-GB" dirty="0"/>
          </a:p>
        </p:txBody>
      </p:sp>
    </p:spTree>
    <p:extLst>
      <p:ext uri="{BB962C8B-B14F-4D97-AF65-F5344CB8AC3E}">
        <p14:creationId xmlns:p14="http://schemas.microsoft.com/office/powerpoint/2010/main" val="19297638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BE3FD-C3F7-D685-4F7F-5DAAB673ED1D}"/>
              </a:ext>
            </a:extLst>
          </p:cNvPr>
          <p:cNvSpPr>
            <a:spLocks noGrp="1"/>
          </p:cNvSpPr>
          <p:nvPr>
            <p:ph type="title"/>
          </p:nvPr>
        </p:nvSpPr>
        <p:spPr/>
        <p:txBody>
          <a:bodyPr/>
          <a:lstStyle/>
          <a:p>
            <a:r>
              <a:rPr lang="en-GB" dirty="0"/>
              <a:t>Genocide denial</a:t>
            </a:r>
          </a:p>
        </p:txBody>
      </p:sp>
      <p:sp>
        <p:nvSpPr>
          <p:cNvPr id="3" name="Content Placeholder 2">
            <a:extLst>
              <a:ext uri="{FF2B5EF4-FFF2-40B4-BE49-F238E27FC236}">
                <a16:creationId xmlns:a16="http://schemas.microsoft.com/office/drawing/2014/main" id="{F1B1CFA0-07A6-274D-35C7-DAB2386ABDEB}"/>
              </a:ext>
            </a:extLst>
          </p:cNvPr>
          <p:cNvSpPr>
            <a:spLocks noGrp="1"/>
          </p:cNvSpPr>
          <p:nvPr>
            <p:ph idx="1"/>
          </p:nvPr>
        </p:nvSpPr>
        <p:spPr/>
        <p:txBody>
          <a:bodyPr/>
          <a:lstStyle/>
          <a:p>
            <a:r>
              <a:rPr lang="en-GB" dirty="0"/>
              <a:t>Denialism increasingly unsuccessful – increasing number of states acknowledge the genocide as does the EU Parliament and UN.</a:t>
            </a:r>
          </a:p>
          <a:p>
            <a:endParaRPr lang="en-GB" dirty="0"/>
          </a:p>
        </p:txBody>
      </p:sp>
    </p:spTree>
    <p:extLst>
      <p:ext uri="{BB962C8B-B14F-4D97-AF65-F5344CB8AC3E}">
        <p14:creationId xmlns:p14="http://schemas.microsoft.com/office/powerpoint/2010/main" val="28003576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97ED8-BA6D-2B1E-347F-5D4CB48934B0}"/>
              </a:ext>
            </a:extLst>
          </p:cNvPr>
          <p:cNvSpPr>
            <a:spLocks noGrp="1"/>
          </p:cNvSpPr>
          <p:nvPr>
            <p:ph type="title"/>
          </p:nvPr>
        </p:nvSpPr>
        <p:spPr/>
        <p:txBody>
          <a:bodyPr>
            <a:normAutofit fontScale="90000"/>
          </a:bodyPr>
          <a:lstStyle/>
          <a:p>
            <a:r>
              <a:rPr lang="en-GB" dirty="0"/>
              <a:t>Assignment: Primary source analysis (40%)</a:t>
            </a:r>
          </a:p>
        </p:txBody>
      </p:sp>
      <p:sp>
        <p:nvSpPr>
          <p:cNvPr id="3" name="Content Placeholder 2">
            <a:extLst>
              <a:ext uri="{FF2B5EF4-FFF2-40B4-BE49-F238E27FC236}">
                <a16:creationId xmlns:a16="http://schemas.microsoft.com/office/drawing/2014/main" id="{88348C21-477D-6356-FDA0-760FC0D3999E}"/>
              </a:ext>
            </a:extLst>
          </p:cNvPr>
          <p:cNvSpPr>
            <a:spLocks noGrp="1"/>
          </p:cNvSpPr>
          <p:nvPr>
            <p:ph idx="1"/>
          </p:nvPr>
        </p:nvSpPr>
        <p:spPr/>
        <p:txBody>
          <a:bodyPr>
            <a:normAutofit/>
          </a:bodyPr>
          <a:lstStyle/>
          <a:p>
            <a:r>
              <a:rPr lang="en-GB" dirty="0"/>
              <a:t>At this point, you should have decided on your case study/case studies</a:t>
            </a:r>
          </a:p>
          <a:p>
            <a:r>
              <a:rPr lang="en-GB" dirty="0"/>
              <a:t>2000 word primary source analysis</a:t>
            </a:r>
          </a:p>
          <a:p>
            <a:r>
              <a:rPr lang="en-GB" dirty="0"/>
              <a:t>Selection of primary source documents for each case study is on Moodle</a:t>
            </a:r>
          </a:p>
          <a:p>
            <a:r>
              <a:rPr lang="en-GB" dirty="0"/>
              <a:t>Selecting your own – please discuss with me.</a:t>
            </a:r>
          </a:p>
          <a:p>
            <a:endParaRPr lang="en-GB" dirty="0"/>
          </a:p>
        </p:txBody>
      </p:sp>
    </p:spTree>
    <p:extLst>
      <p:ext uri="{BB962C8B-B14F-4D97-AF65-F5344CB8AC3E}">
        <p14:creationId xmlns:p14="http://schemas.microsoft.com/office/powerpoint/2010/main" val="16674336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DDD0-3E47-F049-3E69-6A708D9CDF8B}"/>
              </a:ext>
            </a:extLst>
          </p:cNvPr>
          <p:cNvSpPr>
            <a:spLocks noGrp="1"/>
          </p:cNvSpPr>
          <p:nvPr>
            <p:ph type="title"/>
          </p:nvPr>
        </p:nvSpPr>
        <p:spPr/>
        <p:txBody>
          <a:bodyPr/>
          <a:lstStyle/>
          <a:p>
            <a:r>
              <a:rPr lang="en-GB" dirty="0"/>
              <a:t>Primary source analysis</a:t>
            </a:r>
          </a:p>
        </p:txBody>
      </p:sp>
      <p:sp>
        <p:nvSpPr>
          <p:cNvPr id="3" name="Content Placeholder 2">
            <a:extLst>
              <a:ext uri="{FF2B5EF4-FFF2-40B4-BE49-F238E27FC236}">
                <a16:creationId xmlns:a16="http://schemas.microsoft.com/office/drawing/2014/main" id="{A9E440D3-EAAF-B05B-825D-A7526D8F18A7}"/>
              </a:ext>
            </a:extLst>
          </p:cNvPr>
          <p:cNvSpPr>
            <a:spLocks noGrp="1"/>
          </p:cNvSpPr>
          <p:nvPr>
            <p:ph idx="1"/>
          </p:nvPr>
        </p:nvSpPr>
        <p:spPr/>
        <p:txBody>
          <a:bodyPr>
            <a:normAutofit fontScale="70000" lnSpcReduction="20000"/>
          </a:bodyPr>
          <a:lstStyle/>
          <a:p>
            <a:r>
              <a:rPr lang="en-GB" dirty="0"/>
              <a:t>Background to the document:</a:t>
            </a:r>
          </a:p>
          <a:p>
            <a:r>
              <a:rPr lang="en-GB" dirty="0"/>
              <a:t>Who was the author/photographer/artist etc? What do you know about them?</a:t>
            </a:r>
          </a:p>
          <a:p>
            <a:r>
              <a:rPr lang="en-GB" dirty="0"/>
              <a:t>When was the source produced (if known)? Is that context significant?</a:t>
            </a:r>
          </a:p>
          <a:p>
            <a:r>
              <a:rPr lang="en-GB" dirty="0"/>
              <a:t>Does it belong to a particular genre – e.g. diary, memoir, official report? What are the implications for interpreting it?</a:t>
            </a:r>
          </a:p>
          <a:p>
            <a:r>
              <a:rPr lang="en-GB" dirty="0"/>
              <a:t>What are the strengths and potential weaknesses of this kind of source material? Are there problems with using it as an historical source? </a:t>
            </a:r>
          </a:p>
          <a:p>
            <a:r>
              <a:rPr lang="en-GB" dirty="0"/>
              <a:t>Where did the source appear? Who were the intended audience? Who else might have access to it?</a:t>
            </a:r>
          </a:p>
          <a:p>
            <a:r>
              <a:rPr lang="en-GB" dirty="0"/>
              <a:t>Did the author intend to provoke a particular response? How successful were they in doing this?</a:t>
            </a:r>
          </a:p>
          <a:p>
            <a:endParaRPr lang="en-GB" dirty="0"/>
          </a:p>
        </p:txBody>
      </p:sp>
    </p:spTree>
    <p:extLst>
      <p:ext uri="{BB962C8B-B14F-4D97-AF65-F5344CB8AC3E}">
        <p14:creationId xmlns:p14="http://schemas.microsoft.com/office/powerpoint/2010/main" val="40071803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D7974-92CD-9668-6AD4-7CBD50681439}"/>
              </a:ext>
            </a:extLst>
          </p:cNvPr>
          <p:cNvSpPr>
            <a:spLocks noGrp="1"/>
          </p:cNvSpPr>
          <p:nvPr>
            <p:ph type="title"/>
          </p:nvPr>
        </p:nvSpPr>
        <p:spPr/>
        <p:txBody>
          <a:bodyPr/>
          <a:lstStyle/>
          <a:p>
            <a:r>
              <a:rPr lang="en-GB" dirty="0"/>
              <a:t>Primary source analysis</a:t>
            </a:r>
          </a:p>
        </p:txBody>
      </p:sp>
      <p:sp>
        <p:nvSpPr>
          <p:cNvPr id="3" name="Content Placeholder 2">
            <a:extLst>
              <a:ext uri="{FF2B5EF4-FFF2-40B4-BE49-F238E27FC236}">
                <a16:creationId xmlns:a16="http://schemas.microsoft.com/office/drawing/2014/main" id="{1F4241CC-1328-8FA4-56B2-22AEC8DB9B2D}"/>
              </a:ext>
            </a:extLst>
          </p:cNvPr>
          <p:cNvSpPr>
            <a:spLocks noGrp="1"/>
          </p:cNvSpPr>
          <p:nvPr>
            <p:ph idx="1"/>
          </p:nvPr>
        </p:nvSpPr>
        <p:spPr/>
        <p:txBody>
          <a:bodyPr>
            <a:normAutofit lnSpcReduction="10000"/>
          </a:bodyPr>
          <a:lstStyle/>
          <a:p>
            <a:r>
              <a:rPr lang="en-GB" dirty="0"/>
              <a:t>Content of the source: </a:t>
            </a:r>
          </a:p>
          <a:p>
            <a:r>
              <a:rPr lang="en-GB" dirty="0"/>
              <a:t>What are the key themes and ideas?</a:t>
            </a:r>
          </a:p>
          <a:p>
            <a:r>
              <a:rPr lang="en-GB" dirty="0"/>
              <a:t>What kind of language/imagery is used?</a:t>
            </a:r>
          </a:p>
          <a:p>
            <a:r>
              <a:rPr lang="en-GB" dirty="0"/>
              <a:t>What does the source not address? What does it leave out?</a:t>
            </a:r>
          </a:p>
          <a:p>
            <a:r>
              <a:rPr lang="en-GB" dirty="0"/>
              <a:t>What are the key themes and ideas in the source? What kind of language or imagery is used? What does the source not address – what does it leave out? </a:t>
            </a:r>
          </a:p>
          <a:p>
            <a:endParaRPr lang="en-GB" dirty="0"/>
          </a:p>
        </p:txBody>
      </p:sp>
    </p:spTree>
    <p:extLst>
      <p:ext uri="{BB962C8B-B14F-4D97-AF65-F5344CB8AC3E}">
        <p14:creationId xmlns:p14="http://schemas.microsoft.com/office/powerpoint/2010/main" val="39222386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CC980-CCDF-32FD-5BE4-095CF138E63C}"/>
              </a:ext>
            </a:extLst>
          </p:cNvPr>
          <p:cNvSpPr>
            <a:spLocks noGrp="1"/>
          </p:cNvSpPr>
          <p:nvPr>
            <p:ph type="title"/>
          </p:nvPr>
        </p:nvSpPr>
        <p:spPr/>
        <p:txBody>
          <a:bodyPr/>
          <a:lstStyle/>
          <a:p>
            <a:r>
              <a:rPr lang="en-GB" dirty="0"/>
              <a:t>Primary source analysis</a:t>
            </a:r>
          </a:p>
        </p:txBody>
      </p:sp>
      <p:sp>
        <p:nvSpPr>
          <p:cNvPr id="3" name="Content Placeholder 2">
            <a:extLst>
              <a:ext uri="{FF2B5EF4-FFF2-40B4-BE49-F238E27FC236}">
                <a16:creationId xmlns:a16="http://schemas.microsoft.com/office/drawing/2014/main" id="{32B4D7CE-F5C7-2EAA-3E3F-D2B03FB95835}"/>
              </a:ext>
            </a:extLst>
          </p:cNvPr>
          <p:cNvSpPr>
            <a:spLocks noGrp="1"/>
          </p:cNvSpPr>
          <p:nvPr>
            <p:ph idx="1"/>
          </p:nvPr>
        </p:nvSpPr>
        <p:spPr/>
        <p:txBody>
          <a:bodyPr>
            <a:normAutofit fontScale="77500" lnSpcReduction="20000"/>
          </a:bodyPr>
          <a:lstStyle/>
          <a:p>
            <a:r>
              <a:rPr lang="en-GB" dirty="0"/>
              <a:t>Wider importance/engagement with scholarship:</a:t>
            </a:r>
          </a:p>
          <a:p>
            <a:r>
              <a:rPr lang="en-GB" dirty="0"/>
              <a:t>What does it tell us about the subject being studied? </a:t>
            </a:r>
          </a:p>
          <a:p>
            <a:r>
              <a:rPr lang="en-GB" dirty="0"/>
              <a:t>Do the insights from the source support or contradict scholars’ conclusions about the subject? </a:t>
            </a:r>
          </a:p>
          <a:p>
            <a:r>
              <a:rPr lang="en-GB" dirty="0"/>
              <a:t>You need to show awareness of the scholarly debates on the issue in question.</a:t>
            </a:r>
          </a:p>
          <a:p>
            <a:r>
              <a:rPr lang="en-GB" dirty="0"/>
              <a:t>Relate to broader questions about the case study e.g. what does it tell us about intention, or gender, or international intervention, or perpetrators, or victims, and so on…</a:t>
            </a:r>
          </a:p>
          <a:p>
            <a:r>
              <a:rPr lang="en-GB" dirty="0"/>
              <a:t>You will be familiar with basic events from lectures but you also need to read widely on your case study to develop your ideas about the broader significance of a source.</a:t>
            </a:r>
          </a:p>
          <a:p>
            <a:endParaRPr lang="en-GB" dirty="0"/>
          </a:p>
          <a:p>
            <a:endParaRPr lang="en-GB" dirty="0"/>
          </a:p>
        </p:txBody>
      </p:sp>
    </p:spTree>
    <p:extLst>
      <p:ext uri="{BB962C8B-B14F-4D97-AF65-F5344CB8AC3E}">
        <p14:creationId xmlns:p14="http://schemas.microsoft.com/office/powerpoint/2010/main" val="41235616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50927-995A-BFE1-51CD-5CC0C823350C}"/>
              </a:ext>
            </a:extLst>
          </p:cNvPr>
          <p:cNvSpPr>
            <a:spLocks noGrp="1"/>
          </p:cNvSpPr>
          <p:nvPr>
            <p:ph type="title"/>
          </p:nvPr>
        </p:nvSpPr>
        <p:spPr/>
        <p:txBody>
          <a:bodyPr/>
          <a:lstStyle/>
          <a:p>
            <a:r>
              <a:rPr lang="en-GB" dirty="0"/>
              <a:t>Tomorrow’s Session</a:t>
            </a:r>
          </a:p>
        </p:txBody>
      </p:sp>
      <p:sp>
        <p:nvSpPr>
          <p:cNvPr id="3" name="Content Placeholder 2">
            <a:extLst>
              <a:ext uri="{FF2B5EF4-FFF2-40B4-BE49-F238E27FC236}">
                <a16:creationId xmlns:a16="http://schemas.microsoft.com/office/drawing/2014/main" id="{1E3FC5D7-03F2-452F-BECA-90769A13F1ED}"/>
              </a:ext>
            </a:extLst>
          </p:cNvPr>
          <p:cNvSpPr>
            <a:spLocks noGrp="1"/>
          </p:cNvSpPr>
          <p:nvPr>
            <p:ph idx="1"/>
          </p:nvPr>
        </p:nvSpPr>
        <p:spPr/>
        <p:txBody>
          <a:bodyPr>
            <a:normAutofit/>
          </a:bodyPr>
          <a:lstStyle/>
          <a:p>
            <a:r>
              <a:rPr lang="en-GB" dirty="0"/>
              <a:t>Think about your case studies – ideally you will want to be starting your assignment reading as soon as possible.</a:t>
            </a:r>
          </a:p>
          <a:p>
            <a:r>
              <a:rPr lang="en-GB" dirty="0"/>
              <a:t>Read the key reading on Moodle</a:t>
            </a:r>
          </a:p>
        </p:txBody>
      </p:sp>
    </p:spTree>
    <p:extLst>
      <p:ext uri="{BB962C8B-B14F-4D97-AF65-F5344CB8AC3E}">
        <p14:creationId xmlns:p14="http://schemas.microsoft.com/office/powerpoint/2010/main" val="26259915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2FF6F-124D-E8D2-9688-E333396E25C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495ECC8-4D34-D6DD-6D28-CCF04C2605A3}"/>
              </a:ext>
            </a:extLst>
          </p:cNvPr>
          <p:cNvSpPr>
            <a:spLocks noGrp="1"/>
          </p:cNvSpPr>
          <p:nvPr>
            <p:ph idx="1"/>
          </p:nvPr>
        </p:nvSpPr>
        <p:spPr/>
        <p:txBody>
          <a:bodyPr>
            <a:normAutofit fontScale="77500" lnSpcReduction="20000"/>
          </a:bodyPr>
          <a:lstStyle/>
          <a:p>
            <a:r>
              <a:rPr lang="en-GB" dirty="0">
                <a:solidFill>
                  <a:srgbClr val="1D2125"/>
                </a:solidFill>
              </a:rPr>
              <a:t>Taner </a:t>
            </a:r>
            <a:r>
              <a:rPr lang="en-GB" dirty="0" err="1">
                <a:solidFill>
                  <a:srgbClr val="1D2125"/>
                </a:solidFill>
              </a:rPr>
              <a:t>Akcam</a:t>
            </a:r>
            <a:r>
              <a:rPr lang="en-GB" dirty="0">
                <a:solidFill>
                  <a:srgbClr val="1D2125"/>
                </a:solidFill>
              </a:rPr>
              <a:t>, </a:t>
            </a:r>
            <a:r>
              <a:rPr lang="en-GB" i="1" dirty="0">
                <a:solidFill>
                  <a:srgbClr val="1D2125"/>
                </a:solidFill>
              </a:rPr>
              <a:t>A Shameful Act: The Armenian Genocide and the Question of Turkish Responsibility </a:t>
            </a:r>
            <a:r>
              <a:rPr lang="en-GB" dirty="0">
                <a:solidFill>
                  <a:srgbClr val="1D2125"/>
                </a:solidFill>
              </a:rPr>
              <a:t>(New York, 2006)</a:t>
            </a:r>
          </a:p>
          <a:p>
            <a:r>
              <a:rPr lang="en-GB" b="0" i="0" dirty="0">
                <a:solidFill>
                  <a:srgbClr val="1D2125"/>
                </a:solidFill>
                <a:effectLst/>
              </a:rPr>
              <a:t>Stephan </a:t>
            </a:r>
            <a:r>
              <a:rPr lang="en-GB" b="0" i="0" dirty="0" err="1">
                <a:solidFill>
                  <a:srgbClr val="1D2125"/>
                </a:solidFill>
                <a:effectLst/>
              </a:rPr>
              <a:t>Astourian</a:t>
            </a:r>
            <a:r>
              <a:rPr lang="en-GB" b="0" i="0" dirty="0">
                <a:solidFill>
                  <a:srgbClr val="1D2125"/>
                </a:solidFill>
                <a:effectLst/>
              </a:rPr>
              <a:t>, ‘The Armenian Genocide: An Interpretation’, </a:t>
            </a:r>
            <a:r>
              <a:rPr lang="en-GB" b="0" i="1" dirty="0">
                <a:solidFill>
                  <a:srgbClr val="1D2125"/>
                </a:solidFill>
                <a:effectLst/>
              </a:rPr>
              <a:t>The History Teacher </a:t>
            </a:r>
            <a:r>
              <a:rPr lang="en-GB" b="0" dirty="0">
                <a:solidFill>
                  <a:srgbClr val="1D2125"/>
                </a:solidFill>
                <a:effectLst/>
              </a:rPr>
              <a:t>23:2 (1990).</a:t>
            </a:r>
          </a:p>
          <a:p>
            <a:r>
              <a:rPr lang="en-GB" b="0" dirty="0">
                <a:solidFill>
                  <a:srgbClr val="1D2125"/>
                </a:solidFill>
                <a:effectLst/>
              </a:rPr>
              <a:t>Yair </a:t>
            </a:r>
            <a:r>
              <a:rPr lang="en-GB" b="0" dirty="0" err="1">
                <a:solidFill>
                  <a:srgbClr val="1D2125"/>
                </a:solidFill>
                <a:effectLst/>
              </a:rPr>
              <a:t>Auron</a:t>
            </a:r>
            <a:r>
              <a:rPr lang="en-GB" b="0" dirty="0">
                <a:solidFill>
                  <a:srgbClr val="1D2125"/>
                </a:solidFill>
                <a:effectLst/>
              </a:rPr>
              <a:t>, </a:t>
            </a:r>
            <a:r>
              <a:rPr lang="en-GB" b="0" i="1" dirty="0">
                <a:solidFill>
                  <a:srgbClr val="1D2125"/>
                </a:solidFill>
                <a:effectLst/>
              </a:rPr>
              <a:t>The Banality of Denial: Israel and the Armenian Genocide </a:t>
            </a:r>
            <a:r>
              <a:rPr lang="en-GB" b="0" dirty="0">
                <a:solidFill>
                  <a:srgbClr val="1D2125"/>
                </a:solidFill>
                <a:effectLst/>
              </a:rPr>
              <a:t>(New Brunswick, 2003).</a:t>
            </a:r>
          </a:p>
          <a:p>
            <a:r>
              <a:rPr lang="en-GB" b="0" i="0" dirty="0">
                <a:solidFill>
                  <a:srgbClr val="1D2125"/>
                </a:solidFill>
                <a:effectLst/>
              </a:rPr>
              <a:t>Peter Balakian, </a:t>
            </a:r>
            <a:r>
              <a:rPr lang="en-GB" b="0" i="1" dirty="0">
                <a:solidFill>
                  <a:srgbClr val="1D2125"/>
                </a:solidFill>
                <a:effectLst/>
              </a:rPr>
              <a:t>The Burning Tigris: The Armenian Genocide and America’s Response </a:t>
            </a:r>
            <a:r>
              <a:rPr lang="en-GB" b="0" dirty="0">
                <a:solidFill>
                  <a:srgbClr val="1D2125"/>
                </a:solidFill>
                <a:effectLst/>
              </a:rPr>
              <a:t>(New York, 2003).</a:t>
            </a:r>
          </a:p>
          <a:p>
            <a:r>
              <a:rPr lang="en-GB" b="0" dirty="0">
                <a:solidFill>
                  <a:srgbClr val="1D2125"/>
                </a:solidFill>
                <a:effectLst/>
              </a:rPr>
              <a:t>Gary Bass, </a:t>
            </a:r>
            <a:r>
              <a:rPr lang="en-GB" b="0" i="1" dirty="0">
                <a:solidFill>
                  <a:srgbClr val="1D2125"/>
                </a:solidFill>
                <a:effectLst/>
              </a:rPr>
              <a:t>Stay the Hand of Vengeance: The Politics of War Crimes Tribunals </a:t>
            </a:r>
            <a:r>
              <a:rPr lang="en-GB" b="0" dirty="0">
                <a:solidFill>
                  <a:srgbClr val="1D2125"/>
                </a:solidFill>
                <a:effectLst/>
              </a:rPr>
              <a:t>(Princeton, 2000).</a:t>
            </a:r>
          </a:p>
          <a:p>
            <a:endParaRPr lang="en-GB" dirty="0"/>
          </a:p>
        </p:txBody>
      </p:sp>
    </p:spTree>
    <p:extLst>
      <p:ext uri="{BB962C8B-B14F-4D97-AF65-F5344CB8AC3E}">
        <p14:creationId xmlns:p14="http://schemas.microsoft.com/office/powerpoint/2010/main" val="313178281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E04B0-9E8B-553A-AFAD-11B365A96A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63F98E-3E1B-3DF2-8B93-64AFA4828E4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6BF77CD-9C94-7DFB-8A43-E0DD6D0DCED5}"/>
              </a:ext>
            </a:extLst>
          </p:cNvPr>
          <p:cNvSpPr>
            <a:spLocks noGrp="1"/>
          </p:cNvSpPr>
          <p:nvPr>
            <p:ph idx="1"/>
          </p:nvPr>
        </p:nvSpPr>
        <p:spPr/>
        <p:txBody>
          <a:bodyPr>
            <a:normAutofit fontScale="85000" lnSpcReduction="20000"/>
          </a:bodyPr>
          <a:lstStyle/>
          <a:p>
            <a:r>
              <a:rPr lang="en-GB" b="0" i="0" dirty="0">
                <a:solidFill>
                  <a:srgbClr val="1D2125"/>
                </a:solidFill>
                <a:effectLst/>
              </a:rPr>
              <a:t>Andre Bell-</a:t>
            </a:r>
            <a:r>
              <a:rPr lang="en-GB" b="0" i="0" dirty="0" err="1">
                <a:solidFill>
                  <a:srgbClr val="1D2125"/>
                </a:solidFill>
                <a:effectLst/>
              </a:rPr>
              <a:t>Fiakoff</a:t>
            </a:r>
            <a:r>
              <a:rPr lang="en-GB" b="0" i="0" dirty="0">
                <a:solidFill>
                  <a:srgbClr val="1D2125"/>
                </a:solidFill>
                <a:effectLst/>
              </a:rPr>
              <a:t>, </a:t>
            </a:r>
            <a:r>
              <a:rPr lang="en-GB" b="0" i="1" dirty="0">
                <a:solidFill>
                  <a:srgbClr val="1D2125"/>
                </a:solidFill>
                <a:effectLst/>
              </a:rPr>
              <a:t>Ethnic Cleansing </a:t>
            </a:r>
            <a:r>
              <a:rPr lang="en-GB" b="0" dirty="0">
                <a:solidFill>
                  <a:srgbClr val="1D2125"/>
                </a:solidFill>
                <a:effectLst/>
              </a:rPr>
              <a:t>(New York, 1999).</a:t>
            </a:r>
          </a:p>
          <a:p>
            <a:r>
              <a:rPr lang="en-GB" b="0" i="0" dirty="0">
                <a:solidFill>
                  <a:srgbClr val="1D2125"/>
                </a:solidFill>
                <a:effectLst/>
              </a:rPr>
              <a:t>Donald Bloxham, </a:t>
            </a:r>
            <a:r>
              <a:rPr lang="en-GB" b="0" i="1" dirty="0">
                <a:solidFill>
                  <a:srgbClr val="1D2125"/>
                </a:solidFill>
                <a:effectLst/>
              </a:rPr>
              <a:t>The Grea</a:t>
            </a:r>
            <a:r>
              <a:rPr lang="en-GB" i="1" dirty="0">
                <a:solidFill>
                  <a:srgbClr val="1D2125"/>
                </a:solidFill>
              </a:rPr>
              <a:t>t Game of Genocide: Imperialism, Nationalism, and the Destruction of the Ottoman Armenians </a:t>
            </a:r>
            <a:r>
              <a:rPr lang="en-GB" dirty="0">
                <a:solidFill>
                  <a:srgbClr val="1D2125"/>
                </a:solidFill>
              </a:rPr>
              <a:t>(Cambridge, 2005)</a:t>
            </a:r>
          </a:p>
          <a:p>
            <a:r>
              <a:rPr lang="en-GB" dirty="0" err="1">
                <a:solidFill>
                  <a:srgbClr val="1D2125"/>
                </a:solidFill>
              </a:rPr>
              <a:t>Vahakn</a:t>
            </a:r>
            <a:r>
              <a:rPr lang="en-GB" dirty="0">
                <a:solidFill>
                  <a:srgbClr val="1D2125"/>
                </a:solidFill>
              </a:rPr>
              <a:t> N. </a:t>
            </a:r>
            <a:r>
              <a:rPr lang="en-GB" dirty="0" err="1">
                <a:solidFill>
                  <a:srgbClr val="1D2125"/>
                </a:solidFill>
              </a:rPr>
              <a:t>Dadrian</a:t>
            </a:r>
            <a:r>
              <a:rPr lang="en-GB" dirty="0">
                <a:solidFill>
                  <a:srgbClr val="1D2125"/>
                </a:solidFill>
              </a:rPr>
              <a:t>, </a:t>
            </a:r>
            <a:r>
              <a:rPr lang="en-GB" i="1" dirty="0">
                <a:solidFill>
                  <a:srgbClr val="1D2125"/>
                </a:solidFill>
              </a:rPr>
              <a:t>The History of the Armenian Genocide: Ethnic Conflict from the Balkans to Anatolia to the Caucasus </a:t>
            </a:r>
            <a:r>
              <a:rPr lang="en-GB" dirty="0">
                <a:solidFill>
                  <a:srgbClr val="1D2125"/>
                </a:solidFill>
              </a:rPr>
              <a:t>(New York, 2003).</a:t>
            </a:r>
          </a:p>
          <a:p>
            <a:r>
              <a:rPr lang="en-GB" dirty="0">
                <a:solidFill>
                  <a:srgbClr val="1D2125"/>
                </a:solidFill>
              </a:rPr>
              <a:t>Michael Mann, </a:t>
            </a:r>
            <a:r>
              <a:rPr lang="en-GB" i="1" dirty="0">
                <a:solidFill>
                  <a:srgbClr val="1D2125"/>
                </a:solidFill>
              </a:rPr>
              <a:t>The Dark Side of Democracy: Explaining Ethnic Cleansing </a:t>
            </a:r>
            <a:r>
              <a:rPr lang="en-GB" dirty="0">
                <a:solidFill>
                  <a:srgbClr val="1D2125"/>
                </a:solidFill>
              </a:rPr>
              <a:t>(Cambridge, 2005).</a:t>
            </a:r>
          </a:p>
          <a:p>
            <a:r>
              <a:rPr lang="en-GB" dirty="0">
                <a:solidFill>
                  <a:srgbClr val="1D2125"/>
                </a:solidFill>
              </a:rPr>
              <a:t>Donald E. Miller and Lorna </a:t>
            </a:r>
            <a:r>
              <a:rPr lang="en-GB" dirty="0" err="1">
                <a:solidFill>
                  <a:srgbClr val="1D2125"/>
                </a:solidFill>
              </a:rPr>
              <a:t>Touryan</a:t>
            </a:r>
            <a:r>
              <a:rPr lang="en-GB" dirty="0">
                <a:solidFill>
                  <a:srgbClr val="1D2125"/>
                </a:solidFill>
              </a:rPr>
              <a:t> Miller, </a:t>
            </a:r>
            <a:r>
              <a:rPr lang="en-GB" i="1" dirty="0">
                <a:solidFill>
                  <a:srgbClr val="1D2125"/>
                </a:solidFill>
              </a:rPr>
              <a:t>Survivors: An Oral History of the Armenian Genocide </a:t>
            </a:r>
            <a:r>
              <a:rPr lang="en-GB" dirty="0">
                <a:solidFill>
                  <a:srgbClr val="1D2125"/>
                </a:solidFill>
              </a:rPr>
              <a:t>(Berkeley, CA, 1999).</a:t>
            </a:r>
          </a:p>
          <a:p>
            <a:endParaRPr lang="en-GB" dirty="0"/>
          </a:p>
        </p:txBody>
      </p:sp>
    </p:spTree>
    <p:extLst>
      <p:ext uri="{BB962C8B-B14F-4D97-AF65-F5344CB8AC3E}">
        <p14:creationId xmlns:p14="http://schemas.microsoft.com/office/powerpoint/2010/main" val="315480539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ABE3E8-B9FF-AF0B-227B-FA02C3F3D2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46B681-2482-9F31-9BB6-91D24B7F8DF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5D57D3A-DE59-0496-0DAA-F9DABC75E54F}"/>
              </a:ext>
            </a:extLst>
          </p:cNvPr>
          <p:cNvSpPr>
            <a:spLocks noGrp="1"/>
          </p:cNvSpPr>
          <p:nvPr>
            <p:ph idx="1"/>
          </p:nvPr>
        </p:nvSpPr>
        <p:spPr/>
        <p:txBody>
          <a:bodyPr>
            <a:normAutofit lnSpcReduction="10000"/>
          </a:bodyPr>
          <a:lstStyle/>
          <a:p>
            <a:r>
              <a:rPr lang="en-GB" dirty="0">
                <a:solidFill>
                  <a:srgbClr val="1D2125"/>
                </a:solidFill>
              </a:rPr>
              <a:t>Norman M. Naimark, </a:t>
            </a:r>
            <a:r>
              <a:rPr lang="en-GB" i="1" dirty="0">
                <a:solidFill>
                  <a:srgbClr val="1D2125"/>
                </a:solidFill>
              </a:rPr>
              <a:t>Fires of Hatred: Ethnic Cleansing in Twentieth Century Europe </a:t>
            </a:r>
            <a:r>
              <a:rPr lang="en-GB" dirty="0">
                <a:solidFill>
                  <a:srgbClr val="1D2125"/>
                </a:solidFill>
              </a:rPr>
              <a:t>(Cambridge, MA, 2001).</a:t>
            </a:r>
          </a:p>
          <a:p>
            <a:r>
              <a:rPr lang="en-GB" dirty="0" err="1">
                <a:solidFill>
                  <a:srgbClr val="1D2125"/>
                </a:solidFill>
              </a:rPr>
              <a:t>Manoug</a:t>
            </a:r>
            <a:r>
              <a:rPr lang="en-GB" dirty="0">
                <a:solidFill>
                  <a:srgbClr val="1D2125"/>
                </a:solidFill>
              </a:rPr>
              <a:t> </a:t>
            </a:r>
            <a:r>
              <a:rPr lang="en-GB" dirty="0" err="1">
                <a:solidFill>
                  <a:srgbClr val="1D2125"/>
                </a:solidFill>
              </a:rPr>
              <a:t>Somakian</a:t>
            </a:r>
            <a:r>
              <a:rPr lang="en-GB" dirty="0">
                <a:solidFill>
                  <a:srgbClr val="1D2125"/>
                </a:solidFill>
              </a:rPr>
              <a:t>, </a:t>
            </a:r>
            <a:r>
              <a:rPr lang="en-GB" i="1" dirty="0">
                <a:solidFill>
                  <a:srgbClr val="1D2125"/>
                </a:solidFill>
              </a:rPr>
              <a:t>Empires in Conflict: Armenia and the Great Powers, 1895-1920 </a:t>
            </a:r>
            <a:r>
              <a:rPr lang="en-GB" dirty="0">
                <a:solidFill>
                  <a:srgbClr val="1D2125"/>
                </a:solidFill>
              </a:rPr>
              <a:t>(London, 1995).</a:t>
            </a:r>
          </a:p>
          <a:p>
            <a:r>
              <a:rPr lang="en-GB" b="0" i="0" dirty="0">
                <a:solidFill>
                  <a:srgbClr val="1D2125"/>
                </a:solidFill>
                <a:effectLst/>
              </a:rPr>
              <a:t>Jay Winter, ‘Under Cover of War: The Armenian Genocide in the Context of Total War’ in Robert </a:t>
            </a:r>
            <a:r>
              <a:rPr lang="en-GB" b="0" i="0" dirty="0" err="1">
                <a:solidFill>
                  <a:srgbClr val="1D2125"/>
                </a:solidFill>
                <a:effectLst/>
              </a:rPr>
              <a:t>Gellately</a:t>
            </a:r>
            <a:r>
              <a:rPr lang="en-GB" b="0" i="0" dirty="0">
                <a:solidFill>
                  <a:srgbClr val="1D2125"/>
                </a:solidFill>
                <a:effectLst/>
              </a:rPr>
              <a:t> and Ben Kiernan (eds.), </a:t>
            </a:r>
            <a:r>
              <a:rPr lang="en-GB" b="0" i="1" dirty="0">
                <a:solidFill>
                  <a:srgbClr val="1D2125"/>
                </a:solidFill>
                <a:effectLst/>
              </a:rPr>
              <a:t>The Specter of Genocide: Mass Murder in Historical Perspective </a:t>
            </a:r>
            <a:r>
              <a:rPr lang="en-GB" b="0" i="0" dirty="0">
                <a:solidFill>
                  <a:srgbClr val="1D2125"/>
                </a:solidFill>
                <a:effectLst/>
              </a:rPr>
              <a:t>(Cambridge, 2003), pp. 189-213.</a:t>
            </a:r>
            <a:endParaRPr lang="en-GB" dirty="0"/>
          </a:p>
          <a:p>
            <a:endParaRPr lang="en-GB" dirty="0"/>
          </a:p>
        </p:txBody>
      </p:sp>
    </p:spTree>
    <p:extLst>
      <p:ext uri="{BB962C8B-B14F-4D97-AF65-F5344CB8AC3E}">
        <p14:creationId xmlns:p14="http://schemas.microsoft.com/office/powerpoint/2010/main" val="1469355363"/>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3260</Words>
  <Application>Microsoft Office PowerPoint</Application>
  <PresentationFormat>Widescreen</PresentationFormat>
  <Paragraphs>268</Paragraphs>
  <Slides>58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DengXian</vt:lpstr>
      <vt:lpstr>Aptos</vt:lpstr>
      <vt:lpstr>Arial</vt:lpstr>
      <vt:lpstr>Franklin Gothic Demi Cond</vt:lpstr>
      <vt:lpstr>Franklin Gothic Medium</vt:lpstr>
      <vt:lpstr>Wingdings</vt:lpstr>
      <vt:lpstr>JuxtaposeVTI</vt:lpstr>
      <vt:lpstr>HPHI5029/6029 Global Genocides</vt:lpstr>
      <vt:lpstr>CONTENT NOTE</vt:lpstr>
      <vt:lpstr>This session</vt:lpstr>
      <vt:lpstr>REVIEW</vt:lpstr>
      <vt:lpstr>The Armenian Genocide, 1915-1916</vt:lpstr>
      <vt:lpstr>Armenian Genocide 1915-1916</vt:lpstr>
      <vt:lpstr>the Armenians</vt:lpstr>
      <vt:lpstr>the Armenians</vt:lpstr>
      <vt:lpstr>PowerPoint Presentation</vt:lpstr>
      <vt:lpstr>decline of ottoman empire – C19th</vt:lpstr>
      <vt:lpstr>decline of Ottoman Empire – C20th</vt:lpstr>
      <vt:lpstr>PowerPoint Presentation</vt:lpstr>
      <vt:lpstr>Armenian vulnerability in ottoman empire</vt:lpstr>
      <vt:lpstr>Vulnerability of Armenians in Ottoman Empire</vt:lpstr>
      <vt:lpstr>Vulnerability of Armenians in Ottoman Empire</vt:lpstr>
      <vt:lpstr>Armenian revolutionaries </vt:lpstr>
      <vt:lpstr>1894-1896 massacres</vt:lpstr>
      <vt:lpstr>1894-1896 massacres</vt:lpstr>
      <vt:lpstr>1894-1896 Massacres</vt:lpstr>
      <vt:lpstr>1908 Young Turk Revolution</vt:lpstr>
      <vt:lpstr>Adana Massacres</vt:lpstr>
      <vt:lpstr>Split in the C.U.P.</vt:lpstr>
      <vt:lpstr>January 1913 Coup</vt:lpstr>
      <vt:lpstr>Outbreak of WWI</vt:lpstr>
      <vt:lpstr>Attack in Van</vt:lpstr>
      <vt:lpstr>April 24, 1915</vt:lpstr>
      <vt:lpstr>Deportations</vt:lpstr>
      <vt:lpstr>Deportations</vt:lpstr>
      <vt:lpstr>Deportations</vt:lpstr>
      <vt:lpstr>Perpetrators</vt:lpstr>
      <vt:lpstr>Death marches</vt:lpstr>
      <vt:lpstr>1917-18</vt:lpstr>
      <vt:lpstr>AFTERMATH</vt:lpstr>
      <vt:lpstr>Aftermath</vt:lpstr>
      <vt:lpstr>International response</vt:lpstr>
      <vt:lpstr>International response</vt:lpstr>
      <vt:lpstr>International response</vt:lpstr>
      <vt:lpstr>Turkey under Ataturk</vt:lpstr>
      <vt:lpstr>The USSR and ARMENIA</vt:lpstr>
      <vt:lpstr>Vigilante justice</vt:lpstr>
      <vt:lpstr>Historiography</vt:lpstr>
      <vt:lpstr>Historiography</vt:lpstr>
      <vt:lpstr>Remembering, forgetting, denying</vt:lpstr>
      <vt:lpstr>Remembering, forgetting, denying</vt:lpstr>
      <vt:lpstr>Remembering, forgetting, denying</vt:lpstr>
      <vt:lpstr>ARMENIANS</vt:lpstr>
      <vt:lpstr>Armenian Diaspora</vt:lpstr>
      <vt:lpstr>TURKISH position</vt:lpstr>
      <vt:lpstr>Genocide denial</vt:lpstr>
      <vt:lpstr>Genocide denial</vt:lpstr>
      <vt:lpstr>Assignment: Primary source analysis (40%)</vt:lpstr>
      <vt:lpstr>Primary source analysis</vt:lpstr>
      <vt:lpstr>Primary source analysis</vt:lpstr>
      <vt:lpstr>Primary source analysis</vt:lpstr>
      <vt:lpstr>Tomorrow’s Session</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4</cp:revision>
  <dcterms:created xsi:type="dcterms:W3CDTF">2025-01-11T12:39:22Z</dcterms:created>
  <dcterms:modified xsi:type="dcterms:W3CDTF">2025-01-20T11:48:57Z</dcterms:modified>
</cp:coreProperties>
</file>