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8288000" cy="10287000"/>
  <p:notesSz cx="6858000" cy="9144000"/>
  <p:embeddedFontLst>
    <p:embeddedFont>
      <p:font typeface="Calibri" panose="020F0502020204030204" pitchFamily="34" charset="0"/>
      <p:regular r:id="rId8"/>
      <p:bold r:id="rId9"/>
      <p:italic r:id="rId10"/>
      <p:boldItalic r:id="rId11"/>
    </p:embeddedFont>
    <p:embeddedFont>
      <p:font typeface="Luckiest Guy" panose="020B0604020202020204" charset="0"/>
      <p:regular r:id="rId12"/>
    </p:embeddedFont>
    <p:embeddedFont>
      <p:font typeface="Ubuntu" panose="020B0504030602030204" pitchFamily="34" charset="0"/>
      <p:regular r:id="rId13"/>
    </p:embeddedFont>
    <p:embeddedFont>
      <p:font typeface="Ubuntu Bold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5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1.svg"/><Relationship Id="rId7" Type="http://schemas.openxmlformats.org/officeDocument/2006/relationships/image" Target="../media/image6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9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Relationship Id="rId9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C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5245">
            <a:off x="13009143" y="-2021315"/>
            <a:ext cx="7388810" cy="6529861"/>
          </a:xfrm>
          <a:custGeom>
            <a:avLst/>
            <a:gdLst/>
            <a:ahLst/>
            <a:cxnLst/>
            <a:rect l="l" t="t" r="r" b="b"/>
            <a:pathLst>
              <a:path w="7388810" h="6529861">
                <a:moveTo>
                  <a:pt x="0" y="0"/>
                </a:moveTo>
                <a:lnTo>
                  <a:pt x="7388811" y="0"/>
                </a:lnTo>
                <a:lnTo>
                  <a:pt x="7388811" y="6529861"/>
                </a:lnTo>
                <a:lnTo>
                  <a:pt x="0" y="65298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922111" flipH="1">
            <a:off x="-1935389" y="-2021315"/>
            <a:ext cx="7388810" cy="6529861"/>
          </a:xfrm>
          <a:custGeom>
            <a:avLst/>
            <a:gdLst/>
            <a:ahLst/>
            <a:cxnLst/>
            <a:rect l="l" t="t" r="r" b="b"/>
            <a:pathLst>
              <a:path w="7388810" h="6529861">
                <a:moveTo>
                  <a:pt x="7388810" y="0"/>
                </a:moveTo>
                <a:lnTo>
                  <a:pt x="0" y="0"/>
                </a:lnTo>
                <a:lnTo>
                  <a:pt x="0" y="6529861"/>
                </a:lnTo>
                <a:lnTo>
                  <a:pt x="7388810" y="6529861"/>
                </a:lnTo>
                <a:lnTo>
                  <a:pt x="7388810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586219" y="1749268"/>
            <a:ext cx="13115562" cy="2139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56"/>
              </a:lnSpc>
            </a:pPr>
            <a:r>
              <a:rPr lang="en-US" sz="6112" dirty="0">
                <a:solidFill>
                  <a:srgbClr val="FFFFFF"/>
                </a:solidFill>
                <a:latin typeface="Luckiest Guy"/>
              </a:rPr>
              <a:t>Digital Technologies </a:t>
            </a:r>
          </a:p>
          <a:p>
            <a:pPr algn="ctr">
              <a:lnSpc>
                <a:spcPts val="8556"/>
              </a:lnSpc>
              <a:spcBef>
                <a:spcPct val="0"/>
              </a:spcBef>
            </a:pPr>
            <a:r>
              <a:rPr lang="en-US" sz="6112" dirty="0">
                <a:solidFill>
                  <a:srgbClr val="FFFFFF"/>
                </a:solidFill>
                <a:latin typeface="Luckiest Guy"/>
              </a:rPr>
              <a:t>Critical reflection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16703549" y="6089397"/>
            <a:ext cx="3168903" cy="3168903"/>
          </a:xfrm>
          <a:custGeom>
            <a:avLst/>
            <a:gdLst/>
            <a:ahLst/>
            <a:cxnLst/>
            <a:rect l="l" t="t" r="r" b="b"/>
            <a:pathLst>
              <a:path w="3168903" h="3168903">
                <a:moveTo>
                  <a:pt x="0" y="0"/>
                </a:moveTo>
                <a:lnTo>
                  <a:pt x="3168902" y="0"/>
                </a:lnTo>
                <a:lnTo>
                  <a:pt x="3168902" y="3168903"/>
                </a:lnTo>
                <a:lnTo>
                  <a:pt x="0" y="31689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1584451" y="6089397"/>
            <a:ext cx="3168903" cy="3168903"/>
          </a:xfrm>
          <a:custGeom>
            <a:avLst/>
            <a:gdLst/>
            <a:ahLst/>
            <a:cxnLst/>
            <a:rect l="l" t="t" r="r" b="b"/>
            <a:pathLst>
              <a:path w="3168903" h="3168903">
                <a:moveTo>
                  <a:pt x="0" y="0"/>
                </a:moveTo>
                <a:lnTo>
                  <a:pt x="3168902" y="0"/>
                </a:lnTo>
                <a:lnTo>
                  <a:pt x="3168902" y="3168903"/>
                </a:lnTo>
                <a:lnTo>
                  <a:pt x="0" y="31689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2291522" y="5370911"/>
            <a:ext cx="1512168" cy="378042"/>
          </a:xfrm>
          <a:custGeom>
            <a:avLst/>
            <a:gdLst/>
            <a:ahLst/>
            <a:cxnLst/>
            <a:rect l="l" t="t" r="r" b="b"/>
            <a:pathLst>
              <a:path w="1512168" h="378042">
                <a:moveTo>
                  <a:pt x="0" y="0"/>
                </a:moveTo>
                <a:lnTo>
                  <a:pt x="1512168" y="0"/>
                </a:lnTo>
                <a:lnTo>
                  <a:pt x="1512168" y="378042"/>
                </a:lnTo>
                <a:lnTo>
                  <a:pt x="0" y="3780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4484310" y="5370911"/>
            <a:ext cx="1512168" cy="378042"/>
          </a:xfrm>
          <a:custGeom>
            <a:avLst/>
            <a:gdLst/>
            <a:ahLst/>
            <a:cxnLst/>
            <a:rect l="l" t="t" r="r" b="b"/>
            <a:pathLst>
              <a:path w="1512168" h="378042">
                <a:moveTo>
                  <a:pt x="0" y="0"/>
                </a:moveTo>
                <a:lnTo>
                  <a:pt x="1512168" y="0"/>
                </a:lnTo>
                <a:lnTo>
                  <a:pt x="1512168" y="378042"/>
                </a:lnTo>
                <a:lnTo>
                  <a:pt x="0" y="3780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AutoShape 9"/>
          <p:cNvSpPr/>
          <p:nvPr/>
        </p:nvSpPr>
        <p:spPr>
          <a:xfrm>
            <a:off x="3517477" y="3942229"/>
            <a:ext cx="11253046" cy="0"/>
          </a:xfrm>
          <a:prstGeom prst="line">
            <a:avLst/>
          </a:prstGeom>
          <a:ln w="2857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Freeform 10"/>
          <p:cNvSpPr/>
          <p:nvPr/>
        </p:nvSpPr>
        <p:spPr>
          <a:xfrm>
            <a:off x="15529873" y="1071272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3" y="0"/>
                </a:lnTo>
                <a:lnTo>
                  <a:pt x="844393" y="844393"/>
                </a:lnTo>
                <a:lnTo>
                  <a:pt x="0" y="8443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913734" y="1028700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3" y="0"/>
                </a:lnTo>
                <a:lnTo>
                  <a:pt x="844393" y="844393"/>
                </a:lnTo>
                <a:lnTo>
                  <a:pt x="0" y="8443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6186606" y="5026064"/>
            <a:ext cx="5936176" cy="5260936"/>
          </a:xfrm>
          <a:custGeom>
            <a:avLst/>
            <a:gdLst/>
            <a:ahLst/>
            <a:cxnLst/>
            <a:rect l="l" t="t" r="r" b="b"/>
            <a:pathLst>
              <a:path w="5936176" h="5260936">
                <a:moveTo>
                  <a:pt x="0" y="0"/>
                </a:moveTo>
                <a:lnTo>
                  <a:pt x="5936177" y="0"/>
                </a:lnTo>
                <a:lnTo>
                  <a:pt x="5936177" y="5260936"/>
                </a:lnTo>
                <a:lnTo>
                  <a:pt x="0" y="52609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3803690" y="4270677"/>
            <a:ext cx="10680620" cy="698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14"/>
              </a:lnSpc>
              <a:spcBef>
                <a:spcPct val="0"/>
              </a:spcBef>
            </a:pPr>
            <a:r>
              <a:rPr lang="en-US" sz="4010" spc="926">
                <a:solidFill>
                  <a:srgbClr val="FFFFFF"/>
                </a:solidFill>
                <a:latin typeface="Ubuntu Bold"/>
              </a:rPr>
              <a:t>CATALINA SIMION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-810505" y="-95250"/>
            <a:ext cx="10680620" cy="698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14"/>
              </a:lnSpc>
              <a:spcBef>
                <a:spcPct val="0"/>
              </a:spcBef>
            </a:pPr>
            <a:r>
              <a:rPr lang="en-US" sz="4010" spc="926">
                <a:solidFill>
                  <a:srgbClr val="FFFFFF"/>
                </a:solidFill>
                <a:latin typeface="Ubuntu Bold"/>
              </a:rPr>
              <a:t>STUDENT NO. 2227035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C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68151" y="4672692"/>
            <a:ext cx="7567349" cy="7567349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DDF2E1"/>
            </a:solidFill>
          </p:spPr>
        </p:sp>
      </p:grpSp>
      <p:sp>
        <p:nvSpPr>
          <p:cNvPr id="4" name="Freeform 4"/>
          <p:cNvSpPr/>
          <p:nvPr/>
        </p:nvSpPr>
        <p:spPr>
          <a:xfrm>
            <a:off x="10969778" y="1455710"/>
            <a:ext cx="5284101" cy="8354309"/>
          </a:xfrm>
          <a:custGeom>
            <a:avLst/>
            <a:gdLst/>
            <a:ahLst/>
            <a:cxnLst/>
            <a:rect l="l" t="t" r="r" b="b"/>
            <a:pathLst>
              <a:path w="5284101" h="8354309">
                <a:moveTo>
                  <a:pt x="0" y="0"/>
                </a:moveTo>
                <a:lnTo>
                  <a:pt x="5284101" y="0"/>
                </a:lnTo>
                <a:lnTo>
                  <a:pt x="5284101" y="8354309"/>
                </a:lnTo>
                <a:lnTo>
                  <a:pt x="0" y="835430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524961">
            <a:off x="13009143" y="-2021315"/>
            <a:ext cx="7388810" cy="6529861"/>
          </a:xfrm>
          <a:custGeom>
            <a:avLst/>
            <a:gdLst/>
            <a:ahLst/>
            <a:cxnLst/>
            <a:rect l="l" t="t" r="r" b="b"/>
            <a:pathLst>
              <a:path w="7388810" h="6529861">
                <a:moveTo>
                  <a:pt x="0" y="0"/>
                </a:moveTo>
                <a:lnTo>
                  <a:pt x="7388811" y="0"/>
                </a:lnTo>
                <a:lnTo>
                  <a:pt x="7388811" y="6529861"/>
                </a:lnTo>
                <a:lnTo>
                  <a:pt x="0" y="65298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5135315" flipH="1">
            <a:off x="-1223695" y="7585919"/>
            <a:ext cx="4504790" cy="3981108"/>
          </a:xfrm>
          <a:custGeom>
            <a:avLst/>
            <a:gdLst/>
            <a:ahLst/>
            <a:cxnLst/>
            <a:rect l="l" t="t" r="r" b="b"/>
            <a:pathLst>
              <a:path w="4504790" h="3981108">
                <a:moveTo>
                  <a:pt x="4504790" y="0"/>
                </a:moveTo>
                <a:lnTo>
                  <a:pt x="0" y="0"/>
                </a:lnTo>
                <a:lnTo>
                  <a:pt x="0" y="3981108"/>
                </a:lnTo>
                <a:lnTo>
                  <a:pt x="4504790" y="3981108"/>
                </a:lnTo>
                <a:lnTo>
                  <a:pt x="4504790" y="0"/>
                </a:lnTo>
                <a:close/>
              </a:path>
            </a:pathLst>
          </a:custGeom>
          <a:blipFill>
            <a:blip r:embed="rId3">
              <a:alphaModFix amt="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883087" y="454995"/>
            <a:ext cx="7011104" cy="338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  <a:spcBef>
                <a:spcPct val="0"/>
              </a:spcBef>
            </a:pPr>
            <a:r>
              <a:rPr lang="en-US" sz="6399">
                <a:solidFill>
                  <a:srgbClr val="FFFFFF"/>
                </a:solidFill>
                <a:latin typeface="Luckiest Guy"/>
              </a:rPr>
              <a:t>My IT Experience at the beginning of the course</a:t>
            </a:r>
          </a:p>
        </p:txBody>
      </p:sp>
      <p:sp>
        <p:nvSpPr>
          <p:cNvPr id="8" name="Freeform 8"/>
          <p:cNvSpPr/>
          <p:nvPr/>
        </p:nvSpPr>
        <p:spPr>
          <a:xfrm>
            <a:off x="10199117" y="1993870"/>
            <a:ext cx="1055077" cy="263769"/>
          </a:xfrm>
          <a:custGeom>
            <a:avLst/>
            <a:gdLst/>
            <a:ahLst/>
            <a:cxnLst/>
            <a:rect l="l" t="t" r="r" b="b"/>
            <a:pathLst>
              <a:path w="1055077" h="263769">
                <a:moveTo>
                  <a:pt x="0" y="0"/>
                </a:moveTo>
                <a:lnTo>
                  <a:pt x="1055076" y="0"/>
                </a:lnTo>
                <a:lnTo>
                  <a:pt x="1055076" y="263769"/>
                </a:lnTo>
                <a:lnTo>
                  <a:pt x="0" y="26376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9144000" y="4098260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3" y="0"/>
                </a:lnTo>
                <a:lnTo>
                  <a:pt x="844393" y="844393"/>
                </a:lnTo>
                <a:lnTo>
                  <a:pt x="0" y="84439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6996775" y="3573210"/>
            <a:ext cx="525050" cy="525050"/>
          </a:xfrm>
          <a:custGeom>
            <a:avLst/>
            <a:gdLst/>
            <a:ahLst/>
            <a:cxnLst/>
            <a:rect l="l" t="t" r="r" b="b"/>
            <a:pathLst>
              <a:path w="525050" h="525050">
                <a:moveTo>
                  <a:pt x="0" y="0"/>
                </a:moveTo>
                <a:lnTo>
                  <a:pt x="525050" y="0"/>
                </a:lnTo>
                <a:lnTo>
                  <a:pt x="525050" y="525050"/>
                </a:lnTo>
                <a:lnTo>
                  <a:pt x="0" y="52505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923346" y="4050635"/>
            <a:ext cx="5996563" cy="1406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FFFFFF"/>
                </a:solidFill>
                <a:latin typeface="Ubuntu"/>
              </a:rPr>
              <a:t>At the outset of this course, my understanding of computers was akin to having a few jigsaw pieces but not knowing how to put them together. Things began to make sense as the course progressed.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83087" y="5585240"/>
            <a:ext cx="5996563" cy="1406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FFFFFF"/>
                </a:solidFill>
                <a:latin typeface="Ubuntu"/>
              </a:rPr>
              <a:t>I learnt about the components of a computer, such as the CPU and RAM, and how they interact. Understanding the engine and wheels of a car is necessary for it to run smoothly.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83087" y="7210840"/>
            <a:ext cx="5996563" cy="2111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FFFFFF"/>
                </a:solidFill>
                <a:latin typeface="Ubuntu"/>
              </a:rPr>
              <a:t>The lesson also taught me that computers aren't simply for fundamental jobs; they're like Swiss army knives, capable of doing a variety of tasks. Computers are extremely flexible, capable of doing everything from crunching data to playing games and making art.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C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899093"/>
            <a:ext cx="8115300" cy="8387907"/>
          </a:xfrm>
          <a:custGeom>
            <a:avLst/>
            <a:gdLst/>
            <a:ahLst/>
            <a:cxnLst/>
            <a:rect l="l" t="t" r="r" b="b"/>
            <a:pathLst>
              <a:path w="8115300" h="8387907">
                <a:moveTo>
                  <a:pt x="0" y="0"/>
                </a:moveTo>
                <a:lnTo>
                  <a:pt x="8115300" y="0"/>
                </a:lnTo>
                <a:lnTo>
                  <a:pt x="8115300" y="8387907"/>
                </a:lnTo>
                <a:lnTo>
                  <a:pt x="0" y="83879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5187089">
            <a:off x="13949057" y="6510606"/>
            <a:ext cx="6218261" cy="5495388"/>
          </a:xfrm>
          <a:custGeom>
            <a:avLst/>
            <a:gdLst/>
            <a:ahLst/>
            <a:cxnLst/>
            <a:rect l="l" t="t" r="r" b="b"/>
            <a:pathLst>
              <a:path w="6218261" h="5495388">
                <a:moveTo>
                  <a:pt x="0" y="0"/>
                </a:moveTo>
                <a:lnTo>
                  <a:pt x="6218261" y="0"/>
                </a:lnTo>
                <a:lnTo>
                  <a:pt x="6218261" y="5495388"/>
                </a:lnTo>
                <a:lnTo>
                  <a:pt x="0" y="54953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922111" flipH="1">
            <a:off x="-1899869" y="-1501043"/>
            <a:ext cx="6037722" cy="5335837"/>
          </a:xfrm>
          <a:custGeom>
            <a:avLst/>
            <a:gdLst/>
            <a:ahLst/>
            <a:cxnLst/>
            <a:rect l="l" t="t" r="r" b="b"/>
            <a:pathLst>
              <a:path w="6037722" h="5335837">
                <a:moveTo>
                  <a:pt x="6037722" y="0"/>
                </a:moveTo>
                <a:lnTo>
                  <a:pt x="0" y="0"/>
                </a:lnTo>
                <a:lnTo>
                  <a:pt x="0" y="5335837"/>
                </a:lnTo>
                <a:lnTo>
                  <a:pt x="6037722" y="5335837"/>
                </a:lnTo>
                <a:lnTo>
                  <a:pt x="6037722" y="0"/>
                </a:lnTo>
                <a:close/>
              </a:path>
            </a:pathLst>
          </a:custGeom>
          <a:blipFill>
            <a:blip r:embed="rId4">
              <a:alphaModFix amt="9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0807754" y="2325989"/>
            <a:ext cx="6451546" cy="1113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  <a:spcBef>
                <a:spcPct val="0"/>
              </a:spcBef>
            </a:pPr>
            <a:r>
              <a:rPr lang="en-US" sz="6399">
                <a:solidFill>
                  <a:srgbClr val="FFFFFF"/>
                </a:solidFill>
                <a:latin typeface="Luckiest Guy"/>
              </a:rPr>
              <a:t>CONtinued...</a:t>
            </a:r>
          </a:p>
        </p:txBody>
      </p:sp>
      <p:sp>
        <p:nvSpPr>
          <p:cNvPr id="6" name="Freeform 6"/>
          <p:cNvSpPr/>
          <p:nvPr/>
        </p:nvSpPr>
        <p:spPr>
          <a:xfrm>
            <a:off x="6176560" y="896815"/>
            <a:ext cx="1055077" cy="263769"/>
          </a:xfrm>
          <a:custGeom>
            <a:avLst/>
            <a:gdLst/>
            <a:ahLst/>
            <a:cxnLst/>
            <a:rect l="l" t="t" r="r" b="b"/>
            <a:pathLst>
              <a:path w="1055077" h="263769">
                <a:moveTo>
                  <a:pt x="0" y="0"/>
                </a:moveTo>
                <a:lnTo>
                  <a:pt x="1055077" y="0"/>
                </a:lnTo>
                <a:lnTo>
                  <a:pt x="1055077" y="263770"/>
                </a:lnTo>
                <a:lnTo>
                  <a:pt x="0" y="2637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06504" y="8413907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2" y="0"/>
                </a:lnTo>
                <a:lnTo>
                  <a:pt x="844392" y="844393"/>
                </a:lnTo>
                <a:lnTo>
                  <a:pt x="0" y="8443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618950" y="1374043"/>
            <a:ext cx="525050" cy="525050"/>
          </a:xfrm>
          <a:custGeom>
            <a:avLst/>
            <a:gdLst/>
            <a:ahLst/>
            <a:cxnLst/>
            <a:rect l="l" t="t" r="r" b="b"/>
            <a:pathLst>
              <a:path w="525050" h="525050">
                <a:moveTo>
                  <a:pt x="0" y="0"/>
                </a:moveTo>
                <a:lnTo>
                  <a:pt x="525050" y="0"/>
                </a:lnTo>
                <a:lnTo>
                  <a:pt x="525050" y="525050"/>
                </a:lnTo>
                <a:lnTo>
                  <a:pt x="0" y="5250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0807754" y="3623398"/>
            <a:ext cx="5808331" cy="2469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73"/>
              </a:lnSpc>
              <a:spcBef>
                <a:spcPct val="0"/>
              </a:spcBef>
            </a:pPr>
            <a:r>
              <a:rPr lang="en-US" sz="2337">
                <a:solidFill>
                  <a:srgbClr val="FFFFFF"/>
                </a:solidFill>
                <a:latin typeface="Ubuntu"/>
              </a:rPr>
              <a:t>Then there's the question of how we communicate with computers. I discovered that keyboards and mice function similarly to translators. They assist us in communicating with the computer in a language it understands.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807754" y="6274022"/>
            <a:ext cx="5808331" cy="3293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73"/>
              </a:lnSpc>
              <a:spcBef>
                <a:spcPct val="0"/>
              </a:spcBef>
            </a:pPr>
            <a:r>
              <a:rPr lang="en-US" sz="2337">
                <a:solidFill>
                  <a:srgbClr val="FFFFFF"/>
                </a:solidFill>
                <a:latin typeface="Ubuntu"/>
              </a:rPr>
              <a:t>This course, in a nutshell, has been like turning on the lights in a dark room. I started with a simple concept and now understand how computers function, what they do, and even how we communicate with them. I'm enthusiastic to continuing learning and exploring the world of technology!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C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24961">
            <a:off x="13009143" y="-2021315"/>
            <a:ext cx="7388810" cy="6529861"/>
          </a:xfrm>
          <a:custGeom>
            <a:avLst/>
            <a:gdLst/>
            <a:ahLst/>
            <a:cxnLst/>
            <a:rect l="l" t="t" r="r" b="b"/>
            <a:pathLst>
              <a:path w="7388810" h="6529861">
                <a:moveTo>
                  <a:pt x="0" y="0"/>
                </a:moveTo>
                <a:lnTo>
                  <a:pt x="7388811" y="0"/>
                </a:lnTo>
                <a:lnTo>
                  <a:pt x="7388811" y="6529861"/>
                </a:lnTo>
                <a:lnTo>
                  <a:pt x="0" y="65298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5135315" flipH="1">
            <a:off x="-1694995" y="7493536"/>
            <a:ext cx="5133835" cy="4537027"/>
          </a:xfrm>
          <a:custGeom>
            <a:avLst/>
            <a:gdLst/>
            <a:ahLst/>
            <a:cxnLst/>
            <a:rect l="l" t="t" r="r" b="b"/>
            <a:pathLst>
              <a:path w="5133835" h="4537027">
                <a:moveTo>
                  <a:pt x="5133835" y="0"/>
                </a:moveTo>
                <a:lnTo>
                  <a:pt x="0" y="0"/>
                </a:lnTo>
                <a:lnTo>
                  <a:pt x="0" y="4537026"/>
                </a:lnTo>
                <a:lnTo>
                  <a:pt x="5133835" y="4537026"/>
                </a:lnTo>
                <a:lnTo>
                  <a:pt x="5133835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8611066" y="7409349"/>
            <a:ext cx="9972123" cy="5075579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DDF2E1"/>
            </a:solidFill>
          </p:spPr>
        </p:sp>
      </p:grpSp>
      <p:sp>
        <p:nvSpPr>
          <p:cNvPr id="6" name="Freeform 6"/>
          <p:cNvSpPr/>
          <p:nvPr/>
        </p:nvSpPr>
        <p:spPr>
          <a:xfrm flipH="1">
            <a:off x="9934956" y="1028700"/>
            <a:ext cx="7324344" cy="8229600"/>
          </a:xfrm>
          <a:custGeom>
            <a:avLst/>
            <a:gdLst/>
            <a:ahLst/>
            <a:cxnLst/>
            <a:rect l="l" t="t" r="r" b="b"/>
            <a:pathLst>
              <a:path w="7324344" h="8229600">
                <a:moveTo>
                  <a:pt x="7324344" y="0"/>
                </a:moveTo>
                <a:lnTo>
                  <a:pt x="0" y="0"/>
                </a:lnTo>
                <a:lnTo>
                  <a:pt x="0" y="8229600"/>
                </a:lnTo>
                <a:lnTo>
                  <a:pt x="7324344" y="8229600"/>
                </a:lnTo>
                <a:lnTo>
                  <a:pt x="732434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9934956" y="1243616"/>
            <a:ext cx="1055077" cy="263769"/>
          </a:xfrm>
          <a:custGeom>
            <a:avLst/>
            <a:gdLst/>
            <a:ahLst/>
            <a:cxnLst/>
            <a:rect l="l" t="t" r="r" b="b"/>
            <a:pathLst>
              <a:path w="1055077" h="263769">
                <a:moveTo>
                  <a:pt x="0" y="0"/>
                </a:moveTo>
                <a:lnTo>
                  <a:pt x="1055077" y="0"/>
                </a:lnTo>
                <a:lnTo>
                  <a:pt x="1055077" y="263769"/>
                </a:lnTo>
                <a:lnTo>
                  <a:pt x="0" y="263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9144000" y="2991342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3" y="0"/>
                </a:lnTo>
                <a:lnTo>
                  <a:pt x="844393" y="844393"/>
                </a:lnTo>
                <a:lnTo>
                  <a:pt x="0" y="8443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6734250" y="2466292"/>
            <a:ext cx="525050" cy="525050"/>
          </a:xfrm>
          <a:custGeom>
            <a:avLst/>
            <a:gdLst/>
            <a:ahLst/>
            <a:cxnLst/>
            <a:rect l="l" t="t" r="r" b="b"/>
            <a:pathLst>
              <a:path w="525050" h="525050">
                <a:moveTo>
                  <a:pt x="0" y="0"/>
                </a:moveTo>
                <a:lnTo>
                  <a:pt x="525050" y="0"/>
                </a:lnTo>
                <a:lnTo>
                  <a:pt x="525050" y="525050"/>
                </a:lnTo>
                <a:lnTo>
                  <a:pt x="0" y="5250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832722" y="1432816"/>
            <a:ext cx="6610058" cy="19807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901"/>
              </a:lnSpc>
              <a:spcBef>
                <a:spcPct val="0"/>
              </a:spcBef>
            </a:pPr>
            <a:r>
              <a:rPr lang="en-US" sz="5643">
                <a:solidFill>
                  <a:srgbClr val="FFFFFF"/>
                </a:solidFill>
                <a:latin typeface="Luckiest Guy"/>
              </a:rPr>
              <a:t>MY IT EXPERIENCE AFTER THE COURSE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8558" y="3578885"/>
            <a:ext cx="7254221" cy="6183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13"/>
              </a:lnSpc>
            </a:pPr>
            <a:r>
              <a:rPr lang="en-US" sz="2081">
                <a:solidFill>
                  <a:srgbClr val="FFFFFF"/>
                </a:solidFill>
                <a:latin typeface="Ubuntu"/>
              </a:rPr>
              <a:t>This session has taught me numerous valuable skills that make me feel like a tech-savvy superhero!</a:t>
            </a:r>
          </a:p>
          <a:p>
            <a:pPr>
              <a:lnSpc>
                <a:spcPts val="2913"/>
              </a:lnSpc>
            </a:pPr>
            <a:endParaRPr lang="en-US" sz="2081">
              <a:solidFill>
                <a:srgbClr val="FFFFFF"/>
              </a:solidFill>
              <a:latin typeface="Ubuntu"/>
            </a:endParaRPr>
          </a:p>
          <a:p>
            <a:pPr>
              <a:lnSpc>
                <a:spcPts val="2913"/>
              </a:lnSpc>
            </a:pPr>
            <a:r>
              <a:rPr lang="en-US" sz="2081">
                <a:solidFill>
                  <a:srgbClr val="FFFFFF"/>
                </a:solidFill>
                <a:latin typeface="Ubuntu"/>
              </a:rPr>
              <a:t>First, I found how amazing it is to work with computers. It's like having a sidekick who assists me in getting things done faster and more easily. Learning how to navigate and use various computer programmes made work much easier.</a:t>
            </a:r>
          </a:p>
          <a:p>
            <a:pPr>
              <a:lnSpc>
                <a:spcPts val="2913"/>
              </a:lnSpc>
            </a:pPr>
            <a:endParaRPr lang="en-US" sz="2081">
              <a:solidFill>
                <a:srgbClr val="FFFFFF"/>
              </a:solidFill>
              <a:latin typeface="Ubuntu"/>
            </a:endParaRPr>
          </a:p>
          <a:p>
            <a:pPr>
              <a:lnSpc>
                <a:spcPts val="2913"/>
              </a:lnSpc>
            </a:pPr>
            <a:r>
              <a:rPr lang="en-US" sz="2081">
                <a:solidFill>
                  <a:srgbClr val="FFFFFF"/>
                </a:solidFill>
                <a:latin typeface="Ubuntu"/>
              </a:rPr>
              <a:t>Then I turned into a password expert! To safeguard my internet accounts, I learnt how to generate super-strong passwords. It's like having a secret code that protects my data from cyber criminals.</a:t>
            </a:r>
          </a:p>
          <a:p>
            <a:pPr>
              <a:lnSpc>
                <a:spcPts val="2913"/>
              </a:lnSpc>
            </a:pPr>
            <a:endParaRPr lang="en-US" sz="2081">
              <a:solidFill>
                <a:srgbClr val="FFFFFF"/>
              </a:solidFill>
              <a:latin typeface="Ubuntu"/>
            </a:endParaRPr>
          </a:p>
          <a:p>
            <a:pPr>
              <a:lnSpc>
                <a:spcPts val="2913"/>
              </a:lnSpc>
              <a:spcBef>
                <a:spcPct val="0"/>
              </a:spcBef>
            </a:pPr>
            <a:r>
              <a:rPr lang="en-US" sz="2081">
                <a:solidFill>
                  <a:srgbClr val="FFFFFF"/>
                </a:solidFill>
                <a:latin typeface="Ubuntu"/>
              </a:rPr>
              <a:t>Another amazing skill I learned was how to make a promotional flyer. It's similar to creating a digital poster that can advertise events or amazing products to buy. It's fantastic!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C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24961">
            <a:off x="13009143" y="-2021315"/>
            <a:ext cx="7388810" cy="6529861"/>
          </a:xfrm>
          <a:custGeom>
            <a:avLst/>
            <a:gdLst/>
            <a:ahLst/>
            <a:cxnLst/>
            <a:rect l="l" t="t" r="r" b="b"/>
            <a:pathLst>
              <a:path w="7388810" h="6529861">
                <a:moveTo>
                  <a:pt x="0" y="0"/>
                </a:moveTo>
                <a:lnTo>
                  <a:pt x="7388811" y="0"/>
                </a:lnTo>
                <a:lnTo>
                  <a:pt x="7388811" y="6529861"/>
                </a:lnTo>
                <a:lnTo>
                  <a:pt x="0" y="65298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5135315" flipH="1">
            <a:off x="-1703130" y="7141992"/>
            <a:ext cx="5521678" cy="4879783"/>
          </a:xfrm>
          <a:custGeom>
            <a:avLst/>
            <a:gdLst/>
            <a:ahLst/>
            <a:cxnLst/>
            <a:rect l="l" t="t" r="r" b="b"/>
            <a:pathLst>
              <a:path w="5521678" h="4879783">
                <a:moveTo>
                  <a:pt x="5521678" y="0"/>
                </a:moveTo>
                <a:lnTo>
                  <a:pt x="0" y="0"/>
                </a:lnTo>
                <a:lnTo>
                  <a:pt x="0" y="4879784"/>
                </a:lnTo>
                <a:lnTo>
                  <a:pt x="5521678" y="4879784"/>
                </a:lnTo>
                <a:lnTo>
                  <a:pt x="5521678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9169786" y="1359826"/>
            <a:ext cx="7567349" cy="7567349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DDF2E1"/>
            </a:solidFill>
          </p:spPr>
        </p:sp>
      </p:grpSp>
      <p:sp>
        <p:nvSpPr>
          <p:cNvPr id="6" name="Freeform 6"/>
          <p:cNvSpPr/>
          <p:nvPr/>
        </p:nvSpPr>
        <p:spPr>
          <a:xfrm>
            <a:off x="8120072" y="1636321"/>
            <a:ext cx="9139228" cy="7014358"/>
          </a:xfrm>
          <a:custGeom>
            <a:avLst/>
            <a:gdLst/>
            <a:ahLst/>
            <a:cxnLst/>
            <a:rect l="l" t="t" r="r" b="b"/>
            <a:pathLst>
              <a:path w="9139228" h="7014358">
                <a:moveTo>
                  <a:pt x="0" y="0"/>
                </a:moveTo>
                <a:lnTo>
                  <a:pt x="9139228" y="0"/>
                </a:lnTo>
                <a:lnTo>
                  <a:pt x="9139228" y="7014358"/>
                </a:lnTo>
                <a:lnTo>
                  <a:pt x="0" y="70143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9460854" y="1227941"/>
            <a:ext cx="1055077" cy="263769"/>
          </a:xfrm>
          <a:custGeom>
            <a:avLst/>
            <a:gdLst/>
            <a:ahLst/>
            <a:cxnLst/>
            <a:rect l="l" t="t" r="r" b="b"/>
            <a:pathLst>
              <a:path w="1055077" h="263769">
                <a:moveTo>
                  <a:pt x="0" y="0"/>
                </a:moveTo>
                <a:lnTo>
                  <a:pt x="1055077" y="0"/>
                </a:lnTo>
                <a:lnTo>
                  <a:pt x="1055077" y="263769"/>
                </a:lnTo>
                <a:lnTo>
                  <a:pt x="0" y="263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6314938" y="8082782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3" y="0"/>
                </a:lnTo>
                <a:lnTo>
                  <a:pt x="844393" y="844392"/>
                </a:lnTo>
                <a:lnTo>
                  <a:pt x="0" y="8443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8935805" y="8082782"/>
            <a:ext cx="525050" cy="525050"/>
          </a:xfrm>
          <a:custGeom>
            <a:avLst/>
            <a:gdLst/>
            <a:ahLst/>
            <a:cxnLst/>
            <a:rect l="l" t="t" r="r" b="b"/>
            <a:pathLst>
              <a:path w="525050" h="525050">
                <a:moveTo>
                  <a:pt x="0" y="0"/>
                </a:moveTo>
                <a:lnTo>
                  <a:pt x="525049" y="0"/>
                </a:lnTo>
                <a:lnTo>
                  <a:pt x="525049" y="525049"/>
                </a:lnTo>
                <a:lnTo>
                  <a:pt x="0" y="52504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862467" y="2147901"/>
            <a:ext cx="7257605" cy="5934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70"/>
              </a:lnSpc>
            </a:pPr>
            <a:r>
              <a:rPr lang="en-US" sz="2407">
                <a:solidFill>
                  <a:srgbClr val="FFFFFF"/>
                </a:solidFill>
                <a:latin typeface="Ubuntu"/>
              </a:rPr>
              <a:t>Warning: Scam alert! I now understand how to identify and avoid internet scammers. It's like having a superhero shield to protect oneself from nefarious internet trolls.</a:t>
            </a:r>
          </a:p>
          <a:p>
            <a:pPr>
              <a:lnSpc>
                <a:spcPts val="3370"/>
              </a:lnSpc>
            </a:pPr>
            <a:endParaRPr lang="en-US" sz="2407">
              <a:solidFill>
                <a:srgbClr val="FFFFFF"/>
              </a:solidFill>
              <a:latin typeface="Ubuntu"/>
            </a:endParaRPr>
          </a:p>
          <a:p>
            <a:pPr>
              <a:lnSpc>
                <a:spcPts val="3370"/>
              </a:lnSpc>
            </a:pPr>
            <a:r>
              <a:rPr lang="en-US" sz="2407">
                <a:solidFill>
                  <a:srgbClr val="FFFFFF"/>
                </a:solidFill>
                <a:latin typeface="Ubuntu"/>
              </a:rPr>
              <a:t>Emails became my new friends as well! In the office, I learnt how to send them correctly. It's similar to mailing digital letters in that it's quick, simple, and professional.</a:t>
            </a:r>
          </a:p>
          <a:p>
            <a:pPr>
              <a:lnSpc>
                <a:spcPts val="3370"/>
              </a:lnSpc>
            </a:pPr>
            <a:endParaRPr lang="en-US" sz="2407">
              <a:solidFill>
                <a:srgbClr val="FFFFFF"/>
              </a:solidFill>
              <a:latin typeface="Ubuntu"/>
            </a:endParaRPr>
          </a:p>
          <a:p>
            <a:pPr>
              <a:lnSpc>
                <a:spcPts val="3370"/>
              </a:lnSpc>
              <a:spcBef>
                <a:spcPct val="0"/>
              </a:spcBef>
            </a:pPr>
            <a:r>
              <a:rPr lang="en-US" sz="2407">
                <a:solidFill>
                  <a:srgbClr val="FFFFFF"/>
                </a:solidFill>
                <a:latin typeface="Ubuntu"/>
              </a:rPr>
              <a:t>So, in a nutshell, I'm now a tech superhero who can operate fluidly with computers, design amazing flyers, protect passwords, avoid online frauds, and write emails like a pro!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C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24961">
            <a:off x="13009143" y="-2021315"/>
            <a:ext cx="7388810" cy="6529861"/>
          </a:xfrm>
          <a:custGeom>
            <a:avLst/>
            <a:gdLst/>
            <a:ahLst/>
            <a:cxnLst/>
            <a:rect l="l" t="t" r="r" b="b"/>
            <a:pathLst>
              <a:path w="7388810" h="6529861">
                <a:moveTo>
                  <a:pt x="0" y="0"/>
                </a:moveTo>
                <a:lnTo>
                  <a:pt x="7388811" y="0"/>
                </a:lnTo>
                <a:lnTo>
                  <a:pt x="7388811" y="6529861"/>
                </a:lnTo>
                <a:lnTo>
                  <a:pt x="0" y="65298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5135315" flipH="1">
            <a:off x="-1717741" y="6510606"/>
            <a:ext cx="6218261" cy="5495388"/>
          </a:xfrm>
          <a:custGeom>
            <a:avLst/>
            <a:gdLst/>
            <a:ahLst/>
            <a:cxnLst/>
            <a:rect l="l" t="t" r="r" b="b"/>
            <a:pathLst>
              <a:path w="6218261" h="5495388">
                <a:moveTo>
                  <a:pt x="6218261" y="0"/>
                </a:moveTo>
                <a:lnTo>
                  <a:pt x="0" y="0"/>
                </a:lnTo>
                <a:lnTo>
                  <a:pt x="0" y="5495388"/>
                </a:lnTo>
                <a:lnTo>
                  <a:pt x="6218261" y="5495388"/>
                </a:lnTo>
                <a:lnTo>
                  <a:pt x="6218261" y="0"/>
                </a:lnTo>
                <a:close/>
              </a:path>
            </a:pathLst>
          </a:custGeom>
          <a:blipFill>
            <a:blip r:embed="rId2">
              <a:alphaModFix amt="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1617227" y="1028700"/>
            <a:ext cx="4850750" cy="11688555"/>
          </a:xfrm>
          <a:custGeom>
            <a:avLst/>
            <a:gdLst/>
            <a:ahLst/>
            <a:cxnLst/>
            <a:rect l="l" t="t" r="r" b="b"/>
            <a:pathLst>
              <a:path w="4850750" h="11688555">
                <a:moveTo>
                  <a:pt x="0" y="0"/>
                </a:moveTo>
                <a:lnTo>
                  <a:pt x="4850750" y="0"/>
                </a:lnTo>
                <a:lnTo>
                  <a:pt x="4850750" y="11688555"/>
                </a:lnTo>
                <a:lnTo>
                  <a:pt x="0" y="116885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735995" y="1116860"/>
            <a:ext cx="9088680" cy="3385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639"/>
              </a:lnSpc>
              <a:spcBef>
                <a:spcPct val="0"/>
              </a:spcBef>
            </a:pPr>
            <a:r>
              <a:rPr lang="en-US" sz="19742">
                <a:solidFill>
                  <a:srgbClr val="FFFFFF"/>
                </a:solidFill>
                <a:latin typeface="Luckiest Guy"/>
              </a:rPr>
              <a:t>Thank</a:t>
            </a:r>
          </a:p>
        </p:txBody>
      </p:sp>
      <p:sp>
        <p:nvSpPr>
          <p:cNvPr id="6" name="Freeform 6"/>
          <p:cNvSpPr/>
          <p:nvPr/>
        </p:nvSpPr>
        <p:spPr>
          <a:xfrm>
            <a:off x="11089689" y="1243616"/>
            <a:ext cx="1055077" cy="263769"/>
          </a:xfrm>
          <a:custGeom>
            <a:avLst/>
            <a:gdLst/>
            <a:ahLst/>
            <a:cxnLst/>
            <a:rect l="l" t="t" r="r" b="b"/>
            <a:pathLst>
              <a:path w="1055077" h="263769">
                <a:moveTo>
                  <a:pt x="0" y="0"/>
                </a:moveTo>
                <a:lnTo>
                  <a:pt x="1055077" y="0"/>
                </a:lnTo>
                <a:lnTo>
                  <a:pt x="1055077" y="263769"/>
                </a:lnTo>
                <a:lnTo>
                  <a:pt x="0" y="263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6045781" y="6872977"/>
            <a:ext cx="844393" cy="844393"/>
          </a:xfrm>
          <a:custGeom>
            <a:avLst/>
            <a:gdLst/>
            <a:ahLst/>
            <a:cxnLst/>
            <a:rect l="l" t="t" r="r" b="b"/>
            <a:pathLst>
              <a:path w="844393" h="844393">
                <a:moveTo>
                  <a:pt x="0" y="0"/>
                </a:moveTo>
                <a:lnTo>
                  <a:pt x="844393" y="0"/>
                </a:lnTo>
                <a:lnTo>
                  <a:pt x="844393" y="844393"/>
                </a:lnTo>
                <a:lnTo>
                  <a:pt x="0" y="8443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827164" y="3342408"/>
            <a:ext cx="525050" cy="525050"/>
          </a:xfrm>
          <a:custGeom>
            <a:avLst/>
            <a:gdLst/>
            <a:ahLst/>
            <a:cxnLst/>
            <a:rect l="l" t="t" r="r" b="b"/>
            <a:pathLst>
              <a:path w="525050" h="525050">
                <a:moveTo>
                  <a:pt x="0" y="0"/>
                </a:moveTo>
                <a:lnTo>
                  <a:pt x="525050" y="0"/>
                </a:lnTo>
                <a:lnTo>
                  <a:pt x="525050" y="525050"/>
                </a:lnTo>
                <a:lnTo>
                  <a:pt x="0" y="5250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735995" y="2976283"/>
            <a:ext cx="9616219" cy="5528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222"/>
              </a:lnSpc>
              <a:spcBef>
                <a:spcPct val="0"/>
              </a:spcBef>
            </a:pPr>
            <a:r>
              <a:rPr lang="en-US" sz="32301">
                <a:solidFill>
                  <a:srgbClr val="FFFFFF"/>
                </a:solidFill>
                <a:latin typeface="Luckiest Guy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474</Words>
  <Application>Microsoft Office PowerPoint</Application>
  <PresentationFormat>Custom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Ubuntu Bold</vt:lpstr>
      <vt:lpstr>Calibri</vt:lpstr>
      <vt:lpstr>Arial</vt:lpstr>
      <vt:lpstr>Ubuntu</vt:lpstr>
      <vt:lpstr>Luckiest Guy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Illustrated Education Presentation</dc:title>
  <dc:creator>catalina holban</dc:creator>
  <cp:lastModifiedBy>catalina holban</cp:lastModifiedBy>
  <cp:revision>2</cp:revision>
  <dcterms:created xsi:type="dcterms:W3CDTF">2006-08-16T00:00:00Z</dcterms:created>
  <dcterms:modified xsi:type="dcterms:W3CDTF">2023-12-07T13:28:42Z</dcterms:modified>
  <dc:identifier>DAF2TGjC34U</dc:identifier>
</cp:coreProperties>
</file>