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9"/>
  </p:notesMasterIdLst>
  <p:sldIdLst>
    <p:sldId id="256" r:id="rId5"/>
    <p:sldId id="257" r:id="rId6"/>
    <p:sldId id="264" r:id="rId7"/>
    <p:sldId id="281" r:id="rId8"/>
    <p:sldId id="265" r:id="rId9"/>
    <p:sldId id="266" r:id="rId10"/>
    <p:sldId id="283" r:id="rId11"/>
    <p:sldId id="267" r:id="rId12"/>
    <p:sldId id="268" r:id="rId13"/>
    <p:sldId id="269" r:id="rId14"/>
    <p:sldId id="272" r:id="rId15"/>
    <p:sldId id="259" r:id="rId16"/>
    <p:sldId id="284" r:id="rId17"/>
    <p:sldId id="279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avid Parry" initials="DP" lastIdx="1" clrIdx="0">
    <p:extLst>
      <p:ext uri="{19B8F6BF-5375-455C-9EA6-DF929625EA0E}">
        <p15:presenceInfo xmlns:p15="http://schemas.microsoft.com/office/powerpoint/2012/main" userId="26c34dd0655b8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FAAC04"/>
    <a:srgbClr val="F41427"/>
    <a:srgbClr val="231571"/>
    <a:srgbClr val="FC03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8DF559-EA03-407A-8072-0C57F3447D86}" v="5" dt="2022-10-21T20:14:04.4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87719" autoAdjust="0"/>
  </p:normalViewPr>
  <p:slideViewPr>
    <p:cSldViewPr snapToGrid="0" snapToObjects="1">
      <p:cViewPr>
        <p:scale>
          <a:sx n="92" d="100"/>
          <a:sy n="92" d="100"/>
        </p:scale>
        <p:origin x="55" y="-6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nna Ryder" userId="ba607bf1-82fc-4817-a218-2827ffce7662" providerId="ADAL" clId="{F38DF559-EA03-407A-8072-0C57F3447D86}"/>
    <pc:docChg chg="undo custSel addSld delSld modSld">
      <pc:chgData name="Nanna Ryder" userId="ba607bf1-82fc-4817-a218-2827ffce7662" providerId="ADAL" clId="{F38DF559-EA03-407A-8072-0C57F3447D86}" dt="2022-10-21T20:14:24.275" v="71" actId="20577"/>
      <pc:docMkLst>
        <pc:docMk/>
      </pc:docMkLst>
      <pc:sldChg chg="addSp delSp modSp mod setBg modNotesTx">
        <pc:chgData name="Nanna Ryder" userId="ba607bf1-82fc-4817-a218-2827ffce7662" providerId="ADAL" clId="{F38DF559-EA03-407A-8072-0C57F3447D86}" dt="2022-10-21T20:14:24.275" v="71" actId="20577"/>
        <pc:sldMkLst>
          <pc:docMk/>
          <pc:sldMk cId="3471260962" sldId="259"/>
        </pc:sldMkLst>
        <pc:spChg chg="mod">
          <ac:chgData name="Nanna Ryder" userId="ba607bf1-82fc-4817-a218-2827ffce7662" providerId="ADAL" clId="{F38DF559-EA03-407A-8072-0C57F3447D86}" dt="2022-10-21T20:12:46.176" v="59" actId="26606"/>
          <ac:spMkLst>
            <pc:docMk/>
            <pc:sldMk cId="3471260962" sldId="259"/>
            <ac:spMk id="4" creationId="{00000000-0000-0000-0000-000000000000}"/>
          </ac:spMkLst>
        </pc:spChg>
        <pc:spChg chg="add del">
          <ac:chgData name="Nanna Ryder" userId="ba607bf1-82fc-4817-a218-2827ffce7662" providerId="ADAL" clId="{F38DF559-EA03-407A-8072-0C57F3447D86}" dt="2022-10-21T20:12:49.340" v="61"/>
          <ac:spMkLst>
            <pc:docMk/>
            <pc:sldMk cId="3471260962" sldId="259"/>
            <ac:spMk id="5" creationId="{00000000-0000-0000-0000-000000000000}"/>
          </ac:spMkLst>
        </pc:spChg>
        <pc:spChg chg="mod">
          <ac:chgData name="Nanna Ryder" userId="ba607bf1-82fc-4817-a218-2827ffce7662" providerId="ADAL" clId="{F38DF559-EA03-407A-8072-0C57F3447D86}" dt="2022-10-21T20:14:15.529" v="69" actId="122"/>
          <ac:spMkLst>
            <pc:docMk/>
            <pc:sldMk cId="3471260962" sldId="259"/>
            <ac:spMk id="6" creationId="{3FF13CC8-21D2-0C4C-852D-54D613DE7E9F}"/>
          </ac:spMkLst>
        </pc:spChg>
        <pc:spChg chg="mod ord">
          <ac:chgData name="Nanna Ryder" userId="ba607bf1-82fc-4817-a218-2827ffce7662" providerId="ADAL" clId="{F38DF559-EA03-407A-8072-0C57F3447D86}" dt="2022-10-21T20:12:46.176" v="59" actId="26606"/>
          <ac:spMkLst>
            <pc:docMk/>
            <pc:sldMk cId="3471260962" sldId="259"/>
            <ac:spMk id="7" creationId="{591D93B1-296A-4B4E-914C-CBCE10F1A107}"/>
          </ac:spMkLst>
        </pc:spChg>
        <pc:spChg chg="add del">
          <ac:chgData name="Nanna Ryder" userId="ba607bf1-82fc-4817-a218-2827ffce7662" providerId="ADAL" clId="{F38DF559-EA03-407A-8072-0C57F3447D86}" dt="2022-10-21T20:11:14.451" v="50" actId="22"/>
          <ac:spMkLst>
            <pc:docMk/>
            <pc:sldMk cId="3471260962" sldId="259"/>
            <ac:spMk id="10" creationId="{EC11A080-EDF9-4E43-157B-233C3DE16A82}"/>
          </ac:spMkLst>
        </pc:spChg>
        <pc:spChg chg="add del mod">
          <ac:chgData name="Nanna Ryder" userId="ba607bf1-82fc-4817-a218-2827ffce7662" providerId="ADAL" clId="{F38DF559-EA03-407A-8072-0C57F3447D86}" dt="2022-10-21T20:11:36.551" v="54" actId="22"/>
          <ac:spMkLst>
            <pc:docMk/>
            <pc:sldMk cId="3471260962" sldId="259"/>
            <ac:spMk id="12" creationId="{517BDDED-CCEF-F62C-76E0-72F70CC3CF0E}"/>
          </ac:spMkLst>
        </pc:spChg>
        <pc:spChg chg="add del">
          <ac:chgData name="Nanna Ryder" userId="ba607bf1-82fc-4817-a218-2827ffce7662" providerId="ADAL" clId="{F38DF559-EA03-407A-8072-0C57F3447D86}" dt="2022-10-21T20:12:46.176" v="59" actId="26606"/>
          <ac:spMkLst>
            <pc:docMk/>
            <pc:sldMk cId="3471260962" sldId="259"/>
            <ac:spMk id="13" creationId="{2B566528-1B12-4246-9431-5C2D7D081168}"/>
          </ac:spMkLst>
        </pc:spChg>
        <pc:grpChg chg="add del">
          <ac:chgData name="Nanna Ryder" userId="ba607bf1-82fc-4817-a218-2827ffce7662" providerId="ADAL" clId="{F38DF559-EA03-407A-8072-0C57F3447D86}" dt="2022-10-21T20:12:46.176" v="59" actId="26606"/>
          <ac:grpSpMkLst>
            <pc:docMk/>
            <pc:sldMk cId="3471260962" sldId="259"/>
            <ac:grpSpMk id="15" creationId="{5995D10D-E9C9-47DB-AE7E-801FEF38F5C9}"/>
          </ac:grpSpMkLst>
        </pc:grpChg>
        <pc:grpChg chg="add del">
          <ac:chgData name="Nanna Ryder" userId="ba607bf1-82fc-4817-a218-2827ffce7662" providerId="ADAL" clId="{F38DF559-EA03-407A-8072-0C57F3447D86}" dt="2022-10-21T20:12:46.176" v="59" actId="26606"/>
          <ac:grpSpMkLst>
            <pc:docMk/>
            <pc:sldMk cId="3471260962" sldId="259"/>
            <ac:grpSpMk id="19" creationId="{828A5161-06F1-46CF-8AD7-844680A59E13}"/>
          </ac:grpSpMkLst>
        </pc:grpChg>
        <pc:picChg chg="add del mod ord">
          <ac:chgData name="Nanna Ryder" userId="ba607bf1-82fc-4817-a218-2827ffce7662" providerId="ADAL" clId="{F38DF559-EA03-407A-8072-0C57F3447D86}" dt="2022-10-21T20:12:49.340" v="61"/>
          <ac:picMkLst>
            <pc:docMk/>
            <pc:sldMk cId="3471260962" sldId="259"/>
            <ac:picMk id="3" creationId="{06849DF8-063A-689B-5F58-F0AC20A3513D}"/>
          </ac:picMkLst>
        </pc:picChg>
        <pc:picChg chg="mod">
          <ac:chgData name="Nanna Ryder" userId="ba607bf1-82fc-4817-a218-2827ffce7662" providerId="ADAL" clId="{F38DF559-EA03-407A-8072-0C57F3447D86}" dt="2022-10-21T20:12:46.176" v="59" actId="26606"/>
          <ac:picMkLst>
            <pc:docMk/>
            <pc:sldMk cId="3471260962" sldId="259"/>
            <ac:picMk id="8" creationId="{00000000-0000-0000-0000-000000000000}"/>
          </ac:picMkLst>
        </pc:picChg>
      </pc:sldChg>
      <pc:sldChg chg="modSp add mod">
        <pc:chgData name="Nanna Ryder" userId="ba607bf1-82fc-4817-a218-2827ffce7662" providerId="ADAL" clId="{F38DF559-EA03-407A-8072-0C57F3447D86}" dt="2022-10-21T20:03:48.921" v="35" actId="20577"/>
        <pc:sldMkLst>
          <pc:docMk/>
          <pc:sldMk cId="2218813377" sldId="284"/>
        </pc:sldMkLst>
        <pc:spChg chg="mod">
          <ac:chgData name="Nanna Ryder" userId="ba607bf1-82fc-4817-a218-2827ffce7662" providerId="ADAL" clId="{F38DF559-EA03-407A-8072-0C57F3447D86}" dt="2022-10-21T20:03:48.921" v="35" actId="20577"/>
          <ac:spMkLst>
            <pc:docMk/>
            <pc:sldMk cId="2218813377" sldId="284"/>
            <ac:spMk id="6" creationId="{3FF13CC8-21D2-0C4C-852D-54D613DE7E9F}"/>
          </ac:spMkLst>
        </pc:spChg>
      </pc:sldChg>
      <pc:sldChg chg="new del">
        <pc:chgData name="Nanna Ryder" userId="ba607bf1-82fc-4817-a218-2827ffce7662" providerId="ADAL" clId="{F38DF559-EA03-407A-8072-0C57F3447D86}" dt="2022-10-21T20:02:39.421" v="1" actId="680"/>
        <pc:sldMkLst>
          <pc:docMk/>
          <pc:sldMk cId="3471851903" sldId="284"/>
        </pc:sldMkLst>
      </pc:sldChg>
    </pc:docChg>
  </pc:docChgLst>
</pc:chgInfo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1-09-22T13:54:10.762" idx="1">
    <p:pos x="1128" y="2868"/>
    <p:text>Is it CITY "ZENS" OR  would individuals be better here?</p:text>
    <p:extLst>
      <p:ext uri="{C676402C-5697-4E1C-873F-D02D1690AC5C}">
        <p15:threadingInfo xmlns:p15="http://schemas.microsoft.com/office/powerpoint/2012/main" timeZoneBias="-6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3BA752-11D7-F948-B8D3-308FEFB9D21F}" type="datetimeFigureOut">
              <a:rPr lang="en-US" smtClean="0"/>
              <a:t>10/21/2022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EC2477-61D7-F946-B35A-3E65E0D777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9705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n_ryder/YDG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097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Inclusion - </a:t>
            </a:r>
            <a:r>
              <a:rPr lang="en-GB" dirty="0" err="1">
                <a:solidFill>
                  <a:srgbClr val="FF0000"/>
                </a:solidFill>
              </a:rPr>
              <a:t>Cynhwysiant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Exclusion - </a:t>
            </a:r>
            <a:r>
              <a:rPr lang="en-GB" dirty="0" err="1">
                <a:solidFill>
                  <a:srgbClr val="FF0000"/>
                </a:solidFill>
              </a:rPr>
              <a:t>Eithrio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Segregation - </a:t>
            </a:r>
            <a:r>
              <a:rPr lang="en-GB" dirty="0" err="1">
                <a:solidFill>
                  <a:srgbClr val="FF0000"/>
                </a:solidFill>
              </a:rPr>
              <a:t>Gwahanu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Integration - </a:t>
            </a:r>
            <a:r>
              <a:rPr lang="en-GB" dirty="0" err="1">
                <a:solidFill>
                  <a:srgbClr val="FF0000"/>
                </a:solidFill>
              </a:rPr>
              <a:t>Integreiddio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56184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5790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5119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09206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>
                <a:hlinkClick r:id="rId3"/>
              </a:rPr>
              <a:t>Rhannwch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eich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syniadau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a'ch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meddyliau</a:t>
            </a:r>
            <a:r>
              <a:rPr lang="en-GB" dirty="0">
                <a:hlinkClick r:id="rId3"/>
              </a:rPr>
              <a:t> am y </a:t>
            </a:r>
            <a:r>
              <a:rPr lang="en-GB" dirty="0" err="1">
                <a:hlinkClick r:id="rId3"/>
              </a:rPr>
              <a:t>ddau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gwestiwn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hwn</a:t>
            </a:r>
            <a:r>
              <a:rPr lang="en-GB" dirty="0">
                <a:hlinkClick r:id="rId3"/>
              </a:rPr>
              <a:t>: 1.Beth </a:t>
            </a:r>
            <a:r>
              <a:rPr lang="en-GB" dirty="0" err="1">
                <a:hlinkClick r:id="rId3"/>
              </a:rPr>
              <a:t>yw’r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ffactorau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sy’n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tanetegu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i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ystafell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ddosbarth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gynhwysol</a:t>
            </a:r>
            <a:r>
              <a:rPr lang="en-GB" dirty="0">
                <a:hlinkClick r:id="rId3"/>
              </a:rPr>
              <a:t>? 2. Beth </a:t>
            </a:r>
            <a:r>
              <a:rPr lang="en-GB" dirty="0" err="1">
                <a:hlinkClick r:id="rId3"/>
              </a:rPr>
              <a:t>yw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buddion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ystafell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ddosbarth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gynhwysol</a:t>
            </a:r>
            <a:r>
              <a:rPr lang="en-GB" dirty="0">
                <a:hlinkClick r:id="rId3"/>
              </a:rPr>
              <a:t>? (padlet.com)</a:t>
            </a: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69720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10/21/2022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055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10/21/2022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Graphical user interface&#10;&#10;Description automatically generated">
            <a:extLst>
              <a:ext uri="{FF2B5EF4-FFF2-40B4-BE49-F238E27FC236}">
                <a16:creationId xmlns:a16="http://schemas.microsoft.com/office/drawing/2014/main" id="{7C6B2FED-4482-4741-9570-880BCAD31E6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229501" cy="695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1175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10/21/2022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758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10/21/2022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671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10/21/2022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474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10/21/2022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812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10/21/2022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135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10/21/2022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897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10/21/2022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34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10/21/2022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021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10/21/2022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853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DED699-838B-094B-9974-7EAD773EA11E}" type="datetimeFigureOut">
              <a:rPr lang="en-US" smtClean="0"/>
              <a:t>10/21/2022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26933C6E-B659-AE4F-B387-E6FF2EBE1604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229501" cy="695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494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n_ryder/YD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67B14C2-4C5C-844A-B563-62FF49017299}"/>
              </a:ext>
            </a:extLst>
          </p:cNvPr>
          <p:cNvSpPr/>
          <p:nvPr/>
        </p:nvSpPr>
        <p:spPr>
          <a:xfrm>
            <a:off x="0" y="0"/>
            <a:ext cx="9249104" cy="69368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8F17B5EE-92C0-E340-9254-43FA035AD3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99174" cy="69368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2DA0BC-5186-0244-90EB-CAAA6FB9F5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2436" y="4632876"/>
            <a:ext cx="5875213" cy="1051226"/>
          </a:xfrm>
        </p:spPr>
        <p:txBody>
          <a:bodyPr>
            <a:normAutofit fontScale="90000"/>
          </a:bodyPr>
          <a:lstStyle/>
          <a:p>
            <a:pPr algn="l"/>
            <a:r>
              <a:rPr lang="cy-GB" sz="4000" b="1" dirty="0">
                <a:solidFill>
                  <a:schemeClr val="bg1"/>
                </a:solidFill>
                <a:latin typeface="Helvetica" pitchFamily="2" charset="0"/>
              </a:rPr>
              <a:t>Llinyn Craidd Un</a:t>
            </a:r>
            <a:r>
              <a:rPr lang="cy-GB" sz="4000" dirty="0">
                <a:solidFill>
                  <a:schemeClr val="bg1"/>
                </a:solidFill>
                <a:latin typeface="Helvetica" pitchFamily="2" charset="0"/>
              </a:rPr>
              <a:t>-</a:t>
            </a:r>
            <a:br>
              <a:rPr lang="cy-GB" sz="4000" b="1" dirty="0">
                <a:solidFill>
                  <a:schemeClr val="bg1"/>
                </a:solidFill>
              </a:rPr>
            </a:br>
            <a:r>
              <a:rPr lang="cy-GB" sz="4000" b="1" dirty="0">
                <a:solidFill>
                  <a:schemeClr val="bg1"/>
                </a:solidFill>
              </a:rPr>
              <a:t>Dadleuon ynghylch cynhwysiant mewn addysg</a:t>
            </a:r>
            <a:br>
              <a:rPr lang="cy-GB" b="1" dirty="0"/>
            </a:br>
            <a:br>
              <a:rPr lang="cy-GB" dirty="0">
                <a:solidFill>
                  <a:schemeClr val="bg1"/>
                </a:solidFill>
              </a:rPr>
            </a:br>
            <a:r>
              <a:rPr lang="cy-GB" sz="3600" b="1" dirty="0">
                <a:solidFill>
                  <a:schemeClr val="bg1"/>
                </a:solidFill>
              </a:rPr>
              <a:t>Sesiwn (1) – Nodi'r manteision a'r heriau i gynhwysiant mewn addysg</a:t>
            </a:r>
            <a:endParaRPr lang="cy-GB" dirty="0">
              <a:solidFill>
                <a:schemeClr val="bg1"/>
              </a:solidFill>
              <a:latin typeface="Helvetica" pitchFamily="2" charset="0"/>
            </a:endParaRP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88A6AFA-07E5-B44A-A580-BC2055CC3E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4316" y="367205"/>
            <a:ext cx="2938091" cy="1966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3744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CBFF9-4D1E-4443-9296-E0257FD75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599" y="1"/>
            <a:ext cx="8413750" cy="905164"/>
          </a:xfrm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solidFill>
                  <a:srgbClr val="002060"/>
                </a:solidFill>
                <a:latin typeface="+mn-lt"/>
              </a:rPr>
              <a:t>Deilliannau Llinyn Craidd Un</a:t>
            </a:r>
            <a:endParaRPr lang="cy-GB" sz="4000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98EFF-3A2D-0D4A-B0FC-6E663EE25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600" y="812800"/>
            <a:ext cx="7536874" cy="4950691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y-GB" sz="2400" dirty="0">
                <a:solidFill>
                  <a:srgbClr val="002060"/>
                </a:solidFill>
              </a:rPr>
              <a:t>Wrth i ni weithio trwy linyn craidd un yn ystod ein sesiynau ar-lein anghydamserol a’n sesiynau Sadwrn cydamserol wyneb yn wyneb ar-lein byddwn yn:</a:t>
            </a:r>
          </a:p>
          <a:p>
            <a:pPr>
              <a:lnSpc>
                <a:spcPct val="150000"/>
              </a:lnSpc>
            </a:pPr>
            <a:r>
              <a:rPr lang="cy-GB" sz="2400" b="1" dirty="0">
                <a:solidFill>
                  <a:srgbClr val="C00000"/>
                </a:solidFill>
              </a:rPr>
              <a:t>SS1: </a:t>
            </a:r>
            <a:r>
              <a:rPr lang="cy-GB" sz="2400" dirty="0">
                <a:solidFill>
                  <a:srgbClr val="002060"/>
                </a:solidFill>
              </a:rPr>
              <a:t>nodi ac archwilio damcaniaethau a diffiniadau allweddol o gynhwysiant a’r egwyddorion sy’n sail i arfer cynhwysol mewn addysg.</a:t>
            </a:r>
          </a:p>
          <a:p>
            <a:pPr>
              <a:lnSpc>
                <a:spcPct val="150000"/>
              </a:lnSpc>
            </a:pPr>
            <a:r>
              <a:rPr lang="cy-GB" sz="2400" b="1" dirty="0">
                <a:solidFill>
                  <a:srgbClr val="C00000"/>
                </a:solidFill>
              </a:rPr>
              <a:t>SS2: </a:t>
            </a:r>
            <a:r>
              <a:rPr lang="cy-GB" sz="2400" dirty="0">
                <a:solidFill>
                  <a:srgbClr val="002060"/>
                </a:solidFill>
              </a:rPr>
              <a:t>archwilio a gwerthuso polisïau a deddfwriaeth sydd wedi llywio cynhwysiant mewn addysg.</a:t>
            </a:r>
          </a:p>
          <a:p>
            <a:pPr>
              <a:lnSpc>
                <a:spcPct val="150000"/>
              </a:lnSpc>
            </a:pPr>
            <a:r>
              <a:rPr lang="cy-GB" sz="2400" b="1" dirty="0">
                <a:solidFill>
                  <a:srgbClr val="C00000"/>
                </a:solidFill>
              </a:rPr>
              <a:t>SS3: </a:t>
            </a:r>
            <a:r>
              <a:rPr lang="cy-GB" sz="2400" dirty="0">
                <a:solidFill>
                  <a:srgbClr val="002060"/>
                </a:solidFill>
              </a:rPr>
              <a:t>nodi a gwerthuso buddion a heriau i gynhwysiant mewn addysg. </a:t>
            </a:r>
          </a:p>
          <a:p>
            <a:pPr>
              <a:lnSpc>
                <a:spcPct val="150000"/>
              </a:lnSpc>
            </a:pPr>
            <a:r>
              <a:rPr lang="cy-GB" sz="2400" b="1" dirty="0">
                <a:solidFill>
                  <a:srgbClr val="C00000"/>
                </a:solidFill>
              </a:rPr>
              <a:t>SS4: </a:t>
            </a:r>
            <a:r>
              <a:rPr lang="cy-GB" sz="2400" dirty="0">
                <a:solidFill>
                  <a:srgbClr val="002060"/>
                </a:solidFill>
              </a:rPr>
              <a:t>astudio ac archwilio dulliau o hyrwyddo cynhwysiant mewn ysgolion a lleoliadau AB.</a:t>
            </a: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24201408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250" y="129453"/>
            <a:ext cx="8170188" cy="1325563"/>
          </a:xfrm>
        </p:spPr>
        <p:txBody>
          <a:bodyPr/>
          <a:lstStyle/>
          <a:p>
            <a:r>
              <a:rPr lang="cy-GB" b="1" dirty="0">
                <a:solidFill>
                  <a:srgbClr val="002060"/>
                </a:solidFill>
                <a:latin typeface="+mn-lt"/>
              </a:rPr>
              <a:t>Crynhoi – cynnwys anghydamserol</a:t>
            </a:r>
            <a:endParaRPr lang="cy-GB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2250" y="1329756"/>
            <a:ext cx="8082506" cy="4858102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y-GB" sz="3200" dirty="0">
                <a:solidFill>
                  <a:srgbClr val="002060"/>
                </a:solidFill>
              </a:rPr>
              <a:t>Yn ystod y sesiynau ar-lein anghydamserol cyn y cyfarfod heddiw byddwn wedi ystyried nifer o ardaloedd allweddol sy’n gysylltiedig â’n dealltwriaeth o gynhwysiant a sut yr ydym wedi cyrraedd lle’r ydym heddiw. Yn benodol:</a:t>
            </a:r>
          </a:p>
          <a:p>
            <a:pPr>
              <a:lnSpc>
                <a:spcPct val="150000"/>
              </a:lnSpc>
            </a:pPr>
            <a:r>
              <a:rPr lang="cy-GB" sz="2900" dirty="0">
                <a:solidFill>
                  <a:srgbClr val="002060"/>
                </a:solidFill>
              </a:rPr>
              <a:t>Diffiniadau o gynhwysiant;</a:t>
            </a:r>
          </a:p>
          <a:p>
            <a:pPr>
              <a:lnSpc>
                <a:spcPct val="150000"/>
              </a:lnSpc>
            </a:pPr>
            <a:r>
              <a:rPr lang="cy-GB" sz="2900" dirty="0">
                <a:solidFill>
                  <a:srgbClr val="002060"/>
                </a:solidFill>
              </a:rPr>
              <a:t>Egwyddorion personol cynhwysiant;</a:t>
            </a:r>
          </a:p>
          <a:p>
            <a:pPr>
              <a:lnSpc>
                <a:spcPct val="150000"/>
              </a:lnSpc>
            </a:pPr>
            <a:r>
              <a:rPr lang="cy-GB" sz="2900" dirty="0">
                <a:solidFill>
                  <a:srgbClr val="002060"/>
                </a:solidFill>
              </a:rPr>
              <a:t>Eithrio – gwahanu – integreiddio – cynhwysiant;</a:t>
            </a:r>
          </a:p>
          <a:p>
            <a:pPr>
              <a:lnSpc>
                <a:spcPct val="150000"/>
              </a:lnSpc>
            </a:pPr>
            <a:r>
              <a:rPr lang="cy-GB" sz="2900" dirty="0">
                <a:solidFill>
                  <a:srgbClr val="002060"/>
                </a:solidFill>
              </a:rPr>
              <a:t>Canfyddiadau gwahanol o anghenion (e.e. model cymdeithasol a meddygol o angen);</a:t>
            </a:r>
          </a:p>
          <a:p>
            <a:pPr>
              <a:lnSpc>
                <a:spcPct val="150000"/>
              </a:lnSpc>
            </a:pPr>
            <a:r>
              <a:rPr lang="cy-GB" sz="2900" dirty="0">
                <a:solidFill>
                  <a:srgbClr val="002060"/>
                </a:solidFill>
              </a:rPr>
              <a:t>Polisïau a deddfwriaeth sydd wedi llywio cynhwysiant mewn addysg;</a:t>
            </a:r>
          </a:p>
          <a:p>
            <a:pPr>
              <a:lnSpc>
                <a:spcPct val="150000"/>
              </a:lnSpc>
            </a:pPr>
            <a:r>
              <a:rPr lang="cy-GB" sz="2900" dirty="0">
                <a:solidFill>
                  <a:srgbClr val="002060"/>
                </a:solidFill>
              </a:rPr>
              <a:t>Y genhadaeth genedlaethol a chynhwysiant.</a:t>
            </a:r>
          </a:p>
        </p:txBody>
      </p:sp>
    </p:spTree>
    <p:extLst>
      <p:ext uri="{BB962C8B-B14F-4D97-AF65-F5344CB8AC3E}">
        <p14:creationId xmlns:p14="http://schemas.microsoft.com/office/powerpoint/2010/main" val="15335586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F13CC8-21D2-0C4C-852D-54D613DE7E9F}"/>
              </a:ext>
            </a:extLst>
          </p:cNvPr>
          <p:cNvSpPr/>
          <p:nvPr/>
        </p:nvSpPr>
        <p:spPr>
          <a:xfrm>
            <a:off x="0" y="0"/>
            <a:ext cx="9249102" cy="6858000"/>
          </a:xfrm>
          <a:prstGeom prst="rect">
            <a:avLst/>
          </a:prstGeom>
          <a:solidFill>
            <a:srgbClr val="FAAC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b="1" dirty="0">
                <a:solidFill>
                  <a:srgbClr val="002060"/>
                </a:solidFill>
              </a:rPr>
              <a:t>Gweithgaredd (10 munud)</a:t>
            </a:r>
          </a:p>
          <a:p>
            <a:pPr algn="ctr"/>
            <a:endParaRPr lang="cy-GB" sz="4400" b="1" dirty="0">
              <a:solidFill>
                <a:srgbClr val="002060"/>
              </a:solidFill>
            </a:endParaRPr>
          </a:p>
          <a:p>
            <a:r>
              <a:rPr lang="cy-GB" sz="2400" dirty="0">
                <a:solidFill>
                  <a:srgbClr val="002060"/>
                </a:solidFill>
              </a:rPr>
              <a:t>Trafodwch a chymharwch eich diffiniadau personol o gynhwysiant ac egwyddorion allweddol sy’n tanategu i arfer cynhwysol. </a:t>
            </a:r>
          </a:p>
          <a:p>
            <a:endParaRPr lang="cy-GB" sz="2400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>
                <a:solidFill>
                  <a:srgbClr val="002060"/>
                </a:solidFill>
              </a:rPr>
              <a:t>Beth sy’n gyffredin rhwng eich diffiniadau ac egwyddorion?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>
                <a:solidFill>
                  <a:srgbClr val="002060"/>
                </a:solidFill>
              </a:rPr>
              <a:t>Ym mha ffyrdd mae eich diffiniadau ac egwyddorion yn wahanol?</a:t>
            </a:r>
            <a:endParaRPr lang="cy-GB" sz="4400" dirty="0">
              <a:solidFill>
                <a:srgbClr val="002060"/>
              </a:solidFill>
            </a:endParaRPr>
          </a:p>
          <a:p>
            <a:pPr algn="ctr"/>
            <a:endParaRPr lang="cy-GB" b="1" dirty="0">
              <a:solidFill>
                <a:srgbClr val="002060"/>
              </a:solidFill>
            </a:endParaRPr>
          </a:p>
          <a:p>
            <a:pPr algn="ctr"/>
            <a:endParaRPr lang="cy-GB" b="1" dirty="0">
              <a:solidFill>
                <a:srgbClr val="002060"/>
              </a:solidFill>
            </a:endParaRPr>
          </a:p>
          <a:p>
            <a:pPr algn="ctr"/>
            <a:endParaRPr lang="cy-GB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91D93B1-296A-4B4E-914C-CBCE10F1A107}"/>
              </a:ext>
            </a:extLst>
          </p:cNvPr>
          <p:cNvSpPr txBox="1">
            <a:spLocks/>
          </p:cNvSpPr>
          <p:nvPr/>
        </p:nvSpPr>
        <p:spPr>
          <a:xfrm>
            <a:off x="566241" y="2182870"/>
            <a:ext cx="8011511" cy="33437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br>
              <a:rPr lang="en-US" sz="8800" dirty="0">
                <a:solidFill>
                  <a:schemeClr val="bg1"/>
                </a:solidFill>
              </a:rPr>
            </a:br>
            <a:endParaRPr lang="en-US" sz="8800" dirty="0">
              <a:solidFill>
                <a:schemeClr val="bg1"/>
              </a:solidFill>
              <a:latin typeface="Helvetica" pitchFamily="2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782" y="4813660"/>
            <a:ext cx="8793019" cy="1855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9067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39124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solidFill>
                  <a:srgbClr val="002060"/>
                </a:solidFill>
                <a:latin typeface="+mn-lt"/>
              </a:rPr>
              <a:t>Crynhoi taith fer trwy hanes</a:t>
            </a:r>
            <a:endParaRPr lang="cy-GB" sz="4000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7639" y="1464687"/>
            <a:ext cx="7518544" cy="424755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/>
          <a:srcRect l="7088" r="13015" b="8068"/>
          <a:stretch/>
        </p:blipFill>
        <p:spPr>
          <a:xfrm>
            <a:off x="147639" y="1464687"/>
            <a:ext cx="7517823" cy="4247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09275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595" y="97271"/>
            <a:ext cx="7886700" cy="1325563"/>
          </a:xfrm>
        </p:spPr>
        <p:txBody>
          <a:bodyPr/>
          <a:lstStyle/>
          <a:p>
            <a:pPr algn="ctr"/>
            <a:r>
              <a:rPr lang="cy-GB" b="1" dirty="0">
                <a:solidFill>
                  <a:srgbClr val="002060"/>
                </a:solidFill>
                <a:latin typeface="+mn-lt"/>
              </a:rPr>
              <a:t>Crynhoi canfyddiadau o angen</a:t>
            </a:r>
            <a:endParaRPr lang="cy-GB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3891" y="1127270"/>
            <a:ext cx="7416800" cy="4673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6628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F13CC8-21D2-0C4C-852D-54D613DE7E9F}"/>
              </a:ext>
            </a:extLst>
          </p:cNvPr>
          <p:cNvSpPr/>
          <p:nvPr/>
        </p:nvSpPr>
        <p:spPr>
          <a:xfrm>
            <a:off x="0" y="0"/>
            <a:ext cx="9249102" cy="6858000"/>
          </a:xfrm>
          <a:prstGeom prst="rect">
            <a:avLst/>
          </a:prstGeom>
          <a:solidFill>
            <a:srgbClr val="FAAC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b="1" dirty="0">
                <a:solidFill>
                  <a:srgbClr val="002060"/>
                </a:solidFill>
              </a:rPr>
              <a:t>Gweithgaredd (10 munud)</a:t>
            </a:r>
          </a:p>
          <a:p>
            <a:pPr algn="ctr"/>
            <a:endParaRPr lang="cy-GB" sz="4400" b="1" dirty="0">
              <a:solidFill>
                <a:srgbClr val="002060"/>
              </a:solidFill>
            </a:endParaRPr>
          </a:p>
          <a:p>
            <a:r>
              <a:rPr lang="cy-GB" sz="2400" dirty="0">
                <a:solidFill>
                  <a:srgbClr val="002060"/>
                </a:solidFill>
              </a:rPr>
              <a:t>Trafodwch a chymharwch sut gallai canfyddiadau gwahanol o angen ddylanwadu ar barn y dysgwr a barn yr ymarferydd ac effeithio ar arfer cynhwysol.</a:t>
            </a:r>
          </a:p>
          <a:p>
            <a:endParaRPr lang="cy-GB" sz="2400" dirty="0">
              <a:solidFill>
                <a:srgbClr val="002060"/>
              </a:solidFill>
            </a:endParaRPr>
          </a:p>
          <a:p>
            <a:r>
              <a:rPr lang="cy-GB" sz="2400" dirty="0">
                <a:solidFill>
                  <a:srgbClr val="002060"/>
                </a:solidFill>
              </a:rPr>
              <a:t>Pan fo’n bosibl, rhannwch enghreifftiau o ganfyddiadau gwahanol a’u heffeithiau o fewn eich arfer chi/arfer eich lleoliad. </a:t>
            </a:r>
          </a:p>
          <a:p>
            <a:pPr algn="ctr"/>
            <a:endParaRPr lang="cy-GB" sz="4400" b="1" dirty="0">
              <a:solidFill>
                <a:srgbClr val="002060"/>
              </a:solidFill>
            </a:endParaRPr>
          </a:p>
          <a:p>
            <a:pPr algn="ctr"/>
            <a:endParaRPr lang="cy-GB" b="1" dirty="0">
              <a:solidFill>
                <a:srgbClr val="002060"/>
              </a:solidFill>
            </a:endParaRPr>
          </a:p>
          <a:p>
            <a:pPr algn="ctr"/>
            <a:endParaRPr lang="cy-GB" b="1" dirty="0">
              <a:solidFill>
                <a:srgbClr val="002060"/>
              </a:solidFill>
            </a:endParaRPr>
          </a:p>
          <a:p>
            <a:pPr algn="ctr"/>
            <a:endParaRPr lang="cy-GB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91D93B1-296A-4B4E-914C-CBCE10F1A107}"/>
              </a:ext>
            </a:extLst>
          </p:cNvPr>
          <p:cNvSpPr txBox="1">
            <a:spLocks/>
          </p:cNvSpPr>
          <p:nvPr/>
        </p:nvSpPr>
        <p:spPr>
          <a:xfrm>
            <a:off x="566241" y="2182870"/>
            <a:ext cx="8011511" cy="33437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br>
              <a:rPr lang="en-US" sz="8800" dirty="0">
                <a:solidFill>
                  <a:schemeClr val="bg1"/>
                </a:solidFill>
              </a:rPr>
            </a:br>
            <a:endParaRPr lang="en-US" sz="8800" dirty="0">
              <a:solidFill>
                <a:schemeClr val="bg1"/>
              </a:solidFill>
              <a:latin typeface="Helvetica" pitchFamily="2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782" y="4813660"/>
            <a:ext cx="8793019" cy="1855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5682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122" y="189635"/>
            <a:ext cx="7748914" cy="1325563"/>
          </a:xfrm>
        </p:spPr>
        <p:txBody>
          <a:bodyPr/>
          <a:lstStyle/>
          <a:p>
            <a:pPr algn="ctr"/>
            <a:r>
              <a:rPr lang="cy-GB" b="1" dirty="0">
                <a:solidFill>
                  <a:srgbClr val="002060"/>
                </a:solidFill>
                <a:latin typeface="+mn-lt"/>
              </a:rPr>
              <a:t>Crynhoi diffiniadau o gynhwysiant</a:t>
            </a:r>
            <a:endParaRPr lang="cy-GB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122" y="1477620"/>
            <a:ext cx="7886700" cy="4672208"/>
          </a:xfrm>
        </p:spPr>
        <p:txBody>
          <a:bodyPr>
            <a:normAutofit fontScale="55000" lnSpcReduction="20000"/>
          </a:bodyPr>
          <a:lstStyle/>
          <a:p>
            <a:pPr fontAlgn="base">
              <a:lnSpc>
                <a:spcPct val="170000"/>
              </a:lnSpc>
            </a:pPr>
            <a:r>
              <a:rPr lang="cy-GB" b="1" dirty="0">
                <a:solidFill>
                  <a:srgbClr val="C00000"/>
                </a:solidFill>
              </a:rPr>
              <a:t>Enghraifft (1): </a:t>
            </a:r>
            <a:r>
              <a:rPr lang="cy-GB" dirty="0">
                <a:solidFill>
                  <a:srgbClr val="002060"/>
                </a:solidFill>
              </a:rPr>
              <a:t>bod yn rhan o ‘fenter ddysgu gyffredin’ lle gall pawb ddysgu orau. (</a:t>
            </a:r>
            <a:r>
              <a:rPr lang="cy-GB" dirty="0" err="1">
                <a:solidFill>
                  <a:srgbClr val="002060"/>
                </a:solidFill>
              </a:rPr>
              <a:t>Warnock</a:t>
            </a:r>
            <a:r>
              <a:rPr lang="cy-GB" dirty="0">
                <a:solidFill>
                  <a:srgbClr val="002060"/>
                </a:solidFill>
              </a:rPr>
              <a:t> (1978))</a:t>
            </a:r>
          </a:p>
          <a:p>
            <a:pPr fontAlgn="base">
              <a:lnSpc>
                <a:spcPct val="170000"/>
              </a:lnSpc>
            </a:pPr>
            <a:r>
              <a:rPr lang="cy-GB" b="1" dirty="0">
                <a:solidFill>
                  <a:srgbClr val="C00000"/>
                </a:solidFill>
              </a:rPr>
              <a:t>Diffiniad (2): </a:t>
            </a:r>
            <a:r>
              <a:rPr lang="cy-GB" sz="2700" dirty="0">
                <a:solidFill>
                  <a:srgbClr val="002060"/>
                </a:solidFill>
              </a:rPr>
              <a:t>Ystyrir cynhwysiant fel proses o ymdrin ag ... amrywiaeth anghenion pob dysgwr drwy gynyddu cyfranogiad mewn dysgu, diwylliannau a chymunedau, a lleihau eithrio o fewn ac yn sgil addysg. Mae’n cynnwys... argyhoeddiad mai cyfrifoldeb y system arferol yw addysgu pob plentyn. (</a:t>
            </a:r>
            <a:r>
              <a:rPr lang="cy-GB" sz="2400" dirty="0">
                <a:solidFill>
                  <a:srgbClr val="002060"/>
                </a:solidFill>
              </a:rPr>
              <a:t>UNESCO (2005))</a:t>
            </a:r>
            <a:endParaRPr lang="cy-GB" sz="2700" dirty="0">
              <a:solidFill>
                <a:srgbClr val="002060"/>
              </a:solidFill>
            </a:endParaRPr>
          </a:p>
          <a:p>
            <a:pPr fontAlgn="base">
              <a:lnSpc>
                <a:spcPct val="170000"/>
              </a:lnSpc>
            </a:pPr>
            <a:r>
              <a:rPr lang="cy-GB" b="1" dirty="0">
                <a:solidFill>
                  <a:srgbClr val="C00000"/>
                </a:solidFill>
              </a:rPr>
              <a:t>Diffiniad(3): </a:t>
            </a:r>
            <a:r>
              <a:rPr lang="cy-GB" dirty="0">
                <a:solidFill>
                  <a:srgbClr val="002060"/>
                </a:solidFill>
              </a:rPr>
              <a:t>‘</a:t>
            </a:r>
            <a:r>
              <a:rPr lang="cy-GB" sz="2700" dirty="0">
                <a:solidFill>
                  <a:srgbClr val="002060"/>
                </a:solidFill>
              </a:rPr>
              <a:t>Caiff cynhwysiant ei ddiffinio fel proses sy’n rhoi i bob disgybl gyfleoedd cyffredin mewn ffyrdd sy’n berthnasol i’w hanghenion, ac sy’n sicrhau eu bod yn perthyn yn llawn i’r gymuned ysgol. Mae gofyn i bawb ymroi i fod yn rhan o’r broses gynhwysiant... Yn benodol, mae sicrhau cynhwysiant i ddisgyblion yn golygu llawer mwy na lleoli plentyn neu berson ifanc mewn ysgol brif ffrwd neu ysgol arbennig.’</a:t>
            </a:r>
            <a:r>
              <a:rPr lang="cy-GB" dirty="0">
                <a:solidFill>
                  <a:srgbClr val="002060"/>
                </a:solidFill>
              </a:rPr>
              <a:t> (Llywodraeth Cymru (2016, t. 4))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770194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45" y="263526"/>
            <a:ext cx="7527637" cy="1325563"/>
          </a:xfrm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solidFill>
                  <a:srgbClr val="002060"/>
                </a:solidFill>
                <a:latin typeface="+mn-lt"/>
              </a:rPr>
              <a:t>Crynhoi’r Genhadaeth Genedlaethol a chynhwysiant</a:t>
            </a:r>
            <a:endParaRPr lang="cy-GB" sz="40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8545" y="1589089"/>
            <a:ext cx="8078529" cy="4523612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cy-GB" sz="2900" dirty="0">
                <a:solidFill>
                  <a:srgbClr val="002060"/>
                </a:solidFill>
              </a:rPr>
              <a:t>“Mae gennym ddull newydd, a gefnogir gan fwy o gyllid nag erioed, i gefnogi’r holl ddysgwyr, p’un a ydynt yn ddysgwyr ag anghenion ychwanegol, yn dod o gefndiroedd incwm isel, neu wedi dioddef yn arbennig yn ystod y cyfnod diweddar i ffwrdd o’r ysgol” (Kirsty Williams, 2021).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y-GB" sz="2900" dirty="0">
                <a:solidFill>
                  <a:srgbClr val="002060"/>
                </a:solidFill>
              </a:rPr>
              <a:t>Bwriad diwygiadau a’r system addysg yng Nghymru yw galluogi’r holl blant a phobl ifanc yng Nghymru i fod:</a:t>
            </a:r>
          </a:p>
          <a:p>
            <a:pPr>
              <a:lnSpc>
                <a:spcPct val="170000"/>
              </a:lnSpc>
            </a:pPr>
            <a:r>
              <a:rPr lang="cy-GB" sz="2900" dirty="0">
                <a:solidFill>
                  <a:srgbClr val="002060"/>
                </a:solidFill>
              </a:rPr>
              <a:t>yn ddysgwyr uchelgeisiol, galluog</a:t>
            </a:r>
          </a:p>
          <a:p>
            <a:pPr>
              <a:lnSpc>
                <a:spcPct val="170000"/>
              </a:lnSpc>
            </a:pPr>
            <a:r>
              <a:rPr lang="cy-GB" sz="2900" dirty="0">
                <a:solidFill>
                  <a:srgbClr val="002060"/>
                </a:solidFill>
              </a:rPr>
              <a:t>yn gyfranwyr creadigol, mentrus</a:t>
            </a:r>
          </a:p>
          <a:p>
            <a:pPr>
              <a:lnSpc>
                <a:spcPct val="170000"/>
              </a:lnSpc>
            </a:pPr>
            <a:r>
              <a:rPr lang="cy-GB" sz="2900" dirty="0">
                <a:solidFill>
                  <a:srgbClr val="002060"/>
                </a:solidFill>
              </a:rPr>
              <a:t>yn </a:t>
            </a:r>
            <a:r>
              <a:rPr lang="cy-GB" sz="2900" dirty="0">
                <a:solidFill>
                  <a:srgbClr val="002060"/>
                </a:solidFill>
                <a:highlight>
                  <a:srgbClr val="FFFF00"/>
                </a:highlight>
              </a:rPr>
              <a:t>ddinasyddion</a:t>
            </a:r>
            <a:r>
              <a:rPr lang="cy-GB" sz="2900" dirty="0">
                <a:solidFill>
                  <a:srgbClr val="002060"/>
                </a:solidFill>
              </a:rPr>
              <a:t> moesegol, gwybodus</a:t>
            </a:r>
          </a:p>
          <a:p>
            <a:pPr>
              <a:lnSpc>
                <a:spcPct val="170000"/>
              </a:lnSpc>
            </a:pPr>
            <a:r>
              <a:rPr lang="cy-GB" sz="2900" dirty="0">
                <a:solidFill>
                  <a:srgbClr val="002060"/>
                </a:solidFill>
              </a:rPr>
              <a:t>yn unigolion iach, hyderus</a:t>
            </a:r>
          </a:p>
        </p:txBody>
      </p:sp>
    </p:spTree>
    <p:extLst>
      <p:ext uri="{BB962C8B-B14F-4D97-AF65-F5344CB8AC3E}">
        <p14:creationId xmlns:p14="http://schemas.microsoft.com/office/powerpoint/2010/main" val="3296368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6832" y="267856"/>
            <a:ext cx="7085738" cy="1422834"/>
          </a:xfrm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solidFill>
                  <a:srgbClr val="002060"/>
                </a:solidFill>
                <a:latin typeface="+mn-lt"/>
              </a:rPr>
              <a:t>Nodi buddion a heriau i gynhwysiant mewn addysg</a:t>
            </a:r>
            <a:endParaRPr lang="cy-GB" sz="40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6832" y="1825625"/>
            <a:ext cx="7886700" cy="4351338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y-GB" dirty="0">
                <a:solidFill>
                  <a:srgbClr val="002060"/>
                </a:solidFill>
              </a:rPr>
              <a:t>Gallai cynhwysiant fod yn fuddiol i:</a:t>
            </a:r>
          </a:p>
          <a:p>
            <a:pPr>
              <a:lnSpc>
                <a:spcPct val="150000"/>
              </a:lnSpc>
            </a:pPr>
            <a:r>
              <a:rPr lang="cy-GB" dirty="0">
                <a:solidFill>
                  <a:srgbClr val="002060"/>
                </a:solidFill>
              </a:rPr>
              <a:t>(a) y dysgwr ag ADY, er enghraifft mwy o enillion academaidd i blant ag ystod o anghenion sy’n cael eu haddysgu mewn lleoliadau prif ffrwd, yn hytrach na lleoliadau arbenigol ar wahân.</a:t>
            </a:r>
          </a:p>
          <a:p>
            <a:pPr>
              <a:lnSpc>
                <a:spcPct val="150000"/>
              </a:lnSpc>
            </a:pPr>
            <a:r>
              <a:rPr lang="cy-GB" dirty="0">
                <a:solidFill>
                  <a:srgbClr val="002060"/>
                </a:solidFill>
              </a:rPr>
              <a:t>(b) pob dysgwr yn y lleoliad, er enghraifft mwy o oddefgarwch a dealltwriaeth gymdeithasol ac emosiynol.</a:t>
            </a:r>
          </a:p>
          <a:p>
            <a:pPr>
              <a:lnSpc>
                <a:spcPct val="150000"/>
              </a:lnSpc>
            </a:pPr>
            <a:r>
              <a:rPr lang="cy-GB" dirty="0">
                <a:solidFill>
                  <a:srgbClr val="002060"/>
                </a:solidFill>
              </a:rPr>
              <a:t>(c) cymdeithas yn gyffredinol, er enghraifft goddefgarwch a dathliad amrywiaeth, cydlyniad cymdeithasol, gwelliant lles a ffurfio safbwyntiau ac arferion.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6630246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10259" y="198872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y-GB" b="1" dirty="0">
                <a:solidFill>
                  <a:srgbClr val="002060"/>
                </a:solidFill>
                <a:latin typeface="+mn-lt"/>
              </a:rPr>
              <a:t>Nodi buddion a heriau i gynhwysiant mewn addysg</a:t>
            </a:r>
            <a:endParaRPr lang="cy-GB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6068" y="1450109"/>
            <a:ext cx="7887278" cy="472685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dirty="0">
                <a:solidFill>
                  <a:srgbClr val="002060"/>
                </a:solidFill>
              </a:rPr>
              <a:t>Er bod nifer o fanteision i gynhwysiant mewn addysg sydd wedi’u nodi, mae heriau i gynhwysiant yn parhau. Gallai’r rhwystrau sy’n bodoli gynnwys, er enghraifft:</a:t>
            </a:r>
          </a:p>
          <a:p>
            <a:pPr lvl="0"/>
            <a:r>
              <a:rPr lang="cy-GB" sz="2600" dirty="0">
                <a:solidFill>
                  <a:srgbClr val="002060"/>
                </a:solidFill>
              </a:rPr>
              <a:t>Gwaith paratoi gan athrawon</a:t>
            </a:r>
          </a:p>
          <a:p>
            <a:pPr lvl="0"/>
            <a:r>
              <a:rPr lang="cy-GB" sz="2600" dirty="0">
                <a:solidFill>
                  <a:srgbClr val="002060"/>
                </a:solidFill>
              </a:rPr>
              <a:t>Addysgeg ac arferion addysgu</a:t>
            </a:r>
          </a:p>
          <a:p>
            <a:pPr lvl="0"/>
            <a:r>
              <a:rPr lang="cy-GB" sz="2600" dirty="0">
                <a:solidFill>
                  <a:srgbClr val="002060"/>
                </a:solidFill>
              </a:rPr>
              <a:t>Datblygiad proffesiynol</a:t>
            </a:r>
          </a:p>
          <a:p>
            <a:pPr lvl="0"/>
            <a:r>
              <a:rPr lang="cy-GB" sz="2600" dirty="0">
                <a:solidFill>
                  <a:srgbClr val="002060"/>
                </a:solidFill>
              </a:rPr>
              <a:t>Adnoddau</a:t>
            </a:r>
          </a:p>
          <a:p>
            <a:pPr lvl="0"/>
            <a:r>
              <a:rPr lang="cy-GB" sz="2600" dirty="0">
                <a:solidFill>
                  <a:srgbClr val="002060"/>
                </a:solidFill>
              </a:rPr>
              <a:t>Rhwystrau corfforol</a:t>
            </a:r>
          </a:p>
          <a:p>
            <a:pPr lvl="0"/>
            <a:r>
              <a:rPr lang="cy-GB" sz="2600" dirty="0">
                <a:solidFill>
                  <a:srgbClr val="002060"/>
                </a:solidFill>
              </a:rPr>
              <a:t>Cwricwlwm</a:t>
            </a:r>
          </a:p>
          <a:p>
            <a:pPr lvl="0"/>
            <a:r>
              <a:rPr lang="cy-GB" sz="2600" dirty="0">
                <a:solidFill>
                  <a:srgbClr val="002060"/>
                </a:solidFill>
              </a:rPr>
              <a:t>Trefniadaeth</a:t>
            </a:r>
          </a:p>
          <a:p>
            <a:pPr lvl="0"/>
            <a:r>
              <a:rPr lang="cy-GB" sz="2600" dirty="0">
                <a:solidFill>
                  <a:srgbClr val="002060"/>
                </a:solidFill>
              </a:rPr>
              <a:t>Asesu</a:t>
            </a:r>
          </a:p>
          <a:p>
            <a:pPr lvl="0"/>
            <a:r>
              <a:rPr lang="cy-GB" sz="2600" dirty="0">
                <a:solidFill>
                  <a:srgbClr val="002060"/>
                </a:solidFill>
              </a:rPr>
              <a:t>Agweddau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6018547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F13CC8-21D2-0C4C-852D-54D613DE7E9F}"/>
              </a:ext>
            </a:extLst>
          </p:cNvPr>
          <p:cNvSpPr/>
          <p:nvPr/>
        </p:nvSpPr>
        <p:spPr>
          <a:xfrm>
            <a:off x="0" y="0"/>
            <a:ext cx="9249102" cy="6858000"/>
          </a:xfrm>
          <a:prstGeom prst="rect">
            <a:avLst/>
          </a:prstGeom>
          <a:solidFill>
            <a:srgbClr val="FAAC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b="1" dirty="0">
                <a:solidFill>
                  <a:srgbClr val="002060"/>
                </a:solidFill>
              </a:rPr>
              <a:t>Tasg grŵp trafod (30 munud)</a:t>
            </a:r>
          </a:p>
          <a:p>
            <a:r>
              <a:rPr lang="cy-GB" sz="2400" dirty="0">
                <a:solidFill>
                  <a:srgbClr val="002060"/>
                </a:solidFill>
              </a:rPr>
              <a:t>Yn eich grŵp trafod atebwch y cwestiynau canlynol a lluniwch gysylltiadau ag enghreifftiau o arfer da (eich hun a’ch lleoliad). Casglwch eich meddyliau at ei gilydd, e.e. ar ffurf sleid(iau) PPT neu fap meddwl y gellir ei rannu a’i gymharu ag eraill drwy eu postio i’r </a:t>
            </a:r>
            <a:r>
              <a:rPr lang="cy-GB" sz="2400" dirty="0" err="1">
                <a:solidFill>
                  <a:srgbClr val="002060"/>
                </a:solidFill>
              </a:rPr>
              <a:t>Padlet</a:t>
            </a:r>
            <a:r>
              <a:rPr lang="cy-GB" sz="2400" dirty="0">
                <a:solidFill>
                  <a:srgbClr val="002060"/>
                </a:solidFill>
              </a:rPr>
              <a:t> ar ddiwedd y sesiwn.</a:t>
            </a:r>
          </a:p>
          <a:p>
            <a:pPr algn="ctr"/>
            <a:r>
              <a:rPr lang="en-GB" sz="2400" dirty="0">
                <a:hlinkClick r:id="rId3"/>
              </a:rPr>
              <a:t>Padlet </a:t>
            </a:r>
            <a:r>
              <a:rPr lang="en-GB" sz="2400" dirty="0" err="1">
                <a:hlinkClick r:id="rId3"/>
              </a:rPr>
              <a:t>Ystafell</a:t>
            </a:r>
            <a:r>
              <a:rPr lang="en-GB" sz="2400" dirty="0">
                <a:hlinkClick r:id="rId3"/>
              </a:rPr>
              <a:t> </a:t>
            </a:r>
            <a:r>
              <a:rPr lang="en-GB" sz="2400" dirty="0" err="1">
                <a:hlinkClick r:id="rId3"/>
              </a:rPr>
              <a:t>Ddosbarth</a:t>
            </a:r>
            <a:r>
              <a:rPr lang="en-GB" sz="2400" dirty="0">
                <a:hlinkClick r:id="rId3"/>
              </a:rPr>
              <a:t> </a:t>
            </a:r>
            <a:r>
              <a:rPr lang="en-GB" sz="2400" dirty="0" err="1">
                <a:hlinkClick r:id="rId3"/>
              </a:rPr>
              <a:t>Gynhwysol</a:t>
            </a:r>
            <a:r>
              <a:rPr lang="en-GB" sz="2400" dirty="0"/>
              <a:t> </a:t>
            </a:r>
            <a:endParaRPr lang="cy-GB" sz="2400" b="1" dirty="0">
              <a:solidFill>
                <a:srgbClr val="C00000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y-GB" sz="2400" b="1" dirty="0">
                <a:solidFill>
                  <a:srgbClr val="C00000"/>
                </a:solidFill>
              </a:rPr>
              <a:t>Beth yw’r ffactorau sy’n </a:t>
            </a:r>
            <a:r>
              <a:rPr lang="cy-GB" sz="2400" b="1" dirty="0" err="1">
                <a:solidFill>
                  <a:srgbClr val="C00000"/>
                </a:solidFill>
              </a:rPr>
              <a:t>tanetegu</a:t>
            </a:r>
            <a:r>
              <a:rPr lang="cy-GB" sz="2400" b="1" dirty="0">
                <a:solidFill>
                  <a:srgbClr val="C00000"/>
                </a:solidFill>
              </a:rPr>
              <a:t> i ystafell ddosbarth gynhwysol?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y-GB" sz="2400" b="1" dirty="0">
                <a:solidFill>
                  <a:srgbClr val="C00000"/>
                </a:solidFill>
              </a:rPr>
              <a:t>Beth yw buddion ystafell ddosbarth gynhwysol?</a:t>
            </a:r>
          </a:p>
          <a:p>
            <a:pPr algn="ctr"/>
            <a:endParaRPr lang="cy-GB" sz="4400" b="1" dirty="0">
              <a:solidFill>
                <a:srgbClr val="002060"/>
              </a:solidFill>
            </a:endParaRPr>
          </a:p>
          <a:p>
            <a:pPr algn="ctr"/>
            <a:endParaRPr lang="cy-GB" b="1" dirty="0">
              <a:solidFill>
                <a:srgbClr val="002060"/>
              </a:solidFill>
            </a:endParaRPr>
          </a:p>
          <a:p>
            <a:pPr algn="ctr"/>
            <a:endParaRPr lang="cy-GB" b="1" dirty="0">
              <a:solidFill>
                <a:srgbClr val="002060"/>
              </a:solidFill>
            </a:endParaRPr>
          </a:p>
          <a:p>
            <a:pPr algn="ctr"/>
            <a:endParaRPr lang="cy-GB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91D93B1-296A-4B4E-914C-CBCE10F1A107}"/>
              </a:ext>
            </a:extLst>
          </p:cNvPr>
          <p:cNvSpPr txBox="1">
            <a:spLocks/>
          </p:cNvSpPr>
          <p:nvPr/>
        </p:nvSpPr>
        <p:spPr>
          <a:xfrm>
            <a:off x="566241" y="2182870"/>
            <a:ext cx="8011511" cy="33437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br>
              <a:rPr lang="en-US" sz="8800">
                <a:solidFill>
                  <a:schemeClr val="bg1"/>
                </a:solidFill>
              </a:rPr>
            </a:br>
            <a:endParaRPr lang="en-US" sz="8800" dirty="0">
              <a:solidFill>
                <a:schemeClr val="bg1"/>
              </a:solidFill>
              <a:latin typeface="Helvetica" pitchFamily="2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7782" y="4813660"/>
            <a:ext cx="8793019" cy="1855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2609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F13CC8-21D2-0C4C-852D-54D613DE7E9F}"/>
              </a:ext>
            </a:extLst>
          </p:cNvPr>
          <p:cNvSpPr/>
          <p:nvPr/>
        </p:nvSpPr>
        <p:spPr>
          <a:xfrm>
            <a:off x="0" y="0"/>
            <a:ext cx="9249102" cy="6858000"/>
          </a:xfrm>
          <a:prstGeom prst="rect">
            <a:avLst/>
          </a:prstGeom>
          <a:solidFill>
            <a:srgbClr val="FAAC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b="1" dirty="0">
                <a:solidFill>
                  <a:srgbClr val="002060"/>
                </a:solidFill>
              </a:rPr>
              <a:t>Tasg grŵp trafod (30 munud)</a:t>
            </a:r>
          </a:p>
          <a:p>
            <a:pPr algn="ctr"/>
            <a:endParaRPr lang="cy-GB" sz="4400" b="1" dirty="0">
              <a:solidFill>
                <a:srgbClr val="002060"/>
              </a:solidFill>
            </a:endParaRPr>
          </a:p>
          <a:p>
            <a:r>
              <a:rPr lang="cy-GB" sz="2400" dirty="0">
                <a:solidFill>
                  <a:srgbClr val="002060"/>
                </a:solidFill>
              </a:rPr>
              <a:t>Nodwch eich syniadau a’ch meddyliau at ei gilydd, e.e. ar ffurf sleid(iau) PPT neu fap meddwl y gellir ei rannu a’i gymharu ag eraill drwy eu postio i’r </a:t>
            </a:r>
            <a:r>
              <a:rPr lang="cy-GB" sz="2400" dirty="0" err="1">
                <a:solidFill>
                  <a:srgbClr val="002060"/>
                </a:solidFill>
              </a:rPr>
              <a:t>Padlet</a:t>
            </a:r>
            <a:r>
              <a:rPr lang="cy-GB" sz="2400" dirty="0">
                <a:solidFill>
                  <a:srgbClr val="002060"/>
                </a:solidFill>
              </a:rPr>
              <a:t> hwn ar ddiwedd y sesiwn.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cy-GB" sz="2400" b="1" dirty="0">
              <a:solidFill>
                <a:srgbClr val="C00000"/>
              </a:solidFill>
            </a:endParaRPr>
          </a:p>
          <a:p>
            <a:pPr algn="ctr"/>
            <a:endParaRPr lang="cy-GB" sz="4400" b="1" dirty="0">
              <a:solidFill>
                <a:srgbClr val="002060"/>
              </a:solidFill>
            </a:endParaRPr>
          </a:p>
          <a:p>
            <a:pPr algn="ctr"/>
            <a:endParaRPr lang="cy-GB" b="1" dirty="0">
              <a:solidFill>
                <a:srgbClr val="002060"/>
              </a:solidFill>
            </a:endParaRPr>
          </a:p>
          <a:p>
            <a:pPr algn="ctr"/>
            <a:endParaRPr lang="cy-GB" b="1" dirty="0">
              <a:solidFill>
                <a:srgbClr val="002060"/>
              </a:solidFill>
            </a:endParaRPr>
          </a:p>
          <a:p>
            <a:pPr algn="ctr"/>
            <a:endParaRPr lang="cy-GB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91D93B1-296A-4B4E-914C-CBCE10F1A107}"/>
              </a:ext>
            </a:extLst>
          </p:cNvPr>
          <p:cNvSpPr txBox="1">
            <a:spLocks/>
          </p:cNvSpPr>
          <p:nvPr/>
        </p:nvSpPr>
        <p:spPr>
          <a:xfrm>
            <a:off x="566241" y="2182870"/>
            <a:ext cx="8011511" cy="33437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br>
              <a:rPr lang="en-US" sz="8800" dirty="0">
                <a:solidFill>
                  <a:schemeClr val="bg1"/>
                </a:solidFill>
              </a:rPr>
            </a:br>
            <a:endParaRPr lang="en-US" sz="8800" dirty="0">
              <a:solidFill>
                <a:schemeClr val="bg1"/>
              </a:solidFill>
              <a:latin typeface="Helvetica" pitchFamily="2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782" y="4813660"/>
            <a:ext cx="8793019" cy="1855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88133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4597E-AFFA-B14D-B2CA-33B55BD088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76CB6-9D6F-8E48-BE18-D1B0C8A0D5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F13CC8-21D2-0C4C-852D-54D613DE7E9F}"/>
              </a:ext>
            </a:extLst>
          </p:cNvPr>
          <p:cNvSpPr/>
          <p:nvPr/>
        </p:nvSpPr>
        <p:spPr>
          <a:xfrm>
            <a:off x="-105105" y="0"/>
            <a:ext cx="9354205" cy="68580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91D93B1-296A-4B4E-914C-CBCE10F1A107}"/>
              </a:ext>
            </a:extLst>
          </p:cNvPr>
          <p:cNvSpPr txBox="1">
            <a:spLocks/>
          </p:cNvSpPr>
          <p:nvPr/>
        </p:nvSpPr>
        <p:spPr>
          <a:xfrm>
            <a:off x="566241" y="2055815"/>
            <a:ext cx="8011511" cy="33437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4800" dirty="0">
                <a:solidFill>
                  <a:srgbClr val="FFFFCC"/>
                </a:solidFill>
                <a:latin typeface="Helvetica" pitchFamily="2" charset="0"/>
              </a:rPr>
              <a:t>Dim ond un ffordd sydd i edrych ar bethau nes bod rhywun yn dangos i ni sut i edrych arnyn nhw’n gyda llygaid gwahanol</a:t>
            </a:r>
          </a:p>
          <a:p>
            <a:pPr algn="ctr"/>
            <a:endParaRPr lang="cy-GB" sz="4800" dirty="0">
              <a:solidFill>
                <a:srgbClr val="FFFFCC"/>
              </a:solidFill>
              <a:latin typeface="Helvetica" pitchFamily="2" charset="0"/>
            </a:endParaRPr>
          </a:p>
          <a:p>
            <a:pPr algn="r"/>
            <a:r>
              <a:rPr lang="cy-GB" sz="4800" dirty="0" err="1">
                <a:solidFill>
                  <a:srgbClr val="FFFFCC"/>
                </a:solidFill>
                <a:latin typeface="Helvetica" pitchFamily="2" charset="0"/>
              </a:rPr>
              <a:t>Pablo</a:t>
            </a:r>
            <a:r>
              <a:rPr lang="cy-GB" sz="4800" dirty="0">
                <a:solidFill>
                  <a:srgbClr val="FFFFCC"/>
                </a:solidFill>
                <a:latin typeface="Helvetica" pitchFamily="2" charset="0"/>
              </a:rPr>
              <a:t> </a:t>
            </a:r>
            <a:r>
              <a:rPr lang="cy-GB" sz="4800" dirty="0" err="1">
                <a:solidFill>
                  <a:srgbClr val="FFFFCC"/>
                </a:solidFill>
                <a:latin typeface="Helvetica" pitchFamily="2" charset="0"/>
              </a:rPr>
              <a:t>Picasso</a:t>
            </a:r>
            <a:endParaRPr lang="cy-GB" sz="8800" dirty="0">
              <a:solidFill>
                <a:schemeClr val="bg1"/>
              </a:solidFill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67028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99C6E756E3D84E8B1A0D94836D794A" ma:contentTypeVersion="10" ma:contentTypeDescription="Create a new document." ma:contentTypeScope="" ma:versionID="825988adf8553a6f8d9df5cb6927edbd">
  <xsd:schema xmlns:xsd="http://www.w3.org/2001/XMLSchema" xmlns:xs="http://www.w3.org/2001/XMLSchema" xmlns:p="http://schemas.microsoft.com/office/2006/metadata/properties" xmlns:ns2="c697bc9e-ecf6-4086-8cbb-eb9131efbefa" targetNamespace="http://schemas.microsoft.com/office/2006/metadata/properties" ma:root="true" ma:fieldsID="369d9c94a53587ef0b707512cf425391" ns2:_="">
    <xsd:import namespace="c697bc9e-ecf6-4086-8cbb-eb9131efbef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97bc9e-ecf6-4086-8cbb-eb9131efbef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0276D73-970E-4A56-A708-6A725F7E3619}">
  <ds:schemaRefs>
    <ds:schemaRef ds:uri="http://schemas.microsoft.com/office/2006/documentManagement/types"/>
    <ds:schemaRef ds:uri="http://purl.org/dc/terms/"/>
    <ds:schemaRef ds:uri="c697bc9e-ecf6-4086-8cbb-eb9131efbefa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14FE62F6-032B-42EF-9387-62A0592AC42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697bc9e-ecf6-4086-8cbb-eb9131efbef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EE536C0-CB8F-4E4C-8BC1-62089C6B7AF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951</Words>
  <Application>Microsoft Office PowerPoint</Application>
  <PresentationFormat>On-screen Show (4:3)</PresentationFormat>
  <Paragraphs>89</Paragraphs>
  <Slides>14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Helvetica</vt:lpstr>
      <vt:lpstr>Office Theme</vt:lpstr>
      <vt:lpstr>Llinyn Craidd Un- Dadleuon ynghylch cynhwysiant mewn addysg  Sesiwn (1) – Nodi'r manteision a'r heriau i gynhwysiant mewn addysg</vt:lpstr>
      <vt:lpstr>Deilliannau Llinyn Craidd Un</vt:lpstr>
      <vt:lpstr>Crynhoi – cynnwys anghydamserol</vt:lpstr>
      <vt:lpstr>PowerPoint Presentation</vt:lpstr>
      <vt:lpstr>Crynhoi taith fer trwy hanes</vt:lpstr>
      <vt:lpstr>Crynhoi canfyddiadau o angen</vt:lpstr>
      <vt:lpstr>PowerPoint Presentation</vt:lpstr>
      <vt:lpstr>Crynhoi diffiniadau o gynhwysiant</vt:lpstr>
      <vt:lpstr>Crynhoi’r Genhadaeth Genedlaethol a chynhwysiant</vt:lpstr>
      <vt:lpstr>Nodi buddion a heriau i gynhwysiant mewn addysg</vt:lpstr>
      <vt:lpstr>Nodi buddion a heriau i gynhwysiant mewn addysg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Waters Creative</dc:creator>
  <cp:lastModifiedBy>Nanna Ryder</cp:lastModifiedBy>
  <cp:revision>43</cp:revision>
  <dcterms:created xsi:type="dcterms:W3CDTF">2021-06-18T14:15:35Z</dcterms:created>
  <dcterms:modified xsi:type="dcterms:W3CDTF">2022-10-21T20:17:28Z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0x010100FF99C6E756E3D84E8B1A0D94836D794A</vt:lpwstr>
  </property>
</Properties>
</file>