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7" r:id="rId5"/>
    <p:sldId id="258" r:id="rId6"/>
    <p:sldId id="259" r:id="rId7"/>
    <p:sldId id="260" r:id="rId8"/>
    <p:sldId id="261" r:id="rId9"/>
    <p:sldId id="597" r:id="rId10"/>
    <p:sldId id="594" r:id="rId11"/>
    <p:sldId id="263" r:id="rId12"/>
    <p:sldId id="598" r:id="rId13"/>
    <p:sldId id="262" r:id="rId14"/>
    <p:sldId id="600" r:id="rId15"/>
    <p:sldId id="264" r:id="rId16"/>
    <p:sldId id="266" r:id="rId17"/>
    <p:sldId id="267" r:id="rId18"/>
    <p:sldId id="596" r:id="rId19"/>
    <p:sldId id="601" r:id="rId20"/>
    <p:sldId id="59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96342A-D82C-436B-8786-00C37F260BBD}" v="11" dt="2026-08-09T19:31:11.4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78" d="100"/>
          <a:sy n="78" d="100"/>
        </p:scale>
        <p:origin x="92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399531-51E5-4282-87F1-5F2E0C6BF5D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680E487-4809-4DFC-8305-91B4AAC86651}">
      <dgm:prSet phldrT="[Text]" phldr="0"/>
      <dgm:spPr/>
      <dgm:t>
        <a:bodyPr/>
        <a:lstStyle/>
        <a:p>
          <a:r>
            <a:rPr lang="en-GB" dirty="0">
              <a:latin typeface="Arial" panose="020B0604020202020204" pitchFamily="34" charset="0"/>
              <a:cs typeface="Arial" panose="020B0604020202020204" pitchFamily="34" charset="0"/>
            </a:rPr>
            <a:t>Owner / General Manager</a:t>
          </a:r>
        </a:p>
      </dgm:t>
    </dgm:pt>
    <dgm:pt modelId="{BC7B909F-1A9A-4106-947F-078A53FCA290}" type="parTrans" cxnId="{0C5F9229-2DEC-4AD6-B331-56DF5906D890}">
      <dgm:prSet/>
      <dgm:spPr/>
      <dgm:t>
        <a:bodyPr/>
        <a:lstStyle/>
        <a:p>
          <a:endParaRPr lang="en-GB"/>
        </a:p>
      </dgm:t>
    </dgm:pt>
    <dgm:pt modelId="{4F8A970F-46EC-44D7-BC08-845F8C3F6377}" type="sibTrans" cxnId="{0C5F9229-2DEC-4AD6-B331-56DF5906D890}">
      <dgm:prSet/>
      <dgm:spPr/>
      <dgm:t>
        <a:bodyPr/>
        <a:lstStyle/>
        <a:p>
          <a:endParaRPr lang="en-GB"/>
        </a:p>
      </dgm:t>
    </dgm:pt>
    <dgm:pt modelId="{C7BDB63D-7F1E-41AD-A8F8-A0829159A276}" type="asst">
      <dgm:prSet phldrT="[Text]" phldr="0"/>
      <dgm:spPr/>
      <dgm:t>
        <a:bodyPr/>
        <a:lstStyle/>
        <a:p>
          <a:r>
            <a:rPr lang="en-GB" dirty="0">
              <a:latin typeface="Arial" panose="020B0604020202020204" pitchFamily="34" charset="0"/>
              <a:cs typeface="Arial" panose="020B0604020202020204" pitchFamily="34" charset="0"/>
            </a:rPr>
            <a:t>Café Manager</a:t>
          </a:r>
        </a:p>
      </dgm:t>
    </dgm:pt>
    <dgm:pt modelId="{001E1651-ACE4-4FA8-81A7-D690CBE26EBA}" type="parTrans" cxnId="{88180C4F-4D93-4906-9801-E18CA051F8B0}">
      <dgm:prSet/>
      <dgm:spPr/>
      <dgm:t>
        <a:bodyPr/>
        <a:lstStyle/>
        <a:p>
          <a:endParaRPr lang="en-GB"/>
        </a:p>
      </dgm:t>
    </dgm:pt>
    <dgm:pt modelId="{712FAC9D-6593-4C4F-BDED-A0AEF97FF0AF}" type="sibTrans" cxnId="{88180C4F-4D93-4906-9801-E18CA051F8B0}">
      <dgm:prSet/>
      <dgm:spPr/>
      <dgm:t>
        <a:bodyPr/>
        <a:lstStyle/>
        <a:p>
          <a:endParaRPr lang="en-GB"/>
        </a:p>
      </dgm:t>
    </dgm:pt>
    <dgm:pt modelId="{D78575FC-DD22-4120-B327-BF307381AFC6}">
      <dgm:prSet phldrT="[Text]" phldr="0" custT="1"/>
      <dgm:spPr/>
      <dgm:t>
        <a:bodyPr/>
        <a:lstStyle/>
        <a:p>
          <a:r>
            <a:rPr lang="en-GB" sz="2400" dirty="0">
              <a:latin typeface="Arial" panose="020B0604020202020204" pitchFamily="34" charset="0"/>
              <a:cs typeface="Arial" panose="020B0604020202020204" pitchFamily="34" charset="0"/>
            </a:rPr>
            <a:t>Head Chef</a:t>
          </a:r>
        </a:p>
      </dgm:t>
    </dgm:pt>
    <dgm:pt modelId="{20B75D26-B85C-49C7-A732-CDC550CC7CE2}" type="parTrans" cxnId="{AF96CABF-CF81-40A8-A406-1C7ACB0FBDD7}">
      <dgm:prSet/>
      <dgm:spPr/>
      <dgm:t>
        <a:bodyPr/>
        <a:lstStyle/>
        <a:p>
          <a:endParaRPr lang="en-GB"/>
        </a:p>
      </dgm:t>
    </dgm:pt>
    <dgm:pt modelId="{207CDBBA-57DC-4B62-9313-A853BF6098CB}" type="sibTrans" cxnId="{AF96CABF-CF81-40A8-A406-1C7ACB0FBDD7}">
      <dgm:prSet/>
      <dgm:spPr/>
      <dgm:t>
        <a:bodyPr/>
        <a:lstStyle/>
        <a:p>
          <a:endParaRPr lang="en-GB"/>
        </a:p>
      </dgm:t>
    </dgm:pt>
    <dgm:pt modelId="{73109EB6-E2ED-42EA-A055-DF2DFA05B9D7}">
      <dgm:prSet phldrT="[Text]" phldr="0"/>
      <dgm:spPr/>
      <dgm:t>
        <a:bodyPr/>
        <a:lstStyle/>
        <a:p>
          <a:r>
            <a:rPr lang="en-GB" dirty="0">
              <a:latin typeface="Arial" panose="020B0604020202020204" pitchFamily="34" charset="0"/>
              <a:cs typeface="Arial" panose="020B0604020202020204" pitchFamily="34" charset="0"/>
            </a:rPr>
            <a:t>Baristas</a:t>
          </a:r>
        </a:p>
      </dgm:t>
    </dgm:pt>
    <dgm:pt modelId="{AEC0A551-7F7E-400D-9269-BD1E429394F9}" type="parTrans" cxnId="{1E063834-239E-415B-AB71-B6613FFA6874}">
      <dgm:prSet/>
      <dgm:spPr/>
      <dgm:t>
        <a:bodyPr/>
        <a:lstStyle/>
        <a:p>
          <a:endParaRPr lang="en-GB"/>
        </a:p>
      </dgm:t>
    </dgm:pt>
    <dgm:pt modelId="{7168EAC7-80FB-4BF2-ACE0-5D8E5F7E4187}" type="sibTrans" cxnId="{1E063834-239E-415B-AB71-B6613FFA6874}">
      <dgm:prSet/>
      <dgm:spPr/>
      <dgm:t>
        <a:bodyPr/>
        <a:lstStyle/>
        <a:p>
          <a:endParaRPr lang="en-GB"/>
        </a:p>
      </dgm:t>
    </dgm:pt>
    <dgm:pt modelId="{0CB84E33-0020-429E-9700-03915CCDA58F}">
      <dgm:prSet phldrT="[Text]" phldr="0"/>
      <dgm:spPr/>
      <dgm:t>
        <a:bodyPr/>
        <a:lstStyle/>
        <a:p>
          <a:r>
            <a:rPr lang="en-GB" dirty="0">
              <a:latin typeface="Arial" panose="020B0604020202020204" pitchFamily="34" charset="0"/>
              <a:cs typeface="Arial" panose="020B0604020202020204" pitchFamily="34" charset="0"/>
            </a:rPr>
            <a:t>Kitchen Assistants</a:t>
          </a:r>
        </a:p>
      </dgm:t>
    </dgm:pt>
    <dgm:pt modelId="{4CFF72BF-FE53-40BD-B4D0-9FF5A7B00DA9}" type="parTrans" cxnId="{88B4EC4A-A58B-41CC-A79D-FFBD8DDBFDF4}">
      <dgm:prSet/>
      <dgm:spPr/>
      <dgm:t>
        <a:bodyPr/>
        <a:lstStyle/>
        <a:p>
          <a:endParaRPr lang="en-GB"/>
        </a:p>
      </dgm:t>
    </dgm:pt>
    <dgm:pt modelId="{26058C53-771A-40B6-80EE-21A3AD94E66E}" type="sibTrans" cxnId="{88B4EC4A-A58B-41CC-A79D-FFBD8DDBFDF4}">
      <dgm:prSet/>
      <dgm:spPr/>
      <dgm:t>
        <a:bodyPr/>
        <a:lstStyle/>
        <a:p>
          <a:endParaRPr lang="en-GB"/>
        </a:p>
      </dgm:t>
    </dgm:pt>
    <dgm:pt modelId="{561525FD-B4B9-4BEE-8909-668A128F6130}">
      <dgm:prSet phldrT="[Text]" phldr="0"/>
      <dgm:spPr/>
      <dgm:t>
        <a:bodyPr/>
        <a:lstStyle/>
        <a:p>
          <a:r>
            <a:rPr lang="en-GB" dirty="0">
              <a:latin typeface="Arial" panose="020B0604020202020204" pitchFamily="34" charset="0"/>
              <a:cs typeface="Arial" panose="020B0604020202020204" pitchFamily="34" charset="0"/>
            </a:rPr>
            <a:t>Service Staff</a:t>
          </a:r>
        </a:p>
      </dgm:t>
    </dgm:pt>
    <dgm:pt modelId="{C0F1D9AB-D619-40CA-9329-4F13A44D9EF5}" type="parTrans" cxnId="{A01AAEAF-9BF1-45C8-B1CC-A227C1F61ECC}">
      <dgm:prSet/>
      <dgm:spPr/>
      <dgm:t>
        <a:bodyPr/>
        <a:lstStyle/>
        <a:p>
          <a:endParaRPr lang="en-GB"/>
        </a:p>
      </dgm:t>
    </dgm:pt>
    <dgm:pt modelId="{79C2E653-FC96-4135-920F-763239395718}" type="sibTrans" cxnId="{A01AAEAF-9BF1-45C8-B1CC-A227C1F61ECC}">
      <dgm:prSet/>
      <dgm:spPr/>
      <dgm:t>
        <a:bodyPr/>
        <a:lstStyle/>
        <a:p>
          <a:endParaRPr lang="en-GB"/>
        </a:p>
      </dgm:t>
    </dgm:pt>
    <dgm:pt modelId="{0FFFA5CB-9F74-49F5-9BA3-6BAFB162EFD2}" type="pres">
      <dgm:prSet presAssocID="{AD399531-51E5-4282-87F1-5F2E0C6BF5D3}" presName="hierChild1" presStyleCnt="0">
        <dgm:presLayoutVars>
          <dgm:orgChart val="1"/>
          <dgm:chPref val="1"/>
          <dgm:dir/>
          <dgm:animOne val="branch"/>
          <dgm:animLvl val="lvl"/>
          <dgm:resizeHandles/>
        </dgm:presLayoutVars>
      </dgm:prSet>
      <dgm:spPr/>
    </dgm:pt>
    <dgm:pt modelId="{73BF4D6F-1882-4C67-BF27-015A82944F78}" type="pres">
      <dgm:prSet presAssocID="{B680E487-4809-4DFC-8305-91B4AAC86651}" presName="hierRoot1" presStyleCnt="0">
        <dgm:presLayoutVars>
          <dgm:hierBranch/>
        </dgm:presLayoutVars>
      </dgm:prSet>
      <dgm:spPr/>
    </dgm:pt>
    <dgm:pt modelId="{E60E119A-31E0-44C5-B025-F6112D5179AD}" type="pres">
      <dgm:prSet presAssocID="{B680E487-4809-4DFC-8305-91B4AAC86651}" presName="rootComposite1" presStyleCnt="0"/>
      <dgm:spPr/>
    </dgm:pt>
    <dgm:pt modelId="{77A13BC4-16CA-422C-BA3C-C85E7E3F1012}" type="pres">
      <dgm:prSet presAssocID="{B680E487-4809-4DFC-8305-91B4AAC86651}" presName="rootText1" presStyleLbl="node0" presStyleIdx="0" presStyleCnt="1">
        <dgm:presLayoutVars>
          <dgm:chPref val="3"/>
        </dgm:presLayoutVars>
      </dgm:prSet>
      <dgm:spPr/>
    </dgm:pt>
    <dgm:pt modelId="{D175A955-57ED-4B4D-A666-610E87F3AD8C}" type="pres">
      <dgm:prSet presAssocID="{B680E487-4809-4DFC-8305-91B4AAC86651}" presName="rootConnector1" presStyleLbl="node1" presStyleIdx="0" presStyleCnt="0"/>
      <dgm:spPr/>
    </dgm:pt>
    <dgm:pt modelId="{7D806D35-23C7-4766-8826-59C920B730A2}" type="pres">
      <dgm:prSet presAssocID="{B680E487-4809-4DFC-8305-91B4AAC86651}" presName="hierChild2" presStyleCnt="0"/>
      <dgm:spPr/>
    </dgm:pt>
    <dgm:pt modelId="{028D1A79-9F37-48EC-90C6-84B2BCDC0AF6}" type="pres">
      <dgm:prSet presAssocID="{20B75D26-B85C-49C7-A732-CDC550CC7CE2}" presName="Name35" presStyleLbl="parChTrans1D2" presStyleIdx="0" presStyleCnt="5"/>
      <dgm:spPr/>
    </dgm:pt>
    <dgm:pt modelId="{D7D8E85E-AE08-4192-9DB6-D8EE175DAF55}" type="pres">
      <dgm:prSet presAssocID="{D78575FC-DD22-4120-B327-BF307381AFC6}" presName="hierRoot2" presStyleCnt="0">
        <dgm:presLayoutVars>
          <dgm:hierBranch val="init"/>
        </dgm:presLayoutVars>
      </dgm:prSet>
      <dgm:spPr/>
    </dgm:pt>
    <dgm:pt modelId="{B92B6996-0A34-4DDC-9009-A07607EF36AA}" type="pres">
      <dgm:prSet presAssocID="{D78575FC-DD22-4120-B327-BF307381AFC6}" presName="rootComposite" presStyleCnt="0"/>
      <dgm:spPr/>
    </dgm:pt>
    <dgm:pt modelId="{C8B85099-EA41-4560-B176-7BEC1C0DC5A5}" type="pres">
      <dgm:prSet presAssocID="{D78575FC-DD22-4120-B327-BF307381AFC6}" presName="rootText" presStyleLbl="node2" presStyleIdx="0" presStyleCnt="4">
        <dgm:presLayoutVars>
          <dgm:chPref val="3"/>
        </dgm:presLayoutVars>
      </dgm:prSet>
      <dgm:spPr/>
    </dgm:pt>
    <dgm:pt modelId="{F1C9C18D-0AE5-4C5D-BD33-A1FCB31A8B41}" type="pres">
      <dgm:prSet presAssocID="{D78575FC-DD22-4120-B327-BF307381AFC6}" presName="rootConnector" presStyleLbl="node2" presStyleIdx="0" presStyleCnt="4"/>
      <dgm:spPr/>
    </dgm:pt>
    <dgm:pt modelId="{2A99BD90-BB41-44FB-AD44-6E9CD0C97F23}" type="pres">
      <dgm:prSet presAssocID="{D78575FC-DD22-4120-B327-BF307381AFC6}" presName="hierChild4" presStyleCnt="0"/>
      <dgm:spPr/>
    </dgm:pt>
    <dgm:pt modelId="{9DAD9A5E-BB03-431A-9C12-7B567B8178BD}" type="pres">
      <dgm:prSet presAssocID="{D78575FC-DD22-4120-B327-BF307381AFC6}" presName="hierChild5" presStyleCnt="0"/>
      <dgm:spPr/>
    </dgm:pt>
    <dgm:pt modelId="{0D498FC2-1FB0-4B76-87A8-D7910F92B6F7}" type="pres">
      <dgm:prSet presAssocID="{AEC0A551-7F7E-400D-9269-BD1E429394F9}" presName="Name35" presStyleLbl="parChTrans1D2" presStyleIdx="1" presStyleCnt="5"/>
      <dgm:spPr/>
    </dgm:pt>
    <dgm:pt modelId="{8AB60BBE-7E07-4C96-A8C0-B05F8A7744E0}" type="pres">
      <dgm:prSet presAssocID="{73109EB6-E2ED-42EA-A055-DF2DFA05B9D7}" presName="hierRoot2" presStyleCnt="0">
        <dgm:presLayoutVars>
          <dgm:hierBranch val="init"/>
        </dgm:presLayoutVars>
      </dgm:prSet>
      <dgm:spPr/>
    </dgm:pt>
    <dgm:pt modelId="{87CDD711-0514-425D-A0B2-064926DD11B0}" type="pres">
      <dgm:prSet presAssocID="{73109EB6-E2ED-42EA-A055-DF2DFA05B9D7}" presName="rootComposite" presStyleCnt="0"/>
      <dgm:spPr/>
    </dgm:pt>
    <dgm:pt modelId="{1B225E7C-5161-40E3-99BF-F2CD6818D646}" type="pres">
      <dgm:prSet presAssocID="{73109EB6-E2ED-42EA-A055-DF2DFA05B9D7}" presName="rootText" presStyleLbl="node2" presStyleIdx="1" presStyleCnt="4">
        <dgm:presLayoutVars>
          <dgm:chPref val="3"/>
        </dgm:presLayoutVars>
      </dgm:prSet>
      <dgm:spPr/>
    </dgm:pt>
    <dgm:pt modelId="{82981AD2-6AD6-478A-9C9D-CDC2D1CB5744}" type="pres">
      <dgm:prSet presAssocID="{73109EB6-E2ED-42EA-A055-DF2DFA05B9D7}" presName="rootConnector" presStyleLbl="node2" presStyleIdx="1" presStyleCnt="4"/>
      <dgm:spPr/>
    </dgm:pt>
    <dgm:pt modelId="{6C7C91D9-488C-4B6D-A874-A14B727894DD}" type="pres">
      <dgm:prSet presAssocID="{73109EB6-E2ED-42EA-A055-DF2DFA05B9D7}" presName="hierChild4" presStyleCnt="0"/>
      <dgm:spPr/>
    </dgm:pt>
    <dgm:pt modelId="{2976D49B-F9BB-4366-90C9-7A045A2AE200}" type="pres">
      <dgm:prSet presAssocID="{73109EB6-E2ED-42EA-A055-DF2DFA05B9D7}" presName="hierChild5" presStyleCnt="0"/>
      <dgm:spPr/>
    </dgm:pt>
    <dgm:pt modelId="{1A5ECCEC-0533-4AAB-98F7-99E695F12638}" type="pres">
      <dgm:prSet presAssocID="{4CFF72BF-FE53-40BD-B4D0-9FF5A7B00DA9}" presName="Name35" presStyleLbl="parChTrans1D2" presStyleIdx="2" presStyleCnt="5"/>
      <dgm:spPr/>
    </dgm:pt>
    <dgm:pt modelId="{65D5A9EC-FF96-47C0-8DA5-F575EACADC65}" type="pres">
      <dgm:prSet presAssocID="{0CB84E33-0020-429E-9700-03915CCDA58F}" presName="hierRoot2" presStyleCnt="0">
        <dgm:presLayoutVars>
          <dgm:hierBranch/>
        </dgm:presLayoutVars>
      </dgm:prSet>
      <dgm:spPr/>
    </dgm:pt>
    <dgm:pt modelId="{483A1A0C-08AA-4237-A636-90F71B7B8985}" type="pres">
      <dgm:prSet presAssocID="{0CB84E33-0020-429E-9700-03915CCDA58F}" presName="rootComposite" presStyleCnt="0"/>
      <dgm:spPr/>
    </dgm:pt>
    <dgm:pt modelId="{66A4B5B8-6E02-4F84-9ECF-D6E81D5866E3}" type="pres">
      <dgm:prSet presAssocID="{0CB84E33-0020-429E-9700-03915CCDA58F}" presName="rootText" presStyleLbl="node2" presStyleIdx="2" presStyleCnt="4">
        <dgm:presLayoutVars>
          <dgm:chPref val="3"/>
        </dgm:presLayoutVars>
      </dgm:prSet>
      <dgm:spPr/>
    </dgm:pt>
    <dgm:pt modelId="{611EBB18-4712-42D3-A082-B465775BA428}" type="pres">
      <dgm:prSet presAssocID="{0CB84E33-0020-429E-9700-03915CCDA58F}" presName="rootConnector" presStyleLbl="node2" presStyleIdx="2" presStyleCnt="4"/>
      <dgm:spPr/>
    </dgm:pt>
    <dgm:pt modelId="{8D06D315-738B-4396-BAE1-1EE00827AFAC}" type="pres">
      <dgm:prSet presAssocID="{0CB84E33-0020-429E-9700-03915CCDA58F}" presName="hierChild4" presStyleCnt="0"/>
      <dgm:spPr/>
    </dgm:pt>
    <dgm:pt modelId="{BA8EC125-88A9-4C5E-BB9C-A6C353D3C422}" type="pres">
      <dgm:prSet presAssocID="{0CB84E33-0020-429E-9700-03915CCDA58F}" presName="hierChild5" presStyleCnt="0"/>
      <dgm:spPr/>
    </dgm:pt>
    <dgm:pt modelId="{B9C1A9E9-F3FC-4648-B4B5-F7D8E59EB486}" type="pres">
      <dgm:prSet presAssocID="{C0F1D9AB-D619-40CA-9329-4F13A44D9EF5}" presName="Name35" presStyleLbl="parChTrans1D2" presStyleIdx="3" presStyleCnt="5"/>
      <dgm:spPr/>
    </dgm:pt>
    <dgm:pt modelId="{56A377F3-62CA-450E-A3EE-F89C50725415}" type="pres">
      <dgm:prSet presAssocID="{561525FD-B4B9-4BEE-8909-668A128F6130}" presName="hierRoot2" presStyleCnt="0">
        <dgm:presLayoutVars>
          <dgm:hierBranch val="init"/>
        </dgm:presLayoutVars>
      </dgm:prSet>
      <dgm:spPr/>
    </dgm:pt>
    <dgm:pt modelId="{6F038A8B-8A8C-427C-BBB2-82E2E496144F}" type="pres">
      <dgm:prSet presAssocID="{561525FD-B4B9-4BEE-8909-668A128F6130}" presName="rootComposite" presStyleCnt="0"/>
      <dgm:spPr/>
    </dgm:pt>
    <dgm:pt modelId="{C142E78A-F680-42E2-A48E-A633748BDDAF}" type="pres">
      <dgm:prSet presAssocID="{561525FD-B4B9-4BEE-8909-668A128F6130}" presName="rootText" presStyleLbl="node2" presStyleIdx="3" presStyleCnt="4">
        <dgm:presLayoutVars>
          <dgm:chPref val="3"/>
        </dgm:presLayoutVars>
      </dgm:prSet>
      <dgm:spPr/>
    </dgm:pt>
    <dgm:pt modelId="{7F23EE58-43CC-447B-8CE2-6D3647252A28}" type="pres">
      <dgm:prSet presAssocID="{561525FD-B4B9-4BEE-8909-668A128F6130}" presName="rootConnector" presStyleLbl="node2" presStyleIdx="3" presStyleCnt="4"/>
      <dgm:spPr/>
    </dgm:pt>
    <dgm:pt modelId="{5A3A634D-BF6E-4859-9593-B1726032563E}" type="pres">
      <dgm:prSet presAssocID="{561525FD-B4B9-4BEE-8909-668A128F6130}" presName="hierChild4" presStyleCnt="0"/>
      <dgm:spPr/>
    </dgm:pt>
    <dgm:pt modelId="{2236AACA-A7D0-4AAA-A8BF-F57B7C176CAE}" type="pres">
      <dgm:prSet presAssocID="{561525FD-B4B9-4BEE-8909-668A128F6130}" presName="hierChild5" presStyleCnt="0"/>
      <dgm:spPr/>
    </dgm:pt>
    <dgm:pt modelId="{70E6DE92-D757-48D3-8764-EFA25C774A8F}" type="pres">
      <dgm:prSet presAssocID="{B680E487-4809-4DFC-8305-91B4AAC86651}" presName="hierChild3" presStyleCnt="0"/>
      <dgm:spPr/>
    </dgm:pt>
    <dgm:pt modelId="{C9994D7C-76CF-47AC-82FD-BC29FE2E3C14}" type="pres">
      <dgm:prSet presAssocID="{001E1651-ACE4-4FA8-81A7-D690CBE26EBA}" presName="Name111" presStyleLbl="parChTrans1D2" presStyleIdx="4" presStyleCnt="5"/>
      <dgm:spPr/>
    </dgm:pt>
    <dgm:pt modelId="{846F4B99-CF9D-4F51-9FF7-0BD25DCE414C}" type="pres">
      <dgm:prSet presAssocID="{C7BDB63D-7F1E-41AD-A8F8-A0829159A276}" presName="hierRoot3" presStyleCnt="0">
        <dgm:presLayoutVars>
          <dgm:hierBranch val="init"/>
        </dgm:presLayoutVars>
      </dgm:prSet>
      <dgm:spPr/>
    </dgm:pt>
    <dgm:pt modelId="{205F8B25-2A2F-4EEA-A6ED-77F8922303FD}" type="pres">
      <dgm:prSet presAssocID="{C7BDB63D-7F1E-41AD-A8F8-A0829159A276}" presName="rootComposite3" presStyleCnt="0"/>
      <dgm:spPr/>
    </dgm:pt>
    <dgm:pt modelId="{5F2E8356-C5E6-455C-B0C5-F475B427F5F5}" type="pres">
      <dgm:prSet presAssocID="{C7BDB63D-7F1E-41AD-A8F8-A0829159A276}" presName="rootText3" presStyleLbl="asst1" presStyleIdx="0" presStyleCnt="1" custLinFactNeighborX="58738" custLinFactNeighborY="0">
        <dgm:presLayoutVars>
          <dgm:chPref val="3"/>
        </dgm:presLayoutVars>
      </dgm:prSet>
      <dgm:spPr/>
    </dgm:pt>
    <dgm:pt modelId="{9692A169-5A3B-4DD2-A11D-AECEF8A13164}" type="pres">
      <dgm:prSet presAssocID="{C7BDB63D-7F1E-41AD-A8F8-A0829159A276}" presName="rootConnector3" presStyleLbl="asst1" presStyleIdx="0" presStyleCnt="1"/>
      <dgm:spPr/>
    </dgm:pt>
    <dgm:pt modelId="{8CBD3FCB-83D9-403A-874D-3004C6D1CD17}" type="pres">
      <dgm:prSet presAssocID="{C7BDB63D-7F1E-41AD-A8F8-A0829159A276}" presName="hierChild6" presStyleCnt="0"/>
      <dgm:spPr/>
    </dgm:pt>
    <dgm:pt modelId="{3B624AA0-4C69-4D7F-BCC5-9BC0B44F025F}" type="pres">
      <dgm:prSet presAssocID="{C7BDB63D-7F1E-41AD-A8F8-A0829159A276}" presName="hierChild7" presStyleCnt="0"/>
      <dgm:spPr/>
    </dgm:pt>
  </dgm:ptLst>
  <dgm:cxnLst>
    <dgm:cxn modelId="{44B64601-16B7-4813-A2BA-C93B813DC5B3}" type="presOf" srcId="{B680E487-4809-4DFC-8305-91B4AAC86651}" destId="{D175A955-57ED-4B4D-A666-610E87F3AD8C}" srcOrd="1" destOrd="0" presId="urn:microsoft.com/office/officeart/2005/8/layout/orgChart1"/>
    <dgm:cxn modelId="{91ABDD01-3596-406E-B49A-7D222E283156}" type="presOf" srcId="{561525FD-B4B9-4BEE-8909-668A128F6130}" destId="{7F23EE58-43CC-447B-8CE2-6D3647252A28}" srcOrd="1" destOrd="0" presId="urn:microsoft.com/office/officeart/2005/8/layout/orgChart1"/>
    <dgm:cxn modelId="{FBB25B25-523F-41B8-8100-DE44BA8DDF4C}" type="presOf" srcId="{AD399531-51E5-4282-87F1-5F2E0C6BF5D3}" destId="{0FFFA5CB-9F74-49F5-9BA3-6BAFB162EFD2}" srcOrd="0" destOrd="0" presId="urn:microsoft.com/office/officeart/2005/8/layout/orgChart1"/>
    <dgm:cxn modelId="{0C5F9229-2DEC-4AD6-B331-56DF5906D890}" srcId="{AD399531-51E5-4282-87F1-5F2E0C6BF5D3}" destId="{B680E487-4809-4DFC-8305-91B4AAC86651}" srcOrd="0" destOrd="0" parTransId="{BC7B909F-1A9A-4106-947F-078A53FCA290}" sibTransId="{4F8A970F-46EC-44D7-BC08-845F8C3F6377}"/>
    <dgm:cxn modelId="{1E063834-239E-415B-AB71-B6613FFA6874}" srcId="{B680E487-4809-4DFC-8305-91B4AAC86651}" destId="{73109EB6-E2ED-42EA-A055-DF2DFA05B9D7}" srcOrd="2" destOrd="0" parTransId="{AEC0A551-7F7E-400D-9269-BD1E429394F9}" sibTransId="{7168EAC7-80FB-4BF2-ACE0-5D8E5F7E4187}"/>
    <dgm:cxn modelId="{37A12561-F481-42FF-A96F-AFB3AA257861}" type="presOf" srcId="{561525FD-B4B9-4BEE-8909-668A128F6130}" destId="{C142E78A-F680-42E2-A48E-A633748BDDAF}" srcOrd="0" destOrd="0" presId="urn:microsoft.com/office/officeart/2005/8/layout/orgChart1"/>
    <dgm:cxn modelId="{88B4EC4A-A58B-41CC-A79D-FFBD8DDBFDF4}" srcId="{B680E487-4809-4DFC-8305-91B4AAC86651}" destId="{0CB84E33-0020-429E-9700-03915CCDA58F}" srcOrd="3" destOrd="0" parTransId="{4CFF72BF-FE53-40BD-B4D0-9FF5A7B00DA9}" sibTransId="{26058C53-771A-40B6-80EE-21A3AD94E66E}"/>
    <dgm:cxn modelId="{785CF24C-D1BB-4BE4-88A9-EB5B63E622A9}" type="presOf" srcId="{001E1651-ACE4-4FA8-81A7-D690CBE26EBA}" destId="{C9994D7C-76CF-47AC-82FD-BC29FE2E3C14}" srcOrd="0" destOrd="0" presId="urn:microsoft.com/office/officeart/2005/8/layout/orgChart1"/>
    <dgm:cxn modelId="{9C91504E-4B4E-4FE0-89F4-B23539D3EE99}" type="presOf" srcId="{20B75D26-B85C-49C7-A732-CDC550CC7CE2}" destId="{028D1A79-9F37-48EC-90C6-84B2BCDC0AF6}" srcOrd="0" destOrd="0" presId="urn:microsoft.com/office/officeart/2005/8/layout/orgChart1"/>
    <dgm:cxn modelId="{88180C4F-4D93-4906-9801-E18CA051F8B0}" srcId="{B680E487-4809-4DFC-8305-91B4AAC86651}" destId="{C7BDB63D-7F1E-41AD-A8F8-A0829159A276}" srcOrd="0" destOrd="0" parTransId="{001E1651-ACE4-4FA8-81A7-D690CBE26EBA}" sibTransId="{712FAC9D-6593-4C4F-BDED-A0AEF97FF0AF}"/>
    <dgm:cxn modelId="{5F3F5372-C1D1-40ED-95D1-8CC5B4A30284}" type="presOf" srcId="{C7BDB63D-7F1E-41AD-A8F8-A0829159A276}" destId="{9692A169-5A3B-4DD2-A11D-AECEF8A13164}" srcOrd="1" destOrd="0" presId="urn:microsoft.com/office/officeart/2005/8/layout/orgChart1"/>
    <dgm:cxn modelId="{39866158-DB9F-44F8-A3A4-89D47E19189D}" type="presOf" srcId="{4CFF72BF-FE53-40BD-B4D0-9FF5A7B00DA9}" destId="{1A5ECCEC-0533-4AAB-98F7-99E695F12638}" srcOrd="0" destOrd="0" presId="urn:microsoft.com/office/officeart/2005/8/layout/orgChart1"/>
    <dgm:cxn modelId="{EFF47159-7516-4E90-8AED-62316906A512}" type="presOf" srcId="{D78575FC-DD22-4120-B327-BF307381AFC6}" destId="{F1C9C18D-0AE5-4C5D-BD33-A1FCB31A8B41}" srcOrd="1" destOrd="0" presId="urn:microsoft.com/office/officeart/2005/8/layout/orgChart1"/>
    <dgm:cxn modelId="{2061D57F-91A7-407C-B116-E41720E5F8DF}" type="presOf" srcId="{D78575FC-DD22-4120-B327-BF307381AFC6}" destId="{C8B85099-EA41-4560-B176-7BEC1C0DC5A5}" srcOrd="0" destOrd="0" presId="urn:microsoft.com/office/officeart/2005/8/layout/orgChart1"/>
    <dgm:cxn modelId="{301EA287-1030-4808-A6A9-06FC2F3D4315}" type="presOf" srcId="{C0F1D9AB-D619-40CA-9329-4F13A44D9EF5}" destId="{B9C1A9E9-F3FC-4648-B4B5-F7D8E59EB486}" srcOrd="0" destOrd="0" presId="urn:microsoft.com/office/officeart/2005/8/layout/orgChart1"/>
    <dgm:cxn modelId="{F53CFE88-73D1-4A40-A8E6-51726EC63C85}" type="presOf" srcId="{AEC0A551-7F7E-400D-9269-BD1E429394F9}" destId="{0D498FC2-1FB0-4B76-87A8-D7910F92B6F7}" srcOrd="0" destOrd="0" presId="urn:microsoft.com/office/officeart/2005/8/layout/orgChart1"/>
    <dgm:cxn modelId="{80B6588E-72E0-4D5F-8606-E08E5373D26D}" type="presOf" srcId="{B680E487-4809-4DFC-8305-91B4AAC86651}" destId="{77A13BC4-16CA-422C-BA3C-C85E7E3F1012}" srcOrd="0" destOrd="0" presId="urn:microsoft.com/office/officeart/2005/8/layout/orgChart1"/>
    <dgm:cxn modelId="{60DE099C-5208-48A1-9F5B-3D2CBFCFD657}" type="presOf" srcId="{0CB84E33-0020-429E-9700-03915CCDA58F}" destId="{66A4B5B8-6E02-4F84-9ECF-D6E81D5866E3}" srcOrd="0" destOrd="0" presId="urn:microsoft.com/office/officeart/2005/8/layout/orgChart1"/>
    <dgm:cxn modelId="{A01AAEAF-9BF1-45C8-B1CC-A227C1F61ECC}" srcId="{B680E487-4809-4DFC-8305-91B4AAC86651}" destId="{561525FD-B4B9-4BEE-8909-668A128F6130}" srcOrd="4" destOrd="0" parTransId="{C0F1D9AB-D619-40CA-9329-4F13A44D9EF5}" sibTransId="{79C2E653-FC96-4135-920F-763239395718}"/>
    <dgm:cxn modelId="{3B5221B9-CF66-4838-AA52-D8A30000ECC7}" type="presOf" srcId="{C7BDB63D-7F1E-41AD-A8F8-A0829159A276}" destId="{5F2E8356-C5E6-455C-B0C5-F475B427F5F5}" srcOrd="0" destOrd="0" presId="urn:microsoft.com/office/officeart/2005/8/layout/orgChart1"/>
    <dgm:cxn modelId="{9CE3B0BA-3804-4F66-94B8-6D7955C284C5}" type="presOf" srcId="{0CB84E33-0020-429E-9700-03915CCDA58F}" destId="{611EBB18-4712-42D3-A082-B465775BA428}" srcOrd="1" destOrd="0" presId="urn:microsoft.com/office/officeart/2005/8/layout/orgChart1"/>
    <dgm:cxn modelId="{AF96CABF-CF81-40A8-A406-1C7ACB0FBDD7}" srcId="{B680E487-4809-4DFC-8305-91B4AAC86651}" destId="{D78575FC-DD22-4120-B327-BF307381AFC6}" srcOrd="1" destOrd="0" parTransId="{20B75D26-B85C-49C7-A732-CDC550CC7CE2}" sibTransId="{207CDBBA-57DC-4B62-9313-A853BF6098CB}"/>
    <dgm:cxn modelId="{5CD38EC2-0DDD-4E59-A996-CE3ADEDA5DB5}" type="presOf" srcId="{73109EB6-E2ED-42EA-A055-DF2DFA05B9D7}" destId="{82981AD2-6AD6-478A-9C9D-CDC2D1CB5744}" srcOrd="1" destOrd="0" presId="urn:microsoft.com/office/officeart/2005/8/layout/orgChart1"/>
    <dgm:cxn modelId="{472C33FC-CCEF-4E1D-AE17-E2E3F22A8714}" type="presOf" srcId="{73109EB6-E2ED-42EA-A055-DF2DFA05B9D7}" destId="{1B225E7C-5161-40E3-99BF-F2CD6818D646}" srcOrd="0" destOrd="0" presId="urn:microsoft.com/office/officeart/2005/8/layout/orgChart1"/>
    <dgm:cxn modelId="{7F95E82A-3C06-4DF5-AFDF-648320F39994}" type="presParOf" srcId="{0FFFA5CB-9F74-49F5-9BA3-6BAFB162EFD2}" destId="{73BF4D6F-1882-4C67-BF27-015A82944F78}" srcOrd="0" destOrd="0" presId="urn:microsoft.com/office/officeart/2005/8/layout/orgChart1"/>
    <dgm:cxn modelId="{9CADB92B-738B-4C59-B901-74B17083EC7B}" type="presParOf" srcId="{73BF4D6F-1882-4C67-BF27-015A82944F78}" destId="{E60E119A-31E0-44C5-B025-F6112D5179AD}" srcOrd="0" destOrd="0" presId="urn:microsoft.com/office/officeart/2005/8/layout/orgChart1"/>
    <dgm:cxn modelId="{AECCD645-026D-487E-A791-CC5A8DE7563F}" type="presParOf" srcId="{E60E119A-31E0-44C5-B025-F6112D5179AD}" destId="{77A13BC4-16CA-422C-BA3C-C85E7E3F1012}" srcOrd="0" destOrd="0" presId="urn:microsoft.com/office/officeart/2005/8/layout/orgChart1"/>
    <dgm:cxn modelId="{5CF7AD56-F643-4881-A362-604D1486295F}" type="presParOf" srcId="{E60E119A-31E0-44C5-B025-F6112D5179AD}" destId="{D175A955-57ED-4B4D-A666-610E87F3AD8C}" srcOrd="1" destOrd="0" presId="urn:microsoft.com/office/officeart/2005/8/layout/orgChart1"/>
    <dgm:cxn modelId="{06F4BD53-1169-4E02-A97F-ED49B8D4C77D}" type="presParOf" srcId="{73BF4D6F-1882-4C67-BF27-015A82944F78}" destId="{7D806D35-23C7-4766-8826-59C920B730A2}" srcOrd="1" destOrd="0" presId="urn:microsoft.com/office/officeart/2005/8/layout/orgChart1"/>
    <dgm:cxn modelId="{57CC2361-5D72-47CD-B015-833ECBB442D6}" type="presParOf" srcId="{7D806D35-23C7-4766-8826-59C920B730A2}" destId="{028D1A79-9F37-48EC-90C6-84B2BCDC0AF6}" srcOrd="0" destOrd="0" presId="urn:microsoft.com/office/officeart/2005/8/layout/orgChart1"/>
    <dgm:cxn modelId="{D4D48CA7-9871-4603-8DDA-C2B6496E14C0}" type="presParOf" srcId="{7D806D35-23C7-4766-8826-59C920B730A2}" destId="{D7D8E85E-AE08-4192-9DB6-D8EE175DAF55}" srcOrd="1" destOrd="0" presId="urn:microsoft.com/office/officeart/2005/8/layout/orgChart1"/>
    <dgm:cxn modelId="{F165FA23-26BF-4F71-B9BB-EFA9601FADF4}" type="presParOf" srcId="{D7D8E85E-AE08-4192-9DB6-D8EE175DAF55}" destId="{B92B6996-0A34-4DDC-9009-A07607EF36AA}" srcOrd="0" destOrd="0" presId="urn:microsoft.com/office/officeart/2005/8/layout/orgChart1"/>
    <dgm:cxn modelId="{4386F1BE-3773-4EFA-B3FF-024AD48F9440}" type="presParOf" srcId="{B92B6996-0A34-4DDC-9009-A07607EF36AA}" destId="{C8B85099-EA41-4560-B176-7BEC1C0DC5A5}" srcOrd="0" destOrd="0" presId="urn:microsoft.com/office/officeart/2005/8/layout/orgChart1"/>
    <dgm:cxn modelId="{64485839-1116-410C-AB55-4FD092490A72}" type="presParOf" srcId="{B92B6996-0A34-4DDC-9009-A07607EF36AA}" destId="{F1C9C18D-0AE5-4C5D-BD33-A1FCB31A8B41}" srcOrd="1" destOrd="0" presId="urn:microsoft.com/office/officeart/2005/8/layout/orgChart1"/>
    <dgm:cxn modelId="{A2A82AAC-8C78-47DD-9C03-9356DCBEA2AC}" type="presParOf" srcId="{D7D8E85E-AE08-4192-9DB6-D8EE175DAF55}" destId="{2A99BD90-BB41-44FB-AD44-6E9CD0C97F23}" srcOrd="1" destOrd="0" presId="urn:microsoft.com/office/officeart/2005/8/layout/orgChart1"/>
    <dgm:cxn modelId="{AEBAA311-397C-482C-9879-9AADFF411EA2}" type="presParOf" srcId="{D7D8E85E-AE08-4192-9DB6-D8EE175DAF55}" destId="{9DAD9A5E-BB03-431A-9C12-7B567B8178BD}" srcOrd="2" destOrd="0" presId="urn:microsoft.com/office/officeart/2005/8/layout/orgChart1"/>
    <dgm:cxn modelId="{671D6123-8CF6-4B34-97DC-88EC3B7B7273}" type="presParOf" srcId="{7D806D35-23C7-4766-8826-59C920B730A2}" destId="{0D498FC2-1FB0-4B76-87A8-D7910F92B6F7}" srcOrd="2" destOrd="0" presId="urn:microsoft.com/office/officeart/2005/8/layout/orgChart1"/>
    <dgm:cxn modelId="{21D84792-2BAB-4982-9438-43B507601E92}" type="presParOf" srcId="{7D806D35-23C7-4766-8826-59C920B730A2}" destId="{8AB60BBE-7E07-4C96-A8C0-B05F8A7744E0}" srcOrd="3" destOrd="0" presId="urn:microsoft.com/office/officeart/2005/8/layout/orgChart1"/>
    <dgm:cxn modelId="{8DD2F1BD-82C6-4A08-94A0-47FCBFBF45FF}" type="presParOf" srcId="{8AB60BBE-7E07-4C96-A8C0-B05F8A7744E0}" destId="{87CDD711-0514-425D-A0B2-064926DD11B0}" srcOrd="0" destOrd="0" presId="urn:microsoft.com/office/officeart/2005/8/layout/orgChart1"/>
    <dgm:cxn modelId="{F954596F-D710-4F46-BE87-5E839C7F269F}" type="presParOf" srcId="{87CDD711-0514-425D-A0B2-064926DD11B0}" destId="{1B225E7C-5161-40E3-99BF-F2CD6818D646}" srcOrd="0" destOrd="0" presId="urn:microsoft.com/office/officeart/2005/8/layout/orgChart1"/>
    <dgm:cxn modelId="{56A6E641-FB98-4829-B371-1F9C259284F8}" type="presParOf" srcId="{87CDD711-0514-425D-A0B2-064926DD11B0}" destId="{82981AD2-6AD6-478A-9C9D-CDC2D1CB5744}" srcOrd="1" destOrd="0" presId="urn:microsoft.com/office/officeart/2005/8/layout/orgChart1"/>
    <dgm:cxn modelId="{6916BE03-2925-4C78-AEA5-087D397CE95D}" type="presParOf" srcId="{8AB60BBE-7E07-4C96-A8C0-B05F8A7744E0}" destId="{6C7C91D9-488C-4B6D-A874-A14B727894DD}" srcOrd="1" destOrd="0" presId="urn:microsoft.com/office/officeart/2005/8/layout/orgChart1"/>
    <dgm:cxn modelId="{6AA171D2-CFBB-488A-939B-D163CEF26180}" type="presParOf" srcId="{8AB60BBE-7E07-4C96-A8C0-B05F8A7744E0}" destId="{2976D49B-F9BB-4366-90C9-7A045A2AE200}" srcOrd="2" destOrd="0" presId="urn:microsoft.com/office/officeart/2005/8/layout/orgChart1"/>
    <dgm:cxn modelId="{9BB6F214-AE68-465F-B5DE-599ADA3E8B6B}" type="presParOf" srcId="{7D806D35-23C7-4766-8826-59C920B730A2}" destId="{1A5ECCEC-0533-4AAB-98F7-99E695F12638}" srcOrd="4" destOrd="0" presId="urn:microsoft.com/office/officeart/2005/8/layout/orgChart1"/>
    <dgm:cxn modelId="{E4EA1B91-0915-45F3-AB5C-9B20F81CBF9D}" type="presParOf" srcId="{7D806D35-23C7-4766-8826-59C920B730A2}" destId="{65D5A9EC-FF96-47C0-8DA5-F575EACADC65}" srcOrd="5" destOrd="0" presId="urn:microsoft.com/office/officeart/2005/8/layout/orgChart1"/>
    <dgm:cxn modelId="{AED59626-9976-4147-B1EE-AE1B13353BAE}" type="presParOf" srcId="{65D5A9EC-FF96-47C0-8DA5-F575EACADC65}" destId="{483A1A0C-08AA-4237-A636-90F71B7B8985}" srcOrd="0" destOrd="0" presId="urn:microsoft.com/office/officeart/2005/8/layout/orgChart1"/>
    <dgm:cxn modelId="{7D2CDB72-38E0-4E31-8066-7107F04364D3}" type="presParOf" srcId="{483A1A0C-08AA-4237-A636-90F71B7B8985}" destId="{66A4B5B8-6E02-4F84-9ECF-D6E81D5866E3}" srcOrd="0" destOrd="0" presId="urn:microsoft.com/office/officeart/2005/8/layout/orgChart1"/>
    <dgm:cxn modelId="{2AC6726D-C369-4193-B357-35781D76E286}" type="presParOf" srcId="{483A1A0C-08AA-4237-A636-90F71B7B8985}" destId="{611EBB18-4712-42D3-A082-B465775BA428}" srcOrd="1" destOrd="0" presId="urn:microsoft.com/office/officeart/2005/8/layout/orgChart1"/>
    <dgm:cxn modelId="{02814E4E-2799-4052-929A-606FE3710621}" type="presParOf" srcId="{65D5A9EC-FF96-47C0-8DA5-F575EACADC65}" destId="{8D06D315-738B-4396-BAE1-1EE00827AFAC}" srcOrd="1" destOrd="0" presId="urn:microsoft.com/office/officeart/2005/8/layout/orgChart1"/>
    <dgm:cxn modelId="{0654CAF8-A1BB-4A8F-8F1A-D27A65D80797}" type="presParOf" srcId="{65D5A9EC-FF96-47C0-8DA5-F575EACADC65}" destId="{BA8EC125-88A9-4C5E-BB9C-A6C353D3C422}" srcOrd="2" destOrd="0" presId="urn:microsoft.com/office/officeart/2005/8/layout/orgChart1"/>
    <dgm:cxn modelId="{50673AC7-D532-4845-8AE5-A76A6670D249}" type="presParOf" srcId="{7D806D35-23C7-4766-8826-59C920B730A2}" destId="{B9C1A9E9-F3FC-4648-B4B5-F7D8E59EB486}" srcOrd="6" destOrd="0" presId="urn:microsoft.com/office/officeart/2005/8/layout/orgChart1"/>
    <dgm:cxn modelId="{38FF6702-3D75-49A4-A3DF-6E135458BA1E}" type="presParOf" srcId="{7D806D35-23C7-4766-8826-59C920B730A2}" destId="{56A377F3-62CA-450E-A3EE-F89C50725415}" srcOrd="7" destOrd="0" presId="urn:microsoft.com/office/officeart/2005/8/layout/orgChart1"/>
    <dgm:cxn modelId="{5D384CEC-7A05-4718-A744-3901F9F06505}" type="presParOf" srcId="{56A377F3-62CA-450E-A3EE-F89C50725415}" destId="{6F038A8B-8A8C-427C-BBB2-82E2E496144F}" srcOrd="0" destOrd="0" presId="urn:microsoft.com/office/officeart/2005/8/layout/orgChart1"/>
    <dgm:cxn modelId="{436C305E-8108-4751-97FB-41A9DEB9196E}" type="presParOf" srcId="{6F038A8B-8A8C-427C-BBB2-82E2E496144F}" destId="{C142E78A-F680-42E2-A48E-A633748BDDAF}" srcOrd="0" destOrd="0" presId="urn:microsoft.com/office/officeart/2005/8/layout/orgChart1"/>
    <dgm:cxn modelId="{053E427F-6727-4B7A-BBD6-5E5B1E36AF40}" type="presParOf" srcId="{6F038A8B-8A8C-427C-BBB2-82E2E496144F}" destId="{7F23EE58-43CC-447B-8CE2-6D3647252A28}" srcOrd="1" destOrd="0" presId="urn:microsoft.com/office/officeart/2005/8/layout/orgChart1"/>
    <dgm:cxn modelId="{66931CFC-E302-4CE8-B710-749621E26B03}" type="presParOf" srcId="{56A377F3-62CA-450E-A3EE-F89C50725415}" destId="{5A3A634D-BF6E-4859-9593-B1726032563E}" srcOrd="1" destOrd="0" presId="urn:microsoft.com/office/officeart/2005/8/layout/orgChart1"/>
    <dgm:cxn modelId="{EDD61B1B-0180-45DC-BE5C-841915F0BE7E}" type="presParOf" srcId="{56A377F3-62CA-450E-A3EE-F89C50725415}" destId="{2236AACA-A7D0-4AAA-A8BF-F57B7C176CAE}" srcOrd="2" destOrd="0" presId="urn:microsoft.com/office/officeart/2005/8/layout/orgChart1"/>
    <dgm:cxn modelId="{E915A96E-AC1B-48C4-9A24-406300317531}" type="presParOf" srcId="{73BF4D6F-1882-4C67-BF27-015A82944F78}" destId="{70E6DE92-D757-48D3-8764-EFA25C774A8F}" srcOrd="2" destOrd="0" presId="urn:microsoft.com/office/officeart/2005/8/layout/orgChart1"/>
    <dgm:cxn modelId="{E17E4676-FD8D-4FC6-B9B5-BFD809194BA9}" type="presParOf" srcId="{70E6DE92-D757-48D3-8764-EFA25C774A8F}" destId="{C9994D7C-76CF-47AC-82FD-BC29FE2E3C14}" srcOrd="0" destOrd="0" presId="urn:microsoft.com/office/officeart/2005/8/layout/orgChart1"/>
    <dgm:cxn modelId="{A57985F0-39EE-4B23-A0C1-2403E7378B4B}" type="presParOf" srcId="{70E6DE92-D757-48D3-8764-EFA25C774A8F}" destId="{846F4B99-CF9D-4F51-9FF7-0BD25DCE414C}" srcOrd="1" destOrd="0" presId="urn:microsoft.com/office/officeart/2005/8/layout/orgChart1"/>
    <dgm:cxn modelId="{70F18EF9-C2D2-4737-8566-7181F74708F0}" type="presParOf" srcId="{846F4B99-CF9D-4F51-9FF7-0BD25DCE414C}" destId="{205F8B25-2A2F-4EEA-A6ED-77F8922303FD}" srcOrd="0" destOrd="0" presId="urn:microsoft.com/office/officeart/2005/8/layout/orgChart1"/>
    <dgm:cxn modelId="{E1D3ED63-C9B7-4665-B006-0CE1025A91BF}" type="presParOf" srcId="{205F8B25-2A2F-4EEA-A6ED-77F8922303FD}" destId="{5F2E8356-C5E6-455C-B0C5-F475B427F5F5}" srcOrd="0" destOrd="0" presId="urn:microsoft.com/office/officeart/2005/8/layout/orgChart1"/>
    <dgm:cxn modelId="{3BC862E2-FC3C-4BDC-8B4A-A29468A63B32}" type="presParOf" srcId="{205F8B25-2A2F-4EEA-A6ED-77F8922303FD}" destId="{9692A169-5A3B-4DD2-A11D-AECEF8A13164}" srcOrd="1" destOrd="0" presId="urn:microsoft.com/office/officeart/2005/8/layout/orgChart1"/>
    <dgm:cxn modelId="{727D4774-48DD-45BC-A84C-478C62FCBD0B}" type="presParOf" srcId="{846F4B99-CF9D-4F51-9FF7-0BD25DCE414C}" destId="{8CBD3FCB-83D9-403A-874D-3004C6D1CD17}" srcOrd="1" destOrd="0" presId="urn:microsoft.com/office/officeart/2005/8/layout/orgChart1"/>
    <dgm:cxn modelId="{C38C0FB8-B9D2-4795-9822-406B7B485583}" type="presParOf" srcId="{846F4B99-CF9D-4F51-9FF7-0BD25DCE414C}" destId="{3B624AA0-4C69-4D7F-BCC5-9BC0B44F025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94D7C-76CF-47AC-82FD-BC29FE2E3C14}">
      <dsp:nvSpPr>
        <dsp:cNvPr id="0" name=""/>
        <dsp:cNvSpPr/>
      </dsp:nvSpPr>
      <dsp:spPr>
        <a:xfrm>
          <a:off x="5067300" y="1054242"/>
          <a:ext cx="1014506" cy="967438"/>
        </a:xfrm>
        <a:custGeom>
          <a:avLst/>
          <a:gdLst/>
          <a:ahLst/>
          <a:cxnLst/>
          <a:rect l="0" t="0" r="0" b="0"/>
          <a:pathLst>
            <a:path>
              <a:moveTo>
                <a:pt x="0" y="0"/>
              </a:moveTo>
              <a:lnTo>
                <a:pt x="1014506" y="96743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C1A9E9-F3FC-4648-B4B5-F7D8E59EB486}">
      <dsp:nvSpPr>
        <dsp:cNvPr id="0" name=""/>
        <dsp:cNvSpPr/>
      </dsp:nvSpPr>
      <dsp:spPr>
        <a:xfrm>
          <a:off x="5067300" y="1054242"/>
          <a:ext cx="3817176" cy="1934877"/>
        </a:xfrm>
        <a:custGeom>
          <a:avLst/>
          <a:gdLst/>
          <a:ahLst/>
          <a:cxnLst/>
          <a:rect l="0" t="0" r="0" b="0"/>
          <a:pathLst>
            <a:path>
              <a:moveTo>
                <a:pt x="0" y="0"/>
              </a:moveTo>
              <a:lnTo>
                <a:pt x="0" y="1714048"/>
              </a:lnTo>
              <a:lnTo>
                <a:pt x="3817176" y="1714048"/>
              </a:lnTo>
              <a:lnTo>
                <a:pt x="3817176" y="19348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5ECCEC-0533-4AAB-98F7-99E695F12638}">
      <dsp:nvSpPr>
        <dsp:cNvPr id="0" name=""/>
        <dsp:cNvSpPr/>
      </dsp:nvSpPr>
      <dsp:spPr>
        <a:xfrm>
          <a:off x="5067300" y="1054242"/>
          <a:ext cx="1272392" cy="1934877"/>
        </a:xfrm>
        <a:custGeom>
          <a:avLst/>
          <a:gdLst/>
          <a:ahLst/>
          <a:cxnLst/>
          <a:rect l="0" t="0" r="0" b="0"/>
          <a:pathLst>
            <a:path>
              <a:moveTo>
                <a:pt x="0" y="0"/>
              </a:moveTo>
              <a:lnTo>
                <a:pt x="0" y="1714048"/>
              </a:lnTo>
              <a:lnTo>
                <a:pt x="1272392" y="1714048"/>
              </a:lnTo>
              <a:lnTo>
                <a:pt x="1272392" y="19348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498FC2-1FB0-4B76-87A8-D7910F92B6F7}">
      <dsp:nvSpPr>
        <dsp:cNvPr id="0" name=""/>
        <dsp:cNvSpPr/>
      </dsp:nvSpPr>
      <dsp:spPr>
        <a:xfrm>
          <a:off x="3794907" y="1054242"/>
          <a:ext cx="1272392" cy="1934877"/>
        </a:xfrm>
        <a:custGeom>
          <a:avLst/>
          <a:gdLst/>
          <a:ahLst/>
          <a:cxnLst/>
          <a:rect l="0" t="0" r="0" b="0"/>
          <a:pathLst>
            <a:path>
              <a:moveTo>
                <a:pt x="1272392" y="0"/>
              </a:moveTo>
              <a:lnTo>
                <a:pt x="1272392" y="1714048"/>
              </a:lnTo>
              <a:lnTo>
                <a:pt x="0" y="1714048"/>
              </a:lnTo>
              <a:lnTo>
                <a:pt x="0" y="19348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8D1A79-9F37-48EC-90C6-84B2BCDC0AF6}">
      <dsp:nvSpPr>
        <dsp:cNvPr id="0" name=""/>
        <dsp:cNvSpPr/>
      </dsp:nvSpPr>
      <dsp:spPr>
        <a:xfrm>
          <a:off x="1250123" y="1054242"/>
          <a:ext cx="3817176" cy="1934877"/>
        </a:xfrm>
        <a:custGeom>
          <a:avLst/>
          <a:gdLst/>
          <a:ahLst/>
          <a:cxnLst/>
          <a:rect l="0" t="0" r="0" b="0"/>
          <a:pathLst>
            <a:path>
              <a:moveTo>
                <a:pt x="3817176" y="0"/>
              </a:moveTo>
              <a:lnTo>
                <a:pt x="3817176" y="1714048"/>
              </a:lnTo>
              <a:lnTo>
                <a:pt x="0" y="1714048"/>
              </a:lnTo>
              <a:lnTo>
                <a:pt x="0" y="19348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A13BC4-16CA-422C-BA3C-C85E7E3F1012}">
      <dsp:nvSpPr>
        <dsp:cNvPr id="0" name=""/>
        <dsp:cNvSpPr/>
      </dsp:nvSpPr>
      <dsp:spPr>
        <a:xfrm>
          <a:off x="4015736" y="2679"/>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Owner / General Manager</a:t>
          </a:r>
        </a:p>
      </dsp:txBody>
      <dsp:txXfrm>
        <a:off x="4015736" y="2679"/>
        <a:ext cx="2103127" cy="1051563"/>
      </dsp:txXfrm>
    </dsp:sp>
    <dsp:sp modelId="{C8B85099-EA41-4560-B176-7BEC1C0DC5A5}">
      <dsp:nvSpPr>
        <dsp:cNvPr id="0" name=""/>
        <dsp:cNvSpPr/>
      </dsp:nvSpPr>
      <dsp:spPr>
        <a:xfrm>
          <a:off x="198559" y="2989120"/>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Head Chef</a:t>
          </a:r>
        </a:p>
      </dsp:txBody>
      <dsp:txXfrm>
        <a:off x="198559" y="2989120"/>
        <a:ext cx="2103127" cy="1051563"/>
      </dsp:txXfrm>
    </dsp:sp>
    <dsp:sp modelId="{1B225E7C-5161-40E3-99BF-F2CD6818D646}">
      <dsp:nvSpPr>
        <dsp:cNvPr id="0" name=""/>
        <dsp:cNvSpPr/>
      </dsp:nvSpPr>
      <dsp:spPr>
        <a:xfrm>
          <a:off x="2743344" y="2989120"/>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Baristas</a:t>
          </a:r>
        </a:p>
      </dsp:txBody>
      <dsp:txXfrm>
        <a:off x="2743344" y="2989120"/>
        <a:ext cx="2103127" cy="1051563"/>
      </dsp:txXfrm>
    </dsp:sp>
    <dsp:sp modelId="{66A4B5B8-6E02-4F84-9ECF-D6E81D5866E3}">
      <dsp:nvSpPr>
        <dsp:cNvPr id="0" name=""/>
        <dsp:cNvSpPr/>
      </dsp:nvSpPr>
      <dsp:spPr>
        <a:xfrm>
          <a:off x="5288128" y="2989120"/>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Kitchen Assistants</a:t>
          </a:r>
        </a:p>
      </dsp:txBody>
      <dsp:txXfrm>
        <a:off x="5288128" y="2989120"/>
        <a:ext cx="2103127" cy="1051563"/>
      </dsp:txXfrm>
    </dsp:sp>
    <dsp:sp modelId="{C142E78A-F680-42E2-A48E-A633748BDDAF}">
      <dsp:nvSpPr>
        <dsp:cNvPr id="0" name=""/>
        <dsp:cNvSpPr/>
      </dsp:nvSpPr>
      <dsp:spPr>
        <a:xfrm>
          <a:off x="7832912" y="2989120"/>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Service Staff</a:t>
          </a:r>
        </a:p>
      </dsp:txBody>
      <dsp:txXfrm>
        <a:off x="7832912" y="2989120"/>
        <a:ext cx="2103127" cy="1051563"/>
      </dsp:txXfrm>
    </dsp:sp>
    <dsp:sp modelId="{5F2E8356-C5E6-455C-B0C5-F475B427F5F5}">
      <dsp:nvSpPr>
        <dsp:cNvPr id="0" name=""/>
        <dsp:cNvSpPr/>
      </dsp:nvSpPr>
      <dsp:spPr>
        <a:xfrm>
          <a:off x="3978679" y="1495899"/>
          <a:ext cx="2103127" cy="1051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Café Manager</a:t>
          </a:r>
        </a:p>
      </dsp:txBody>
      <dsp:txXfrm>
        <a:off x="3978679" y="1495899"/>
        <a:ext cx="2103127" cy="105156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771363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2949457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1296505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929181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135694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761999" y="308692"/>
            <a:ext cx="4085665" cy="930828"/>
          </a:xfrm>
        </p:spPr>
        <p:txBody>
          <a:bodyPr anchor="t">
            <a:normAutofit/>
          </a:bodyPr>
          <a:lstStyle/>
          <a:p>
            <a:r>
              <a:rPr lang="en-GB" sz="3200" b="1" dirty="0">
                <a:latin typeface="Arial" panose="020B0604020202020204" pitchFamily="34" charset="0"/>
                <a:cs typeface="Arial" panose="020B0604020202020204" pitchFamily="34" charset="0"/>
              </a:rPr>
              <a:t>    Business Plan</a:t>
            </a:r>
          </a:p>
        </p:txBody>
      </p:sp>
      <p:cxnSp>
        <p:nvCxnSpPr>
          <p:cNvPr id="55" name="Straight Connector 5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93040" y="1433602"/>
            <a:ext cx="4654625" cy="4708782"/>
          </a:xfrm>
        </p:spPr>
        <p:txBody>
          <a:bodyPr>
            <a:normAutofit/>
          </a:bodyPr>
          <a:lstStyle/>
          <a:p>
            <a:pPr marL="0" indent="0">
              <a:buNone/>
            </a:pPr>
            <a:r>
              <a:rPr lang="en-GB" sz="1900" dirty="0"/>
              <a:t>                                                      </a:t>
            </a:r>
            <a:r>
              <a:rPr lang="en-GB" sz="2400" b="1" dirty="0">
                <a:latin typeface="Arial" panose="020B0604020202020204" pitchFamily="34" charset="0"/>
                <a:cs typeface="Arial" panose="020B0604020202020204" pitchFamily="34" charset="0"/>
              </a:rPr>
              <a:t>DreamWorld Café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Enterprise and Entrepreneurship – Assessment 2 </a:t>
            </a:r>
          </a:p>
          <a:p>
            <a:r>
              <a:rPr lang="en-GB" sz="2400" b="1" dirty="0">
                <a:latin typeface="Arial" panose="020B0604020202020204" pitchFamily="34" charset="0"/>
                <a:cs typeface="Arial" panose="020B0604020202020204" pitchFamily="34" charset="0"/>
              </a:rPr>
              <a:t>Student: </a:t>
            </a:r>
            <a:r>
              <a:rPr lang="en-GB" sz="2400" dirty="0">
                <a:latin typeface="Arial" panose="020B0604020202020204" pitchFamily="34" charset="0"/>
                <a:cs typeface="Arial" panose="020B0604020202020204" pitchFamily="34" charset="0"/>
              </a:rPr>
              <a:t>Elefteria Alika</a:t>
            </a:r>
          </a:p>
          <a:p>
            <a:r>
              <a:rPr lang="en-GB" sz="2400" b="1" dirty="0">
                <a:latin typeface="Arial" panose="020B0604020202020204" pitchFamily="34" charset="0"/>
                <a:cs typeface="Arial" panose="020B0604020202020204" pitchFamily="34" charset="0"/>
              </a:rPr>
              <a:t>Student ID: </a:t>
            </a:r>
            <a:r>
              <a:rPr lang="en-GB" sz="2400" dirty="0">
                <a:latin typeface="Arial" panose="020B0604020202020204" pitchFamily="34" charset="0"/>
                <a:cs typeface="Arial" panose="020B0604020202020204" pitchFamily="34" charset="0"/>
              </a:rPr>
              <a:t>2512827</a:t>
            </a:r>
          </a:p>
          <a:p>
            <a:r>
              <a:rPr lang="en-GB" sz="2400" b="1" dirty="0">
                <a:latin typeface="Arial" panose="020B0604020202020204" pitchFamily="34" charset="0"/>
                <a:cs typeface="Arial" panose="020B0604020202020204" pitchFamily="34" charset="0"/>
              </a:rPr>
              <a:t>Module: </a:t>
            </a:r>
            <a:r>
              <a:rPr lang="en-GB" sz="2400" dirty="0">
                <a:latin typeface="Arial" panose="020B0604020202020204" pitchFamily="34" charset="0"/>
                <a:cs typeface="Arial" panose="020B0604020202020204" pitchFamily="34" charset="0"/>
              </a:rPr>
              <a:t>Enterprise and Entrepreneurship (LCLM4006)</a:t>
            </a:r>
          </a:p>
          <a:p>
            <a:r>
              <a:rPr lang="en-GB" sz="2400" b="1" dirty="0">
                <a:latin typeface="Arial" panose="020B0604020202020204" pitchFamily="34" charset="0"/>
                <a:cs typeface="Arial" panose="020B0604020202020204" pitchFamily="34" charset="0"/>
              </a:rPr>
              <a:t>Lecturer: </a:t>
            </a:r>
            <a:r>
              <a:rPr lang="en-GB" sz="2400" dirty="0">
                <a:latin typeface="Arial" panose="020B0604020202020204" pitchFamily="34" charset="0"/>
                <a:cs typeface="Arial" panose="020B0604020202020204" pitchFamily="34" charset="0"/>
              </a:rPr>
              <a:t>Thomas Adeyemi </a:t>
            </a:r>
          </a:p>
          <a:p>
            <a:pPr marL="0" indent="0">
              <a:buNone/>
            </a:pPr>
            <a:endParaRPr lang="en-GB" sz="1900" b="1" dirty="0">
              <a:latin typeface="Arial" panose="020B0604020202020204" pitchFamily="34" charset="0"/>
              <a:cs typeface="Arial" panose="020B0604020202020204" pitchFamily="34" charset="0"/>
            </a:endParaRPr>
          </a:p>
          <a:p>
            <a:pPr marL="0" indent="0">
              <a:buNone/>
            </a:pPr>
            <a:endParaRPr lang="en-GB" sz="1900" b="1" dirty="0">
              <a:latin typeface="Arial" panose="020B0604020202020204" pitchFamily="34" charset="0"/>
              <a:cs typeface="Arial" panose="020B0604020202020204" pitchFamily="34" charset="0"/>
            </a:endParaRPr>
          </a:p>
          <a:p>
            <a:pPr marL="0" indent="0">
              <a:buNone/>
            </a:pPr>
            <a:endParaRPr lang="en-GB" sz="19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6A2E87B-41B9-D3BE-DC5B-32B1FB2E8687}"/>
              </a:ext>
            </a:extLst>
          </p:cNvPr>
          <p:cNvPicPr>
            <a:picLocks noChangeAspect="1"/>
          </p:cNvPicPr>
          <p:nvPr/>
        </p:nvPicPr>
        <p:blipFill>
          <a:blip r:embed="rId3">
            <a:extLst>
              <a:ext uri="{28A0092B-C50C-407E-A947-70E740481C1C}">
                <a14:useLocalDpi xmlns:a14="http://schemas.microsoft.com/office/drawing/2010/main" val="0"/>
              </a:ext>
            </a:extLst>
          </a:blip>
          <a:srcRect r="2" b="16125"/>
          <a:stretch>
            <a:fillRect/>
          </a:stretch>
        </p:blipFill>
        <p:spPr>
          <a:xfrm>
            <a:off x="5650992" y="10"/>
            <a:ext cx="6541008" cy="6857990"/>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162560" y="609600"/>
            <a:ext cx="4570153"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i="0" dirty="0">
                <a:effectLst/>
                <a:latin typeface="Arial" panose="020B0604020202020204" pitchFamily="34" charset="0"/>
                <a:ea typeface="+mj-ea"/>
                <a:cs typeface="Arial" panose="020B0604020202020204" pitchFamily="34" charset="0"/>
              </a:rPr>
              <a:t>Table of Contents</a:t>
            </a:r>
            <a:endParaRPr lang="en-US" sz="2800" dirty="0">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100" b="1" dirty="0">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162560" y="1412240"/>
            <a:ext cx="4570152" cy="5181600"/>
          </a:xfrm>
        </p:spPr>
        <p:txBody>
          <a:bodyPr vert="horz" lIns="91440" tIns="45720" rIns="91440" bIns="45720" rtlCol="0">
            <a:normAutofit/>
          </a:bodyPr>
          <a:lstStyle/>
          <a:p>
            <a:pPr marL="514350"/>
            <a:r>
              <a:rPr lang="en-US" sz="2400" dirty="0">
                <a:latin typeface="Arial" panose="020B0604020202020204" pitchFamily="34" charset="0"/>
                <a:cs typeface="Arial" panose="020B0604020202020204" pitchFamily="34" charset="0"/>
              </a:rPr>
              <a:t>Introduction</a:t>
            </a:r>
          </a:p>
          <a:p>
            <a:pPr marL="514350"/>
            <a:r>
              <a:rPr lang="en-US" sz="2400" dirty="0">
                <a:latin typeface="Arial" panose="020B0604020202020204" pitchFamily="34" charset="0"/>
                <a:cs typeface="Arial" panose="020B0604020202020204" pitchFamily="34" charset="0"/>
              </a:rPr>
              <a:t>Business Idea</a:t>
            </a:r>
          </a:p>
          <a:p>
            <a:pPr marL="514350"/>
            <a:r>
              <a:rPr lang="en-US" sz="2400" dirty="0">
                <a:latin typeface="Arial" panose="020B0604020202020204" pitchFamily="34" charset="0"/>
                <a:cs typeface="Arial" panose="020B0604020202020204" pitchFamily="34" charset="0"/>
              </a:rPr>
              <a:t>Legal Format &amp; Management Structure</a:t>
            </a:r>
          </a:p>
          <a:p>
            <a:pPr marL="514350"/>
            <a:r>
              <a:rPr lang="en-US" sz="2400" dirty="0">
                <a:latin typeface="Arial" panose="020B0604020202020204" pitchFamily="34" charset="0"/>
                <a:cs typeface="Arial" panose="020B0604020202020204" pitchFamily="34" charset="0"/>
              </a:rPr>
              <a:t>PESTEL Analysis</a:t>
            </a:r>
          </a:p>
          <a:p>
            <a:pPr marL="514350"/>
            <a:r>
              <a:rPr lang="en-US" sz="2400" dirty="0">
                <a:latin typeface="Arial" panose="020B0604020202020204" pitchFamily="34" charset="0"/>
                <a:cs typeface="Arial" panose="020B0604020202020204" pitchFamily="34" charset="0"/>
              </a:rPr>
              <a:t>Marketing Strategy</a:t>
            </a:r>
          </a:p>
          <a:p>
            <a:pPr marL="514350"/>
            <a:r>
              <a:rPr lang="en-US" sz="2400" dirty="0">
                <a:latin typeface="Arial" panose="020B0604020202020204" pitchFamily="34" charset="0"/>
                <a:cs typeface="Arial" panose="020B0604020202020204" pitchFamily="34" charset="0"/>
              </a:rPr>
              <a:t>Funding Requirements &amp; Financial Forecast</a:t>
            </a:r>
          </a:p>
          <a:p>
            <a:pPr marL="514350"/>
            <a:r>
              <a:rPr lang="en-US" sz="2400" dirty="0">
                <a:latin typeface="Arial" panose="020B0604020202020204" pitchFamily="34" charset="0"/>
                <a:cs typeface="Arial" panose="020B0604020202020204" pitchFamily="34" charset="0"/>
              </a:rPr>
              <a:t>Conclusion</a:t>
            </a:r>
          </a:p>
          <a:p>
            <a:pPr marL="514350"/>
            <a:r>
              <a:rPr lang="en-US" sz="2400" dirty="0">
                <a:latin typeface="Arial" panose="020B0604020202020204" pitchFamily="34" charset="0"/>
                <a:cs typeface="Arial" panose="020B0604020202020204" pitchFamily="34" charset="0"/>
              </a:rPr>
              <a:t>References</a:t>
            </a:r>
          </a:p>
          <a:p>
            <a:pPr marL="514350"/>
            <a:endParaRPr lang="en-US" sz="2000" dirty="0"/>
          </a:p>
        </p:txBody>
      </p:sp>
      <p:pic>
        <p:nvPicPr>
          <p:cNvPr id="8" name="Picture 7">
            <a:extLst>
              <a:ext uri="{FF2B5EF4-FFF2-40B4-BE49-F238E27FC236}">
                <a16:creationId xmlns:a16="http://schemas.microsoft.com/office/drawing/2014/main" id="{CB9F2B0A-E940-2FA5-0283-2F64789FA84C}"/>
              </a:ext>
            </a:extLst>
          </p:cNvPr>
          <p:cNvPicPr>
            <a:picLocks noChangeAspect="1"/>
          </p:cNvPicPr>
          <p:nvPr/>
        </p:nvPicPr>
        <p:blipFill>
          <a:blip r:embed="rId2">
            <a:extLst>
              <a:ext uri="{28A0092B-C50C-407E-A947-70E740481C1C}">
                <a14:useLocalDpi xmlns:a14="http://schemas.microsoft.com/office/drawing/2010/main" val="0"/>
              </a:ext>
            </a:extLst>
          </a:blip>
          <a:srcRect l="6452" r="10897"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6657715" y="219910"/>
            <a:ext cx="4195674" cy="150033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600" b="1" i="0" dirty="0">
                <a:effectLst/>
                <a:latin typeface="+mj-lt"/>
                <a:ea typeface="+mj-ea"/>
                <a:cs typeface="+mj-cs"/>
              </a:rPr>
              <a:t>Introduction</a:t>
            </a:r>
            <a:endParaRPr lang="en-US" sz="5600" dirty="0">
              <a:latin typeface="+mj-lt"/>
              <a:ea typeface="+mj-ea"/>
              <a:cs typeface="+mj-cs"/>
            </a:endParaRPr>
          </a:p>
          <a:p>
            <a:pPr>
              <a:lnSpc>
                <a:spcPct val="90000"/>
              </a:lnSpc>
              <a:spcBef>
                <a:spcPct val="0"/>
              </a:spcBef>
              <a:spcAft>
                <a:spcPts val="600"/>
              </a:spcAft>
            </a:pPr>
            <a:endParaRPr lang="en-US" sz="5600" b="1" dirty="0">
              <a:latin typeface="+mj-lt"/>
              <a:ea typeface="+mj-ea"/>
              <a:cs typeface="+mj-cs"/>
            </a:endParaRPr>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421FA08-01D5-5715-5E87-41943CC487AF}"/>
              </a:ext>
            </a:extLst>
          </p:cNvPr>
          <p:cNvPicPr>
            <a:picLocks noChangeAspect="1"/>
          </p:cNvPicPr>
          <p:nvPr/>
        </p:nvPicPr>
        <p:blipFill>
          <a:blip r:embed="rId3">
            <a:extLst>
              <a:ext uri="{28A0092B-C50C-407E-A947-70E740481C1C}">
                <a14:useLocalDpi xmlns:a14="http://schemas.microsoft.com/office/drawing/2010/main" val="0"/>
              </a:ext>
            </a:extLst>
          </a:blip>
          <a:srcRect l="13076" r="11925"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657716" y="970075"/>
            <a:ext cx="4195673" cy="5571402"/>
          </a:xfrm>
        </p:spPr>
        <p:txBody>
          <a:bodyPr vert="horz" lIns="91440" tIns="45720" rIns="91440" bIns="45720" rtlCol="0" anchor="t">
            <a:normAutofit fontScale="85000" lnSpcReduction="10000"/>
          </a:bodyPr>
          <a:lstStyle/>
          <a:p>
            <a:r>
              <a:rPr lang="en-US" sz="2400" noProof="0" dirty="0">
                <a:solidFill>
                  <a:schemeClr val="tx1">
                    <a:alpha val="80000"/>
                  </a:schemeClr>
                </a:solidFill>
                <a:latin typeface="Arial" panose="020B0604020202020204" pitchFamily="34" charset="0"/>
                <a:cs typeface="Arial" panose="020B0604020202020204" pitchFamily="34" charset="0"/>
              </a:rPr>
              <a:t>My name is Elefteria Alika, and I am the founder of DreamWorld Cafe.</a:t>
            </a:r>
          </a:p>
          <a:p>
            <a:pPr marL="0"/>
            <a:endParaRPr lang="en-US" sz="2400" noProof="0" dirty="0">
              <a:solidFill>
                <a:schemeClr val="tx1">
                  <a:alpha val="80000"/>
                </a:schemeClr>
              </a:solidFill>
              <a:latin typeface="Arial" panose="020B0604020202020204" pitchFamily="34" charset="0"/>
              <a:cs typeface="Arial" panose="020B0604020202020204" pitchFamily="34" charset="0"/>
            </a:endParaRPr>
          </a:p>
          <a:p>
            <a:r>
              <a:rPr lang="en-US" sz="2400" noProof="0" dirty="0">
                <a:solidFill>
                  <a:schemeClr val="tx1">
                    <a:alpha val="80000"/>
                  </a:schemeClr>
                </a:solidFill>
                <a:latin typeface="Arial" panose="020B0604020202020204" pitchFamily="34" charset="0"/>
                <a:cs typeface="Arial" panose="020B0604020202020204" pitchFamily="34" charset="0"/>
              </a:rPr>
              <a:t>DreamWorld Cafe is a themed café that offers customers a unique and immersive dining experience.</a:t>
            </a:r>
          </a:p>
          <a:p>
            <a:endParaRPr lang="en-US" sz="2400" noProof="0" dirty="0">
              <a:solidFill>
                <a:schemeClr val="tx1">
                  <a:alpha val="80000"/>
                </a:schemeClr>
              </a:solidFill>
              <a:latin typeface="Arial" panose="020B0604020202020204" pitchFamily="34" charset="0"/>
              <a:cs typeface="Arial" panose="020B0604020202020204" pitchFamily="34" charset="0"/>
            </a:endParaRPr>
          </a:p>
          <a:p>
            <a:r>
              <a:rPr lang="en-US" sz="2400" noProof="0" dirty="0">
                <a:solidFill>
                  <a:schemeClr val="tx1">
                    <a:alpha val="80000"/>
                  </a:schemeClr>
                </a:solidFill>
                <a:latin typeface="Arial" panose="020B0604020202020204" pitchFamily="34" charset="0"/>
                <a:cs typeface="Arial" panose="020B0604020202020204" pitchFamily="34" charset="0"/>
              </a:rPr>
              <a:t>This presentation will explain my business idea, market analysis, marketing strategy, funding requirements and financial forecast.</a:t>
            </a:r>
          </a:p>
          <a:p>
            <a:pPr marL="0"/>
            <a:endParaRPr lang="en-US" sz="2400" noProof="0" dirty="0">
              <a:solidFill>
                <a:schemeClr val="tx1">
                  <a:alpha val="80000"/>
                </a:schemeClr>
              </a:solidFill>
              <a:latin typeface="Arial" panose="020B0604020202020204" pitchFamily="34" charset="0"/>
              <a:cs typeface="Arial" panose="020B0604020202020204" pitchFamily="34" charset="0"/>
            </a:endParaRPr>
          </a:p>
          <a:p>
            <a:r>
              <a:rPr lang="en-US" sz="2400" noProof="0" dirty="0">
                <a:solidFill>
                  <a:schemeClr val="tx1">
                    <a:alpha val="80000"/>
                  </a:schemeClr>
                </a:solidFill>
                <a:latin typeface="Arial" panose="020B0604020202020204" pitchFamily="34" charset="0"/>
                <a:cs typeface="Arial" panose="020B0604020202020204" pitchFamily="34" charset="0"/>
              </a:rPr>
              <a:t>The aim of this presentation is to demonstrate that DreamWorld Café is a commercial</a:t>
            </a:r>
            <a:r>
              <a:rPr lang="en-US" sz="2400" dirty="0" err="1">
                <a:solidFill>
                  <a:schemeClr val="tx1">
                    <a:alpha val="80000"/>
                  </a:schemeClr>
                </a:solidFill>
                <a:latin typeface="Arial" panose="020B0604020202020204" pitchFamily="34" charset="0"/>
                <a:cs typeface="Arial" panose="020B0604020202020204" pitchFamily="34" charset="0"/>
              </a:rPr>
              <a:t>ly</a:t>
            </a:r>
            <a:r>
              <a:rPr lang="en-US" sz="2400" dirty="0">
                <a:solidFill>
                  <a:schemeClr val="tx1">
                    <a:alpha val="80000"/>
                  </a:schemeClr>
                </a:solidFill>
                <a:latin typeface="Arial" panose="020B0604020202020204" pitchFamily="34" charset="0"/>
                <a:cs typeface="Arial" panose="020B0604020202020204" pitchFamily="34" charset="0"/>
              </a:rPr>
              <a:t> </a:t>
            </a:r>
            <a:r>
              <a:rPr lang="en-US" sz="2400" noProof="0" dirty="0">
                <a:solidFill>
                  <a:schemeClr val="tx1">
                    <a:alpha val="80000"/>
                  </a:schemeClr>
                </a:solidFill>
                <a:latin typeface="Arial" panose="020B0604020202020204" pitchFamily="34" charset="0"/>
                <a:cs typeface="Arial" panose="020B0604020202020204" pitchFamily="34" charset="0"/>
              </a:rPr>
              <a:t>viable and profitable business opportunity.</a:t>
            </a:r>
          </a:p>
          <a:p>
            <a:endParaRPr lang="en-US" sz="1100" dirty="0">
              <a:solidFill>
                <a:schemeClr val="tx1">
                  <a:alpha val="80000"/>
                </a:schemeClr>
              </a:solidFill>
            </a:endParaRPr>
          </a:p>
          <a:p>
            <a:pPr marL="0"/>
            <a:endParaRPr lang="en-US" sz="1100" dirty="0">
              <a:solidFill>
                <a:schemeClr val="tx1">
                  <a:alpha val="80000"/>
                </a:schemeClr>
              </a:solidFill>
            </a:endParaRPr>
          </a:p>
        </p:txBody>
      </p:sp>
      <p:sp>
        <p:nvSpPr>
          <p:cNvPr id="2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370330" y="221770"/>
            <a:ext cx="5855837" cy="629919"/>
          </a:xfrm>
          <a:prstGeom prst="rect">
            <a:avLst/>
          </a:prstGeom>
        </p:spPr>
        <p:txBody>
          <a:bodyPr vert="horz" lIns="91440" tIns="45720" rIns="91440" bIns="45720" rtlCol="0" anchor="ctr">
            <a:normAutofit fontScale="92500" lnSpcReduction="10000"/>
          </a:bodyPr>
          <a:lstStyle/>
          <a:p>
            <a:pPr>
              <a:lnSpc>
                <a:spcPct val="90000"/>
              </a:lnSpc>
              <a:spcBef>
                <a:spcPct val="0"/>
              </a:spcBef>
              <a:spcAft>
                <a:spcPts val="600"/>
              </a:spcAft>
            </a:pPr>
            <a:r>
              <a:rPr lang="en-US" sz="4400" b="1" dirty="0">
                <a:latin typeface="+mj-lt"/>
                <a:ea typeface="+mj-ea"/>
                <a:cs typeface="+mj-cs"/>
              </a:rPr>
              <a:t> </a:t>
            </a:r>
            <a:r>
              <a:rPr lang="en-US" sz="2800" b="1" i="0" dirty="0">
                <a:effectLst/>
                <a:latin typeface="Arial" panose="020B0604020202020204" pitchFamily="34" charset="0"/>
                <a:ea typeface="+mj-ea"/>
                <a:cs typeface="Arial" panose="020B0604020202020204" pitchFamily="34" charset="0"/>
              </a:rPr>
              <a:t>Overview of the Business Idea</a:t>
            </a:r>
            <a:endParaRPr lang="en-US" sz="2800" b="1" dirty="0">
              <a:latin typeface="Arial" panose="020B0604020202020204" pitchFamily="34" charset="0"/>
              <a:ea typeface="+mj-ea"/>
              <a:cs typeface="Arial" panose="020B0604020202020204" pitchFamily="34" charset="0"/>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04797" y="1256336"/>
            <a:ext cx="4619621" cy="5205423"/>
          </a:xfrm>
        </p:spPr>
        <p:txBody>
          <a:bodyPr vert="horz" lIns="91440" tIns="45720" rIns="91440" bIns="45720" rtlCol="0">
            <a:normAutofit/>
          </a:bodyPr>
          <a:lstStyle/>
          <a:p>
            <a:r>
              <a:rPr lang="en-US" sz="2000" b="1" dirty="0">
                <a:latin typeface="Arial" panose="020B0604020202020204" pitchFamily="34" charset="0"/>
                <a:cs typeface="Arial" panose="020B0604020202020204" pitchFamily="34" charset="0"/>
              </a:rPr>
              <a:t>DreamWorld Café </a:t>
            </a:r>
            <a:r>
              <a:rPr lang="en-US" sz="2000" dirty="0">
                <a:latin typeface="Arial" panose="020B0604020202020204" pitchFamily="34" charset="0"/>
                <a:cs typeface="Arial" panose="020B0604020202020204" pitchFamily="34" charset="0"/>
              </a:rPr>
              <a:t>is a premium themed dessert café planned for Central London.</a:t>
            </a:r>
          </a:p>
          <a:p>
            <a:r>
              <a:rPr lang="en-US" sz="2000" dirty="0">
                <a:latin typeface="Arial" panose="020B0604020202020204" pitchFamily="34" charset="0"/>
                <a:cs typeface="Arial" panose="020B0604020202020204" pitchFamily="34" charset="0"/>
              </a:rPr>
              <a:t>It will offer signature pancakes, waffles, crepes, cakes, specialty coffee and seasonal desserts.</a:t>
            </a:r>
          </a:p>
          <a:p>
            <a:r>
              <a:rPr lang="en-US" sz="2000" dirty="0">
                <a:latin typeface="Arial" panose="020B0604020202020204" pitchFamily="34" charset="0"/>
                <a:cs typeface="Arial" panose="020B0604020202020204" pitchFamily="34" charset="0"/>
              </a:rPr>
              <a:t>The café will combine high-quality products with immersive decorations and changing seasonal themes.</a:t>
            </a:r>
          </a:p>
          <a:p>
            <a:r>
              <a:rPr lang="en-US" sz="2000" dirty="0">
                <a:latin typeface="Arial" panose="020B0604020202020204" pitchFamily="34" charset="0"/>
                <a:cs typeface="Arial" panose="020B0604020202020204" pitchFamily="34" charset="0"/>
              </a:rPr>
              <a:t>The concept is designed to appeal memorable, social-media-friendly experiences for families, couples, tourists and young professionals.</a:t>
            </a:r>
          </a:p>
          <a:p>
            <a:r>
              <a:rPr lang="en-US" sz="2000" dirty="0">
                <a:latin typeface="Arial" panose="020B0604020202020204" pitchFamily="34" charset="0"/>
                <a:cs typeface="Arial" panose="020B0604020202020204" pitchFamily="34" charset="0"/>
              </a:rPr>
              <a:t>Its unique selling point is the combination of premium desserts and a magical themed environment.                                                                               </a:t>
            </a:r>
          </a:p>
          <a:p>
            <a:pPr marL="0"/>
            <a:endParaRPr lang="en-US" sz="1400" dirty="0"/>
          </a:p>
          <a:p>
            <a:pPr marL="0"/>
            <a:endParaRPr lang="en-US" sz="1400" dirty="0"/>
          </a:p>
        </p:txBody>
      </p:sp>
      <p:pic>
        <p:nvPicPr>
          <p:cNvPr id="5" name="Picture 4">
            <a:extLst>
              <a:ext uri="{FF2B5EF4-FFF2-40B4-BE49-F238E27FC236}">
                <a16:creationId xmlns:a16="http://schemas.microsoft.com/office/drawing/2014/main" id="{713733F1-3952-06DC-214D-5027A7FAF2B1}"/>
              </a:ext>
            </a:extLst>
          </p:cNvPr>
          <p:cNvPicPr>
            <a:picLocks noChangeAspect="1"/>
          </p:cNvPicPr>
          <p:nvPr/>
        </p:nvPicPr>
        <p:blipFill>
          <a:blip r:embed="rId3">
            <a:extLst>
              <a:ext uri="{28A0092B-C50C-407E-A947-70E740481C1C}">
                <a14:useLocalDpi xmlns:a14="http://schemas.microsoft.com/office/drawing/2010/main" val="0"/>
              </a:ext>
            </a:extLst>
          </a:blip>
          <a:srcRect l="20583" r="21379"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243018" y="972220"/>
            <a:ext cx="11709779" cy="5881995"/>
          </a:xfrm>
        </p:spPr>
        <p:txBody>
          <a:bodyPr vert="horz" lIns="91440" tIns="45720" rIns="91440" bIns="45720" rtlCol="0" anchor="t">
            <a:normAutofit fontScale="25000" lnSpcReduction="20000"/>
          </a:bodyPr>
          <a:lstStyle/>
          <a:p>
            <a:endParaRPr lang="en-GB" sz="5100" dirty="0">
              <a:latin typeface="Arial" panose="020B0604020202020204" pitchFamily="34" charset="0"/>
              <a:cs typeface="Arial" panose="020B0604020202020204" pitchFamily="34" charset="0"/>
            </a:endParaRPr>
          </a:p>
          <a:p>
            <a:pPr marL="514350" indent="-514350">
              <a:buFont typeface="+mj-lt"/>
              <a:buAutoNum type="arabicPeriod"/>
            </a:pPr>
            <a:r>
              <a:rPr lang="en-GB" sz="9600" b="1" dirty="0">
                <a:latin typeface="Arial"/>
                <a:cs typeface="Arial"/>
              </a:rPr>
              <a:t>Legal Format</a:t>
            </a:r>
          </a:p>
          <a:p>
            <a:pPr marL="0" indent="0">
              <a:buNone/>
            </a:pPr>
            <a:endParaRPr lang="en-GB" sz="9600" b="1" dirty="0">
              <a:latin typeface="Arial"/>
              <a:cs typeface="Arial"/>
            </a:endParaRPr>
          </a:p>
          <a:p>
            <a:r>
              <a:rPr lang="en-GB" sz="9600" dirty="0">
                <a:latin typeface="Arial"/>
                <a:cs typeface="Arial"/>
              </a:rPr>
              <a:t>DreamWorld Café will operate as a </a:t>
            </a:r>
            <a:r>
              <a:rPr lang="en-GB" sz="9600" b="1" dirty="0">
                <a:latin typeface="Arial"/>
                <a:cs typeface="Arial"/>
              </a:rPr>
              <a:t>Private Limited Company by Shares (Ltd)</a:t>
            </a:r>
          </a:p>
          <a:p>
            <a:pPr marL="0" indent="0">
              <a:buNone/>
            </a:pPr>
            <a:endParaRPr lang="en-GB" sz="9600" b="1" dirty="0">
              <a:latin typeface="Arial"/>
              <a:cs typeface="Arial"/>
            </a:endParaRPr>
          </a:p>
          <a:p>
            <a:r>
              <a:rPr lang="en-GB" sz="9600" dirty="0">
                <a:latin typeface="Arial"/>
                <a:cs typeface="Arial"/>
              </a:rPr>
              <a:t>It will be a separate legal entity from the owner.</a:t>
            </a:r>
          </a:p>
          <a:p>
            <a:pPr marL="0" indent="0">
              <a:buNone/>
            </a:pPr>
            <a:endParaRPr lang="en-GB" sz="9600" dirty="0">
              <a:latin typeface="Arial"/>
              <a:cs typeface="Arial"/>
            </a:endParaRPr>
          </a:p>
          <a:p>
            <a:r>
              <a:rPr lang="en-GB" sz="9600" dirty="0">
                <a:latin typeface="Arial"/>
                <a:cs typeface="Arial"/>
              </a:rPr>
              <a:t>Limited liability will protect the owner’s personal assets.</a:t>
            </a:r>
          </a:p>
          <a:p>
            <a:pPr marL="0" indent="0">
              <a:buNone/>
            </a:pPr>
            <a:endParaRPr lang="en-GB" sz="9600" dirty="0">
              <a:latin typeface="Arial"/>
              <a:cs typeface="Arial"/>
            </a:endParaRPr>
          </a:p>
          <a:p>
            <a:r>
              <a:rPr lang="en-GB" sz="9600" dirty="0">
                <a:latin typeface="Arial"/>
                <a:cs typeface="Arial"/>
              </a:rPr>
              <a:t>This structure supports investment, business credibility and future expansion. </a:t>
            </a:r>
          </a:p>
          <a:p>
            <a:pPr marL="0" indent="0">
              <a:buNone/>
            </a:pPr>
            <a:endParaRPr lang="en-GB" sz="9600" dirty="0">
              <a:latin typeface="Arial"/>
              <a:cs typeface="Arial"/>
            </a:endParaRPr>
          </a:p>
          <a:p>
            <a:r>
              <a:rPr lang="en-GB" sz="9600" dirty="0">
                <a:latin typeface="Arial"/>
                <a:cs typeface="Arial"/>
              </a:rPr>
              <a:t>The company will register with Companies House and meet annual reporting requirements. </a:t>
            </a:r>
            <a:br>
              <a:rPr lang="en-GB" sz="9600" dirty="0">
                <a:latin typeface="Arial" panose="020B0604020202020204" pitchFamily="34" charset="0"/>
                <a:cs typeface="Arial" panose="020B0604020202020204" pitchFamily="34" charset="0"/>
              </a:rPr>
            </a:br>
            <a:endParaRPr lang="en-GB" sz="9600" dirty="0">
              <a:latin typeface="Arial"/>
              <a:cs typeface="Arial"/>
            </a:endParaRPr>
          </a:p>
          <a:p>
            <a:pPr marL="0" indent="0">
              <a:buNone/>
            </a:pPr>
            <a:r>
              <a:rPr lang="en-GB" sz="4000" dirty="0">
                <a:latin typeface="Arial"/>
                <a:cs typeface="Arial"/>
              </a:rPr>
              <a:t>                                                                   </a:t>
            </a:r>
          </a:p>
          <a:p>
            <a:pPr marL="0" indent="0">
              <a:buNone/>
            </a:pPr>
            <a:r>
              <a:rPr lang="en-GB" sz="4000" dirty="0">
                <a:latin typeface="Arial"/>
                <a:cs typeface="Arial"/>
              </a:rPr>
              <a:t>                                                                             Source : UWTSD Week 3 Lecture Slides (2026);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400" dirty="0">
              <a:ea typeface="Calibri"/>
              <a:cs typeface="Calibri"/>
            </a:endParaRPr>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140263"/>
            <a:ext cx="11030712" cy="1077218"/>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920E282-9F56-F20E-0378-8ACF6B39A9F6}"/>
              </a:ext>
            </a:extLst>
          </p:cNvPr>
          <p:cNvSpPr txBox="1"/>
          <p:nvPr/>
        </p:nvSpPr>
        <p:spPr>
          <a:xfrm>
            <a:off x="786581" y="2030361"/>
            <a:ext cx="10181303" cy="369332"/>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875D1FA9-779D-CD48-DA62-85BC0AF8DBA2}"/>
              </a:ext>
            </a:extLst>
          </p:cNvPr>
          <p:cNvSpPr txBox="1"/>
          <p:nvPr/>
        </p:nvSpPr>
        <p:spPr>
          <a:xfrm>
            <a:off x="1853381" y="2030361"/>
            <a:ext cx="9114503" cy="369332"/>
          </a:xfrm>
          <a:prstGeom prst="rect">
            <a:avLst/>
          </a:prstGeom>
          <a:noFill/>
        </p:spPr>
        <p:txBody>
          <a:bodyPr wrap="square" rtlCol="0">
            <a:spAutoFit/>
          </a:bodyPr>
          <a:lstStyle/>
          <a:p>
            <a:endParaRPr lang="en-GB"/>
          </a:p>
        </p:txBody>
      </p:sp>
      <p:sp>
        <p:nvSpPr>
          <p:cNvPr id="10" name="TextBox 9">
            <a:extLst>
              <a:ext uri="{FF2B5EF4-FFF2-40B4-BE49-F238E27FC236}">
                <a16:creationId xmlns:a16="http://schemas.microsoft.com/office/drawing/2014/main" id="{B4159D1C-1990-0054-D1A7-1CD17C536E1A}"/>
              </a:ext>
            </a:extLst>
          </p:cNvPr>
          <p:cNvSpPr txBox="1"/>
          <p:nvPr/>
        </p:nvSpPr>
        <p:spPr>
          <a:xfrm>
            <a:off x="1700981" y="1877961"/>
            <a:ext cx="9114503" cy="369332"/>
          </a:xfrm>
          <a:prstGeom prst="rect">
            <a:avLst/>
          </a:prstGeom>
          <a:noFill/>
        </p:spPr>
        <p:txBody>
          <a:bodyPr wrap="square" rtlCol="0">
            <a:spAutoFit/>
          </a:bodyPr>
          <a:lstStyle/>
          <a:p>
            <a:endParaRPr lang="en-GB"/>
          </a:p>
        </p:txBody>
      </p:sp>
      <p:sp>
        <p:nvSpPr>
          <p:cNvPr id="12" name="TextBox 11">
            <a:extLst>
              <a:ext uri="{FF2B5EF4-FFF2-40B4-BE49-F238E27FC236}">
                <a16:creationId xmlns:a16="http://schemas.microsoft.com/office/drawing/2014/main" id="{51B7BFE2-97F5-C891-9BED-E3415F4E1080}"/>
              </a:ext>
            </a:extLst>
          </p:cNvPr>
          <p:cNvSpPr txBox="1"/>
          <p:nvPr/>
        </p:nvSpPr>
        <p:spPr>
          <a:xfrm>
            <a:off x="1853381" y="2030361"/>
            <a:ext cx="9114503" cy="369332"/>
          </a:xfrm>
          <a:prstGeom prst="rect">
            <a:avLst/>
          </a:prstGeom>
          <a:noFill/>
        </p:spPr>
        <p:txBody>
          <a:bodyPr wrap="square" rtlCol="0">
            <a:spAutoFit/>
          </a:bodyPr>
          <a:lstStyle/>
          <a:p>
            <a:endParaRPr lang="en-GB"/>
          </a:p>
        </p:txBody>
      </p:sp>
      <p:pic>
        <p:nvPicPr>
          <p:cNvPr id="14" name="Picture 13">
            <a:extLst>
              <a:ext uri="{FF2B5EF4-FFF2-40B4-BE49-F238E27FC236}">
                <a16:creationId xmlns:a16="http://schemas.microsoft.com/office/drawing/2014/main" id="{A751C7CE-1B05-BAE3-D347-9B126A016D9B}"/>
              </a:ext>
            </a:extLst>
          </p:cNvPr>
          <p:cNvPicPr>
            <a:picLocks noChangeAspect="1"/>
          </p:cNvPicPr>
          <p:nvPr/>
        </p:nvPicPr>
        <p:blipFill>
          <a:blip r:embed="rId2"/>
          <a:stretch>
            <a:fillRect/>
          </a:stretch>
        </p:blipFill>
        <p:spPr>
          <a:xfrm>
            <a:off x="1083920" y="2390071"/>
            <a:ext cx="9114310" cy="371888"/>
          </a:xfrm>
          <a:prstGeom prst="rect">
            <a:avLst/>
          </a:prstGeom>
        </p:spPr>
      </p:pic>
      <p:sp>
        <p:nvSpPr>
          <p:cNvPr id="3" name="TextBox 2">
            <a:extLst>
              <a:ext uri="{FF2B5EF4-FFF2-40B4-BE49-F238E27FC236}">
                <a16:creationId xmlns:a16="http://schemas.microsoft.com/office/drawing/2014/main" id="{A71CC825-F825-ACD8-CA84-456C827CBAB2}"/>
              </a:ext>
            </a:extLst>
          </p:cNvPr>
          <p:cNvSpPr txBox="1"/>
          <p:nvPr/>
        </p:nvSpPr>
        <p:spPr>
          <a:xfrm>
            <a:off x="560439" y="1052051"/>
            <a:ext cx="10407445"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400" b="1" baseline="0" dirty="0">
                <a:latin typeface="Arial"/>
                <a:ea typeface="Segoe UI"/>
                <a:cs typeface="Segoe UI"/>
              </a:rPr>
              <a:t>2. Management Structure</a:t>
            </a:r>
            <a:r>
              <a:rPr lang="en-US" sz="2400" dirty="0">
                <a:latin typeface="Arial"/>
                <a:ea typeface="Segoe UI"/>
                <a:cs typeface="Segoe UI"/>
              </a:rPr>
              <a:t>​</a:t>
            </a:r>
          </a:p>
          <a:p>
            <a:pPr rtl="0"/>
            <a:endParaRPr lang="en-US" sz="2400" dirty="0">
              <a:latin typeface="Arial"/>
              <a:ea typeface="Segoe UI"/>
              <a:cs typeface="Segoe UI"/>
            </a:endParaRPr>
          </a:p>
          <a:p>
            <a:pPr marL="228600" lvl="0" indent="-228600" rtl="0">
              <a:buFont typeface=""/>
              <a:buChar char="•"/>
            </a:pPr>
            <a:r>
              <a:rPr lang="en-GB" sz="2400" b="1" baseline="0" dirty="0">
                <a:latin typeface="Arial"/>
                <a:ea typeface="Arial"/>
                <a:cs typeface="Arial"/>
              </a:rPr>
              <a:t>Owner/General Manager</a:t>
            </a:r>
            <a:r>
              <a:rPr lang="en-GB" sz="2400" baseline="0" dirty="0">
                <a:latin typeface="Arial"/>
                <a:ea typeface="Arial"/>
                <a:cs typeface="Arial"/>
              </a:rPr>
              <a:t>: Strategy, finance and growth.</a:t>
            </a:r>
          </a:p>
          <a:p>
            <a:pPr lvl="0" rtl="0"/>
            <a:r>
              <a:rPr lang="en-US" sz="2400" dirty="0">
                <a:latin typeface="Arial"/>
                <a:ea typeface="Arial"/>
                <a:cs typeface="Arial"/>
              </a:rPr>
              <a:t>​</a:t>
            </a:r>
          </a:p>
          <a:p>
            <a:pPr marL="228600" lvl="0" indent="-228600" rtl="0">
              <a:buFont typeface=""/>
              <a:buChar char="•"/>
            </a:pPr>
            <a:r>
              <a:rPr lang="en-GB" sz="2400" b="1" baseline="0" dirty="0">
                <a:latin typeface="Arial"/>
                <a:ea typeface="Arial"/>
                <a:cs typeface="Arial"/>
              </a:rPr>
              <a:t>Café Manager</a:t>
            </a:r>
            <a:r>
              <a:rPr lang="en-GB" sz="2400" baseline="0" dirty="0">
                <a:latin typeface="Arial"/>
                <a:ea typeface="Arial"/>
                <a:cs typeface="Arial"/>
              </a:rPr>
              <a:t>: Daily operations, staffing and customer service.</a:t>
            </a:r>
            <a:r>
              <a:rPr lang="en-US" sz="2400" dirty="0">
                <a:latin typeface="Arial"/>
                <a:ea typeface="Arial"/>
                <a:cs typeface="Arial"/>
              </a:rPr>
              <a:t>​</a:t>
            </a:r>
          </a:p>
          <a:p>
            <a:pPr lvl="0" rtl="0"/>
            <a:endParaRPr lang="en-US" sz="2400" dirty="0">
              <a:latin typeface="Arial"/>
              <a:ea typeface="Arial"/>
              <a:cs typeface="Arial"/>
            </a:endParaRPr>
          </a:p>
          <a:p>
            <a:pPr marL="228600" lvl="0" indent="-228600" rtl="0">
              <a:buFont typeface=""/>
              <a:buChar char="•"/>
            </a:pPr>
            <a:r>
              <a:rPr lang="en-GB" sz="2400" b="1" baseline="0" dirty="0">
                <a:latin typeface="Arial"/>
                <a:ea typeface="Arial"/>
                <a:cs typeface="Arial"/>
              </a:rPr>
              <a:t>Head Chef</a:t>
            </a:r>
            <a:r>
              <a:rPr lang="en-GB" sz="2400" baseline="0" dirty="0">
                <a:latin typeface="Arial"/>
                <a:ea typeface="Arial"/>
                <a:cs typeface="Arial"/>
              </a:rPr>
              <a:t>: Dessert production, food quality and kitchen standards.</a:t>
            </a:r>
          </a:p>
          <a:p>
            <a:pPr lvl="0" rtl="0"/>
            <a:r>
              <a:rPr lang="en-US" sz="2400" dirty="0">
                <a:latin typeface="Arial"/>
                <a:ea typeface="Arial"/>
                <a:cs typeface="Arial"/>
              </a:rPr>
              <a:t>​</a:t>
            </a:r>
          </a:p>
          <a:p>
            <a:pPr marL="228600" lvl="0" indent="-228600" rtl="0">
              <a:buFont typeface=""/>
              <a:buChar char="•"/>
            </a:pPr>
            <a:r>
              <a:rPr lang="en-GB" sz="2400" b="1" baseline="0" dirty="0">
                <a:latin typeface="Arial"/>
                <a:ea typeface="Arial"/>
                <a:cs typeface="Arial"/>
              </a:rPr>
              <a:t>Baristas, Kitchen Assistants and Service Staff</a:t>
            </a:r>
            <a:r>
              <a:rPr lang="en-GB" sz="2400" baseline="0" dirty="0">
                <a:latin typeface="Arial"/>
                <a:ea typeface="Arial"/>
                <a:cs typeface="Arial"/>
              </a:rPr>
              <a:t>: Daily operational duties.</a:t>
            </a:r>
            <a:r>
              <a:rPr lang="en-US" sz="2400" dirty="0">
                <a:latin typeface="Arial"/>
                <a:ea typeface="Arial"/>
                <a:cs typeface="Arial"/>
              </a:rPr>
              <a:t>​</a:t>
            </a:r>
          </a:p>
          <a:p>
            <a:pPr lvl="0" rtl="0"/>
            <a:r>
              <a:rPr lang="en-US" sz="2400" dirty="0">
                <a:latin typeface="Arial"/>
                <a:ea typeface="Arial"/>
                <a:cs typeface="Arial"/>
              </a:rPr>
              <a:t> </a:t>
            </a:r>
          </a:p>
          <a:p>
            <a:endParaRPr lang="en-GB" sz="1000" dirty="0">
              <a:latin typeface="Arial" panose="020B0604020202020204" pitchFamily="34" charset="0"/>
              <a:ea typeface="Segoe UI"/>
              <a:cs typeface="Arial" panose="020B0604020202020204" pitchFamily="34" charset="0"/>
            </a:endParaRPr>
          </a:p>
          <a:p>
            <a:r>
              <a:rPr lang="en-GB" sz="1000" baseline="0" dirty="0">
                <a:latin typeface="Arial" panose="020B0604020202020204" pitchFamily="34" charset="0"/>
                <a:ea typeface="Segoe UI"/>
                <a:cs typeface="Arial" panose="020B0604020202020204" pitchFamily="34" charset="0"/>
              </a:rPr>
              <a:t>                                                                       Source : UWTSD Week 3 Lecture Slides (2026); Author’s Business Plan (2026)</a:t>
            </a:r>
            <a:r>
              <a:rPr lang="en-GB" sz="1000" dirty="0">
                <a:latin typeface="Arial" panose="020B0604020202020204" pitchFamily="34" charset="0"/>
                <a:ea typeface="Segoe UI"/>
                <a:cs typeface="Arial" panose="020B0604020202020204" pitchFamily="34" charset="0"/>
              </a:rPr>
              <a:t>​</a:t>
            </a:r>
            <a:endParaRPr lang="en-GB" sz="1000" dirty="0">
              <a:latin typeface="Arial" panose="020B0604020202020204" pitchFamily="34" charset="0"/>
              <a:ea typeface="Calibri"/>
              <a:cs typeface="Arial" panose="020B0604020202020204" pitchFamily="34" charset="0"/>
            </a:endParaRPr>
          </a:p>
          <a:p>
            <a:pPr algn="ctr"/>
            <a:endParaRPr lang="en-GB" dirty="0"/>
          </a:p>
        </p:txBody>
      </p:sp>
    </p:spTree>
    <p:extLst>
      <p:ext uri="{BB962C8B-B14F-4D97-AF65-F5344CB8AC3E}">
        <p14:creationId xmlns:p14="http://schemas.microsoft.com/office/powerpoint/2010/main" val="2425331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181429"/>
            <a:ext cx="10515600" cy="1106597"/>
          </a:xfrm>
        </p:spPr>
        <p:txBody>
          <a:bodyPr>
            <a:normAutofit/>
          </a:bodyPr>
          <a:lstStyle/>
          <a:p>
            <a:pPr algn="l"/>
            <a:r>
              <a:rPr lang="en-GB" sz="3600" dirty="0"/>
              <a:t>          </a:t>
            </a:r>
            <a:r>
              <a:rPr lang="en-GB" sz="2800" b="1" dirty="0">
                <a:latin typeface="Arial" panose="020B0604020202020204" pitchFamily="34" charset="0"/>
                <a:cs typeface="Arial" panose="020B0604020202020204" pitchFamily="34" charset="0"/>
              </a:rPr>
              <a:t>Organisational Chart – DreamWorld Café </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1113504" y="6309178"/>
            <a:ext cx="691515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Author’s Business Plan (2026); adapted from UWTSD Week 3 Lecturer Slides (2026)</a:t>
            </a:r>
          </a:p>
        </p:txBody>
      </p:sp>
      <p:graphicFrame>
        <p:nvGraphicFramePr>
          <p:cNvPr id="7" name="Content Placeholder 6">
            <a:extLst>
              <a:ext uri="{FF2B5EF4-FFF2-40B4-BE49-F238E27FC236}">
                <a16:creationId xmlns:a16="http://schemas.microsoft.com/office/drawing/2014/main" id="{638C7B32-670F-2EB2-728A-C13D4C9FB83C}"/>
              </a:ext>
            </a:extLst>
          </p:cNvPr>
          <p:cNvGraphicFramePr>
            <a:graphicFrameLocks noGrp="1"/>
          </p:cNvGraphicFramePr>
          <p:nvPr>
            <p:ph idx="1"/>
            <p:extLst>
              <p:ext uri="{D42A27DB-BD31-4B8C-83A1-F6EECF244321}">
                <p14:modId xmlns:p14="http://schemas.microsoft.com/office/powerpoint/2010/main" val="1604253666"/>
              </p:ext>
            </p:extLst>
          </p:nvPr>
        </p:nvGraphicFramePr>
        <p:xfrm>
          <a:off x="926692" y="1407318"/>
          <a:ext cx="10134600" cy="4043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5BF6541-B0FA-9297-3DE4-B13C722629AE}"/>
              </a:ext>
            </a:extLst>
          </p:cNvPr>
          <p:cNvSpPr txBox="1"/>
          <p:nvPr/>
        </p:nvSpPr>
        <p:spPr>
          <a:xfrm>
            <a:off x="4447308" y="591344"/>
            <a:ext cx="6906491" cy="5585619"/>
          </a:xfrm>
          <a:prstGeom prst="rect">
            <a:avLst/>
          </a:prstGeom>
        </p:spPr>
        <p:txBody>
          <a:bodyPr vert="horz" lIns="91440" tIns="45720" rIns="91440" bIns="45720" rtlCol="0" anchor="ctr">
            <a:noAutofit/>
          </a:bodyPr>
          <a:lstStyle/>
          <a:p>
            <a:pPr>
              <a:lnSpc>
                <a:spcPct val="90000"/>
              </a:lnSpc>
              <a:spcAft>
                <a:spcPts val="600"/>
              </a:spcAft>
            </a:pPr>
            <a:r>
              <a:rPr lang="en-US" sz="2400" b="1" dirty="0">
                <a:latin typeface="Arial" panose="020B0604020202020204" pitchFamily="34" charset="0"/>
                <a:cs typeface="Arial" panose="020B0604020202020204" pitchFamily="34" charset="0"/>
              </a:rPr>
              <a:t>PESTEL Analysis – Political, Economic and Social Factors</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b="1" dirty="0">
                <a:latin typeface="Arial" panose="020B0604020202020204" pitchFamily="34" charset="0"/>
                <a:cs typeface="Arial" panose="020B0604020202020204" pitchFamily="34" charset="0"/>
              </a:rPr>
              <a:t>Political</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Food safety and hygiene regulations</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Business licensing requirements </a:t>
            </a:r>
          </a:p>
          <a:p>
            <a:pPr marL="342900"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b="1" dirty="0">
                <a:latin typeface="Arial" panose="020B0604020202020204" pitchFamily="34" charset="0"/>
                <a:cs typeface="Arial" panose="020B0604020202020204" pitchFamily="34" charset="0"/>
              </a:rPr>
              <a:t>Economic</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Inflation and rising ingredient costs</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High rent and operating costs in Central London</a:t>
            </a:r>
          </a:p>
          <a:p>
            <a:pPr marL="342900"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b="1" dirty="0">
                <a:latin typeface="Arial" panose="020B0604020202020204" pitchFamily="34" charset="0"/>
                <a:cs typeface="Arial" panose="020B0604020202020204" pitchFamily="34" charset="0"/>
              </a:rPr>
              <a:t>Social</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Growing demand for themed and memorable experiences </a:t>
            </a:r>
          </a:p>
          <a:p>
            <a:pPr marL="342900"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Strong social-media and café culture</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Arc 5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5" name="TextBox 54">
            <a:extLst>
              <a:ext uri="{FF2B5EF4-FFF2-40B4-BE49-F238E27FC236}">
                <a16:creationId xmlns:a16="http://schemas.microsoft.com/office/drawing/2014/main" id="{AE091DE7-C275-D94E-E586-7FA13D934784}"/>
              </a:ext>
            </a:extLst>
          </p:cNvPr>
          <p:cNvSpPr txBox="1"/>
          <p:nvPr/>
        </p:nvSpPr>
        <p:spPr>
          <a:xfrm>
            <a:off x="4447308" y="591344"/>
            <a:ext cx="6906491" cy="5585619"/>
          </a:xfrm>
          <a:prstGeom prst="rect">
            <a:avLst/>
          </a:prstGeom>
        </p:spPr>
        <p:txBody>
          <a:bodyPr vert="horz" lIns="91440" tIns="45720" rIns="91440" bIns="45720" rtlCol="0" anchor="ctr">
            <a:noAutofit/>
          </a:bodyPr>
          <a:lstStyle/>
          <a:p>
            <a:pPr>
              <a:lnSpc>
                <a:spcPct val="90000"/>
              </a:lnSpc>
              <a:spcAft>
                <a:spcPts val="600"/>
              </a:spcAft>
            </a:pPr>
            <a:r>
              <a:rPr lang="en-US" sz="2000" b="1" dirty="0">
                <a:latin typeface="Arial" panose="020B0604020202020204" pitchFamily="34" charset="0"/>
                <a:cs typeface="Arial" panose="020B0604020202020204" pitchFamily="34" charset="0"/>
              </a:rPr>
              <a:t>PESTEL Analysis – Technological, Environmental and Legal Factors  </a:t>
            </a:r>
          </a:p>
          <a:p>
            <a:pPr indent="-228600">
              <a:lnSpc>
                <a:spcPct val="90000"/>
              </a:lnSpc>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a:lnSpc>
                <a:spcPct val="90000"/>
              </a:lnSpc>
              <a:spcAft>
                <a:spcPts val="600"/>
              </a:spcAft>
            </a:pPr>
            <a:r>
              <a:rPr lang="en-US" sz="2000" b="1" dirty="0">
                <a:latin typeface="Arial" panose="020B0604020202020204" pitchFamily="34" charset="0"/>
                <a:cs typeface="Arial" panose="020B0604020202020204" pitchFamily="34" charset="0"/>
              </a:rPr>
              <a:t>Technological</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Contactless payment and POS systems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Online booking and social-media marketing</a:t>
            </a:r>
          </a:p>
          <a:p>
            <a:pPr indent="-228600">
              <a:lnSpc>
                <a:spcPct val="90000"/>
              </a:lnSpc>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a:lnSpc>
                <a:spcPct val="90000"/>
              </a:lnSpc>
              <a:spcAft>
                <a:spcPts val="600"/>
              </a:spcAft>
            </a:pPr>
            <a:r>
              <a:rPr lang="en-US" sz="2000" b="1" dirty="0">
                <a:latin typeface="Arial" panose="020B0604020202020204" pitchFamily="34" charset="0"/>
                <a:cs typeface="Arial" panose="020B0604020202020204" pitchFamily="34" charset="0"/>
              </a:rPr>
              <a:t>Environmental</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Recyclable and sustainable packaging</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Reducing food waste and using sustainable suppliers</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nSpc>
                <a:spcPct val="90000"/>
              </a:lnSpc>
              <a:spcAft>
                <a:spcPts val="600"/>
              </a:spcAft>
            </a:pPr>
            <a:r>
              <a:rPr lang="en-US" sz="2000" b="1" dirty="0">
                <a:latin typeface="Arial" panose="020B0604020202020204" pitchFamily="34" charset="0"/>
                <a:cs typeface="Arial" panose="020B0604020202020204" pitchFamily="34" charset="0"/>
              </a:rPr>
              <a:t>Legal</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Employment law and health and safety requirements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GDPR and protection of customer information</a:t>
            </a:r>
          </a:p>
          <a:p>
            <a:pPr marL="34290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nSpc>
                <a:spcPct val="90000"/>
              </a:lnSpc>
              <a:spcAft>
                <a:spcPts val="600"/>
              </a:spcAft>
            </a:pPr>
            <a:r>
              <a:rPr lang="en-US" sz="1000" dirty="0">
                <a:latin typeface="Arial" panose="020B0604020202020204" pitchFamily="34" charset="0"/>
                <a:cs typeface="Arial" panose="020B0604020202020204" pitchFamily="34" charset="0"/>
              </a:rPr>
              <a:t>                                                     Source: UWTSD Week 4 Lecture Slides (2026); Author’s Business Plan (2026)  </a:t>
            </a:r>
          </a:p>
        </p:txBody>
      </p:sp>
    </p:spTree>
    <p:extLst>
      <p:ext uri="{BB962C8B-B14F-4D97-AF65-F5344CB8AC3E}">
        <p14:creationId xmlns:p14="http://schemas.microsoft.com/office/powerpoint/2010/main" val="55934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38B7D74-1FA5-2695-FA77-B4C02F9DB92C}"/>
              </a:ext>
            </a:extLst>
          </p:cNvPr>
          <p:cNvPicPr>
            <a:picLocks noChangeAspect="1"/>
          </p:cNvPicPr>
          <p:nvPr/>
        </p:nvPicPr>
        <p:blipFill>
          <a:blip r:embed="rId3">
            <a:extLst>
              <a:ext uri="{28A0092B-C50C-407E-A947-70E740481C1C}">
                <a14:useLocalDpi xmlns:a14="http://schemas.microsoft.com/office/drawing/2010/main" val="0"/>
              </a:ext>
            </a:extLst>
          </a:blip>
          <a:srcRect r="6135"/>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9" name="Picture 8">
            <a:extLst>
              <a:ext uri="{FF2B5EF4-FFF2-40B4-BE49-F238E27FC236}">
                <a16:creationId xmlns:a16="http://schemas.microsoft.com/office/drawing/2014/main" id="{386CDDC0-DAF1-6388-B995-3E5978FBBDDA}"/>
              </a:ext>
            </a:extLst>
          </p:cNvPr>
          <p:cNvPicPr>
            <a:picLocks noChangeAspect="1"/>
          </p:cNvPicPr>
          <p:nvPr/>
        </p:nvPicPr>
        <p:blipFill>
          <a:blip r:embed="rId4">
            <a:extLst>
              <a:ext uri="{28A0092B-C50C-407E-A947-70E740481C1C}">
                <a14:useLocalDpi xmlns:a14="http://schemas.microsoft.com/office/drawing/2010/main" val="0"/>
              </a:ext>
            </a:extLst>
          </a:blip>
          <a:srcRect l="14671" r="13094"/>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38" name="Freeform: Shape 27">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29">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314856" y="83341"/>
            <a:ext cx="2804504" cy="8420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kern="1200" dirty="0">
                <a:solidFill>
                  <a:schemeClr val="tx1"/>
                </a:solidFill>
                <a:latin typeface="Arial" panose="020B0604020202020204" pitchFamily="34" charset="0"/>
                <a:ea typeface="+mj-ea"/>
                <a:cs typeface="Arial" panose="020B0604020202020204" pitchFamily="34" charset="0"/>
              </a:rPr>
              <a:t>Marketing Strategy 1</a:t>
            </a:r>
          </a:p>
        </p:txBody>
      </p:sp>
      <p:sp>
        <p:nvSpPr>
          <p:cNvPr id="40" name="Rectangle 39">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221435" y="925428"/>
            <a:ext cx="3324843" cy="5611487"/>
          </a:xfrm>
        </p:spPr>
        <p:txBody>
          <a:bodyPr vert="horz" lIns="91440" tIns="45720" rIns="91440" bIns="45720" rtlCol="0">
            <a:normAutofit/>
          </a:bodyPr>
          <a:lstStyle/>
          <a:p>
            <a:pPr marL="0" indent="0">
              <a:buNone/>
            </a:pPr>
            <a:r>
              <a:rPr lang="en-US" sz="2000" b="1" dirty="0">
                <a:latin typeface="Arial" panose="020B0604020202020204" pitchFamily="34" charset="0"/>
                <a:cs typeface="Arial" panose="020B0604020202020204" pitchFamily="34" charset="0"/>
              </a:rPr>
              <a:t>Social Media Marketing</a:t>
            </a:r>
          </a:p>
          <a:p>
            <a:r>
              <a:rPr lang="en-US" sz="2000" dirty="0">
                <a:latin typeface="Arial" panose="020B0604020202020204" pitchFamily="34" charset="0"/>
                <a:cs typeface="Arial" panose="020B0604020202020204" pitchFamily="34" charset="0"/>
              </a:rPr>
              <a:t>Use Instagram and TikTok to promote the café.</a:t>
            </a:r>
          </a:p>
          <a:p>
            <a:r>
              <a:rPr lang="en-US" sz="2000" dirty="0">
                <a:latin typeface="Arial" panose="020B0604020202020204" pitchFamily="34" charset="0"/>
                <a:cs typeface="Arial" panose="020B0604020202020204" pitchFamily="34" charset="0"/>
              </a:rPr>
              <a:t>Share photos and videos of desserts and seasonal decorations.</a:t>
            </a:r>
          </a:p>
          <a:p>
            <a:r>
              <a:rPr lang="en-US" sz="2000" dirty="0">
                <a:latin typeface="Arial" panose="020B0604020202020204" pitchFamily="34" charset="0"/>
                <a:cs typeface="Arial" panose="020B0604020202020204" pitchFamily="34" charset="0"/>
              </a:rPr>
              <a:t>Encourage customers to share their experience online.</a:t>
            </a:r>
          </a:p>
          <a:p>
            <a:r>
              <a:rPr lang="en-US" sz="2000" dirty="0">
                <a:latin typeface="Arial" panose="020B0604020202020204" pitchFamily="34" charset="0"/>
                <a:cs typeface="Arial" panose="020B0604020202020204" pitchFamily="34" charset="0"/>
              </a:rPr>
              <a:t>Work with local influencers to increase awareness.</a:t>
            </a:r>
          </a:p>
          <a:p>
            <a:r>
              <a:rPr lang="en-US" sz="2000" dirty="0">
                <a:latin typeface="Arial" panose="020B0604020202020204" pitchFamily="34" charset="0"/>
                <a:cs typeface="Arial" panose="020B0604020202020204" pitchFamily="34" charset="0"/>
              </a:rPr>
              <a:t>Target audience: tourists, couples, families and young professionals in Central London</a:t>
            </a:r>
          </a:p>
          <a:p>
            <a:pPr marL="0"/>
            <a:endParaRPr lang="en-US" sz="1700" dirty="0"/>
          </a:p>
          <a:p>
            <a:endParaRPr lang="en-US" sz="1700" dirty="0"/>
          </a:p>
        </p:txBody>
      </p:sp>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6699A15-4C02-A573-6388-A9489BA2A9DD}"/>
              </a:ext>
            </a:extLst>
          </p:cNvPr>
          <p:cNvSpPr txBox="1"/>
          <p:nvPr/>
        </p:nvSpPr>
        <p:spPr>
          <a:xfrm>
            <a:off x="3962396" y="86893"/>
            <a:ext cx="4267200" cy="65854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400" b="1" kern="1200" dirty="0">
                <a:solidFill>
                  <a:schemeClr val="tx1">
                    <a:lumMod val="85000"/>
                    <a:lumOff val="15000"/>
                  </a:schemeClr>
                </a:solidFill>
                <a:latin typeface="Arial" panose="020B0604020202020204" pitchFamily="34" charset="0"/>
                <a:ea typeface="+mj-ea"/>
                <a:cs typeface="Arial" panose="020B0604020202020204" pitchFamily="34" charset="0"/>
              </a:rPr>
              <a:t>Marketing Strategy 2</a:t>
            </a:r>
          </a:p>
        </p:txBody>
      </p:sp>
      <p:pic>
        <p:nvPicPr>
          <p:cNvPr id="11" name="Picture 10">
            <a:extLst>
              <a:ext uri="{FF2B5EF4-FFF2-40B4-BE49-F238E27FC236}">
                <a16:creationId xmlns:a16="http://schemas.microsoft.com/office/drawing/2014/main" id="{3EF8F461-B7CD-6742-4720-51726A7806A6}"/>
              </a:ext>
            </a:extLst>
          </p:cNvPr>
          <p:cNvPicPr>
            <a:picLocks noChangeAspect="1"/>
          </p:cNvPicPr>
          <p:nvPr/>
        </p:nvPicPr>
        <p:blipFill>
          <a:blip r:embed="rId3">
            <a:extLst>
              <a:ext uri="{28A0092B-C50C-407E-A947-70E740481C1C}">
                <a14:useLocalDpi xmlns:a14="http://schemas.microsoft.com/office/drawing/2010/main" val="0"/>
              </a:ext>
            </a:extLst>
          </a:blip>
          <a:srcRect l="3542" r="24606"/>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TextBox 2">
            <a:extLst>
              <a:ext uri="{FF2B5EF4-FFF2-40B4-BE49-F238E27FC236}">
                <a16:creationId xmlns:a16="http://schemas.microsoft.com/office/drawing/2014/main" id="{50D73E9D-AC69-E447-788D-1B923D72391E}"/>
              </a:ext>
            </a:extLst>
          </p:cNvPr>
          <p:cNvSpPr txBox="1"/>
          <p:nvPr/>
        </p:nvSpPr>
        <p:spPr>
          <a:xfrm>
            <a:off x="4198966" y="983974"/>
            <a:ext cx="3810000" cy="5264425"/>
          </a:xfrm>
          <a:prstGeom prst="rect">
            <a:avLst/>
          </a:prstGeom>
        </p:spPr>
        <p:txBody>
          <a:bodyPr vert="horz" lIns="91440" tIns="45720" rIns="91440" bIns="45720" rtlCol="0">
            <a:normAutofit/>
          </a:bodyPr>
          <a:lstStyle/>
          <a:p>
            <a:pPr>
              <a:lnSpc>
                <a:spcPct val="90000"/>
              </a:lnSpc>
              <a:spcAft>
                <a:spcPts val="600"/>
              </a:spcAft>
            </a:pPr>
            <a:r>
              <a:rPr lang="en-US" sz="2400" b="1" dirty="0">
                <a:solidFill>
                  <a:schemeClr val="tx1">
                    <a:lumMod val="85000"/>
                    <a:lumOff val="15000"/>
                  </a:schemeClr>
                </a:solidFill>
                <a:latin typeface="Arial" panose="020B0604020202020204" pitchFamily="34" charset="0"/>
                <a:cs typeface="Arial" panose="020B0604020202020204" pitchFamily="34" charset="0"/>
              </a:rPr>
              <a:t>2. Seasonal Marketing</a:t>
            </a:r>
          </a:p>
          <a:p>
            <a:pPr marL="342900" indent="-228600">
              <a:lnSpc>
                <a:spcPct val="90000"/>
              </a:lnSpc>
              <a:spcAft>
                <a:spcPts val="600"/>
              </a:spcAft>
              <a:buFont typeface="Arial" panose="020B0604020202020204" pitchFamily="34" charset="0"/>
              <a:buChar char="•"/>
            </a:pPr>
            <a:endParaRPr lang="en-US" sz="2400" dirty="0">
              <a:solidFill>
                <a:schemeClr val="tx1">
                  <a:lumMod val="85000"/>
                  <a:lumOff val="15000"/>
                </a:schemeClr>
              </a:solidFill>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400" dirty="0">
                <a:solidFill>
                  <a:schemeClr val="tx1">
                    <a:lumMod val="85000"/>
                    <a:lumOff val="15000"/>
                  </a:schemeClr>
                </a:solidFill>
                <a:latin typeface="Arial" panose="020B0604020202020204" pitchFamily="34" charset="0"/>
                <a:cs typeface="Arial" panose="020B0604020202020204" pitchFamily="34" charset="0"/>
              </a:rPr>
              <a:t>Create special themes for Christmas, Halloween and Valentine’s Day.</a:t>
            </a:r>
          </a:p>
          <a:p>
            <a:pPr marL="342900" indent="-228600">
              <a:lnSpc>
                <a:spcPct val="90000"/>
              </a:lnSpc>
              <a:spcAft>
                <a:spcPts val="600"/>
              </a:spcAft>
              <a:buFont typeface="Arial" panose="020B0604020202020204" pitchFamily="34" charset="0"/>
              <a:buChar char="•"/>
            </a:pPr>
            <a:r>
              <a:rPr lang="en-US" sz="2400" dirty="0">
                <a:solidFill>
                  <a:schemeClr val="tx1">
                    <a:lumMod val="85000"/>
                    <a:lumOff val="15000"/>
                  </a:schemeClr>
                </a:solidFill>
                <a:latin typeface="Arial" panose="020B0604020202020204" pitchFamily="34" charset="0"/>
                <a:cs typeface="Arial" panose="020B0604020202020204" pitchFamily="34" charset="0"/>
              </a:rPr>
              <a:t>Introduce limited-edition desserts and drinks.</a:t>
            </a:r>
          </a:p>
          <a:p>
            <a:pPr marL="342900" indent="-228600">
              <a:lnSpc>
                <a:spcPct val="90000"/>
              </a:lnSpc>
              <a:spcAft>
                <a:spcPts val="600"/>
              </a:spcAft>
              <a:buFont typeface="Arial" panose="020B0604020202020204" pitchFamily="34" charset="0"/>
              <a:buChar char="•"/>
            </a:pPr>
            <a:r>
              <a:rPr lang="en-US" sz="2400" dirty="0">
                <a:solidFill>
                  <a:schemeClr val="tx1">
                    <a:lumMod val="85000"/>
                    <a:lumOff val="15000"/>
                  </a:schemeClr>
                </a:solidFill>
                <a:latin typeface="Arial" panose="020B0604020202020204" pitchFamily="34" charset="0"/>
                <a:cs typeface="Arial" panose="020B0604020202020204" pitchFamily="34" charset="0"/>
              </a:rPr>
              <a:t>Use seasonal decorations to encourage repeat visits.</a:t>
            </a:r>
          </a:p>
          <a:p>
            <a:pPr marL="342900" indent="-228600">
              <a:lnSpc>
                <a:spcPct val="90000"/>
              </a:lnSpc>
              <a:spcAft>
                <a:spcPts val="600"/>
              </a:spcAft>
              <a:buFont typeface="Arial" panose="020B0604020202020204" pitchFamily="34" charset="0"/>
              <a:buChar char="•"/>
            </a:pPr>
            <a:r>
              <a:rPr lang="en-US" sz="2400" dirty="0">
                <a:solidFill>
                  <a:schemeClr val="tx1">
                    <a:lumMod val="85000"/>
                    <a:lumOff val="15000"/>
                  </a:schemeClr>
                </a:solidFill>
                <a:latin typeface="Arial" panose="020B0604020202020204" pitchFamily="34" charset="0"/>
                <a:cs typeface="Arial" panose="020B0604020202020204" pitchFamily="34" charset="0"/>
              </a:rPr>
              <a:t>Promote special events and themed experiences.</a:t>
            </a:r>
          </a:p>
        </p:txBody>
      </p:sp>
      <p:pic>
        <p:nvPicPr>
          <p:cNvPr id="7" name="Picture 6">
            <a:extLst>
              <a:ext uri="{FF2B5EF4-FFF2-40B4-BE49-F238E27FC236}">
                <a16:creationId xmlns:a16="http://schemas.microsoft.com/office/drawing/2014/main" id="{63DC5C12-38E7-03A9-875F-ED05E1B5E58E}"/>
              </a:ext>
            </a:extLst>
          </p:cNvPr>
          <p:cNvPicPr>
            <a:picLocks noChangeAspect="1"/>
          </p:cNvPicPr>
          <p:nvPr/>
        </p:nvPicPr>
        <p:blipFill>
          <a:blip r:embed="rId4">
            <a:extLst>
              <a:ext uri="{28A0092B-C50C-407E-A947-70E740481C1C}">
                <a14:useLocalDpi xmlns:a14="http://schemas.microsoft.com/office/drawing/2010/main" val="0"/>
              </a:ext>
            </a:extLst>
          </a:blip>
          <a:srcRect l="27141" r="1608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3153624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4653887" y="0"/>
            <a:ext cx="6564574" cy="7553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kern="1200" dirty="0">
                <a:solidFill>
                  <a:schemeClr val="tx1"/>
                </a:solidFill>
                <a:latin typeface="Arial" panose="020B0604020202020204" pitchFamily="34" charset="0"/>
                <a:ea typeface="+mj-ea"/>
                <a:cs typeface="Arial" panose="020B0604020202020204" pitchFamily="34" charset="0"/>
              </a:rPr>
              <a:t>Funding Requirements </a:t>
            </a:r>
          </a:p>
        </p:txBody>
      </p:sp>
      <p:pic>
        <p:nvPicPr>
          <p:cNvPr id="6" name="Picture 5">
            <a:extLst>
              <a:ext uri="{FF2B5EF4-FFF2-40B4-BE49-F238E27FC236}">
                <a16:creationId xmlns:a16="http://schemas.microsoft.com/office/drawing/2014/main" id="{A934E59A-941B-81C2-4D97-DD686E0E3098}"/>
              </a:ext>
            </a:extLst>
          </p:cNvPr>
          <p:cNvPicPr>
            <a:picLocks noChangeAspect="1"/>
          </p:cNvPicPr>
          <p:nvPr/>
        </p:nvPicPr>
        <p:blipFill>
          <a:blip r:embed="rId3">
            <a:extLst>
              <a:ext uri="{28A0092B-C50C-407E-A947-70E740481C1C}">
                <a14:useLocalDpi xmlns:a14="http://schemas.microsoft.com/office/drawing/2010/main" val="0"/>
              </a:ext>
            </a:extLst>
          </a:blip>
          <a:srcRect l="20228" r="1158" b="2"/>
          <a:stretch>
            <a:fillRect/>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10" name="Picture 9">
            <a:extLst>
              <a:ext uri="{FF2B5EF4-FFF2-40B4-BE49-F238E27FC236}">
                <a16:creationId xmlns:a16="http://schemas.microsoft.com/office/drawing/2014/main" id="{349ABC42-6BCA-AF24-353F-82A1F77457F4}"/>
              </a:ext>
            </a:extLst>
          </p:cNvPr>
          <p:cNvPicPr>
            <a:picLocks noChangeAspect="1"/>
          </p:cNvPicPr>
          <p:nvPr/>
        </p:nvPicPr>
        <p:blipFill>
          <a:blip r:embed="rId4">
            <a:extLst>
              <a:ext uri="{28A0092B-C50C-407E-A947-70E740481C1C}">
                <a14:useLocalDpi xmlns:a14="http://schemas.microsoft.com/office/drawing/2010/main" val="0"/>
              </a:ext>
            </a:extLst>
          </a:blip>
          <a:srcRect r="1" b="8844"/>
          <a:stretch>
            <a:fillRect/>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3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4369407" y="755312"/>
            <a:ext cx="6564573" cy="5787728"/>
          </a:xfrm>
        </p:spPr>
        <p:txBody>
          <a:bodyPr vert="horz" lIns="91440" tIns="45720" rIns="91440" bIns="45720" rtlCol="0">
            <a:normAutofit/>
          </a:bodyPr>
          <a:lstStyle/>
          <a:p>
            <a:pPr marL="0"/>
            <a:r>
              <a:rPr lang="en-US" sz="2000" dirty="0">
                <a:latin typeface="Arial" panose="020B0604020202020204" pitchFamily="34" charset="0"/>
                <a:cs typeface="Arial" panose="020B0604020202020204" pitchFamily="34" charset="0"/>
              </a:rPr>
              <a:t>Total Investment Required for DreamWorld Café : </a:t>
            </a:r>
            <a:r>
              <a:rPr lang="en-US" sz="2000" b="1" dirty="0">
                <a:latin typeface="Arial" panose="020B0604020202020204" pitchFamily="34" charset="0"/>
                <a:cs typeface="Arial" panose="020B0604020202020204" pitchFamily="34" charset="0"/>
              </a:rPr>
              <a:t>£165,000</a:t>
            </a:r>
          </a:p>
          <a:p>
            <a:pPr marL="0" indent="0">
              <a:buNone/>
            </a:pPr>
            <a:endParaRPr lang="en-US" sz="2000" b="1" dirty="0">
              <a:latin typeface="Arial" panose="020B0604020202020204" pitchFamily="34" charset="0"/>
              <a:cs typeface="Arial" panose="020B0604020202020204" pitchFamily="34" charset="0"/>
            </a:endParaRPr>
          </a:p>
          <a:p>
            <a:pPr marL="0"/>
            <a:r>
              <a:rPr lang="en-US" sz="2000" dirty="0">
                <a:latin typeface="Arial" panose="020B0604020202020204" pitchFamily="34" charset="0"/>
                <a:cs typeface="Arial" panose="020B0604020202020204" pitchFamily="34" charset="0"/>
              </a:rPr>
              <a:t>This funding will be used for:</a:t>
            </a:r>
          </a:p>
          <a:p>
            <a:pPr marL="0"/>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£143,000 </a:t>
            </a:r>
            <a:r>
              <a:rPr lang="en-US" sz="2000" dirty="0">
                <a:latin typeface="Arial" panose="020B0604020202020204" pitchFamily="34" charset="0"/>
                <a:cs typeface="Arial" panose="020B0604020202020204" pitchFamily="34" charset="0"/>
              </a:rPr>
              <a:t>for premises, renovation, furniture, kitchen equipment, coffee machines and themed decoration.</a:t>
            </a:r>
          </a:p>
          <a:p>
            <a:r>
              <a:rPr lang="en-US" sz="2000" b="1" dirty="0">
                <a:latin typeface="Arial" panose="020B0604020202020204" pitchFamily="34" charset="0"/>
                <a:cs typeface="Arial" panose="020B0604020202020204" pitchFamily="34" charset="0"/>
              </a:rPr>
              <a:t>£17,000 </a:t>
            </a:r>
            <a:r>
              <a:rPr lang="en-US" sz="2000" dirty="0">
                <a:latin typeface="Arial" panose="020B0604020202020204" pitchFamily="34" charset="0"/>
                <a:cs typeface="Arial" panose="020B0604020202020204" pitchFamily="34" charset="0"/>
              </a:rPr>
              <a:t>for initial stock and </a:t>
            </a:r>
            <a:r>
              <a:rPr lang="en-US" sz="2000" dirty="0" err="1">
                <a:latin typeface="Arial" panose="020B0604020202020204" pitchFamily="34" charset="0"/>
                <a:cs typeface="Arial" panose="020B0604020202020204" pitchFamily="34" charset="0"/>
              </a:rPr>
              <a:t>licences</a:t>
            </a:r>
            <a:r>
              <a:rPr lang="en-US" sz="2000" dirty="0">
                <a:latin typeface="Arial" panose="020B0604020202020204" pitchFamily="34" charset="0"/>
                <a:cs typeface="Arial" panose="020B0604020202020204" pitchFamily="34" charset="0"/>
              </a:rPr>
              <a:t> &amp; permits.</a:t>
            </a:r>
          </a:p>
          <a:p>
            <a:r>
              <a:rPr lang="en-US" sz="2000" b="1" dirty="0">
                <a:latin typeface="Arial" panose="020B0604020202020204" pitchFamily="34" charset="0"/>
                <a:cs typeface="Arial" panose="020B0604020202020204" pitchFamily="34" charset="0"/>
              </a:rPr>
              <a:t>£5,000 </a:t>
            </a:r>
            <a:r>
              <a:rPr lang="en-US" sz="2000" dirty="0">
                <a:latin typeface="Arial" panose="020B0604020202020204" pitchFamily="34" charset="0"/>
                <a:cs typeface="Arial" panose="020B0604020202020204" pitchFamily="34" charset="0"/>
              </a:rPr>
              <a:t>for POS systems and technology.</a:t>
            </a:r>
          </a:p>
          <a:p>
            <a:pPr marL="0"/>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Sources of Finance</a:t>
            </a:r>
          </a:p>
          <a:p>
            <a:r>
              <a:rPr lang="en-US" sz="2000" dirty="0">
                <a:latin typeface="Arial" panose="020B0604020202020204" pitchFamily="34" charset="0"/>
                <a:cs typeface="Arial" panose="020B0604020202020204" pitchFamily="34" charset="0"/>
              </a:rPr>
              <a:t>Personal Savings – </a:t>
            </a:r>
            <a:r>
              <a:rPr lang="en-US" sz="2000" b="1" dirty="0">
                <a:latin typeface="Arial" panose="020B0604020202020204" pitchFamily="34" charset="0"/>
                <a:cs typeface="Arial" panose="020B0604020202020204" pitchFamily="34" charset="0"/>
              </a:rPr>
              <a:t>£45,000</a:t>
            </a:r>
          </a:p>
          <a:p>
            <a:r>
              <a:rPr lang="en-US" sz="2000" dirty="0">
                <a:latin typeface="Arial" panose="020B0604020202020204" pitchFamily="34" charset="0"/>
                <a:cs typeface="Arial" panose="020B0604020202020204" pitchFamily="34" charset="0"/>
              </a:rPr>
              <a:t>Bank Loan - </a:t>
            </a:r>
            <a:r>
              <a:rPr lang="en-US" sz="2000" b="1" dirty="0">
                <a:latin typeface="Arial" panose="020B0604020202020204" pitchFamily="34" charset="0"/>
                <a:cs typeface="Arial" panose="020B0604020202020204" pitchFamily="34" charset="0"/>
              </a:rPr>
              <a:t>£80,000</a:t>
            </a:r>
          </a:p>
          <a:p>
            <a:r>
              <a:rPr lang="en-US" sz="2000" dirty="0">
                <a:latin typeface="Arial" panose="020B0604020202020204" pitchFamily="34" charset="0"/>
                <a:cs typeface="Arial" panose="020B0604020202020204" pitchFamily="34" charset="0"/>
              </a:rPr>
              <a:t>Private Investment - </a:t>
            </a:r>
            <a:r>
              <a:rPr lang="en-US" sz="2000" b="1" dirty="0">
                <a:latin typeface="Arial" panose="020B0604020202020204" pitchFamily="34" charset="0"/>
                <a:cs typeface="Arial" panose="020B0604020202020204" pitchFamily="34" charset="0"/>
              </a:rPr>
              <a:t>£40,000</a:t>
            </a:r>
          </a:p>
          <a:p>
            <a:pPr marL="0" indent="0">
              <a:buNone/>
            </a:pPr>
            <a:endParaRPr lang="en-US" sz="1400" dirty="0"/>
          </a:p>
        </p:txBody>
      </p:sp>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804411663"/>
              </p:ext>
            </p:extLst>
          </p:nvPr>
        </p:nvGraphicFramePr>
        <p:xfrm>
          <a:off x="6984693" y="239815"/>
          <a:ext cx="4551362" cy="6089170"/>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2400" b="1" u="none" strike="noStrike" dirty="0">
                          <a:effectLst/>
                          <a:latin typeface="Arial" panose="020B0604020202020204" pitchFamily="34" charset="0"/>
                          <a:cs typeface="Arial" panose="020B0604020202020204" pitchFamily="34" charset="0"/>
                        </a:rPr>
                        <a:t>Fixed Costs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2400" b="1" u="none" strike="noStrike" dirty="0">
                          <a:effectLst/>
                          <a:latin typeface="Arial" panose="020B0604020202020204" pitchFamily="34" charset="0"/>
                          <a:cs typeface="Arial" panose="020B0604020202020204" pitchFamily="34" charset="0"/>
                        </a:rPr>
                        <a:t>per month</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2400" u="none" strike="noStrike" dirty="0">
                          <a:effectLst/>
                          <a:latin typeface="Arial" panose="020B0604020202020204" pitchFamily="34" charset="0"/>
                          <a:cs typeface="Arial" panose="020B0604020202020204" pitchFamily="34" charset="0"/>
                        </a:rPr>
                        <a:t>Rent</a:t>
                      </a: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tc>
                  <a:txBody>
                    <a:bodyPr/>
                    <a:lstStyle/>
                    <a:p>
                      <a:pPr algn="r" rtl="0" fontAlgn="ctr"/>
                      <a:r>
                        <a:rPr lang="en-GB" sz="3300" u="none" strike="noStrike" dirty="0">
                          <a:effectLst/>
                        </a:rPr>
                        <a:t>£3,500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2400" b="0" i="0" u="none" strike="noStrike" dirty="0">
                          <a:solidFill>
                            <a:srgbClr val="000000"/>
                          </a:solidFill>
                          <a:effectLst/>
                          <a:latin typeface="Arial" panose="020B0604020202020204" pitchFamily="34" charset="0"/>
                          <a:cs typeface="Arial" panose="020B0604020202020204" pitchFamily="34" charset="0"/>
                        </a:rPr>
                        <a:t>Staff Salaries</a:t>
                      </a:r>
                    </a:p>
                  </a:txBody>
                  <a:tcPr marL="15716" marR="15716" marT="15716" marB="0" anchor="ctr"/>
                </a:tc>
                <a:tc>
                  <a:txBody>
                    <a:bodyPr/>
                    <a:lstStyle/>
                    <a:p>
                      <a:pPr algn="r" rtl="0" fontAlgn="ctr"/>
                      <a:r>
                        <a:rPr lang="en-GB" sz="3300" u="none" strike="noStrike" dirty="0">
                          <a:effectLst/>
                        </a:rPr>
                        <a:t>£8,000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2400" b="0" i="0" u="none" strike="noStrike" dirty="0">
                          <a:solidFill>
                            <a:srgbClr val="000000"/>
                          </a:solidFill>
                          <a:effectLst/>
                          <a:latin typeface="Arial" panose="020B0604020202020204" pitchFamily="34" charset="0"/>
                          <a:cs typeface="Arial" panose="020B0604020202020204" pitchFamily="34" charset="0"/>
                        </a:rPr>
                        <a:t>Utilities</a:t>
                      </a:r>
                    </a:p>
                  </a:txBody>
                  <a:tcPr marL="15716" marR="15716" marT="15716" marB="0" anchor="ctr"/>
                </a:tc>
                <a:tc>
                  <a:txBody>
                    <a:bodyPr/>
                    <a:lstStyle/>
                    <a:p>
                      <a:pPr algn="r" rtl="0" fontAlgn="ctr"/>
                      <a:r>
                        <a:rPr lang="en-GB" sz="3300" u="none" strike="noStrike" dirty="0">
                          <a:effectLst/>
                        </a:rPr>
                        <a:t>£500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2400" b="0" i="0" u="none" strike="noStrike" dirty="0">
                          <a:solidFill>
                            <a:srgbClr val="000000"/>
                          </a:solidFill>
                          <a:effectLst/>
                          <a:latin typeface="Arial" panose="020B0604020202020204" pitchFamily="34" charset="0"/>
                          <a:cs typeface="Arial" panose="020B0604020202020204" pitchFamily="34" charset="0"/>
                        </a:rPr>
                        <a:t>Business Insurance</a:t>
                      </a:r>
                    </a:p>
                  </a:txBody>
                  <a:tcPr marL="15716" marR="15716" marT="15716" marB="0" anchor="ctr"/>
                </a:tc>
                <a:tc>
                  <a:txBody>
                    <a:bodyPr/>
                    <a:lstStyle/>
                    <a:p>
                      <a:pPr algn="r" rtl="0" fontAlgn="ctr"/>
                      <a:r>
                        <a:rPr lang="en-GB" sz="3300" u="none" strike="noStrike" dirty="0">
                          <a:effectLst/>
                        </a:rPr>
                        <a:t>£200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2400" b="0" i="0" u="none" strike="noStrike" dirty="0">
                          <a:solidFill>
                            <a:srgbClr val="000000"/>
                          </a:solidFill>
                          <a:effectLst/>
                          <a:latin typeface="Arial" panose="020B0604020202020204" pitchFamily="34" charset="0"/>
                          <a:cs typeface="Arial" panose="020B0604020202020204" pitchFamily="34" charset="0"/>
                        </a:rPr>
                        <a:t>Internet &amp; Telephone</a:t>
                      </a:r>
                    </a:p>
                  </a:txBody>
                  <a:tcPr marL="15716" marR="15716" marT="15716" marB="0" anchor="ctr"/>
                </a:tc>
                <a:tc>
                  <a:txBody>
                    <a:bodyPr/>
                    <a:lstStyle/>
                    <a:p>
                      <a:pPr algn="r" rtl="0" fontAlgn="ctr"/>
                      <a:r>
                        <a:rPr lang="en-GB" sz="3300" u="none" strike="noStrike" dirty="0">
                          <a:effectLst/>
                        </a:rPr>
                        <a:t>£100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0">
                <a:tc>
                  <a:txBody>
                    <a:bodyPr/>
                    <a:lstStyle/>
                    <a:p>
                      <a:pPr algn="l" rtl="0" fontAlgn="ctr"/>
                      <a:r>
                        <a:rPr lang="en-GB" sz="2400" b="0" i="0" u="none" strike="noStrike" dirty="0">
                          <a:solidFill>
                            <a:srgbClr val="000000"/>
                          </a:solidFill>
                          <a:effectLst/>
                          <a:latin typeface="Arial" panose="020B0604020202020204" pitchFamily="34" charset="0"/>
                          <a:cs typeface="Arial" panose="020B0604020202020204" pitchFamily="34" charset="0"/>
                        </a:rPr>
                        <a:t>Marketing</a:t>
                      </a:r>
                    </a:p>
                  </a:txBody>
                  <a:tcPr marL="15716" marR="15716" marT="15716" marB="0" anchor="ctr">
                    <a:solidFill>
                      <a:schemeClr val="tx2">
                        <a:lumMod val="20000"/>
                        <a:lumOff val="80000"/>
                      </a:schemeClr>
                    </a:solidFill>
                  </a:tcPr>
                </a:tc>
                <a:tc>
                  <a:txBody>
                    <a:bodyPr/>
                    <a:lstStyle/>
                    <a:p>
                      <a:pPr algn="r" rtl="0" fontAlgn="ctr"/>
                      <a:r>
                        <a:rPr lang="en-GB" sz="3300" u="none" strike="noStrike" dirty="0">
                          <a:effectLst/>
                        </a:rPr>
                        <a:t>£200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r h="637562">
                <a:tc>
                  <a:txBody>
                    <a:bodyPr/>
                    <a:lstStyle/>
                    <a:p>
                      <a:pPr algn="l" rtl="0" fontAlgn="ctr"/>
                      <a:r>
                        <a:rPr lang="en-GB" sz="2800" b="1" i="0" u="none" strike="noStrike" dirty="0">
                          <a:solidFill>
                            <a:srgbClr val="000000"/>
                          </a:solidFill>
                          <a:effectLst/>
                          <a:latin typeface="Arial" panose="020B0604020202020204" pitchFamily="34" charset="0"/>
                          <a:cs typeface="Arial" panose="020B0604020202020204" pitchFamily="34" charset="0"/>
                        </a:rPr>
                        <a:t>Total</a:t>
                      </a:r>
                    </a:p>
                  </a:txBody>
                  <a:tcPr marL="15716" marR="15716" marT="15716" marB="0" anchor="ctr">
                    <a:solidFill>
                      <a:schemeClr val="accent4">
                        <a:lumMod val="20000"/>
                        <a:lumOff val="80000"/>
                      </a:schemeClr>
                    </a:solidFill>
                  </a:tcPr>
                </a:tc>
                <a:tc>
                  <a:txBody>
                    <a:bodyPr/>
                    <a:lstStyle/>
                    <a:p>
                      <a:pPr algn="r" rtl="0" fontAlgn="ctr"/>
                      <a:r>
                        <a:rPr lang="en-GB" sz="3300" b="0" i="0" u="none" strike="noStrike" dirty="0">
                          <a:solidFill>
                            <a:srgbClr val="000000"/>
                          </a:solidFill>
                          <a:effectLst/>
                          <a:latin typeface="Calibri" panose="020F0502020204030204" pitchFamily="34" charset="0"/>
                        </a:rPr>
                        <a:t>£12,500</a:t>
                      </a:r>
                    </a:p>
                  </a:txBody>
                  <a:tcPr marL="15716" marR="15716" marT="15716" marB="0" anchor="ctr"/>
                </a:tc>
                <a:extLst>
                  <a:ext uri="{0D108BD9-81ED-4DB2-BD59-A6C34878D82A}">
                    <a16:rowId xmlns:a16="http://schemas.microsoft.com/office/drawing/2014/main" val="3906220750"/>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885716282"/>
              </p:ext>
            </p:extLst>
          </p:nvPr>
        </p:nvGraphicFramePr>
        <p:xfrm>
          <a:off x="1385043" y="239815"/>
          <a:ext cx="4551362" cy="6498961"/>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2400" b="1" i="0" u="none" strike="noStrike" dirty="0">
                          <a:solidFill>
                            <a:srgbClr val="000000"/>
                          </a:solidFill>
                          <a:effectLst/>
                          <a:highlight>
                            <a:srgbClr val="83CCEB"/>
                          </a:highlight>
                          <a:latin typeface="Arial" panose="020B0604020202020204" pitchFamily="34" charset="0"/>
                          <a:cs typeface="Arial" panose="020B0604020202020204" pitchFamily="34" charset="0"/>
                        </a:rPr>
                        <a:t>Startup</a:t>
                      </a:r>
                      <a:r>
                        <a:rPr lang="en-GB" sz="2400" b="0" i="0" u="none" strike="noStrike" dirty="0">
                          <a:solidFill>
                            <a:srgbClr val="000000"/>
                          </a:solidFill>
                          <a:effectLst/>
                          <a:highlight>
                            <a:srgbClr val="83CCEB"/>
                          </a:highlight>
                          <a:latin typeface="Arial" panose="020B0604020202020204" pitchFamily="34" charset="0"/>
                          <a:cs typeface="Arial" panose="020B0604020202020204" pitchFamily="34" charset="0"/>
                        </a:rPr>
                        <a:t> </a:t>
                      </a:r>
                      <a:r>
                        <a:rPr lang="en-GB" sz="2400" b="1" i="0" u="none" strike="noStrike" dirty="0">
                          <a:solidFill>
                            <a:srgbClr val="000000"/>
                          </a:solidFill>
                          <a:effectLst/>
                          <a:highlight>
                            <a:srgbClr val="83CCEB"/>
                          </a:highlight>
                          <a:latin typeface="Arial" panose="020B0604020202020204" pitchFamily="34" charset="0"/>
                          <a:cs typeface="Arial" panose="020B0604020202020204" pitchFamily="34" charset="0"/>
                        </a:rPr>
                        <a:t>Cost</a:t>
                      </a:r>
                      <a:endParaRPr lang="en-GB" sz="2400" b="0" i="0" u="none" strike="noStrike" dirty="0">
                        <a:effectLst/>
                        <a:highlight>
                          <a:srgbClr val="83CCE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Furniture &amp; Equipment </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a:t>
                      </a:r>
                      <a:r>
                        <a:rPr lang="en-GB" sz="2400" b="0" i="0" u="none" strike="noStrike" dirty="0">
                          <a:solidFill>
                            <a:srgbClr val="000000"/>
                          </a:solidFill>
                          <a:effectLst/>
                          <a:highlight>
                            <a:srgbClr val="E9EBF5"/>
                          </a:highlight>
                          <a:latin typeface="Arial" panose="020B0604020202020204" pitchFamily="34" charset="0"/>
                          <a:cs typeface="Arial" panose="020B0604020202020204" pitchFamily="34" charset="0"/>
                        </a:rPr>
                        <a:t>68,000</a:t>
                      </a:r>
                      <a:endParaRPr lang="en-GB" sz="24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Renovation &amp; Themed Design</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a:t>
                      </a:r>
                      <a:r>
                        <a:rPr lang="en-GB" sz="2400" b="0" i="0" u="none" strike="noStrike" dirty="0">
                          <a:solidFill>
                            <a:srgbClr val="000000"/>
                          </a:solidFill>
                          <a:effectLst/>
                          <a:highlight>
                            <a:srgbClr val="E9EBF5"/>
                          </a:highlight>
                          <a:latin typeface="Arial" panose="020B0604020202020204" pitchFamily="34" charset="0"/>
                          <a:cs typeface="Arial" panose="020B0604020202020204" pitchFamily="34" charset="0"/>
                        </a:rPr>
                        <a:t>65,000</a:t>
                      </a:r>
                      <a:endParaRPr lang="en-GB" sz="24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Licences &amp;Initial Stock</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a:t>
                      </a:r>
                      <a:r>
                        <a:rPr lang="en-GB" sz="2400" b="0" i="0" u="none" strike="noStrike" dirty="0">
                          <a:solidFill>
                            <a:srgbClr val="000000"/>
                          </a:solidFill>
                          <a:effectLst/>
                          <a:highlight>
                            <a:srgbClr val="E9EBF5"/>
                          </a:highlight>
                          <a:latin typeface="Arial" panose="020B0604020202020204" pitchFamily="34" charset="0"/>
                          <a:cs typeface="Arial" panose="020B0604020202020204" pitchFamily="34" charset="0"/>
                        </a:rPr>
                        <a:t>17,000</a:t>
                      </a:r>
                      <a:endParaRPr lang="en-GB" sz="24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POS &amp; Technology</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£5,000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2400" b="0" i="0" u="none" strike="noStrike" dirty="0">
                          <a:effectLst/>
                          <a:highlight>
                            <a:srgbClr val="CAEDFB"/>
                          </a:highlight>
                          <a:latin typeface="Arial" panose="020B0604020202020204" pitchFamily="34" charset="0"/>
                          <a:cs typeface="Arial" panose="020B0604020202020204" pitchFamily="34" charset="0"/>
                        </a:rPr>
                        <a:t>Working Capital</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£10,000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719250711"/>
                  </a:ext>
                </a:extLst>
              </a:tr>
              <a:tr h="928423">
                <a:tc>
                  <a:txBody>
                    <a:bodyPr/>
                    <a:lstStyle/>
                    <a:p>
                      <a:pPr algn="l" rtl="0" fontAlgn="ctr">
                        <a:spcBef>
                          <a:spcPts val="0"/>
                        </a:spcBef>
                        <a:spcAft>
                          <a:spcPts val="0"/>
                        </a:spcAft>
                      </a:pPr>
                      <a:r>
                        <a:rPr lang="en-GB" sz="2800" b="1" i="0" u="none" strike="noStrike" dirty="0">
                          <a:solidFill>
                            <a:srgbClr val="000000"/>
                          </a:solidFill>
                          <a:effectLst/>
                          <a:highlight>
                            <a:srgbClr val="FFFF00"/>
                          </a:highlight>
                          <a:latin typeface="Arial" panose="020B0604020202020204" pitchFamily="34" charset="0"/>
                          <a:cs typeface="Arial" panose="020B0604020202020204" pitchFamily="34" charset="0"/>
                        </a:rPr>
                        <a:t>Total</a:t>
                      </a:r>
                      <a:endParaRPr lang="en-GB" sz="2800" b="0" i="0" u="none" strike="noStrike" dirty="0">
                        <a:effectLst/>
                        <a:highlight>
                          <a:srgbClr val="FFFF00"/>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£165,000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07299879"/>
              </p:ext>
            </p:extLst>
          </p:nvPr>
        </p:nvGraphicFramePr>
        <p:xfrm>
          <a:off x="111892" y="123275"/>
          <a:ext cx="7892877" cy="3026316"/>
        </p:xfrm>
        <a:graphic>
          <a:graphicData uri="http://schemas.openxmlformats.org/drawingml/2006/table">
            <a:tbl>
              <a:tblPr firstRow="1" bandRow="1"/>
              <a:tblGrid>
                <a:gridCol w="1644202">
                  <a:extLst>
                    <a:ext uri="{9D8B030D-6E8A-4147-A177-3AD203B41FA5}">
                      <a16:colId xmlns:a16="http://schemas.microsoft.com/office/drawing/2014/main" val="2167734324"/>
                    </a:ext>
                  </a:extLst>
                </a:gridCol>
                <a:gridCol w="1016603">
                  <a:extLst>
                    <a:ext uri="{9D8B030D-6E8A-4147-A177-3AD203B41FA5}">
                      <a16:colId xmlns:a16="http://schemas.microsoft.com/office/drawing/2014/main" val="2955019756"/>
                    </a:ext>
                  </a:extLst>
                </a:gridCol>
                <a:gridCol w="1002890">
                  <a:extLst>
                    <a:ext uri="{9D8B030D-6E8A-4147-A177-3AD203B41FA5}">
                      <a16:colId xmlns:a16="http://schemas.microsoft.com/office/drawing/2014/main" val="4290968929"/>
                    </a:ext>
                  </a:extLst>
                </a:gridCol>
                <a:gridCol w="988705">
                  <a:extLst>
                    <a:ext uri="{9D8B030D-6E8A-4147-A177-3AD203B41FA5}">
                      <a16:colId xmlns:a16="http://schemas.microsoft.com/office/drawing/2014/main" val="1994572689"/>
                    </a:ext>
                  </a:extLst>
                </a:gridCol>
                <a:gridCol w="1082999">
                  <a:extLst>
                    <a:ext uri="{9D8B030D-6E8A-4147-A177-3AD203B41FA5}">
                      <a16:colId xmlns:a16="http://schemas.microsoft.com/office/drawing/2014/main" val="2634358367"/>
                    </a:ext>
                  </a:extLst>
                </a:gridCol>
                <a:gridCol w="1082999">
                  <a:extLst>
                    <a:ext uri="{9D8B030D-6E8A-4147-A177-3AD203B41FA5}">
                      <a16:colId xmlns:a16="http://schemas.microsoft.com/office/drawing/2014/main" val="1333549612"/>
                    </a:ext>
                  </a:extLst>
                </a:gridCol>
                <a:gridCol w="1074479">
                  <a:extLst>
                    <a:ext uri="{9D8B030D-6E8A-4147-A177-3AD203B41FA5}">
                      <a16:colId xmlns:a16="http://schemas.microsoft.com/office/drawing/2014/main" val="2091956516"/>
                    </a:ext>
                  </a:extLst>
                </a:gridCol>
              </a:tblGrid>
              <a:tr h="756579">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Variable Costs</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Jan</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Feb</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Mar</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Apr</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May</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Arial" panose="020B0604020202020204" pitchFamily="34" charset="0"/>
                          <a:cs typeface="Arial" panose="020B0604020202020204" pitchFamily="34" charset="0"/>
                        </a:rPr>
                        <a:t>June</a:t>
                      </a:r>
                      <a:endParaRPr lang="en-GB" sz="2200" b="0" i="0" u="none" strike="noStrike" dirty="0">
                        <a:effectLst/>
                        <a:highlight>
                          <a:srgbClr val="A6C9EC"/>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756579">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Raw materials</a:t>
                      </a:r>
                      <a:endParaRPr lang="en-GB" sz="2200" b="0" i="0" u="none" strike="noStrike" dirty="0">
                        <a:effectLst/>
                        <a:highlight>
                          <a:srgbClr val="CAEDFB"/>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£1,400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£1,650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£1,900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£2,000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£2,100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£2,200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56579">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Part-time Staff</a:t>
                      </a:r>
                      <a:endParaRPr lang="en-GB" sz="2200" b="0" i="0" u="none" strike="noStrike" dirty="0">
                        <a:effectLst/>
                        <a:highlight>
                          <a:srgbClr val="CAEDFB"/>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£300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£700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£750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£800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£850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56579">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Arial" panose="020B0604020202020204" pitchFamily="34" charset="0"/>
                          <a:cs typeface="Arial" panose="020B0604020202020204" pitchFamily="34" charset="0"/>
                        </a:rPr>
                        <a:t>Total Var cost</a:t>
                      </a:r>
                      <a:endParaRPr lang="en-GB" sz="2200" b="0" i="0" u="none" strike="noStrike" dirty="0">
                        <a:effectLst/>
                        <a:highlight>
                          <a:srgbClr val="FFFF00"/>
                        </a:highlight>
                        <a:latin typeface="Arial" panose="020B0604020202020204" pitchFamily="34" charset="0"/>
                        <a:cs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£1,700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£2,150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£2,600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£2,750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£2,900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£3,050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
        <p:nvSpPr>
          <p:cNvPr id="2" name="TextBox 1">
            <a:extLst>
              <a:ext uri="{FF2B5EF4-FFF2-40B4-BE49-F238E27FC236}">
                <a16:creationId xmlns:a16="http://schemas.microsoft.com/office/drawing/2014/main" id="{B15D7826-6E89-C947-B4F1-344E9CCF70E5}"/>
              </a:ext>
            </a:extLst>
          </p:cNvPr>
          <p:cNvSpPr txBox="1"/>
          <p:nvPr/>
        </p:nvSpPr>
        <p:spPr>
          <a:xfrm>
            <a:off x="698596" y="4965290"/>
            <a:ext cx="11100114" cy="369332"/>
          </a:xfrm>
          <a:prstGeom prst="rect">
            <a:avLst/>
          </a:prstGeom>
          <a:noFill/>
        </p:spPr>
        <p:txBody>
          <a:bodyPr wrap="square" rtlCol="0">
            <a:spAutoFit/>
          </a:bodyPr>
          <a:lstStyle/>
          <a:p>
            <a:endParaRPr lang="en-GB" dirty="0"/>
          </a:p>
        </p:txBody>
      </p:sp>
      <p:graphicFrame>
        <p:nvGraphicFramePr>
          <p:cNvPr id="7" name="Table 6">
            <a:extLst>
              <a:ext uri="{FF2B5EF4-FFF2-40B4-BE49-F238E27FC236}">
                <a16:creationId xmlns:a16="http://schemas.microsoft.com/office/drawing/2014/main" id="{52C18C45-FE11-701C-4248-4FCFBB2D98FD}"/>
              </a:ext>
            </a:extLst>
          </p:cNvPr>
          <p:cNvGraphicFramePr>
            <a:graphicFrameLocks noGrp="1"/>
          </p:cNvGraphicFramePr>
          <p:nvPr>
            <p:extLst>
              <p:ext uri="{D42A27DB-BD31-4B8C-83A1-F6EECF244321}">
                <p14:modId xmlns:p14="http://schemas.microsoft.com/office/powerpoint/2010/main" val="1654700816"/>
              </p:ext>
            </p:extLst>
          </p:nvPr>
        </p:nvGraphicFramePr>
        <p:xfrm>
          <a:off x="32018" y="3656972"/>
          <a:ext cx="8790037" cy="2985968"/>
        </p:xfrm>
        <a:graphic>
          <a:graphicData uri="http://schemas.openxmlformats.org/drawingml/2006/table">
            <a:tbl>
              <a:tblPr/>
              <a:tblGrid>
                <a:gridCol w="1718865">
                  <a:extLst>
                    <a:ext uri="{9D8B030D-6E8A-4147-A177-3AD203B41FA5}">
                      <a16:colId xmlns:a16="http://schemas.microsoft.com/office/drawing/2014/main" val="2231490072"/>
                    </a:ext>
                  </a:extLst>
                </a:gridCol>
                <a:gridCol w="1173678">
                  <a:extLst>
                    <a:ext uri="{9D8B030D-6E8A-4147-A177-3AD203B41FA5}">
                      <a16:colId xmlns:a16="http://schemas.microsoft.com/office/drawing/2014/main" val="188148330"/>
                    </a:ext>
                  </a:extLst>
                </a:gridCol>
                <a:gridCol w="1212896">
                  <a:extLst>
                    <a:ext uri="{9D8B030D-6E8A-4147-A177-3AD203B41FA5}">
                      <a16:colId xmlns:a16="http://schemas.microsoft.com/office/drawing/2014/main" val="2562362153"/>
                    </a:ext>
                  </a:extLst>
                </a:gridCol>
                <a:gridCol w="1175429">
                  <a:extLst>
                    <a:ext uri="{9D8B030D-6E8A-4147-A177-3AD203B41FA5}">
                      <a16:colId xmlns:a16="http://schemas.microsoft.com/office/drawing/2014/main" val="2352855495"/>
                    </a:ext>
                  </a:extLst>
                </a:gridCol>
                <a:gridCol w="1171986">
                  <a:extLst>
                    <a:ext uri="{9D8B030D-6E8A-4147-A177-3AD203B41FA5}">
                      <a16:colId xmlns:a16="http://schemas.microsoft.com/office/drawing/2014/main" val="1421131222"/>
                    </a:ext>
                  </a:extLst>
                </a:gridCol>
                <a:gridCol w="1172230">
                  <a:extLst>
                    <a:ext uri="{9D8B030D-6E8A-4147-A177-3AD203B41FA5}">
                      <a16:colId xmlns:a16="http://schemas.microsoft.com/office/drawing/2014/main" val="1789028460"/>
                    </a:ext>
                  </a:extLst>
                </a:gridCol>
                <a:gridCol w="1164953">
                  <a:extLst>
                    <a:ext uri="{9D8B030D-6E8A-4147-A177-3AD203B41FA5}">
                      <a16:colId xmlns:a16="http://schemas.microsoft.com/office/drawing/2014/main" val="2007591605"/>
                    </a:ext>
                  </a:extLst>
                </a:gridCol>
              </a:tblGrid>
              <a:tr h="433014">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Jan</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Feb</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Mar</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Apr</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May</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2400" b="1" i="0" u="none" strike="noStrike" dirty="0">
                          <a:solidFill>
                            <a:srgbClr val="000000"/>
                          </a:solidFill>
                          <a:effectLst/>
                          <a:highlight>
                            <a:srgbClr val="4D93D9"/>
                          </a:highlight>
                          <a:latin typeface="Arial" panose="020B0604020202020204" pitchFamily="34" charset="0"/>
                          <a:cs typeface="Arial" panose="020B0604020202020204" pitchFamily="34" charset="0"/>
                        </a:rPr>
                        <a:t>Jun</a:t>
                      </a:r>
                      <a:endParaRPr lang="en-GB" sz="2400" b="0" i="0" u="none" strike="noStrike" dirty="0">
                        <a:effectLst/>
                        <a:highlight>
                          <a:srgbClr val="4D93D9"/>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433014">
                <a:tc>
                  <a:txBody>
                    <a:bodyPr/>
                    <a:lstStyle/>
                    <a:p>
                      <a:pPr algn="l" fontAlgn="b">
                        <a:spcBef>
                          <a:spcPts val="0"/>
                        </a:spcBef>
                        <a:spcAft>
                          <a:spcPts val="0"/>
                        </a:spcAft>
                      </a:pPr>
                      <a:r>
                        <a:rPr lang="en-GB" sz="2400" b="1" i="0" u="none" strike="noStrike" dirty="0">
                          <a:solidFill>
                            <a:srgbClr val="000000"/>
                          </a:solidFill>
                          <a:effectLst/>
                          <a:highlight>
                            <a:srgbClr val="CAEDFB"/>
                          </a:highlight>
                          <a:latin typeface="Arial" panose="020B0604020202020204" pitchFamily="34" charset="0"/>
                          <a:cs typeface="Arial" panose="020B0604020202020204" pitchFamily="34" charset="0"/>
                        </a:rPr>
                        <a:t>Fixed</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300" b="0" i="0" u="none" strike="noStrike" dirty="0">
                          <a:effectLst/>
                          <a:highlight>
                            <a:srgbClr val="CAEDFB"/>
                          </a:highlight>
                          <a:latin typeface="Arial" panose="020B0604020202020204" pitchFamily="34" charset="0"/>
                        </a:rPr>
                        <a:t>£</a:t>
                      </a:r>
                      <a:r>
                        <a:rPr lang="en-GB" sz="2400" b="0" i="0" u="none" strike="noStrike" dirty="0">
                          <a:effectLst/>
                          <a:highlight>
                            <a:srgbClr val="CAEDFB"/>
                          </a:highlight>
                          <a:latin typeface="Arial" panose="020B0604020202020204" pitchFamily="34" charset="0"/>
                        </a:rPr>
                        <a:t>12,500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£12,500</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£12,500</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£12,500</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£12,500</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2400" b="0" i="0" u="none" strike="noStrike" dirty="0">
                          <a:solidFill>
                            <a:srgbClr val="000000"/>
                          </a:solidFill>
                          <a:effectLst/>
                          <a:highlight>
                            <a:srgbClr val="CAEDFB"/>
                          </a:highlight>
                          <a:latin typeface="Arial" panose="020B0604020202020204" pitchFamily="34" charset="0"/>
                          <a:cs typeface="Arial" panose="020B0604020202020204" pitchFamily="34" charset="0"/>
                        </a:rPr>
                        <a:t>£12,500</a:t>
                      </a:r>
                      <a:endParaRPr lang="en-GB" sz="2400" b="0" i="0" u="none" strike="noStrike" dirty="0">
                        <a:effectLst/>
                        <a:highlight>
                          <a:srgbClr val="CAEDFB"/>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820898">
                <a:tc>
                  <a:txBody>
                    <a:bodyPr/>
                    <a:lstStyle/>
                    <a:p>
                      <a:pPr algn="l" fontAlgn="b">
                        <a:spcBef>
                          <a:spcPts val="0"/>
                        </a:spcBef>
                        <a:spcAft>
                          <a:spcPts val="0"/>
                        </a:spcAft>
                      </a:pPr>
                      <a:r>
                        <a:rPr lang="en-GB" sz="2400" b="1" i="0" u="none" strike="noStrike" dirty="0">
                          <a:solidFill>
                            <a:srgbClr val="000000"/>
                          </a:solidFill>
                          <a:effectLst/>
                          <a:highlight>
                            <a:srgbClr val="FBE2D5"/>
                          </a:highlight>
                          <a:latin typeface="Arial" panose="020B0604020202020204" pitchFamily="34" charset="0"/>
                          <a:cs typeface="Arial" panose="020B0604020202020204" pitchFamily="34" charset="0"/>
                        </a:rPr>
                        <a:t>Variable cost</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£1,700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£2,150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£2,600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£2,750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£2,900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2400" b="0" i="0" u="none" strike="noStrike" dirty="0">
                          <a:solidFill>
                            <a:srgbClr val="000000"/>
                          </a:solidFill>
                          <a:effectLst/>
                          <a:highlight>
                            <a:srgbClr val="FBE2D5"/>
                          </a:highlight>
                          <a:latin typeface="Arial" panose="020B0604020202020204" pitchFamily="34" charset="0"/>
                          <a:cs typeface="Arial" panose="020B0604020202020204" pitchFamily="34" charset="0"/>
                        </a:rPr>
                        <a:t>£3,050</a:t>
                      </a:r>
                      <a:endParaRPr lang="en-GB" sz="2400" b="0" i="0" u="none" strike="noStrike" dirty="0">
                        <a:effectLst/>
                        <a:highlight>
                          <a:srgbClr val="FBE2D5"/>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433014">
                <a:tc>
                  <a:txBody>
                    <a:bodyPr/>
                    <a:lstStyle/>
                    <a:p>
                      <a:pPr algn="l" fontAlgn="b">
                        <a:spcBef>
                          <a:spcPts val="0"/>
                        </a:spcBef>
                        <a:spcAft>
                          <a:spcPts val="0"/>
                        </a:spcAft>
                      </a:pPr>
                      <a:r>
                        <a:rPr lang="en-GB" sz="2400" b="0" i="0" u="none" strike="noStrike" dirty="0">
                          <a:solidFill>
                            <a:srgbClr val="FF0000"/>
                          </a:solidFill>
                          <a:effectLst/>
                          <a:highlight>
                            <a:srgbClr val="F2CEEF"/>
                          </a:highlight>
                          <a:latin typeface="Arial" panose="020B0604020202020204" pitchFamily="34" charset="0"/>
                          <a:cs typeface="Arial" panose="020B0604020202020204" pitchFamily="34" charset="0"/>
                        </a:rPr>
                        <a:t>Total cost</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£14,200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£14,650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£15,100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£15,250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£15,400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2400" b="0" i="0" u="none" strike="noStrike" dirty="0">
                          <a:solidFill>
                            <a:srgbClr val="000000"/>
                          </a:solidFill>
                          <a:effectLst/>
                          <a:highlight>
                            <a:srgbClr val="F2CEEF"/>
                          </a:highlight>
                          <a:latin typeface="Arial" panose="020B0604020202020204" pitchFamily="34" charset="0"/>
                          <a:cs typeface="Arial" panose="020B0604020202020204" pitchFamily="34" charset="0"/>
                        </a:rPr>
                        <a:t>£15,550</a:t>
                      </a:r>
                      <a:endParaRPr lang="en-GB" sz="2400" b="0" i="0" u="none" strike="noStrike" dirty="0">
                        <a:effectLst/>
                        <a:highlight>
                          <a:srgbClr val="F2CEEF"/>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433014">
                <a:tc>
                  <a:txBody>
                    <a:bodyPr/>
                    <a:lstStyle/>
                    <a:p>
                      <a:pPr algn="l"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Revenue</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£10,000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£13,000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£16,000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£19,000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£22,000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£25,000</a:t>
                      </a:r>
                      <a:endParaRPr lang="en-GB" sz="2400" b="0" i="0" u="none" strike="noStrike" dirty="0">
                        <a:effectLs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433014">
                <a:tc>
                  <a:txBody>
                    <a:bodyPr/>
                    <a:lstStyle/>
                    <a:p>
                      <a:pPr algn="l" fontAlgn="b">
                        <a:spcBef>
                          <a:spcPts val="0"/>
                        </a:spcBef>
                        <a:spcAft>
                          <a:spcPts val="0"/>
                        </a:spcAft>
                      </a:pPr>
                      <a:r>
                        <a:rPr lang="en-GB" sz="2400" b="1" i="0" u="none" strike="noStrike" dirty="0">
                          <a:solidFill>
                            <a:srgbClr val="000000"/>
                          </a:solidFill>
                          <a:effectLst/>
                          <a:highlight>
                            <a:srgbClr val="FFFF00"/>
                          </a:highlight>
                          <a:latin typeface="Arial" panose="020B0604020202020204" pitchFamily="34" charset="0"/>
                          <a:cs typeface="Arial" panose="020B0604020202020204" pitchFamily="34" charset="0"/>
                        </a:rPr>
                        <a:t>Profit/loss</a:t>
                      </a:r>
                      <a:endParaRPr lang="en-GB" sz="2400" b="0" i="0" u="none" strike="noStrike" dirty="0">
                        <a:effectLst/>
                        <a:highlight>
                          <a:srgbClr val="FFFF00"/>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-£4,200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-£1,650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£900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£3,750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£6,600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2400" b="1" i="0" u="none" strike="noStrike" dirty="0">
                          <a:solidFill>
                            <a:srgbClr val="000000"/>
                          </a:solidFill>
                          <a:effectLst/>
                          <a:highlight>
                            <a:srgbClr val="B5E6A2"/>
                          </a:highlight>
                          <a:latin typeface="Arial" panose="020B0604020202020204" pitchFamily="34" charset="0"/>
                          <a:cs typeface="Arial" panose="020B0604020202020204" pitchFamily="34" charset="0"/>
                        </a:rPr>
                        <a:t>£9,450</a:t>
                      </a:r>
                      <a:endParaRPr lang="en-GB" sz="2400" b="0" i="0" u="none" strike="noStrike" dirty="0">
                        <a:effectLst/>
                        <a:highlight>
                          <a:srgbClr val="B5E6A2"/>
                        </a:highlight>
                        <a:latin typeface="Arial" panose="020B0604020202020204" pitchFamily="34" charset="0"/>
                        <a:cs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8" name="TextBox 7">
            <a:extLst>
              <a:ext uri="{FF2B5EF4-FFF2-40B4-BE49-F238E27FC236}">
                <a16:creationId xmlns:a16="http://schemas.microsoft.com/office/drawing/2014/main" id="{5D5BA047-626A-BCBD-64B8-AD4007AA69BD}"/>
              </a:ext>
            </a:extLst>
          </p:cNvPr>
          <p:cNvSpPr txBox="1"/>
          <p:nvPr/>
        </p:nvSpPr>
        <p:spPr>
          <a:xfrm>
            <a:off x="8046523" y="246104"/>
            <a:ext cx="4033585" cy="329320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Financial Forecast</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Revenue is expected to increase as the café builds its customer base.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business makes a loss in the first two months.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From </a:t>
            </a:r>
            <a:r>
              <a:rPr lang="en-GB" sz="2000" b="1" dirty="0">
                <a:latin typeface="Arial" panose="020B0604020202020204" pitchFamily="34" charset="0"/>
                <a:cs typeface="Arial" panose="020B0604020202020204" pitchFamily="34" charset="0"/>
              </a:rPr>
              <a:t>Month 3</a:t>
            </a:r>
            <a:r>
              <a:rPr lang="en-GB" sz="2000" dirty="0">
                <a:latin typeface="Arial" panose="020B0604020202020204" pitchFamily="34" charset="0"/>
                <a:cs typeface="Arial" panose="020B0604020202020204" pitchFamily="34" charset="0"/>
              </a:rPr>
              <a:t>, the café is expected to become </a:t>
            </a:r>
            <a:r>
              <a:rPr lang="en-GB" sz="2000" b="1" dirty="0">
                <a:latin typeface="Arial" panose="020B0604020202020204" pitchFamily="34" charset="0"/>
                <a:cs typeface="Arial" panose="020B0604020202020204" pitchFamily="34" charset="0"/>
              </a:rPr>
              <a:t>profitable</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32727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 name="Picture 7">
            <a:extLst>
              <a:ext uri="{FF2B5EF4-FFF2-40B4-BE49-F238E27FC236}">
                <a16:creationId xmlns:a16="http://schemas.microsoft.com/office/drawing/2014/main" id="{F32252EE-A47A-67C0-7D78-9F39BF940D4A}"/>
              </a:ext>
            </a:extLst>
          </p:cNvPr>
          <p:cNvPicPr>
            <a:picLocks noChangeAspect="1"/>
          </p:cNvPicPr>
          <p:nvPr/>
        </p:nvPicPr>
        <p:blipFill>
          <a:blip r:embed="rId3">
            <a:extLst>
              <a:ext uri="{28A0092B-C50C-407E-A947-70E740481C1C}">
                <a14:useLocalDpi xmlns:a14="http://schemas.microsoft.com/office/drawing/2010/main" val="0"/>
              </a:ext>
            </a:extLst>
          </a:blip>
          <a:srcRect r="3182" b="-1"/>
          <a:stretch>
            <a:fillRect/>
          </a:stretch>
        </p:blipFill>
        <p:spPr>
          <a:xfrm>
            <a:off x="20" y="10"/>
            <a:ext cx="9947062" cy="6857990"/>
          </a:xfrm>
          <a:prstGeom prst="rect">
            <a:avLst/>
          </a:prstGeom>
        </p:spPr>
      </p:pic>
      <p:sp>
        <p:nvSpPr>
          <p:cNvPr id="25"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6" name="Freeform: Shape 1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7"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8193975" y="340091"/>
            <a:ext cx="3633746" cy="736869"/>
          </a:xfrm>
        </p:spPr>
        <p:txBody>
          <a:bodyPr anchor="b">
            <a:normAutofit/>
          </a:bodyPr>
          <a:lstStyle/>
          <a:p>
            <a:r>
              <a:rPr lang="en-GB" sz="36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8046719" y="1239520"/>
            <a:ext cx="3633747" cy="4815840"/>
          </a:xfrm>
        </p:spPr>
        <p:txBody>
          <a:bodyPr>
            <a:normAutofit/>
          </a:bodyPr>
          <a:lstStyle/>
          <a:p>
            <a:pPr>
              <a:buFont typeface="Wingdings" panose="05000000000000000000" pitchFamily="2" charset="2"/>
              <a:buChar char="v"/>
            </a:pPr>
            <a:r>
              <a:rPr lang="en-GB" sz="14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DreamWorld Café </a:t>
            </a:r>
            <a:r>
              <a:rPr lang="en-GB" sz="1800" dirty="0">
                <a:latin typeface="Arial" panose="020B0604020202020204" pitchFamily="34" charset="0"/>
                <a:cs typeface="Arial" panose="020B0604020202020204" pitchFamily="34" charset="0"/>
              </a:rPr>
              <a:t>will offer a unique themed café experience in London.</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 The business will focus on premium desserts, customer experience and    seasonal themes.</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 The financial forecast shows a loss in the first two months, with profit expected from </a:t>
            </a:r>
            <a:r>
              <a:rPr lang="en-GB" sz="1800" b="1" dirty="0">
                <a:latin typeface="Arial" panose="020B0604020202020204" pitchFamily="34" charset="0"/>
                <a:cs typeface="Arial" panose="020B0604020202020204" pitchFamily="34" charset="0"/>
              </a:rPr>
              <a:t>Month 3</a:t>
            </a:r>
            <a:r>
              <a:rPr lang="en-GB" sz="1800" dirty="0">
                <a:latin typeface="Arial" panose="020B0604020202020204" pitchFamily="34" charset="0"/>
                <a:cs typeface="Arial" panose="020B0604020202020204" pitchFamily="34" charset="0"/>
              </a:rPr>
              <a:t>.</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Social media and seasonal marketing will support customer engagement and repeat visits.</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 The business has potential for future growth and expansion.</a:t>
            </a:r>
          </a:p>
        </p:txBody>
      </p:sp>
    </p:spTree>
    <p:extLst>
      <p:ext uri="{BB962C8B-B14F-4D97-AF65-F5344CB8AC3E}">
        <p14:creationId xmlns:p14="http://schemas.microsoft.com/office/powerpoint/2010/main" val="357102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3D1F234-805A-944E-634F-61657173FCA8}"/>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REFERENCES</a:t>
            </a:r>
          </a:p>
        </p:txBody>
      </p:sp>
      <p:sp>
        <p:nvSpPr>
          <p:cNvPr id="4" name="TextBox 3">
            <a:extLst>
              <a:ext uri="{FF2B5EF4-FFF2-40B4-BE49-F238E27FC236}">
                <a16:creationId xmlns:a16="http://schemas.microsoft.com/office/drawing/2014/main" id="{284F5C4A-9356-E77D-B2D6-7356B93ABB5B}"/>
              </a:ext>
            </a:extLst>
          </p:cNvPr>
          <p:cNvSpPr txBox="1"/>
          <p:nvPr/>
        </p:nvSpPr>
        <p:spPr>
          <a:xfrm>
            <a:off x="4810259" y="649480"/>
            <a:ext cx="6555347" cy="5546047"/>
          </a:xfrm>
          <a:prstGeom prst="rect">
            <a:avLst/>
          </a:prstGeom>
        </p:spPr>
        <p:txBody>
          <a:bodyPr vert="horz" lIns="91440" tIns="45720" rIns="91440" bIns="45720" rtlCol="0" anchor="ctr">
            <a:normAutofit fontScale="92500" lnSpcReduction="10000"/>
          </a:bodyPr>
          <a:lstStyle/>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
              <a:lnSpc>
                <a:spcPct val="90000"/>
              </a:lnSpc>
              <a:spcAft>
                <a:spcPts val="600"/>
              </a:spcAft>
            </a:pPr>
            <a:r>
              <a:rPr lang="en-US" sz="2000" dirty="0">
                <a:latin typeface="Arial" panose="020B0604020202020204" pitchFamily="34" charset="0"/>
                <a:cs typeface="Arial" panose="020B0604020202020204" pitchFamily="34" charset="0"/>
              </a:rPr>
              <a:t>UWTSD (2026) Week 3 Lecture Slides: </a:t>
            </a:r>
            <a:r>
              <a:rPr lang="en-US" sz="2000" i="1" dirty="0">
                <a:latin typeface="Arial" panose="020B0604020202020204" pitchFamily="34" charset="0"/>
                <a:cs typeface="Arial" panose="020B0604020202020204" pitchFamily="34" charset="0"/>
              </a:rPr>
              <a:t>Legal Format of Enterprises and Building a Founding Team. </a:t>
            </a:r>
            <a:r>
              <a:rPr lang="en-US" sz="2000" dirty="0">
                <a:latin typeface="Arial" panose="020B0604020202020204" pitchFamily="34" charset="0"/>
                <a:cs typeface="Arial" panose="020B0604020202020204" pitchFamily="34" charset="0"/>
              </a:rPr>
              <a:t>University of Wales Trinity Saint David.</a:t>
            </a:r>
          </a:p>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
              <a:lnSpc>
                <a:spcPct val="90000"/>
              </a:lnSpc>
              <a:spcAft>
                <a:spcPts val="600"/>
              </a:spcAft>
            </a:pPr>
            <a:r>
              <a:rPr lang="en-US" sz="2000" dirty="0">
                <a:latin typeface="Arial" panose="020B0604020202020204" pitchFamily="34" charset="0"/>
                <a:cs typeface="Arial" panose="020B0604020202020204" pitchFamily="34" charset="0"/>
              </a:rPr>
              <a:t>UWTSD (2026) </a:t>
            </a:r>
            <a:r>
              <a:rPr lang="en-US" sz="2000" i="1" dirty="0">
                <a:latin typeface="Arial" panose="020B0604020202020204" pitchFamily="34" charset="0"/>
                <a:cs typeface="Arial" panose="020B0604020202020204" pitchFamily="34" charset="0"/>
              </a:rPr>
              <a:t>Week 4 Lecture Slides: PESTEL Analysis.</a:t>
            </a:r>
            <a:r>
              <a:rPr lang="en-US" sz="2000" dirty="0">
                <a:latin typeface="Arial" panose="020B0604020202020204" pitchFamily="34" charset="0"/>
                <a:cs typeface="Arial" panose="020B0604020202020204" pitchFamily="34" charset="0"/>
              </a:rPr>
              <a:t> University of Wales Trinity Saint David.</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
              <a:lnSpc>
                <a:spcPct val="90000"/>
              </a:lnSpc>
              <a:spcAft>
                <a:spcPts val="600"/>
              </a:spcAft>
            </a:pPr>
            <a:r>
              <a:rPr lang="en-US" sz="2000" dirty="0">
                <a:latin typeface="Arial" panose="020B0604020202020204" pitchFamily="34" charset="0"/>
                <a:cs typeface="Arial" panose="020B0604020202020204" pitchFamily="34" charset="0"/>
              </a:rPr>
              <a:t>Food Standards Agency (2023) </a:t>
            </a:r>
            <a:r>
              <a:rPr lang="en-US" sz="2000" i="1" dirty="0">
                <a:latin typeface="Arial" panose="020B0604020202020204" pitchFamily="34" charset="0"/>
                <a:cs typeface="Arial" panose="020B0604020202020204" pitchFamily="34" charset="0"/>
              </a:rPr>
              <a:t>Starting a food business</a:t>
            </a:r>
            <a:r>
              <a:rPr lang="en-US" sz="2000" dirty="0">
                <a:latin typeface="Arial" panose="020B0604020202020204" pitchFamily="34" charset="0"/>
                <a:cs typeface="Arial" panose="020B0604020202020204" pitchFamily="34" charset="0"/>
              </a:rPr>
              <a:t>. Available at: https://www.gov.uk/guidance/starting-a-food-business (Accessed: 9 August 2026).</a:t>
            </a:r>
          </a:p>
          <a:p>
            <a:pPr>
              <a:lnSpc>
                <a:spcPct val="90000"/>
              </a:lnSpc>
              <a:spcAft>
                <a:spcPts val="600"/>
              </a:spcAft>
            </a:pPr>
            <a:endParaRPr lang="en-US" sz="2000" dirty="0">
              <a:latin typeface="Arial" panose="020B0604020202020204" pitchFamily="34" charset="0"/>
              <a:cs typeface="Arial" panose="020B0604020202020204" pitchFamily="34" charset="0"/>
            </a:endParaRPr>
          </a:p>
          <a:p>
            <a:pPr marL="57150">
              <a:lnSpc>
                <a:spcPct val="90000"/>
              </a:lnSpc>
              <a:spcAft>
                <a:spcPts val="600"/>
              </a:spcAft>
            </a:pPr>
            <a:r>
              <a:rPr lang="en-US" sz="2000" dirty="0">
                <a:latin typeface="Arial" panose="020B0604020202020204" pitchFamily="34" charset="0"/>
                <a:cs typeface="Arial" panose="020B0604020202020204" pitchFamily="34" charset="0"/>
              </a:rPr>
              <a:t>Food Standards Agency (2026) </a:t>
            </a:r>
            <a:r>
              <a:rPr lang="en-US" sz="2000" i="1" dirty="0">
                <a:latin typeface="Arial" panose="020B0604020202020204" pitchFamily="34" charset="0"/>
                <a:cs typeface="Arial" panose="020B0604020202020204" pitchFamily="34" charset="0"/>
              </a:rPr>
              <a:t>Food business registration</a:t>
            </a:r>
            <a:r>
              <a:rPr lang="en-US" sz="2000" dirty="0">
                <a:latin typeface="Arial" panose="020B0604020202020204" pitchFamily="34" charset="0"/>
                <a:cs typeface="Arial" panose="020B0604020202020204" pitchFamily="34" charset="0"/>
              </a:rPr>
              <a:t>. Available at: https://www.gov.uk/guidance/food-business-registration (Accessed: 9 August 2026).</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
              <a:lnSpc>
                <a:spcPct val="90000"/>
              </a:lnSpc>
              <a:spcAft>
                <a:spcPts val="600"/>
              </a:spcAft>
            </a:pPr>
            <a:r>
              <a:rPr lang="en-US" sz="2000" dirty="0">
                <a:latin typeface="Arial" panose="020B0604020202020204" pitchFamily="34" charset="0"/>
                <a:cs typeface="Arial" panose="020B0604020202020204" pitchFamily="34" charset="0"/>
              </a:rPr>
              <a:t>GOV.UK (n.d.) </a:t>
            </a:r>
            <a:r>
              <a:rPr lang="en-US" sz="2000" i="1" dirty="0">
                <a:latin typeface="Arial" panose="020B0604020202020204" pitchFamily="34" charset="0"/>
                <a:cs typeface="Arial" panose="020B0604020202020204" pitchFamily="34" charset="0"/>
              </a:rPr>
              <a:t>Food hygiene for businesses</a:t>
            </a:r>
            <a:r>
              <a:rPr lang="en-US" sz="2000" dirty="0">
                <a:latin typeface="Arial" panose="020B0604020202020204" pitchFamily="34" charset="0"/>
                <a:cs typeface="Arial" panose="020B0604020202020204" pitchFamily="34" charset="0"/>
              </a:rPr>
              <a:t>. Available at: https://www.gov.uk/food-hygiene-businesses (Accessed: 9 August 2026).</a:t>
            </a:r>
          </a:p>
          <a:p>
            <a:pPr marL="285750" indent="-228600">
              <a:lnSpc>
                <a:spcPct val="90000"/>
              </a:lnSpc>
              <a:spcAft>
                <a:spcPts val="600"/>
              </a:spcAft>
              <a:buFont typeface="Arial" panose="020B0604020202020204" pitchFamily="34" charset="0"/>
              <a:buChar char="•"/>
            </a:pPr>
            <a:endParaRPr lang="en-US" sz="1700" dirty="0"/>
          </a:p>
        </p:txBody>
      </p:sp>
      <p:sp>
        <p:nvSpPr>
          <p:cNvPr id="3" name="TextBox 2">
            <a:extLst>
              <a:ext uri="{FF2B5EF4-FFF2-40B4-BE49-F238E27FC236}">
                <a16:creationId xmlns:a16="http://schemas.microsoft.com/office/drawing/2014/main" id="{65AAA9DC-EABD-F0B5-40AD-7D66F1E005DD}"/>
              </a:ext>
            </a:extLst>
          </p:cNvPr>
          <p:cNvSpPr txBox="1"/>
          <p:nvPr/>
        </p:nvSpPr>
        <p:spPr>
          <a:xfrm>
            <a:off x="955040" y="2072640"/>
            <a:ext cx="10464800" cy="723275"/>
          </a:xfrm>
          <a:prstGeom prst="rect">
            <a:avLst/>
          </a:prstGeom>
          <a:noFill/>
        </p:spPr>
        <p:txBody>
          <a:bodyPr wrap="square" rtlCol="0">
            <a:spAutoFit/>
          </a:bodyPr>
          <a:lstStyle/>
          <a:p>
            <a:pPr marL="285750" indent="-285750">
              <a:spcAft>
                <a:spcPts val="600"/>
              </a:spcAft>
              <a:buFont typeface="Wingdings" panose="05000000000000000000" pitchFamily="2" charset="2"/>
              <a:buChar char="v"/>
            </a:pPr>
            <a:endParaRPr lang="en-GB" dirty="0"/>
          </a:p>
          <a:p>
            <a:pPr marL="285750" indent="-285750">
              <a:spcAft>
                <a:spcPts val="600"/>
              </a:spcAft>
              <a:buFont typeface="Wingdings" panose="05000000000000000000" pitchFamily="2" charset="2"/>
              <a:buChar char="v"/>
            </a:pPr>
            <a:endParaRPr lang="en-GB" dirty="0"/>
          </a:p>
        </p:txBody>
      </p:sp>
    </p:spTree>
    <p:extLst>
      <p:ext uri="{BB962C8B-B14F-4D97-AF65-F5344CB8AC3E}">
        <p14:creationId xmlns:p14="http://schemas.microsoft.com/office/powerpoint/2010/main" val="567714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alphaModFix amt="40000"/>
            <a:extLst>
              <a:ext uri="{28A0092B-C50C-407E-A947-70E740481C1C}">
                <a14:useLocalDpi xmlns:a14="http://schemas.microsoft.com/office/drawing/2010/main" val="0"/>
              </a:ext>
            </a:extLst>
          </a:blip>
          <a:srcRect l="18407" r="12283"/>
          <a:stretch>
            <a:fillRect/>
          </a:stretch>
        </p:blipFill>
        <p:spPr>
          <a:xfrm>
            <a:off x="-170" y="10"/>
            <a:ext cx="8450317" cy="6857990"/>
          </a:xfrm>
          <a:prstGeom prst="rect">
            <a:avLst/>
          </a:prstGeom>
        </p:spPr>
      </p:pic>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kern="1200">
                <a:solidFill>
                  <a:srgbClr val="FFFFFF"/>
                </a:solidFill>
                <a:latin typeface="+mj-lt"/>
                <a:ea typeface="+mj-ea"/>
                <a:cs typeface="+mj-cs"/>
              </a:rPr>
              <a:t>Questions? </a:t>
            </a:r>
          </a:p>
        </p:txBody>
      </p:sp>
      <p:pic>
        <p:nvPicPr>
          <p:cNvPr id="4" name="Picture 3">
            <a:extLst>
              <a:ext uri="{FF2B5EF4-FFF2-40B4-BE49-F238E27FC236}">
                <a16:creationId xmlns:a16="http://schemas.microsoft.com/office/drawing/2014/main" id="{E4C0BFF9-3D03-D480-99FD-8A32BB617591}"/>
              </a:ext>
            </a:extLst>
          </p:cNvPr>
          <p:cNvPicPr>
            <a:picLocks noChangeAspect="1"/>
          </p:cNvPicPr>
          <p:nvPr/>
        </p:nvPicPr>
        <p:blipFill>
          <a:blip r:embed="rId3">
            <a:extLst>
              <a:ext uri="{28A0092B-C50C-407E-A947-70E740481C1C}">
                <a14:useLocalDpi xmlns:a14="http://schemas.microsoft.com/office/drawing/2010/main" val="0"/>
              </a:ext>
            </a:extLst>
          </a:blip>
          <a:srcRect b="13740"/>
          <a:stretch>
            <a:fillRect/>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1dacf9dea701cc2680124c1a2fc183e">
  <xsd:schema xmlns:xsd="http://www.w3.org/2001/XMLSchema" xmlns:xs="http://www.w3.org/2001/XMLSchema" xmlns:p="http://schemas.microsoft.com/office/2006/metadata/properties" xmlns:ns3="b4f9f7ee-5770-4a14-8925-17f3d16e50b7" targetNamespace="http://schemas.microsoft.com/office/2006/metadata/properties" ma:root="true" ma:fieldsID="248868c47edb94261d82ee8466cf14d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F5D5FB-E2F0-496B-9986-B3BD47100DC5}">
  <ds:schemaRefs>
    <ds:schemaRef ds:uri="http://schemas.microsoft.com/sharepoint/v3/contenttype/forms"/>
  </ds:schemaRefs>
</ds:datastoreItem>
</file>

<file path=customXml/itemProps2.xml><?xml version="1.0" encoding="utf-8"?>
<ds:datastoreItem xmlns:ds="http://schemas.openxmlformats.org/officeDocument/2006/customXml" ds:itemID="{FBB11101-8064-451E-A5AE-B0C109C28473}">
  <ds:schemaRefs>
    <ds:schemaRef ds:uri="http://purl.org/dc/terms/"/>
    <ds:schemaRef ds:uri="http://schemas.microsoft.com/office/2006/documentManagement/types"/>
    <ds:schemaRef ds:uri="http://purl.org/dc/dcmitype/"/>
    <ds:schemaRef ds:uri="http://schemas.microsoft.com/office/2006/metadata/properties"/>
    <ds:schemaRef ds:uri="http://schemas.microsoft.com/office/infopath/2007/PartnerControls"/>
    <ds:schemaRef ds:uri="b4f9f7ee-5770-4a14-8925-17f3d16e50b7"/>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EF752333-F49B-47FA-944E-053DA75C72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685</TotalTime>
  <Words>1881</Words>
  <Application>Microsoft Office PowerPoint</Application>
  <PresentationFormat>Widescreen</PresentationFormat>
  <Paragraphs>309</Paragraphs>
  <Slides>17</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Meiryo</vt:lpstr>
      <vt:lpstr>Arial</vt:lpstr>
      <vt:lpstr>Calibri</vt:lpstr>
      <vt:lpstr>Calibri Light</vt:lpstr>
      <vt:lpstr>Söhne</vt:lpstr>
      <vt:lpstr>Wingdings</vt:lpstr>
      <vt:lpstr>Office Theme</vt:lpstr>
      <vt:lpstr>    Business Plan</vt:lpstr>
      <vt:lpstr>PowerPoint Presentation</vt:lpstr>
      <vt:lpstr>PowerPoint Presentation</vt:lpstr>
      <vt:lpstr>PowerPoint Presentation</vt:lpstr>
      <vt:lpstr>PowerPoint Presentation</vt:lpstr>
      <vt:lpstr>PowerPoint Presentation</vt:lpstr>
      <vt:lpstr>          Organisational Chart – DreamWorld Café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Elefteria Alika (2512827)</cp:lastModifiedBy>
  <cp:revision>55</cp:revision>
  <dcterms:created xsi:type="dcterms:W3CDTF">2023-07-31T07:37:43Z</dcterms:created>
  <dcterms:modified xsi:type="dcterms:W3CDTF">2026-08-09T19:31:11Z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