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70" r:id="rId13"/>
    <p:sldId id="271" r:id="rId14"/>
    <p:sldId id="268" r:id="rId15"/>
    <p:sldId id="267" r:id="rId16"/>
    <p:sldId id="269"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6F4B"/>
    <a:srgbClr val="17ACCF"/>
    <a:srgbClr val="5555F5"/>
    <a:srgbClr val="D7FD4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B3CC60-140D-4C9F-8C80-AA927C2E1392}" v="76" dt="2026-02-13T16:55:04.2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69" autoAdjust="0"/>
    <p:restoredTop sz="94660"/>
  </p:normalViewPr>
  <p:slideViewPr>
    <p:cSldViewPr snapToGrid="0">
      <p:cViewPr varScale="1">
        <p:scale>
          <a:sx n="70" d="100"/>
          <a:sy n="70" d="100"/>
        </p:scale>
        <p:origin x="422"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63B9DD-2082-4D4D-8643-DBBEF4B51866}"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0F33DD-9567-4085-AD35-879984CE57A2}" type="slidenum">
              <a:rPr lang="en-GB" smtClean="0"/>
              <a:t>‹#›</a:t>
            </a:fld>
            <a:endParaRPr lang="en-GB"/>
          </a:p>
        </p:txBody>
      </p:sp>
    </p:spTree>
    <p:extLst>
      <p:ext uri="{BB962C8B-B14F-4D97-AF65-F5344CB8AC3E}">
        <p14:creationId xmlns:p14="http://schemas.microsoft.com/office/powerpoint/2010/main" val="40199753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7D1F9-3A86-98AF-2591-6B4C5DD1DD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B65A46D-117F-67FA-D582-AB04A2694E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7AEB66E-3F63-8A46-96E7-1250800486B8}"/>
              </a:ext>
            </a:extLst>
          </p:cNvPr>
          <p:cNvSpPr>
            <a:spLocks noGrp="1"/>
          </p:cNvSpPr>
          <p:nvPr>
            <p:ph type="dt" sz="half" idx="10"/>
          </p:nvPr>
        </p:nvSpPr>
        <p:spPr/>
        <p:txBody>
          <a:bodyPr/>
          <a:lstStyle/>
          <a:p>
            <a:fld id="{28C0553E-6D3A-4853-9F6E-413629F8BFFE}" type="datetimeFigureOut">
              <a:rPr lang="en-GB" smtClean="0"/>
              <a:t>15/02/2026</a:t>
            </a:fld>
            <a:endParaRPr lang="en-GB"/>
          </a:p>
        </p:txBody>
      </p:sp>
      <p:sp>
        <p:nvSpPr>
          <p:cNvPr id="5" name="Footer Placeholder 4">
            <a:extLst>
              <a:ext uri="{FF2B5EF4-FFF2-40B4-BE49-F238E27FC236}">
                <a16:creationId xmlns:a16="http://schemas.microsoft.com/office/drawing/2014/main" id="{C9F7B2ED-14D7-AB7B-EB57-FF8D9218F8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EA2E9D-635D-F8E1-BD49-FB09B239B86B}"/>
              </a:ext>
            </a:extLst>
          </p:cNvPr>
          <p:cNvSpPr>
            <a:spLocks noGrp="1"/>
          </p:cNvSpPr>
          <p:nvPr>
            <p:ph type="sldNum" sz="quarter" idx="12"/>
          </p:nvPr>
        </p:nvSpPr>
        <p:spPr/>
        <p:txBody>
          <a:bodyPr/>
          <a:lstStyle/>
          <a:p>
            <a:fld id="{E4727027-BBDB-4D6A-8240-6C5CCFFC8B71}" type="slidenum">
              <a:rPr lang="en-GB" smtClean="0"/>
              <a:t>‹#›</a:t>
            </a:fld>
            <a:endParaRPr lang="en-GB"/>
          </a:p>
        </p:txBody>
      </p:sp>
    </p:spTree>
    <p:extLst>
      <p:ext uri="{BB962C8B-B14F-4D97-AF65-F5344CB8AC3E}">
        <p14:creationId xmlns:p14="http://schemas.microsoft.com/office/powerpoint/2010/main" val="480021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717B9-FF02-B8F7-617C-9FC2DEC4EB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54C553-9777-54A1-2748-D68DC9ABB20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14623D-2DBB-3FAD-AFBC-223367DB703B}"/>
              </a:ext>
            </a:extLst>
          </p:cNvPr>
          <p:cNvSpPr>
            <a:spLocks noGrp="1"/>
          </p:cNvSpPr>
          <p:nvPr>
            <p:ph type="dt" sz="half" idx="10"/>
          </p:nvPr>
        </p:nvSpPr>
        <p:spPr/>
        <p:txBody>
          <a:bodyPr/>
          <a:lstStyle/>
          <a:p>
            <a:fld id="{28C0553E-6D3A-4853-9F6E-413629F8BFFE}" type="datetimeFigureOut">
              <a:rPr lang="en-GB" smtClean="0"/>
              <a:t>15/02/2026</a:t>
            </a:fld>
            <a:endParaRPr lang="en-GB"/>
          </a:p>
        </p:txBody>
      </p:sp>
      <p:sp>
        <p:nvSpPr>
          <p:cNvPr id="5" name="Footer Placeholder 4">
            <a:extLst>
              <a:ext uri="{FF2B5EF4-FFF2-40B4-BE49-F238E27FC236}">
                <a16:creationId xmlns:a16="http://schemas.microsoft.com/office/drawing/2014/main" id="{FEE755E7-1544-F12F-CC26-94B6B6A895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2B4959-C8CE-5C01-3889-979D4E7D54DC}"/>
              </a:ext>
            </a:extLst>
          </p:cNvPr>
          <p:cNvSpPr>
            <a:spLocks noGrp="1"/>
          </p:cNvSpPr>
          <p:nvPr>
            <p:ph type="sldNum" sz="quarter" idx="12"/>
          </p:nvPr>
        </p:nvSpPr>
        <p:spPr/>
        <p:txBody>
          <a:bodyPr/>
          <a:lstStyle/>
          <a:p>
            <a:fld id="{E4727027-BBDB-4D6A-8240-6C5CCFFC8B71}" type="slidenum">
              <a:rPr lang="en-GB" smtClean="0"/>
              <a:t>‹#›</a:t>
            </a:fld>
            <a:endParaRPr lang="en-GB"/>
          </a:p>
        </p:txBody>
      </p:sp>
    </p:spTree>
    <p:extLst>
      <p:ext uri="{BB962C8B-B14F-4D97-AF65-F5344CB8AC3E}">
        <p14:creationId xmlns:p14="http://schemas.microsoft.com/office/powerpoint/2010/main" val="2247572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19859-47F3-ED96-8F17-2D2BED61075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286007B-876D-270D-6400-EDC9B36C7B1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034550-B7E0-D585-0B72-FFD5FDBEA046}"/>
              </a:ext>
            </a:extLst>
          </p:cNvPr>
          <p:cNvSpPr>
            <a:spLocks noGrp="1"/>
          </p:cNvSpPr>
          <p:nvPr>
            <p:ph type="dt" sz="half" idx="10"/>
          </p:nvPr>
        </p:nvSpPr>
        <p:spPr/>
        <p:txBody>
          <a:bodyPr/>
          <a:lstStyle/>
          <a:p>
            <a:fld id="{28C0553E-6D3A-4853-9F6E-413629F8BFFE}" type="datetimeFigureOut">
              <a:rPr lang="en-GB" smtClean="0"/>
              <a:t>15/02/2026</a:t>
            </a:fld>
            <a:endParaRPr lang="en-GB"/>
          </a:p>
        </p:txBody>
      </p:sp>
      <p:sp>
        <p:nvSpPr>
          <p:cNvPr id="5" name="Footer Placeholder 4">
            <a:extLst>
              <a:ext uri="{FF2B5EF4-FFF2-40B4-BE49-F238E27FC236}">
                <a16:creationId xmlns:a16="http://schemas.microsoft.com/office/drawing/2014/main" id="{07118DA0-1364-D247-2461-8384975DF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8E4EB1-7E98-0EAD-FACA-FCBFDEB6592F}"/>
              </a:ext>
            </a:extLst>
          </p:cNvPr>
          <p:cNvSpPr>
            <a:spLocks noGrp="1"/>
          </p:cNvSpPr>
          <p:nvPr>
            <p:ph type="sldNum" sz="quarter" idx="12"/>
          </p:nvPr>
        </p:nvSpPr>
        <p:spPr/>
        <p:txBody>
          <a:bodyPr/>
          <a:lstStyle/>
          <a:p>
            <a:fld id="{E4727027-BBDB-4D6A-8240-6C5CCFFC8B71}" type="slidenum">
              <a:rPr lang="en-GB" smtClean="0"/>
              <a:t>‹#›</a:t>
            </a:fld>
            <a:endParaRPr lang="en-GB"/>
          </a:p>
        </p:txBody>
      </p:sp>
    </p:spTree>
    <p:extLst>
      <p:ext uri="{BB962C8B-B14F-4D97-AF65-F5344CB8AC3E}">
        <p14:creationId xmlns:p14="http://schemas.microsoft.com/office/powerpoint/2010/main" val="813501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47228-7719-218B-B066-4476F5CDEC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D3100C-941E-DFF6-9AA2-09902494754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92D9A37-E4BF-2447-48D9-689F63C4FD1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855F87E-86F5-C0D2-CFC7-200C9E9D4650}"/>
              </a:ext>
            </a:extLst>
          </p:cNvPr>
          <p:cNvSpPr>
            <a:spLocks noGrp="1"/>
          </p:cNvSpPr>
          <p:nvPr>
            <p:ph type="dt" sz="half" idx="10"/>
          </p:nvPr>
        </p:nvSpPr>
        <p:spPr/>
        <p:txBody>
          <a:bodyPr/>
          <a:lstStyle/>
          <a:p>
            <a:fld id="{28C0553E-6D3A-4853-9F6E-413629F8BFFE}" type="datetimeFigureOut">
              <a:rPr lang="en-GB" smtClean="0"/>
              <a:t>15/02/2026</a:t>
            </a:fld>
            <a:endParaRPr lang="en-GB"/>
          </a:p>
        </p:txBody>
      </p:sp>
      <p:sp>
        <p:nvSpPr>
          <p:cNvPr id="6" name="Footer Placeholder 5">
            <a:extLst>
              <a:ext uri="{FF2B5EF4-FFF2-40B4-BE49-F238E27FC236}">
                <a16:creationId xmlns:a16="http://schemas.microsoft.com/office/drawing/2014/main" id="{F60233CE-708A-2C89-D3C1-44B18D8F4D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459F4D-5F41-DC6E-38E7-D7A72836EA6D}"/>
              </a:ext>
            </a:extLst>
          </p:cNvPr>
          <p:cNvSpPr>
            <a:spLocks noGrp="1"/>
          </p:cNvSpPr>
          <p:nvPr>
            <p:ph type="sldNum" sz="quarter" idx="12"/>
          </p:nvPr>
        </p:nvSpPr>
        <p:spPr/>
        <p:txBody>
          <a:bodyPr/>
          <a:lstStyle/>
          <a:p>
            <a:fld id="{E4727027-BBDB-4D6A-8240-6C5CCFFC8B71}" type="slidenum">
              <a:rPr lang="en-GB" smtClean="0"/>
              <a:t>‹#›</a:t>
            </a:fld>
            <a:endParaRPr lang="en-GB"/>
          </a:p>
        </p:txBody>
      </p:sp>
    </p:spTree>
    <p:extLst>
      <p:ext uri="{BB962C8B-B14F-4D97-AF65-F5344CB8AC3E}">
        <p14:creationId xmlns:p14="http://schemas.microsoft.com/office/powerpoint/2010/main" val="4085830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32B7D-686D-6ED6-FCFD-D2253306ABA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6629F4-77FF-FC37-58D6-F3A83A6A736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CC4FE42-C459-5899-2514-4FA70BE37D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2189E5A-5C7D-C897-F556-38DF921DF63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B2E5A93-66E0-66C6-EBA0-0BCF2E14716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F543C61-8D1F-774F-1578-D96AE8313F1C}"/>
              </a:ext>
            </a:extLst>
          </p:cNvPr>
          <p:cNvSpPr>
            <a:spLocks noGrp="1"/>
          </p:cNvSpPr>
          <p:nvPr>
            <p:ph type="dt" sz="half" idx="10"/>
          </p:nvPr>
        </p:nvSpPr>
        <p:spPr/>
        <p:txBody>
          <a:bodyPr/>
          <a:lstStyle/>
          <a:p>
            <a:fld id="{28C0553E-6D3A-4853-9F6E-413629F8BFFE}" type="datetimeFigureOut">
              <a:rPr lang="en-GB" smtClean="0"/>
              <a:t>15/02/2026</a:t>
            </a:fld>
            <a:endParaRPr lang="en-GB"/>
          </a:p>
        </p:txBody>
      </p:sp>
      <p:sp>
        <p:nvSpPr>
          <p:cNvPr id="8" name="Footer Placeholder 7">
            <a:extLst>
              <a:ext uri="{FF2B5EF4-FFF2-40B4-BE49-F238E27FC236}">
                <a16:creationId xmlns:a16="http://schemas.microsoft.com/office/drawing/2014/main" id="{4D46323C-F100-55FC-A5A5-D2CE612A34D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132A52B-5376-CBD6-EDB3-CA40AA80DFBF}"/>
              </a:ext>
            </a:extLst>
          </p:cNvPr>
          <p:cNvSpPr>
            <a:spLocks noGrp="1"/>
          </p:cNvSpPr>
          <p:nvPr>
            <p:ph type="sldNum" sz="quarter" idx="12"/>
          </p:nvPr>
        </p:nvSpPr>
        <p:spPr/>
        <p:txBody>
          <a:bodyPr/>
          <a:lstStyle/>
          <a:p>
            <a:fld id="{E4727027-BBDB-4D6A-8240-6C5CCFFC8B71}" type="slidenum">
              <a:rPr lang="en-GB" smtClean="0"/>
              <a:t>‹#›</a:t>
            </a:fld>
            <a:endParaRPr lang="en-GB"/>
          </a:p>
        </p:txBody>
      </p:sp>
    </p:spTree>
    <p:extLst>
      <p:ext uri="{BB962C8B-B14F-4D97-AF65-F5344CB8AC3E}">
        <p14:creationId xmlns:p14="http://schemas.microsoft.com/office/powerpoint/2010/main" val="12470264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85592-0807-6F60-E65A-92B73473CA4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A9A69-F1A9-3D74-DFA3-88A0EA742D02}"/>
              </a:ext>
            </a:extLst>
          </p:cNvPr>
          <p:cNvSpPr>
            <a:spLocks noGrp="1"/>
          </p:cNvSpPr>
          <p:nvPr>
            <p:ph type="dt" sz="half" idx="10"/>
          </p:nvPr>
        </p:nvSpPr>
        <p:spPr/>
        <p:txBody>
          <a:bodyPr/>
          <a:lstStyle/>
          <a:p>
            <a:fld id="{28C0553E-6D3A-4853-9F6E-413629F8BFFE}" type="datetimeFigureOut">
              <a:rPr lang="en-GB" smtClean="0"/>
              <a:t>15/02/2026</a:t>
            </a:fld>
            <a:endParaRPr lang="en-GB"/>
          </a:p>
        </p:txBody>
      </p:sp>
      <p:sp>
        <p:nvSpPr>
          <p:cNvPr id="4" name="Footer Placeholder 3">
            <a:extLst>
              <a:ext uri="{FF2B5EF4-FFF2-40B4-BE49-F238E27FC236}">
                <a16:creationId xmlns:a16="http://schemas.microsoft.com/office/drawing/2014/main" id="{01A63B3E-A2CC-2C33-DDC9-6666C1858EB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D48305-94E5-9CB3-E319-62581F87F754}"/>
              </a:ext>
            </a:extLst>
          </p:cNvPr>
          <p:cNvSpPr>
            <a:spLocks noGrp="1"/>
          </p:cNvSpPr>
          <p:nvPr>
            <p:ph type="sldNum" sz="quarter" idx="12"/>
          </p:nvPr>
        </p:nvSpPr>
        <p:spPr/>
        <p:txBody>
          <a:bodyPr/>
          <a:lstStyle/>
          <a:p>
            <a:fld id="{E4727027-BBDB-4D6A-8240-6C5CCFFC8B71}" type="slidenum">
              <a:rPr lang="en-GB" smtClean="0"/>
              <a:t>‹#›</a:t>
            </a:fld>
            <a:endParaRPr lang="en-GB"/>
          </a:p>
        </p:txBody>
      </p:sp>
    </p:spTree>
    <p:extLst>
      <p:ext uri="{BB962C8B-B14F-4D97-AF65-F5344CB8AC3E}">
        <p14:creationId xmlns:p14="http://schemas.microsoft.com/office/powerpoint/2010/main" val="1739774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8B228D-4E4F-96E1-DD9D-0ABEA1FB87DB}"/>
              </a:ext>
            </a:extLst>
          </p:cNvPr>
          <p:cNvSpPr>
            <a:spLocks noGrp="1"/>
          </p:cNvSpPr>
          <p:nvPr>
            <p:ph type="dt" sz="half" idx="10"/>
          </p:nvPr>
        </p:nvSpPr>
        <p:spPr/>
        <p:txBody>
          <a:bodyPr/>
          <a:lstStyle/>
          <a:p>
            <a:fld id="{28C0553E-6D3A-4853-9F6E-413629F8BFFE}" type="datetimeFigureOut">
              <a:rPr lang="en-GB" smtClean="0"/>
              <a:t>15/02/2026</a:t>
            </a:fld>
            <a:endParaRPr lang="en-GB"/>
          </a:p>
        </p:txBody>
      </p:sp>
      <p:sp>
        <p:nvSpPr>
          <p:cNvPr id="3" name="Footer Placeholder 2">
            <a:extLst>
              <a:ext uri="{FF2B5EF4-FFF2-40B4-BE49-F238E27FC236}">
                <a16:creationId xmlns:a16="http://schemas.microsoft.com/office/drawing/2014/main" id="{14ECBDD0-FC4A-17BC-E475-EE511C2E7E5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C3CE604-FDC4-3E12-D004-918459B3F026}"/>
              </a:ext>
            </a:extLst>
          </p:cNvPr>
          <p:cNvSpPr>
            <a:spLocks noGrp="1"/>
          </p:cNvSpPr>
          <p:nvPr>
            <p:ph type="sldNum" sz="quarter" idx="12"/>
          </p:nvPr>
        </p:nvSpPr>
        <p:spPr/>
        <p:txBody>
          <a:bodyPr/>
          <a:lstStyle/>
          <a:p>
            <a:fld id="{E4727027-BBDB-4D6A-8240-6C5CCFFC8B71}" type="slidenum">
              <a:rPr lang="en-GB" smtClean="0"/>
              <a:t>‹#›</a:t>
            </a:fld>
            <a:endParaRPr lang="en-GB"/>
          </a:p>
        </p:txBody>
      </p:sp>
    </p:spTree>
    <p:extLst>
      <p:ext uri="{BB962C8B-B14F-4D97-AF65-F5344CB8AC3E}">
        <p14:creationId xmlns:p14="http://schemas.microsoft.com/office/powerpoint/2010/main" val="1054675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5DF00-5A0A-5406-F615-FE02836D18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859A755-09C8-233B-A950-2C0B7D7925B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6C2DAF-8341-5F3F-9566-925E51E4C8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3A01C4-5BDC-3CA3-69D4-ADE4308E9B33}"/>
              </a:ext>
            </a:extLst>
          </p:cNvPr>
          <p:cNvSpPr>
            <a:spLocks noGrp="1"/>
          </p:cNvSpPr>
          <p:nvPr>
            <p:ph type="dt" sz="half" idx="10"/>
          </p:nvPr>
        </p:nvSpPr>
        <p:spPr/>
        <p:txBody>
          <a:bodyPr/>
          <a:lstStyle/>
          <a:p>
            <a:fld id="{28C0553E-6D3A-4853-9F6E-413629F8BFFE}" type="datetimeFigureOut">
              <a:rPr lang="en-GB" smtClean="0"/>
              <a:t>15/02/2026</a:t>
            </a:fld>
            <a:endParaRPr lang="en-GB"/>
          </a:p>
        </p:txBody>
      </p:sp>
      <p:sp>
        <p:nvSpPr>
          <p:cNvPr id="6" name="Footer Placeholder 5">
            <a:extLst>
              <a:ext uri="{FF2B5EF4-FFF2-40B4-BE49-F238E27FC236}">
                <a16:creationId xmlns:a16="http://schemas.microsoft.com/office/drawing/2014/main" id="{F3A29BA5-2E03-4F1C-002E-D8DD43FAD5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E59D52-C9CF-A67F-780C-7FC722873785}"/>
              </a:ext>
            </a:extLst>
          </p:cNvPr>
          <p:cNvSpPr>
            <a:spLocks noGrp="1"/>
          </p:cNvSpPr>
          <p:nvPr>
            <p:ph type="sldNum" sz="quarter" idx="12"/>
          </p:nvPr>
        </p:nvSpPr>
        <p:spPr/>
        <p:txBody>
          <a:bodyPr/>
          <a:lstStyle/>
          <a:p>
            <a:fld id="{E4727027-BBDB-4D6A-8240-6C5CCFFC8B71}" type="slidenum">
              <a:rPr lang="en-GB" smtClean="0"/>
              <a:t>‹#›</a:t>
            </a:fld>
            <a:endParaRPr lang="en-GB"/>
          </a:p>
        </p:txBody>
      </p:sp>
    </p:spTree>
    <p:extLst>
      <p:ext uri="{BB962C8B-B14F-4D97-AF65-F5344CB8AC3E}">
        <p14:creationId xmlns:p14="http://schemas.microsoft.com/office/powerpoint/2010/main" val="3156979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8A400-EFB4-43E0-66EF-10C1E17552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5BCEA34-4392-C868-8D98-FDA18D652C3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8CB324B-8250-661C-E564-A37BE9E241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DEA55ED-6F63-B0F2-E0E3-160E9EF822FC}"/>
              </a:ext>
            </a:extLst>
          </p:cNvPr>
          <p:cNvSpPr>
            <a:spLocks noGrp="1"/>
          </p:cNvSpPr>
          <p:nvPr>
            <p:ph type="dt" sz="half" idx="10"/>
          </p:nvPr>
        </p:nvSpPr>
        <p:spPr/>
        <p:txBody>
          <a:bodyPr/>
          <a:lstStyle/>
          <a:p>
            <a:fld id="{28C0553E-6D3A-4853-9F6E-413629F8BFFE}" type="datetimeFigureOut">
              <a:rPr lang="en-GB" smtClean="0"/>
              <a:t>15/02/2026</a:t>
            </a:fld>
            <a:endParaRPr lang="en-GB"/>
          </a:p>
        </p:txBody>
      </p:sp>
      <p:sp>
        <p:nvSpPr>
          <p:cNvPr id="6" name="Footer Placeholder 5">
            <a:extLst>
              <a:ext uri="{FF2B5EF4-FFF2-40B4-BE49-F238E27FC236}">
                <a16:creationId xmlns:a16="http://schemas.microsoft.com/office/drawing/2014/main" id="{2692C867-0D97-B6B8-B1ED-998CC287BD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DC57A0-B4CB-439F-1429-09C1F8DED565}"/>
              </a:ext>
            </a:extLst>
          </p:cNvPr>
          <p:cNvSpPr>
            <a:spLocks noGrp="1"/>
          </p:cNvSpPr>
          <p:nvPr>
            <p:ph type="sldNum" sz="quarter" idx="12"/>
          </p:nvPr>
        </p:nvSpPr>
        <p:spPr/>
        <p:txBody>
          <a:bodyPr/>
          <a:lstStyle/>
          <a:p>
            <a:fld id="{E4727027-BBDB-4D6A-8240-6C5CCFFC8B71}" type="slidenum">
              <a:rPr lang="en-GB" smtClean="0"/>
              <a:t>‹#›</a:t>
            </a:fld>
            <a:endParaRPr lang="en-GB"/>
          </a:p>
        </p:txBody>
      </p:sp>
    </p:spTree>
    <p:extLst>
      <p:ext uri="{BB962C8B-B14F-4D97-AF65-F5344CB8AC3E}">
        <p14:creationId xmlns:p14="http://schemas.microsoft.com/office/powerpoint/2010/main" val="586348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0ED9D-268A-77C0-BF20-494C7EA3762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35DDE59-A306-9529-F356-2C6CB7DE7C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9F1405-833A-779F-9465-01AD3770E32C}"/>
              </a:ext>
            </a:extLst>
          </p:cNvPr>
          <p:cNvSpPr>
            <a:spLocks noGrp="1"/>
          </p:cNvSpPr>
          <p:nvPr>
            <p:ph type="dt" sz="half" idx="10"/>
          </p:nvPr>
        </p:nvSpPr>
        <p:spPr/>
        <p:txBody>
          <a:bodyPr/>
          <a:lstStyle/>
          <a:p>
            <a:fld id="{28C0553E-6D3A-4853-9F6E-413629F8BFFE}" type="datetimeFigureOut">
              <a:rPr lang="en-GB" smtClean="0"/>
              <a:t>15/02/2026</a:t>
            </a:fld>
            <a:endParaRPr lang="en-GB"/>
          </a:p>
        </p:txBody>
      </p:sp>
      <p:sp>
        <p:nvSpPr>
          <p:cNvPr id="5" name="Footer Placeholder 4">
            <a:extLst>
              <a:ext uri="{FF2B5EF4-FFF2-40B4-BE49-F238E27FC236}">
                <a16:creationId xmlns:a16="http://schemas.microsoft.com/office/drawing/2014/main" id="{D9F67255-C87C-98D2-CA03-06523ABE80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CDC365-7D16-5867-A810-0514FB2F02EA}"/>
              </a:ext>
            </a:extLst>
          </p:cNvPr>
          <p:cNvSpPr>
            <a:spLocks noGrp="1"/>
          </p:cNvSpPr>
          <p:nvPr>
            <p:ph type="sldNum" sz="quarter" idx="12"/>
          </p:nvPr>
        </p:nvSpPr>
        <p:spPr/>
        <p:txBody>
          <a:bodyPr/>
          <a:lstStyle/>
          <a:p>
            <a:fld id="{E4727027-BBDB-4D6A-8240-6C5CCFFC8B71}" type="slidenum">
              <a:rPr lang="en-GB" smtClean="0"/>
              <a:t>‹#›</a:t>
            </a:fld>
            <a:endParaRPr lang="en-GB"/>
          </a:p>
        </p:txBody>
      </p:sp>
    </p:spTree>
    <p:extLst>
      <p:ext uri="{BB962C8B-B14F-4D97-AF65-F5344CB8AC3E}">
        <p14:creationId xmlns:p14="http://schemas.microsoft.com/office/powerpoint/2010/main" val="3726792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67B46C-5DCA-2F6C-DE0F-2DC62024B4D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46122C-8B9D-F50D-DAB5-BA934B0777D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352D33-A098-71F7-DAA4-60320155FB04}"/>
              </a:ext>
            </a:extLst>
          </p:cNvPr>
          <p:cNvSpPr>
            <a:spLocks noGrp="1"/>
          </p:cNvSpPr>
          <p:nvPr>
            <p:ph type="dt" sz="half" idx="10"/>
          </p:nvPr>
        </p:nvSpPr>
        <p:spPr/>
        <p:txBody>
          <a:bodyPr/>
          <a:lstStyle/>
          <a:p>
            <a:fld id="{28C0553E-6D3A-4853-9F6E-413629F8BFFE}" type="datetimeFigureOut">
              <a:rPr lang="en-GB" smtClean="0"/>
              <a:t>15/02/2026</a:t>
            </a:fld>
            <a:endParaRPr lang="en-GB"/>
          </a:p>
        </p:txBody>
      </p:sp>
      <p:sp>
        <p:nvSpPr>
          <p:cNvPr id="5" name="Footer Placeholder 4">
            <a:extLst>
              <a:ext uri="{FF2B5EF4-FFF2-40B4-BE49-F238E27FC236}">
                <a16:creationId xmlns:a16="http://schemas.microsoft.com/office/drawing/2014/main" id="{F17065B9-AB0A-E6F8-1C06-5E17DE87A6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4BA896-2380-0F5F-96B2-B0B967438712}"/>
              </a:ext>
            </a:extLst>
          </p:cNvPr>
          <p:cNvSpPr>
            <a:spLocks noGrp="1"/>
          </p:cNvSpPr>
          <p:nvPr>
            <p:ph type="sldNum" sz="quarter" idx="12"/>
          </p:nvPr>
        </p:nvSpPr>
        <p:spPr/>
        <p:txBody>
          <a:bodyPr/>
          <a:lstStyle/>
          <a:p>
            <a:fld id="{E4727027-BBDB-4D6A-8240-6C5CCFFC8B71}" type="slidenum">
              <a:rPr lang="en-GB" smtClean="0"/>
              <a:t>‹#›</a:t>
            </a:fld>
            <a:endParaRPr lang="en-GB"/>
          </a:p>
        </p:txBody>
      </p:sp>
    </p:spTree>
    <p:extLst>
      <p:ext uri="{BB962C8B-B14F-4D97-AF65-F5344CB8AC3E}">
        <p14:creationId xmlns:p14="http://schemas.microsoft.com/office/powerpoint/2010/main" val="27803128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53B54A-A69C-1666-A44D-6C1DF25F676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0A5C17-48B7-61F3-A3E2-6FB1353539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35F77B-5D2F-F43D-759A-0E179AA2635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8C0553E-6D3A-4853-9F6E-413629F8BFFE}" type="datetimeFigureOut">
              <a:rPr lang="en-GB" smtClean="0"/>
              <a:t>15/02/2026</a:t>
            </a:fld>
            <a:endParaRPr lang="en-GB"/>
          </a:p>
        </p:txBody>
      </p:sp>
      <p:sp>
        <p:nvSpPr>
          <p:cNvPr id="5" name="Footer Placeholder 4">
            <a:extLst>
              <a:ext uri="{FF2B5EF4-FFF2-40B4-BE49-F238E27FC236}">
                <a16:creationId xmlns:a16="http://schemas.microsoft.com/office/drawing/2014/main" id="{2FB05990-328E-D61F-CC3C-95EB55C257F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F9D6147-F66F-D62E-6F0A-6560C737B4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4727027-BBDB-4D6A-8240-6C5CCFFC8B71}" type="slidenum">
              <a:rPr lang="en-GB" smtClean="0"/>
              <a:t>‹#›</a:t>
            </a:fld>
            <a:endParaRPr lang="en-GB"/>
          </a:p>
        </p:txBody>
      </p:sp>
    </p:spTree>
    <p:extLst>
      <p:ext uri="{BB962C8B-B14F-4D97-AF65-F5344CB8AC3E}">
        <p14:creationId xmlns:p14="http://schemas.microsoft.com/office/powerpoint/2010/main" val="687188994"/>
      </p:ext>
    </p:extLst>
  </p:cSld>
  <p:clrMap bg1="lt1" tx1="dk1" bg2="lt2" tx2="dk2" accent1="accent1" accent2="accent2" accent3="accent3" accent4="accent4" accent5="accent5" accent6="accent6" hlink="hlink" folHlink="folHlink"/>
  <p:sldLayoutIdLst>
    <p:sldLayoutId id="2147483899" r:id="rId1"/>
    <p:sldLayoutId id="2147483900" r:id="rId2"/>
    <p:sldLayoutId id="2147483901" r:id="rId3"/>
    <p:sldLayoutId id="2147483902" r:id="rId4"/>
    <p:sldLayoutId id="2147483903" r:id="rId5"/>
    <p:sldLayoutId id="2147483904" r:id="rId6"/>
    <p:sldLayoutId id="2147483905" r:id="rId7"/>
    <p:sldLayoutId id="2147483906" r:id="rId8"/>
    <p:sldLayoutId id="2147483907" r:id="rId9"/>
    <p:sldLayoutId id="2147483908" r:id="rId10"/>
    <p:sldLayoutId id="214748390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engineermadhawa.blogspot.com/2016/11/inputs-for-identification-of-risks-and-opportunities.html"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4.bp.blogspot.com/-0tXcDvfpxWw/WDKjA-Vs7cI/AAAAAAAAGs8/k_j5hTEjTtMEIQjpXOhB_PHgr8XgMiqywCLcB/s320/PESTEL-300x233.png"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statista.com/topics/9121/cost-of-living-crisis-uk/#editorsPicks" TargetMode="External"/><Relationship Id="rId3" Type="http://schemas.openxmlformats.org/officeDocument/2006/relationships/hyperlink" Target="https://www.grandviewresearch.com/industry-analysis/cut-flowers-market-report" TargetMode="External"/><Relationship Id="rId7" Type="http://schemas.openxmlformats.org/officeDocument/2006/relationships/hyperlink" Target="https://aiph.org/floraculture/news/the-uk-and-eu-plant-and-flower-industry-sound-alarm-over-the-mounting-cost-crises-of-imports/" TargetMode="External"/><Relationship Id="rId2" Type="http://schemas.openxmlformats.org/officeDocument/2006/relationships/hyperlink" Target="https://4.bp.blogspot.com/-0tXcDvfpxWw/WDKjA-Vs7cI/AAAAAAAAGs8/k_j5hTEjTtMEIQjpXOhB_PHgr8XgMiqywCLcB/s320/PESTEL-300x233.png" TargetMode="External"/><Relationship Id="rId1" Type="http://schemas.openxmlformats.org/officeDocument/2006/relationships/slideLayout" Target="../slideLayouts/slideLayout2.xml"/><Relationship Id="rId6" Type="http://schemas.openxmlformats.org/officeDocument/2006/relationships/hyperlink" Target="https://acasestudy.com/6-frustrating-disadvantages-of-pestle-analysis/" TargetMode="External"/><Relationship Id="rId5" Type="http://schemas.openxmlformats.org/officeDocument/2006/relationships/hyperlink" Target="https://pestleanalysis.com/advantages-of-pestle-analysis/" TargetMode="External"/><Relationship Id="rId10" Type="http://schemas.openxmlformats.org/officeDocument/2006/relationships/hyperlink" Target="https://farming.co.uk/news/nuffield-farming-report-explores-impact-of-climate-change-on-cut-flower-industry-" TargetMode="External"/><Relationship Id="rId4" Type="http://schemas.openxmlformats.org/officeDocument/2006/relationships/hyperlink" Target="https://www.freshproduce.com/resources/floral/2025-floral-industry-trends/" TargetMode="External"/><Relationship Id="rId9" Type="http://schemas.openxmlformats.org/officeDocument/2006/relationships/hyperlink" Target="https://explodingtopics.com/blog/consumer-behavior"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surrey.ac.uk/research-projects/green-future-flowers-advancing-sustainability-knowledge-and-practices-floriculture-sector" TargetMode="External"/><Relationship Id="rId2" Type="http://schemas.openxmlformats.org/officeDocument/2006/relationships/hyperlink" Target="https://www.vecteezy.com/vector-art/12370998-fishbone-diagram-cause-and-effect-template" TargetMode="External"/><Relationship Id="rId1" Type="http://schemas.openxmlformats.org/officeDocument/2006/relationships/slideLayout" Target="../slideLayouts/slideLayout2.xml"/><Relationship Id="rId6" Type="http://schemas.openxmlformats.org/officeDocument/2006/relationships/hyperlink" Target="https://cmicpackaging.com/why-are-biodegradable-materials-hard-to-scale/" TargetMode="External"/><Relationship Id="rId5" Type="http://schemas.openxmlformats.org/officeDocument/2006/relationships/hyperlink" Target="https://britishfloristassociation.org/for-the-industry/top-stories/spring-budget-news-for-florists/" TargetMode="External"/><Relationship Id="rId4" Type="http://schemas.openxmlformats.org/officeDocument/2006/relationships/hyperlink" Target="https://www.taylorfrancis.com/reader/read-online/8e964722-4e30-4289-ba9a-eba1f3b0109b/book/epub?context=ubx"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alamy.com/stock-photo/problem-answer-concept.html?imgt=8"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EAE086D-AEB9-745D-9AA1-5B6C4430B9FB}"/>
              </a:ext>
            </a:extLst>
          </p:cNvPr>
          <p:cNvSpPr txBox="1"/>
          <p:nvPr/>
        </p:nvSpPr>
        <p:spPr>
          <a:xfrm>
            <a:off x="1148440" y="850713"/>
            <a:ext cx="10052960" cy="584775"/>
          </a:xfrm>
          <a:prstGeom prst="rect">
            <a:avLst/>
          </a:prstGeom>
          <a:noFill/>
        </p:spPr>
        <p:txBody>
          <a:bodyPr wrap="square" rtlCol="0">
            <a:spAutoFit/>
          </a:bodyPr>
          <a:lstStyle/>
          <a:p>
            <a:r>
              <a:rPr lang="en-GB" sz="3200" b="1" dirty="0"/>
              <a:t>Student Name:                         Bentli Budai</a:t>
            </a:r>
          </a:p>
        </p:txBody>
      </p:sp>
      <p:sp>
        <p:nvSpPr>
          <p:cNvPr id="5" name="TextBox 4">
            <a:extLst>
              <a:ext uri="{FF2B5EF4-FFF2-40B4-BE49-F238E27FC236}">
                <a16:creationId xmlns:a16="http://schemas.microsoft.com/office/drawing/2014/main" id="{8A658C9A-8421-6426-393C-D2E4EE7D675E}"/>
              </a:ext>
            </a:extLst>
          </p:cNvPr>
          <p:cNvSpPr txBox="1"/>
          <p:nvPr/>
        </p:nvSpPr>
        <p:spPr>
          <a:xfrm>
            <a:off x="1148440" y="1608910"/>
            <a:ext cx="9312729" cy="584775"/>
          </a:xfrm>
          <a:prstGeom prst="rect">
            <a:avLst/>
          </a:prstGeom>
          <a:noFill/>
        </p:spPr>
        <p:txBody>
          <a:bodyPr wrap="square" rtlCol="0">
            <a:spAutoFit/>
          </a:bodyPr>
          <a:lstStyle/>
          <a:p>
            <a:r>
              <a:rPr lang="en-GB" sz="3200" b="1" dirty="0"/>
              <a:t>Student ID:                                  2506866</a:t>
            </a:r>
          </a:p>
        </p:txBody>
      </p:sp>
      <p:sp>
        <p:nvSpPr>
          <p:cNvPr id="7" name="TextBox 6">
            <a:extLst>
              <a:ext uri="{FF2B5EF4-FFF2-40B4-BE49-F238E27FC236}">
                <a16:creationId xmlns:a16="http://schemas.microsoft.com/office/drawing/2014/main" id="{77CE6DB4-5A2D-25E3-DCDD-20195DC0A356}"/>
              </a:ext>
            </a:extLst>
          </p:cNvPr>
          <p:cNvSpPr txBox="1"/>
          <p:nvPr/>
        </p:nvSpPr>
        <p:spPr>
          <a:xfrm>
            <a:off x="1088570" y="2461649"/>
            <a:ext cx="9840687" cy="584775"/>
          </a:xfrm>
          <a:prstGeom prst="rect">
            <a:avLst/>
          </a:prstGeom>
          <a:noFill/>
        </p:spPr>
        <p:txBody>
          <a:bodyPr wrap="square" rtlCol="0">
            <a:spAutoFit/>
          </a:bodyPr>
          <a:lstStyle/>
          <a:p>
            <a:r>
              <a:rPr lang="en-GB" sz="3200" b="1" dirty="0"/>
              <a:t>Lecturers Name:                       Deji Olagboye  </a:t>
            </a:r>
          </a:p>
        </p:txBody>
      </p:sp>
      <p:sp>
        <p:nvSpPr>
          <p:cNvPr id="8" name="TextBox 7">
            <a:extLst>
              <a:ext uri="{FF2B5EF4-FFF2-40B4-BE49-F238E27FC236}">
                <a16:creationId xmlns:a16="http://schemas.microsoft.com/office/drawing/2014/main" id="{E984C005-5DFB-2FF8-F6F9-706706DBA0E2}"/>
              </a:ext>
            </a:extLst>
          </p:cNvPr>
          <p:cNvSpPr txBox="1"/>
          <p:nvPr/>
        </p:nvSpPr>
        <p:spPr>
          <a:xfrm>
            <a:off x="1099455" y="3608707"/>
            <a:ext cx="9361715" cy="584775"/>
          </a:xfrm>
          <a:prstGeom prst="rect">
            <a:avLst/>
          </a:prstGeom>
          <a:noFill/>
        </p:spPr>
        <p:txBody>
          <a:bodyPr wrap="square" rtlCol="0">
            <a:spAutoFit/>
          </a:bodyPr>
          <a:lstStyle/>
          <a:p>
            <a:r>
              <a:rPr lang="en-GB" sz="3200" b="1" dirty="0"/>
              <a:t>Module Code:                             LCLM 4004</a:t>
            </a:r>
          </a:p>
        </p:txBody>
      </p:sp>
      <p:sp>
        <p:nvSpPr>
          <p:cNvPr id="10" name="TextBox 9">
            <a:extLst>
              <a:ext uri="{FF2B5EF4-FFF2-40B4-BE49-F238E27FC236}">
                <a16:creationId xmlns:a16="http://schemas.microsoft.com/office/drawing/2014/main" id="{0BAD79BC-DD0E-D837-3CB9-EB1453A2A7C5}"/>
              </a:ext>
            </a:extLst>
          </p:cNvPr>
          <p:cNvSpPr txBox="1"/>
          <p:nvPr/>
        </p:nvSpPr>
        <p:spPr>
          <a:xfrm>
            <a:off x="1088570" y="4646112"/>
            <a:ext cx="10428516" cy="584775"/>
          </a:xfrm>
          <a:prstGeom prst="rect">
            <a:avLst/>
          </a:prstGeom>
          <a:noFill/>
        </p:spPr>
        <p:txBody>
          <a:bodyPr wrap="square" rtlCol="0">
            <a:spAutoFit/>
          </a:bodyPr>
          <a:lstStyle/>
          <a:p>
            <a:r>
              <a:rPr lang="en-GB" sz="3200" b="1" dirty="0"/>
              <a:t>Module Name:      Problem Solving and Decision-Making</a:t>
            </a:r>
          </a:p>
        </p:txBody>
      </p:sp>
      <p:sp>
        <p:nvSpPr>
          <p:cNvPr id="11" name="TextBox 10">
            <a:extLst>
              <a:ext uri="{FF2B5EF4-FFF2-40B4-BE49-F238E27FC236}">
                <a16:creationId xmlns:a16="http://schemas.microsoft.com/office/drawing/2014/main" id="{1EC4AB63-48BB-4130-4DA7-622850C187D8}"/>
              </a:ext>
            </a:extLst>
          </p:cNvPr>
          <p:cNvSpPr txBox="1"/>
          <p:nvPr/>
        </p:nvSpPr>
        <p:spPr>
          <a:xfrm>
            <a:off x="1088571" y="5683517"/>
            <a:ext cx="10112830" cy="584775"/>
          </a:xfrm>
          <a:prstGeom prst="rect">
            <a:avLst/>
          </a:prstGeom>
          <a:noFill/>
        </p:spPr>
        <p:txBody>
          <a:bodyPr wrap="square" rtlCol="0">
            <a:spAutoFit/>
          </a:bodyPr>
          <a:lstStyle/>
          <a:p>
            <a:r>
              <a:rPr lang="en-GB" sz="3200" b="1" dirty="0"/>
              <a:t>Component 1:                             Green Haven Florists</a:t>
            </a:r>
          </a:p>
        </p:txBody>
      </p:sp>
    </p:spTree>
    <p:extLst>
      <p:ext uri="{BB962C8B-B14F-4D97-AF65-F5344CB8AC3E}">
        <p14:creationId xmlns:p14="http://schemas.microsoft.com/office/powerpoint/2010/main" val="35291261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C44134D-85B4-C2EF-3253-BD3802BA0BDD}"/>
              </a:ext>
            </a:extLst>
          </p:cNvPr>
          <p:cNvSpPr txBox="1"/>
          <p:nvPr/>
        </p:nvSpPr>
        <p:spPr>
          <a:xfrm>
            <a:off x="598713" y="500743"/>
            <a:ext cx="9394372" cy="584775"/>
          </a:xfrm>
          <a:prstGeom prst="rect">
            <a:avLst/>
          </a:prstGeom>
          <a:noFill/>
        </p:spPr>
        <p:txBody>
          <a:bodyPr wrap="square" rtlCol="0">
            <a:spAutoFit/>
          </a:bodyPr>
          <a:lstStyle/>
          <a:p>
            <a:r>
              <a:rPr lang="en-GB" sz="3200" b="1" dirty="0"/>
              <a:t>Good Afternoon.        My name is Bentli Budai</a:t>
            </a:r>
          </a:p>
        </p:txBody>
      </p:sp>
      <p:sp>
        <p:nvSpPr>
          <p:cNvPr id="6" name="TextBox 5">
            <a:extLst>
              <a:ext uri="{FF2B5EF4-FFF2-40B4-BE49-F238E27FC236}">
                <a16:creationId xmlns:a16="http://schemas.microsoft.com/office/drawing/2014/main" id="{692C494C-B583-4760-8616-C9DC83438567}"/>
              </a:ext>
            </a:extLst>
          </p:cNvPr>
          <p:cNvSpPr txBox="1"/>
          <p:nvPr/>
        </p:nvSpPr>
        <p:spPr>
          <a:xfrm>
            <a:off x="598713" y="1426028"/>
            <a:ext cx="6052457" cy="584775"/>
          </a:xfrm>
          <a:prstGeom prst="rect">
            <a:avLst/>
          </a:prstGeom>
          <a:noFill/>
        </p:spPr>
        <p:txBody>
          <a:bodyPr wrap="square" rtlCol="0">
            <a:spAutoFit/>
          </a:bodyPr>
          <a:lstStyle/>
          <a:p>
            <a:r>
              <a:rPr lang="en-GB" sz="3200" b="1" dirty="0"/>
              <a:t>In my presentation I will:</a:t>
            </a:r>
          </a:p>
        </p:txBody>
      </p:sp>
      <p:sp>
        <p:nvSpPr>
          <p:cNvPr id="7" name="TextBox 6">
            <a:extLst>
              <a:ext uri="{FF2B5EF4-FFF2-40B4-BE49-F238E27FC236}">
                <a16:creationId xmlns:a16="http://schemas.microsoft.com/office/drawing/2014/main" id="{0D9AF8B9-4836-D2E7-824B-94BD3D5BC6E0}"/>
              </a:ext>
            </a:extLst>
          </p:cNvPr>
          <p:cNvSpPr txBox="1"/>
          <p:nvPr/>
        </p:nvSpPr>
        <p:spPr>
          <a:xfrm>
            <a:off x="696686" y="2471057"/>
            <a:ext cx="7478485" cy="4093428"/>
          </a:xfrm>
          <a:prstGeom prst="rect">
            <a:avLst/>
          </a:prstGeom>
          <a:noFill/>
        </p:spPr>
        <p:txBody>
          <a:bodyPr wrap="square" rtlCol="0">
            <a:spAutoFit/>
          </a:bodyPr>
          <a:lstStyle/>
          <a:p>
            <a:pPr marL="285750" indent="-285750">
              <a:buFont typeface="Arial" panose="020B0604020202020204" pitchFamily="34" charset="0"/>
              <a:buChar char="•"/>
            </a:pPr>
            <a:r>
              <a:rPr lang="en-GB" sz="2200" b="1" dirty="0"/>
              <a:t>Provide an overview of Green Haven Florists and the problems they are encountering.</a:t>
            </a:r>
          </a:p>
          <a:p>
            <a:pPr marL="285750" indent="-285750">
              <a:buFont typeface="Arial" panose="020B0604020202020204" pitchFamily="34" charset="0"/>
              <a:buChar char="•"/>
            </a:pPr>
            <a:endParaRPr lang="en-GB" sz="2200" b="1" dirty="0"/>
          </a:p>
          <a:p>
            <a:pPr marL="285750" indent="-285750">
              <a:buFont typeface="Arial" panose="020B0604020202020204" pitchFamily="34" charset="0"/>
              <a:buChar char="•"/>
            </a:pPr>
            <a:r>
              <a:rPr lang="en-GB" sz="2200" b="1" dirty="0"/>
              <a:t>Provide an application of the 5W2H method.</a:t>
            </a:r>
          </a:p>
          <a:p>
            <a:pPr marL="285750" indent="-285750">
              <a:buFont typeface="Arial" panose="020B0604020202020204" pitchFamily="34" charset="0"/>
              <a:buChar char="•"/>
            </a:pPr>
            <a:endParaRPr lang="en-GB" sz="2200" b="1" dirty="0"/>
          </a:p>
          <a:p>
            <a:pPr marL="285750" indent="-285750">
              <a:buFont typeface="Arial" panose="020B0604020202020204" pitchFamily="34" charset="0"/>
              <a:buChar char="•"/>
            </a:pPr>
            <a:r>
              <a:rPr lang="en-GB" sz="2200" b="1" dirty="0"/>
              <a:t>Provide and application of the PESTEL Framework.</a:t>
            </a:r>
          </a:p>
          <a:p>
            <a:pPr marL="285750" indent="-285750">
              <a:buFont typeface="Arial" panose="020B0604020202020204" pitchFamily="34" charset="0"/>
              <a:buChar char="•"/>
            </a:pPr>
            <a:endParaRPr lang="en-GB" sz="2200" b="1" dirty="0"/>
          </a:p>
          <a:p>
            <a:pPr marL="285750" indent="-285750">
              <a:buFont typeface="Arial" panose="020B0604020202020204" pitchFamily="34" charset="0"/>
              <a:buChar char="•"/>
            </a:pPr>
            <a:r>
              <a:rPr lang="en-GB" sz="2200" b="1" dirty="0"/>
              <a:t>Provide an application and critique of the Cause-and-Effect Model.</a:t>
            </a:r>
          </a:p>
          <a:p>
            <a:pPr marL="285750" indent="-285750">
              <a:buFont typeface="Arial" panose="020B0604020202020204" pitchFamily="34" charset="0"/>
              <a:buChar char="•"/>
            </a:pPr>
            <a:endParaRPr lang="en-GB" sz="2200" b="1" dirty="0"/>
          </a:p>
          <a:p>
            <a:pPr marL="285750" indent="-285750">
              <a:buFont typeface="Arial" panose="020B0604020202020204" pitchFamily="34" charset="0"/>
              <a:buChar char="•"/>
            </a:pPr>
            <a:r>
              <a:rPr lang="en-GB" sz="2200" b="1" dirty="0"/>
              <a:t>Finally, I will provide a summary of my key findings.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856444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Hands wrapping bouquet in brown paper">
            <a:extLst>
              <a:ext uri="{FF2B5EF4-FFF2-40B4-BE49-F238E27FC236}">
                <a16:creationId xmlns:a16="http://schemas.microsoft.com/office/drawing/2014/main" id="{1D88265A-17D9-F55A-C813-13B27B55C8B6}"/>
              </a:ext>
            </a:extLst>
          </p:cNvPr>
          <p:cNvPicPr>
            <a:picLocks noChangeAspect="1"/>
          </p:cNvPicPr>
          <p:nvPr/>
        </p:nvPicPr>
        <p:blipFill>
          <a:blip r:embed="rId2">
            <a:extLst>
              <a:ext uri="{28A0092B-C50C-407E-A947-70E740481C1C}">
                <a14:useLocalDpi xmlns:a14="http://schemas.microsoft.com/office/drawing/2010/main" val="0"/>
              </a:ext>
            </a:extLst>
          </a:blip>
          <a:srcRect t="4795" b="47864"/>
          <a:stretch>
            <a:fillRect/>
          </a:stretch>
        </p:blipFill>
        <p:spPr>
          <a:xfrm>
            <a:off x="2522356" y="10"/>
            <a:ext cx="9669642" cy="6857990"/>
          </a:xfrm>
          <a:prstGeom prst="rect">
            <a:avLst/>
          </a:prstGeom>
        </p:spPr>
      </p:pic>
      <p:sp>
        <p:nvSpPr>
          <p:cNvPr id="9" name="Rectangle 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D328E094-D384-946B-F9F3-DF05BDEA6FE2}"/>
              </a:ext>
            </a:extLst>
          </p:cNvPr>
          <p:cNvSpPr txBox="1"/>
          <p:nvPr/>
        </p:nvSpPr>
        <p:spPr>
          <a:xfrm>
            <a:off x="228600" y="566057"/>
            <a:ext cx="4431789" cy="5610906"/>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b="1" dirty="0"/>
              <a:t>Green Haven Florist is a small flower shop located in Norwich in the Eastern part of England, started by a couple named Liam and Priya in 2016.</a:t>
            </a:r>
          </a:p>
          <a:p>
            <a:pPr indent="-228600">
              <a:lnSpc>
                <a:spcPct val="90000"/>
              </a:lnSpc>
              <a:spcAft>
                <a:spcPts val="600"/>
              </a:spcAft>
              <a:buFont typeface="Arial" panose="020B0604020202020204" pitchFamily="34" charset="0"/>
              <a:buChar char="•"/>
            </a:pPr>
            <a:endParaRPr lang="en-US" b="1" dirty="0"/>
          </a:p>
          <a:p>
            <a:pPr indent="-228600">
              <a:lnSpc>
                <a:spcPct val="90000"/>
              </a:lnSpc>
              <a:spcAft>
                <a:spcPts val="600"/>
              </a:spcAft>
              <a:buFont typeface="Arial" panose="020B0604020202020204" pitchFamily="34" charset="0"/>
              <a:buChar char="•"/>
            </a:pPr>
            <a:r>
              <a:rPr lang="en-US" b="1" dirty="0"/>
              <a:t>The shop is known for its special flower designs, eco-friendly packaging, and strong connection with the local community.</a:t>
            </a:r>
          </a:p>
          <a:p>
            <a:pPr indent="-228600">
              <a:lnSpc>
                <a:spcPct val="90000"/>
              </a:lnSpc>
              <a:spcAft>
                <a:spcPts val="600"/>
              </a:spcAft>
              <a:buFont typeface="Arial" panose="020B0604020202020204" pitchFamily="34" charset="0"/>
              <a:buChar char="•"/>
            </a:pPr>
            <a:endParaRPr lang="en-US" b="1" dirty="0"/>
          </a:p>
          <a:p>
            <a:pPr indent="-228600">
              <a:lnSpc>
                <a:spcPct val="90000"/>
              </a:lnSpc>
              <a:spcAft>
                <a:spcPts val="600"/>
              </a:spcAft>
              <a:buFont typeface="Arial" panose="020B0604020202020204" pitchFamily="34" charset="0"/>
              <a:buChar char="•"/>
            </a:pPr>
            <a:r>
              <a:rPr lang="en-US" b="1" dirty="0"/>
              <a:t>People like Green Haven because they care about the environment and offer a personal touch.</a:t>
            </a:r>
          </a:p>
          <a:p>
            <a:pPr indent="-228600">
              <a:lnSpc>
                <a:spcPct val="90000"/>
              </a:lnSpc>
              <a:spcAft>
                <a:spcPts val="600"/>
              </a:spcAft>
              <a:buFont typeface="Arial" panose="020B0604020202020204" pitchFamily="34" charset="0"/>
              <a:buChar char="•"/>
            </a:pPr>
            <a:r>
              <a:rPr lang="en-US" b="1" dirty="0"/>
              <a:t>Recently, the shop has faced some big problems.</a:t>
            </a:r>
          </a:p>
          <a:p>
            <a:pPr indent="-228600">
              <a:lnSpc>
                <a:spcPct val="90000"/>
              </a:lnSpc>
              <a:spcAft>
                <a:spcPts val="600"/>
              </a:spcAft>
              <a:buFont typeface="Arial" panose="020B0604020202020204" pitchFamily="34" charset="0"/>
              <a:buChar char="•"/>
            </a:pPr>
            <a:endParaRPr lang="en-US" b="1" dirty="0"/>
          </a:p>
          <a:p>
            <a:pPr indent="-228600">
              <a:lnSpc>
                <a:spcPct val="90000"/>
              </a:lnSpc>
              <a:spcAft>
                <a:spcPts val="600"/>
              </a:spcAft>
              <a:buFont typeface="Arial" panose="020B0604020202020204" pitchFamily="34" charset="0"/>
              <a:buChar char="•"/>
            </a:pPr>
            <a:r>
              <a:rPr lang="en-US" b="1" dirty="0"/>
              <a:t> Fewer people are coming in, costs are going up, and there are more online flower shops to compete with. Because of these changes, Liam and Priya need to find new ways to keep their business going.</a:t>
            </a:r>
          </a:p>
        </p:txBody>
      </p:sp>
      <p:sp>
        <p:nvSpPr>
          <p:cNvPr id="2" name="TextBox 1">
            <a:extLst>
              <a:ext uri="{FF2B5EF4-FFF2-40B4-BE49-F238E27FC236}">
                <a16:creationId xmlns:a16="http://schemas.microsoft.com/office/drawing/2014/main" id="{945FBCE1-F487-8E38-2327-98B820A71814}"/>
              </a:ext>
            </a:extLst>
          </p:cNvPr>
          <p:cNvSpPr txBox="1"/>
          <p:nvPr/>
        </p:nvSpPr>
        <p:spPr>
          <a:xfrm>
            <a:off x="5166527" y="0"/>
            <a:ext cx="2449286" cy="707886"/>
          </a:xfrm>
          <a:prstGeom prst="rect">
            <a:avLst/>
          </a:prstGeom>
          <a:noFill/>
        </p:spPr>
        <p:txBody>
          <a:bodyPr wrap="square" rtlCol="0">
            <a:spAutoFit/>
          </a:bodyPr>
          <a:lstStyle/>
          <a:p>
            <a:r>
              <a:rPr lang="en-GB" sz="4000" b="1" dirty="0"/>
              <a:t>Overview</a:t>
            </a:r>
          </a:p>
        </p:txBody>
      </p:sp>
    </p:spTree>
    <p:extLst>
      <p:ext uri="{BB962C8B-B14F-4D97-AF65-F5344CB8AC3E}">
        <p14:creationId xmlns:p14="http://schemas.microsoft.com/office/powerpoint/2010/main" val="26207217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7563DA1-4794-E4BF-C2C8-14F3EDA4BB5A}"/>
              </a:ext>
            </a:extLst>
          </p:cNvPr>
          <p:cNvSpPr txBox="1"/>
          <p:nvPr/>
        </p:nvSpPr>
        <p:spPr>
          <a:xfrm>
            <a:off x="674914" y="674915"/>
            <a:ext cx="8708572" cy="5693866"/>
          </a:xfrm>
          <a:prstGeom prst="rect">
            <a:avLst/>
          </a:prstGeom>
          <a:noFill/>
        </p:spPr>
        <p:txBody>
          <a:bodyPr wrap="square" rtlCol="0">
            <a:spAutoFit/>
          </a:bodyPr>
          <a:lstStyle/>
          <a:p>
            <a:pPr marL="342900" lvl="0" indent="-342900">
              <a:buFont typeface="Symbol" panose="05050102010706020507" pitchFamily="18" charset="2"/>
              <a:buChar char=""/>
            </a:pPr>
            <a:r>
              <a:rPr lang="en-GB" sz="2800" b="1" dirty="0">
                <a:effectLst/>
                <a:latin typeface="Times New Roman" panose="02020603050405020304" pitchFamily="18" charset="0"/>
                <a:ea typeface="Times New Roman" panose="02020603050405020304" pitchFamily="18" charset="0"/>
              </a:rPr>
              <a:t>Sales in the shop have dropped by 30% in the last year because fewer people visit and more buy flowers online.</a:t>
            </a:r>
          </a:p>
          <a:p>
            <a:pPr marL="342900" lvl="0" indent="-342900">
              <a:buFont typeface="Symbol" panose="05050102010706020507" pitchFamily="18" charset="2"/>
              <a:buChar char=""/>
            </a:pPr>
            <a:r>
              <a:rPr lang="en-GB" sz="2800" b="1" dirty="0">
                <a:effectLst/>
                <a:latin typeface="Times New Roman" panose="02020603050405020304" pitchFamily="18" charset="0"/>
                <a:ea typeface="Times New Roman" panose="02020603050405020304" pitchFamily="18" charset="0"/>
              </a:rPr>
              <a:t>Costs are rising, especially for fresh flowers and eco-friendly materials, making it harder to stay profitable.</a:t>
            </a:r>
          </a:p>
          <a:p>
            <a:pPr marL="342900" lvl="0" indent="-342900">
              <a:buFont typeface="Symbol" panose="05050102010706020507" pitchFamily="18" charset="2"/>
              <a:buChar char=""/>
            </a:pPr>
            <a:r>
              <a:rPr lang="en-GB" sz="2800" b="1" dirty="0">
                <a:effectLst/>
                <a:latin typeface="Times New Roman" panose="02020603050405020304" pitchFamily="18" charset="0"/>
                <a:ea typeface="Times New Roman" panose="02020603050405020304" pitchFamily="18" charset="0"/>
              </a:rPr>
              <a:t>The shop’s website is old and hard to use. Customers want easier online shopping and more delivery choices.</a:t>
            </a:r>
          </a:p>
          <a:p>
            <a:pPr marL="342900" lvl="0" indent="-342900">
              <a:buFont typeface="Symbol" panose="05050102010706020507" pitchFamily="18" charset="2"/>
              <a:buChar char=""/>
            </a:pPr>
            <a:r>
              <a:rPr lang="en-GB" sz="2800" b="1" dirty="0">
                <a:effectLst/>
                <a:latin typeface="Times New Roman" panose="02020603050405020304" pitchFamily="18" charset="0"/>
                <a:ea typeface="Times New Roman" panose="02020603050405020304" pitchFamily="18" charset="0"/>
              </a:rPr>
              <a:t>New competitors have better online marketing and lower prices, putting more pressure on Green Haven.</a:t>
            </a:r>
          </a:p>
          <a:p>
            <a:pPr marL="342900" lvl="0" indent="-342900">
              <a:buFont typeface="Symbol" panose="05050102010706020507" pitchFamily="18" charset="2"/>
              <a:buChar char=""/>
            </a:pPr>
            <a:r>
              <a:rPr lang="en-GB" sz="2800" b="1" dirty="0">
                <a:effectLst/>
                <a:latin typeface="Times New Roman" panose="02020603050405020304" pitchFamily="18" charset="0"/>
                <a:ea typeface="Times New Roman" panose="02020603050405020304" pitchFamily="18" charset="0"/>
              </a:rPr>
              <a:t>Liam and Priya find it tough to keep up with digital trends and changing customer needs.</a:t>
            </a:r>
          </a:p>
        </p:txBody>
      </p:sp>
    </p:spTree>
    <p:extLst>
      <p:ext uri="{BB962C8B-B14F-4D97-AF65-F5344CB8AC3E}">
        <p14:creationId xmlns:p14="http://schemas.microsoft.com/office/powerpoint/2010/main" val="1883400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F4D96AF-18D9-0948-27D4-C4C5D2DEDE5C}"/>
              </a:ext>
            </a:extLst>
          </p:cNvPr>
          <p:cNvSpPr txBox="1"/>
          <p:nvPr/>
        </p:nvSpPr>
        <p:spPr>
          <a:xfrm>
            <a:off x="4169228" y="337457"/>
            <a:ext cx="4158343" cy="584775"/>
          </a:xfrm>
          <a:prstGeom prst="rect">
            <a:avLst/>
          </a:prstGeom>
          <a:noFill/>
        </p:spPr>
        <p:txBody>
          <a:bodyPr wrap="square" rtlCol="0">
            <a:spAutoFit/>
          </a:bodyPr>
          <a:lstStyle/>
          <a:p>
            <a:r>
              <a:rPr lang="en-GB" sz="3200" b="1" dirty="0"/>
              <a:t>Internal Problems </a:t>
            </a:r>
          </a:p>
        </p:txBody>
      </p:sp>
      <p:sp>
        <p:nvSpPr>
          <p:cNvPr id="5" name="TextBox 4">
            <a:extLst>
              <a:ext uri="{FF2B5EF4-FFF2-40B4-BE49-F238E27FC236}">
                <a16:creationId xmlns:a16="http://schemas.microsoft.com/office/drawing/2014/main" id="{38E4DFE7-D2E9-49CE-1AAA-A5A65FE5C399}"/>
              </a:ext>
            </a:extLst>
          </p:cNvPr>
          <p:cNvSpPr txBox="1"/>
          <p:nvPr/>
        </p:nvSpPr>
        <p:spPr>
          <a:xfrm>
            <a:off x="457201" y="1110342"/>
            <a:ext cx="10439400" cy="5016758"/>
          </a:xfrm>
          <a:prstGeom prst="rect">
            <a:avLst/>
          </a:prstGeom>
          <a:noFill/>
        </p:spPr>
        <p:txBody>
          <a:bodyPr wrap="square" rtlCol="0">
            <a:spAutoFit/>
          </a:bodyPr>
          <a:lstStyle/>
          <a:p>
            <a:pPr marL="342900" lvl="0" indent="-342900">
              <a:buFont typeface="Symbol" panose="05050102010706020507" pitchFamily="18" charset="2"/>
              <a:buChar char=""/>
            </a:pPr>
            <a:r>
              <a:rPr lang="en-GB" sz="2000" b="1" dirty="0">
                <a:effectLst/>
                <a:latin typeface="Times New Roman" panose="02020603050405020304" pitchFamily="18" charset="0"/>
                <a:ea typeface="Times New Roman" panose="02020603050405020304" pitchFamily="18" charset="0"/>
              </a:rPr>
              <a:t>Outdated Website and Limited Online Presence: Customer feedback points to the shop’s website being difficult to use and lacking modern features such as flexible delivery and subscription options. Additionally, the business relies primarily on word-of-mouth and making it harder to reach new customers and retain existing ones.</a:t>
            </a:r>
            <a:endParaRPr lang="en-GB" sz="2000" b="1" dirty="0">
              <a:latin typeface="Times New Roman" panose="02020603050405020304" pitchFamily="18" charset="0"/>
              <a:ea typeface="Times New Roman" panose="02020603050405020304" pitchFamily="18" charset="0"/>
            </a:endParaRPr>
          </a:p>
          <a:p>
            <a:pPr lvl="0"/>
            <a:endParaRPr lang="en-GB" sz="2000" b="1"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2000" b="1" dirty="0">
                <a:latin typeface="Times New Roman" panose="02020603050405020304" pitchFamily="18" charset="0"/>
                <a:ea typeface="Times New Roman" panose="02020603050405020304" pitchFamily="18" charset="0"/>
              </a:rPr>
              <a:t>D</a:t>
            </a:r>
            <a:r>
              <a:rPr lang="en-GB" sz="2000" b="1" dirty="0">
                <a:effectLst/>
                <a:latin typeface="Times New Roman" panose="02020603050405020304" pitchFamily="18" charset="0"/>
                <a:ea typeface="Times New Roman" panose="02020603050405020304" pitchFamily="18" charset="0"/>
              </a:rPr>
              <a:t>igital marketing efforts. Investment in technology and training can address these problems.</a:t>
            </a:r>
          </a:p>
          <a:p>
            <a:pPr lvl="0"/>
            <a:endParaRPr lang="en-GB" sz="2000" b="1"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2000" b="1" dirty="0">
                <a:effectLst/>
                <a:latin typeface="Times New Roman" panose="02020603050405020304" pitchFamily="18" charset="0"/>
                <a:ea typeface="Times New Roman" panose="02020603050405020304" pitchFamily="18" charset="0"/>
              </a:rPr>
              <a:t>Liam and Priya have struggled to keep pace with digital marketing trends, leaving them less visible compared to competitors with stronger online branding.</a:t>
            </a:r>
          </a:p>
          <a:p>
            <a:pPr lvl="0"/>
            <a:endParaRPr lang="en-GB" sz="2000" b="1"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2000" b="1" dirty="0">
                <a:effectLst/>
                <a:latin typeface="Times New Roman" panose="02020603050405020304" pitchFamily="18" charset="0"/>
                <a:ea typeface="Times New Roman" panose="02020603050405020304" pitchFamily="18" charset="0"/>
              </a:rPr>
              <a:t>While eco-friendly practices is what they do best, sourcing sustainable materials has become more expensive, impacting profitability.</a:t>
            </a:r>
          </a:p>
          <a:p>
            <a:pPr lvl="0"/>
            <a:endParaRPr lang="en-GB" sz="2000" b="1"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2000" b="1" dirty="0">
                <a:latin typeface="Times New Roman" panose="02020603050405020304" pitchFamily="18" charset="0"/>
                <a:ea typeface="Times New Roman" panose="02020603050405020304" pitchFamily="18" charset="0"/>
              </a:rPr>
              <a:t>Since Green Haven chooses to focus on being eco-friendly, they could look at different suppliers or explain to customers why being sustainable is worth the price.</a:t>
            </a:r>
            <a:endParaRPr lang="en-GB" sz="2000" b="1"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211173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7F0BF2C-F83B-1544-9FAB-0759AD9B54B1}"/>
              </a:ext>
            </a:extLst>
          </p:cNvPr>
          <p:cNvSpPr txBox="1"/>
          <p:nvPr/>
        </p:nvSpPr>
        <p:spPr>
          <a:xfrm>
            <a:off x="4169228" y="413657"/>
            <a:ext cx="6923315" cy="584775"/>
          </a:xfrm>
          <a:prstGeom prst="rect">
            <a:avLst/>
          </a:prstGeom>
          <a:noFill/>
        </p:spPr>
        <p:txBody>
          <a:bodyPr wrap="square" rtlCol="0">
            <a:spAutoFit/>
          </a:bodyPr>
          <a:lstStyle/>
          <a:p>
            <a:r>
              <a:rPr lang="en-GB" sz="3200" b="1" dirty="0"/>
              <a:t>External Problems</a:t>
            </a:r>
          </a:p>
        </p:txBody>
      </p:sp>
      <p:sp>
        <p:nvSpPr>
          <p:cNvPr id="5" name="TextBox 4">
            <a:extLst>
              <a:ext uri="{FF2B5EF4-FFF2-40B4-BE49-F238E27FC236}">
                <a16:creationId xmlns:a16="http://schemas.microsoft.com/office/drawing/2014/main" id="{ED90B8B8-96A9-33FF-0D10-54F29C4B1A39}"/>
              </a:ext>
            </a:extLst>
          </p:cNvPr>
          <p:cNvSpPr txBox="1"/>
          <p:nvPr/>
        </p:nvSpPr>
        <p:spPr>
          <a:xfrm>
            <a:off x="337457" y="1186543"/>
            <a:ext cx="11168743" cy="5078313"/>
          </a:xfrm>
          <a:prstGeom prst="rect">
            <a:avLst/>
          </a:prstGeom>
          <a:noFill/>
        </p:spPr>
        <p:txBody>
          <a:bodyPr wrap="square" rtlCol="0">
            <a:spAutoFit/>
          </a:bodyPr>
          <a:lstStyle/>
          <a:p>
            <a:pPr marL="342900" lvl="0" indent="-342900">
              <a:buFont typeface="Symbol" panose="05050102010706020507" pitchFamily="18" charset="2"/>
              <a:buChar char=""/>
            </a:pPr>
            <a:r>
              <a:rPr lang="en-GB" sz="1800" b="1" dirty="0">
                <a:effectLst/>
                <a:latin typeface="Times New Roman" panose="02020603050405020304" pitchFamily="18" charset="0"/>
                <a:ea typeface="Times New Roman" panose="02020603050405020304" pitchFamily="18" charset="0"/>
              </a:rPr>
              <a:t>The shop’s location suffers from reduced activity due to the closure of nearby businesses and the larger shift towards online shopping.</a:t>
            </a:r>
          </a:p>
          <a:p>
            <a:pPr lvl="0"/>
            <a:endParaRPr lang="en-GB" sz="1800" b="1"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effectLst/>
                <a:latin typeface="Times New Roman" panose="02020603050405020304" pitchFamily="18" charset="0"/>
                <a:ea typeface="Times New Roman" panose="02020603050405020304" pitchFamily="18" charset="0"/>
              </a:rPr>
              <a:t>Two new competitors—a boutique florist with a strong Instagram presence and a national chain with aggressive pricing—have entered the market, </a:t>
            </a:r>
            <a:r>
              <a:rPr lang="en-GB" b="1" dirty="0">
                <a:latin typeface="Times New Roman" panose="02020603050405020304" pitchFamily="18" charset="0"/>
                <a:ea typeface="Times New Roman" panose="02020603050405020304" pitchFamily="18" charset="0"/>
              </a:rPr>
              <a:t>competition is getting stronger </a:t>
            </a:r>
            <a:r>
              <a:rPr lang="en-GB" sz="1800" b="1" dirty="0">
                <a:effectLst/>
                <a:latin typeface="Times New Roman" panose="02020603050405020304" pitchFamily="18" charset="0"/>
                <a:ea typeface="Times New Roman" panose="02020603050405020304" pitchFamily="18" charset="0"/>
              </a:rPr>
              <a:t>for both in-store and online sales.</a:t>
            </a:r>
          </a:p>
          <a:p>
            <a:pPr lvl="0"/>
            <a:endParaRPr lang="en-GB" sz="1800" b="1"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effectLst/>
                <a:latin typeface="Times New Roman" panose="02020603050405020304" pitchFamily="18" charset="0"/>
                <a:ea typeface="Times New Roman" panose="02020603050405020304" pitchFamily="18" charset="0"/>
              </a:rPr>
              <a:t> While Green Haven cannot prevent competitors from entering the market, however it can respond with being different and making shopping easier and more enjoyable.</a:t>
            </a:r>
          </a:p>
          <a:p>
            <a:pPr lvl="0"/>
            <a:endParaRPr lang="en-GB" sz="1800" b="1"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b="1" dirty="0">
                <a:latin typeface="Times New Roman" panose="02020603050405020304" pitchFamily="18" charset="0"/>
                <a:ea typeface="Times New Roman" panose="02020603050405020304" pitchFamily="18" charset="0"/>
              </a:rPr>
              <a:t>Fresh flowers and eco-friendly materials now cost more because of supply problems and rising prices, which makes it even harder for Green Haven to make a profit.</a:t>
            </a:r>
          </a:p>
          <a:p>
            <a:pPr lvl="0"/>
            <a:endParaRPr lang="en-GB" sz="1800" b="1"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effectLst/>
                <a:latin typeface="Times New Roman" panose="02020603050405020304" pitchFamily="18" charset="0"/>
                <a:ea typeface="Times New Roman" panose="02020603050405020304" pitchFamily="18" charset="0"/>
              </a:rPr>
              <a:t> Customers increasingly favour the convenience and lower prices of online retailers, who offer same-day delivery and frequent discounts.</a:t>
            </a:r>
          </a:p>
          <a:p>
            <a:pPr lvl="0"/>
            <a:endParaRPr lang="en-GB" sz="1800" b="1"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effectLst/>
                <a:latin typeface="Times New Roman" panose="02020603050405020304" pitchFamily="18" charset="0"/>
                <a:ea typeface="Times New Roman" panose="02020603050405020304" pitchFamily="18" charset="0"/>
              </a:rPr>
              <a:t>While Green Haven cannot change  the way customers are shopping these days, they can adapt its business model to offer more attractive services and digital experiences.</a:t>
            </a:r>
          </a:p>
        </p:txBody>
      </p:sp>
    </p:spTree>
    <p:extLst>
      <p:ext uri="{BB962C8B-B14F-4D97-AF65-F5344CB8AC3E}">
        <p14:creationId xmlns:p14="http://schemas.microsoft.com/office/powerpoint/2010/main" val="3518618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58FF6C3E-CEE5-BC59-2450-CD213560477A}"/>
              </a:ext>
            </a:extLst>
          </p:cNvPr>
          <p:cNvGraphicFramePr>
            <a:graphicFrameLocks noGrp="1"/>
          </p:cNvGraphicFramePr>
          <p:nvPr>
            <p:extLst>
              <p:ext uri="{D42A27DB-BD31-4B8C-83A1-F6EECF244321}">
                <p14:modId xmlns:p14="http://schemas.microsoft.com/office/powerpoint/2010/main" val="2427781561"/>
              </p:ext>
            </p:extLst>
          </p:nvPr>
        </p:nvGraphicFramePr>
        <p:xfrm>
          <a:off x="93123" y="1273629"/>
          <a:ext cx="12005754" cy="5312229"/>
        </p:xfrm>
        <a:graphic>
          <a:graphicData uri="http://schemas.openxmlformats.org/drawingml/2006/table">
            <a:tbl>
              <a:tblPr firstRow="1" bandRow="1">
                <a:tableStyleId>{5C22544A-7EE6-4342-B048-85BDC9FD1C3A}</a:tableStyleId>
              </a:tblPr>
              <a:tblGrid>
                <a:gridCol w="1644652">
                  <a:extLst>
                    <a:ext uri="{9D8B030D-6E8A-4147-A177-3AD203B41FA5}">
                      <a16:colId xmlns:a16="http://schemas.microsoft.com/office/drawing/2014/main" val="3804170849"/>
                    </a:ext>
                  </a:extLst>
                </a:gridCol>
                <a:gridCol w="1763486">
                  <a:extLst>
                    <a:ext uri="{9D8B030D-6E8A-4147-A177-3AD203B41FA5}">
                      <a16:colId xmlns:a16="http://schemas.microsoft.com/office/drawing/2014/main" val="400699335"/>
                    </a:ext>
                  </a:extLst>
                </a:gridCol>
                <a:gridCol w="1821853">
                  <a:extLst>
                    <a:ext uri="{9D8B030D-6E8A-4147-A177-3AD203B41FA5}">
                      <a16:colId xmlns:a16="http://schemas.microsoft.com/office/drawing/2014/main" val="2104083885"/>
                    </a:ext>
                  </a:extLst>
                </a:gridCol>
                <a:gridCol w="1872343">
                  <a:extLst>
                    <a:ext uri="{9D8B030D-6E8A-4147-A177-3AD203B41FA5}">
                      <a16:colId xmlns:a16="http://schemas.microsoft.com/office/drawing/2014/main" val="2645984067"/>
                    </a:ext>
                  </a:extLst>
                </a:gridCol>
                <a:gridCol w="1545772">
                  <a:extLst>
                    <a:ext uri="{9D8B030D-6E8A-4147-A177-3AD203B41FA5}">
                      <a16:colId xmlns:a16="http://schemas.microsoft.com/office/drawing/2014/main" val="74818129"/>
                    </a:ext>
                  </a:extLst>
                </a:gridCol>
                <a:gridCol w="1870711">
                  <a:extLst>
                    <a:ext uri="{9D8B030D-6E8A-4147-A177-3AD203B41FA5}">
                      <a16:colId xmlns:a16="http://schemas.microsoft.com/office/drawing/2014/main" val="4190294971"/>
                    </a:ext>
                  </a:extLst>
                </a:gridCol>
                <a:gridCol w="1486937">
                  <a:extLst>
                    <a:ext uri="{9D8B030D-6E8A-4147-A177-3AD203B41FA5}">
                      <a16:colId xmlns:a16="http://schemas.microsoft.com/office/drawing/2014/main" val="2585025033"/>
                    </a:ext>
                  </a:extLst>
                </a:gridCol>
              </a:tblGrid>
              <a:tr h="653143">
                <a:tc>
                  <a:txBody>
                    <a:bodyPr/>
                    <a:lstStyle/>
                    <a:p>
                      <a:r>
                        <a:rPr lang="en-GB" dirty="0"/>
                        <a:t>     </a:t>
                      </a:r>
                    </a:p>
                    <a:p>
                      <a:r>
                        <a:rPr lang="en-GB" dirty="0">
                          <a:solidFill>
                            <a:schemeClr val="tx1"/>
                          </a:solidFill>
                        </a:rPr>
                        <a:t>      What ?</a:t>
                      </a:r>
                    </a:p>
                  </a:txBody>
                  <a:tcPr>
                    <a:solidFill>
                      <a:schemeClr val="accent2">
                        <a:lumMod val="20000"/>
                        <a:lumOff val="80000"/>
                      </a:schemeClr>
                    </a:solidFill>
                  </a:tcPr>
                </a:tc>
                <a:tc>
                  <a:txBody>
                    <a:bodyPr/>
                    <a:lstStyle/>
                    <a:p>
                      <a:r>
                        <a:rPr lang="en-GB" dirty="0"/>
                        <a:t> </a:t>
                      </a:r>
                    </a:p>
                    <a:p>
                      <a:r>
                        <a:rPr lang="en-GB" dirty="0">
                          <a:solidFill>
                            <a:schemeClr val="tx1"/>
                          </a:solidFill>
                        </a:rPr>
                        <a:t>     Where?</a:t>
                      </a:r>
                    </a:p>
                  </a:txBody>
                  <a:tcPr>
                    <a:solidFill>
                      <a:schemeClr val="accent1">
                        <a:lumMod val="40000"/>
                        <a:lumOff val="60000"/>
                      </a:schemeClr>
                    </a:solidFill>
                  </a:tcPr>
                </a:tc>
                <a:tc>
                  <a:txBody>
                    <a:bodyPr/>
                    <a:lstStyle/>
                    <a:p>
                      <a:r>
                        <a:rPr lang="en-GB" dirty="0"/>
                        <a:t>   </a:t>
                      </a:r>
                    </a:p>
                    <a:p>
                      <a:r>
                        <a:rPr lang="en-GB" dirty="0">
                          <a:solidFill>
                            <a:schemeClr val="tx1"/>
                          </a:solidFill>
                        </a:rPr>
                        <a:t>     When?</a:t>
                      </a:r>
                    </a:p>
                  </a:txBody>
                  <a:tcPr>
                    <a:solidFill>
                      <a:schemeClr val="accent3">
                        <a:lumMod val="40000"/>
                        <a:lumOff val="60000"/>
                      </a:schemeClr>
                    </a:solidFill>
                  </a:tcPr>
                </a:tc>
                <a:tc>
                  <a:txBody>
                    <a:bodyPr/>
                    <a:lstStyle/>
                    <a:p>
                      <a:r>
                        <a:rPr lang="en-GB" dirty="0"/>
                        <a:t>       </a:t>
                      </a:r>
                    </a:p>
                    <a:p>
                      <a:r>
                        <a:rPr lang="en-GB" dirty="0">
                          <a:solidFill>
                            <a:schemeClr val="tx1"/>
                          </a:solidFill>
                        </a:rPr>
                        <a:t>        Who?</a:t>
                      </a:r>
                    </a:p>
                  </a:txBody>
                  <a:tcPr>
                    <a:solidFill>
                      <a:schemeClr val="accent5">
                        <a:lumMod val="40000"/>
                        <a:lumOff val="60000"/>
                      </a:schemeClr>
                    </a:solidFill>
                  </a:tcPr>
                </a:tc>
                <a:tc>
                  <a:txBody>
                    <a:bodyPr/>
                    <a:lstStyle/>
                    <a:p>
                      <a:endParaRPr lang="en-GB" dirty="0"/>
                    </a:p>
                    <a:p>
                      <a:r>
                        <a:rPr lang="en-GB" dirty="0">
                          <a:solidFill>
                            <a:schemeClr val="tx1"/>
                          </a:solidFill>
                        </a:rPr>
                        <a:t>        Why?</a:t>
                      </a:r>
                    </a:p>
                  </a:txBody>
                  <a:tcPr>
                    <a:solidFill>
                      <a:srgbClr val="FFC000"/>
                    </a:solidFill>
                  </a:tcPr>
                </a:tc>
                <a:tc>
                  <a:txBody>
                    <a:bodyPr/>
                    <a:lstStyle/>
                    <a:p>
                      <a:r>
                        <a:rPr lang="en-GB" dirty="0"/>
                        <a:t>    </a:t>
                      </a:r>
                    </a:p>
                    <a:p>
                      <a:r>
                        <a:rPr lang="en-GB" dirty="0">
                          <a:solidFill>
                            <a:schemeClr val="tx1"/>
                          </a:solidFill>
                        </a:rPr>
                        <a:t>      How?</a:t>
                      </a:r>
                    </a:p>
                  </a:txBody>
                  <a:tcPr>
                    <a:solidFill>
                      <a:srgbClr val="FF0000"/>
                    </a:solidFill>
                  </a:tcPr>
                </a:tc>
                <a:tc>
                  <a:txBody>
                    <a:bodyPr/>
                    <a:lstStyle/>
                    <a:p>
                      <a:endParaRPr lang="en-GB" dirty="0"/>
                    </a:p>
                    <a:p>
                      <a:r>
                        <a:rPr lang="en-GB" dirty="0">
                          <a:solidFill>
                            <a:schemeClr val="tx1"/>
                          </a:solidFill>
                        </a:rPr>
                        <a:t> How Much?</a:t>
                      </a:r>
                    </a:p>
                  </a:txBody>
                  <a:tcPr>
                    <a:solidFill>
                      <a:srgbClr val="5555F5"/>
                    </a:solidFill>
                  </a:tcPr>
                </a:tc>
                <a:extLst>
                  <a:ext uri="{0D108BD9-81ED-4DB2-BD59-A6C34878D82A}">
                    <a16:rowId xmlns:a16="http://schemas.microsoft.com/office/drawing/2014/main" val="257405497"/>
                  </a:ext>
                </a:extLst>
              </a:tr>
              <a:tr h="1250847">
                <a:tc>
                  <a:txBody>
                    <a:bodyPr/>
                    <a:lstStyle/>
                    <a:p>
                      <a:r>
                        <a:rPr lang="en-GB" sz="1800" dirty="0">
                          <a:solidFill>
                            <a:schemeClr val="tx1"/>
                          </a:solidFill>
                        </a:rPr>
                        <a:t>What effect is it having?</a:t>
                      </a:r>
                    </a:p>
                  </a:txBody>
                  <a:tcPr>
                    <a:solidFill>
                      <a:schemeClr val="accent2">
                        <a:lumMod val="20000"/>
                        <a:lumOff val="80000"/>
                      </a:schemeClr>
                    </a:solidFill>
                  </a:tcPr>
                </a:tc>
                <a:tc>
                  <a:txBody>
                    <a:bodyPr/>
                    <a:lstStyle/>
                    <a:p>
                      <a:r>
                        <a:rPr lang="en-GB" dirty="0">
                          <a:solidFill>
                            <a:schemeClr val="tx1"/>
                          </a:solidFill>
                        </a:rPr>
                        <a:t>Where is the problem occurring?</a:t>
                      </a:r>
                    </a:p>
                  </a:txBody>
                  <a:tcPr>
                    <a:solidFill>
                      <a:schemeClr val="accent1">
                        <a:lumMod val="40000"/>
                        <a:lumOff val="60000"/>
                      </a:schemeClr>
                    </a:solidFill>
                  </a:tcPr>
                </a:tc>
                <a:tc>
                  <a:txBody>
                    <a:bodyPr/>
                    <a:lstStyle/>
                    <a:p>
                      <a:r>
                        <a:rPr lang="en-GB" dirty="0">
                          <a:solidFill>
                            <a:schemeClr val="tx1"/>
                          </a:solidFill>
                        </a:rPr>
                        <a:t>When is the problem first noticed?</a:t>
                      </a:r>
                    </a:p>
                  </a:txBody>
                  <a:tcPr>
                    <a:solidFill>
                      <a:schemeClr val="accent3">
                        <a:lumMod val="40000"/>
                        <a:lumOff val="60000"/>
                      </a:schemeClr>
                    </a:solidFill>
                  </a:tcPr>
                </a:tc>
                <a:tc>
                  <a:txBody>
                    <a:bodyPr/>
                    <a:lstStyle/>
                    <a:p>
                      <a:r>
                        <a:rPr lang="en-GB" dirty="0">
                          <a:solidFill>
                            <a:schemeClr val="tx1"/>
                          </a:solidFill>
                        </a:rPr>
                        <a:t>Who is impacted by the problem?</a:t>
                      </a:r>
                    </a:p>
                  </a:txBody>
                  <a:tcPr>
                    <a:solidFill>
                      <a:schemeClr val="accent5">
                        <a:lumMod val="40000"/>
                        <a:lumOff val="60000"/>
                      </a:schemeClr>
                    </a:solidFill>
                  </a:tcPr>
                </a:tc>
                <a:tc>
                  <a:txBody>
                    <a:bodyPr/>
                    <a:lstStyle/>
                    <a:p>
                      <a:r>
                        <a:rPr lang="en-GB" dirty="0">
                          <a:solidFill>
                            <a:schemeClr val="tx1"/>
                          </a:solidFill>
                        </a:rPr>
                        <a:t>Why is the problem happening?</a:t>
                      </a:r>
                    </a:p>
                  </a:txBody>
                  <a:tcPr>
                    <a:solidFill>
                      <a:srgbClr val="FFC000"/>
                    </a:solidFill>
                  </a:tcPr>
                </a:tc>
                <a:tc>
                  <a:txBody>
                    <a:bodyPr/>
                    <a:lstStyle/>
                    <a:p>
                      <a:r>
                        <a:rPr lang="en-US" dirty="0">
                          <a:solidFill>
                            <a:schemeClr val="tx1"/>
                          </a:solidFill>
                        </a:rPr>
                        <a:t>How serious is the problem?</a:t>
                      </a:r>
                    </a:p>
                    <a:p>
                      <a:endParaRPr lang="en-GB" dirty="0"/>
                    </a:p>
                  </a:txBody>
                  <a:tcPr>
                    <a:solidFill>
                      <a:srgbClr val="FF0000"/>
                    </a:solidFill>
                  </a:tcPr>
                </a:tc>
                <a:tc>
                  <a:txBody>
                    <a:bodyPr/>
                    <a:lstStyle/>
                    <a:p>
                      <a:r>
                        <a:rPr lang="en-US" dirty="0">
                          <a:solidFill>
                            <a:schemeClr val="tx1"/>
                          </a:solidFill>
                        </a:rPr>
                        <a:t>How much money is being lost?</a:t>
                      </a:r>
                    </a:p>
                    <a:p>
                      <a:endParaRPr lang="en-GB" dirty="0"/>
                    </a:p>
                  </a:txBody>
                  <a:tcPr>
                    <a:solidFill>
                      <a:srgbClr val="5555F5"/>
                    </a:solidFill>
                  </a:tcPr>
                </a:tc>
                <a:extLst>
                  <a:ext uri="{0D108BD9-81ED-4DB2-BD59-A6C34878D82A}">
                    <a16:rowId xmlns:a16="http://schemas.microsoft.com/office/drawing/2014/main" val="439160752"/>
                  </a:ext>
                </a:extLst>
              </a:tr>
              <a:tr h="1465278">
                <a:tc>
                  <a:txBody>
                    <a:bodyPr/>
                    <a:lstStyle/>
                    <a:p>
                      <a:r>
                        <a:rPr lang="en-GB" dirty="0">
                          <a:solidFill>
                            <a:schemeClr val="tx1"/>
                          </a:solidFill>
                        </a:rPr>
                        <a:t>Decline in sales by 30%.</a:t>
                      </a:r>
                    </a:p>
                  </a:txBody>
                  <a:tcPr>
                    <a:solidFill>
                      <a:schemeClr val="accent2">
                        <a:lumMod val="20000"/>
                        <a:lumOff val="80000"/>
                      </a:schemeClr>
                    </a:solidFill>
                  </a:tcPr>
                </a:tc>
                <a:tc>
                  <a:txBody>
                    <a:bodyPr/>
                    <a:lstStyle/>
                    <a:p>
                      <a:r>
                        <a:rPr lang="en-GB" dirty="0">
                          <a:solidFill>
                            <a:schemeClr val="tx1"/>
                          </a:solidFill>
                        </a:rPr>
                        <a:t>Internal.</a:t>
                      </a:r>
                    </a:p>
                  </a:txBody>
                  <a:tcPr>
                    <a:solidFill>
                      <a:schemeClr val="accent1">
                        <a:lumMod val="40000"/>
                        <a:lumOff val="60000"/>
                      </a:schemeClr>
                    </a:solidFill>
                  </a:tcPr>
                </a:tc>
                <a:tc>
                  <a:txBody>
                    <a:bodyPr/>
                    <a:lstStyle/>
                    <a:p>
                      <a:r>
                        <a:rPr lang="en-GB" dirty="0">
                          <a:solidFill>
                            <a:schemeClr val="tx1"/>
                          </a:solidFill>
                        </a:rPr>
                        <a:t>Last 12 months.</a:t>
                      </a:r>
                    </a:p>
                  </a:txBody>
                  <a:tcPr>
                    <a:solidFill>
                      <a:schemeClr val="accent3">
                        <a:lumMod val="40000"/>
                        <a:lumOff val="60000"/>
                      </a:schemeClr>
                    </a:solidFill>
                  </a:tcPr>
                </a:tc>
                <a:tc>
                  <a:txBody>
                    <a:bodyPr/>
                    <a:lstStyle/>
                    <a:p>
                      <a:r>
                        <a:rPr lang="en-GB" dirty="0">
                          <a:solidFill>
                            <a:schemeClr val="tx1"/>
                          </a:solidFill>
                        </a:rPr>
                        <a:t>The store owner.</a:t>
                      </a:r>
                    </a:p>
                  </a:txBody>
                  <a:tcPr>
                    <a:solidFill>
                      <a:schemeClr val="accent5">
                        <a:lumMod val="40000"/>
                        <a:lumOff val="60000"/>
                      </a:schemeClr>
                    </a:solidFill>
                  </a:tcPr>
                </a:tc>
                <a:tc>
                  <a:txBody>
                    <a:bodyPr/>
                    <a:lstStyle/>
                    <a:p>
                      <a:r>
                        <a:rPr lang="en-GB" dirty="0">
                          <a:solidFill>
                            <a:schemeClr val="tx1"/>
                          </a:solidFill>
                        </a:rPr>
                        <a:t>Loss of customers, and poor online presence.</a:t>
                      </a:r>
                    </a:p>
                  </a:txBody>
                  <a:tcPr>
                    <a:solidFill>
                      <a:srgbClr val="FFC000"/>
                    </a:solidFill>
                  </a:tcPr>
                </a:tc>
                <a:tc>
                  <a:txBody>
                    <a:bodyPr/>
                    <a:lstStyle/>
                    <a:p>
                      <a:r>
                        <a:rPr lang="en-GB" dirty="0">
                          <a:solidFill>
                            <a:schemeClr val="tx1"/>
                          </a:solidFill>
                        </a:rPr>
                        <a:t>Getting difficult to maintain profit.</a:t>
                      </a:r>
                    </a:p>
                  </a:txBody>
                  <a:tcPr>
                    <a:solidFill>
                      <a:srgbClr val="FF0000"/>
                    </a:solidFill>
                  </a:tcPr>
                </a:tc>
                <a:tc>
                  <a:txBody>
                    <a:bodyPr/>
                    <a:lstStyle/>
                    <a:p>
                      <a:r>
                        <a:rPr lang="en-GB" dirty="0">
                          <a:solidFill>
                            <a:schemeClr val="tx1"/>
                          </a:solidFill>
                        </a:rPr>
                        <a:t>Approximately £1500 per month.</a:t>
                      </a:r>
                    </a:p>
                  </a:txBody>
                  <a:tcPr>
                    <a:solidFill>
                      <a:srgbClr val="5555F5"/>
                    </a:solidFill>
                  </a:tcPr>
                </a:tc>
                <a:extLst>
                  <a:ext uri="{0D108BD9-81ED-4DB2-BD59-A6C34878D82A}">
                    <a16:rowId xmlns:a16="http://schemas.microsoft.com/office/drawing/2014/main" val="320534307"/>
                  </a:ext>
                </a:extLst>
              </a:tr>
              <a:tr h="1942961">
                <a:tc>
                  <a:txBody>
                    <a:bodyPr/>
                    <a:lstStyle/>
                    <a:p>
                      <a:r>
                        <a:rPr lang="en-GB" dirty="0">
                          <a:solidFill>
                            <a:schemeClr val="tx1"/>
                          </a:solidFill>
                        </a:rPr>
                        <a:t>Reduced in-store customers.</a:t>
                      </a:r>
                    </a:p>
                  </a:txBody>
                  <a:tcPr>
                    <a:solidFill>
                      <a:schemeClr val="accent2">
                        <a:lumMod val="20000"/>
                        <a:lumOff val="80000"/>
                      </a:schemeClr>
                    </a:solidFill>
                  </a:tcPr>
                </a:tc>
                <a:tc>
                  <a:txBody>
                    <a:bodyPr/>
                    <a:lstStyle/>
                    <a:p>
                      <a:r>
                        <a:rPr lang="en-GB" dirty="0">
                          <a:solidFill>
                            <a:schemeClr val="tx1"/>
                          </a:solidFill>
                        </a:rPr>
                        <a:t>External.</a:t>
                      </a:r>
                    </a:p>
                  </a:txBody>
                  <a:tcPr>
                    <a:solidFill>
                      <a:schemeClr val="accent1">
                        <a:lumMod val="40000"/>
                        <a:lumOff val="60000"/>
                      </a:schemeClr>
                    </a:solidFill>
                  </a:tcPr>
                </a:tc>
                <a:tc>
                  <a:txBody>
                    <a:bodyPr/>
                    <a:lstStyle/>
                    <a:p>
                      <a:r>
                        <a:rPr lang="en-GB" dirty="0">
                          <a:solidFill>
                            <a:schemeClr val="tx1"/>
                          </a:solidFill>
                        </a:rPr>
                        <a:t>Last 12 months.</a:t>
                      </a:r>
                    </a:p>
                  </a:txBody>
                  <a:tcPr>
                    <a:solidFill>
                      <a:schemeClr val="accent3">
                        <a:lumMod val="40000"/>
                        <a:lumOff val="60000"/>
                      </a:schemeClr>
                    </a:solidFill>
                  </a:tcPr>
                </a:tc>
                <a:tc>
                  <a:txBody>
                    <a:bodyPr/>
                    <a:lstStyle/>
                    <a:p>
                      <a:r>
                        <a:rPr lang="en-GB" dirty="0">
                          <a:solidFill>
                            <a:schemeClr val="tx1"/>
                          </a:solidFill>
                        </a:rPr>
                        <a:t>Surrounding stores and shops.</a:t>
                      </a:r>
                    </a:p>
                  </a:txBody>
                  <a:tcPr>
                    <a:solidFill>
                      <a:schemeClr val="accent5">
                        <a:lumMod val="40000"/>
                        <a:lumOff val="60000"/>
                      </a:schemeClr>
                    </a:solidFill>
                  </a:tcPr>
                </a:tc>
                <a:tc>
                  <a:txBody>
                    <a:bodyPr/>
                    <a:lstStyle/>
                    <a:p>
                      <a:r>
                        <a:rPr lang="en-GB" dirty="0">
                          <a:solidFill>
                            <a:schemeClr val="tx1"/>
                          </a:solidFill>
                        </a:rPr>
                        <a:t>Customers shifting to online shopping. </a:t>
                      </a:r>
                    </a:p>
                  </a:txBody>
                  <a:tcPr>
                    <a:solidFill>
                      <a:srgbClr val="FFC000"/>
                    </a:solidFill>
                  </a:tcPr>
                </a:tc>
                <a:tc>
                  <a:txBody>
                    <a:bodyPr/>
                    <a:lstStyle/>
                    <a:p>
                      <a:r>
                        <a:rPr lang="en-GB" dirty="0">
                          <a:solidFill>
                            <a:schemeClr val="tx1"/>
                          </a:solidFill>
                        </a:rPr>
                        <a:t>30% decline is sales is a huge gap for small shops.</a:t>
                      </a:r>
                    </a:p>
                  </a:txBody>
                  <a:tcPr>
                    <a:solidFill>
                      <a:srgbClr val="FF0000"/>
                    </a:solidFill>
                  </a:tcPr>
                </a:tc>
                <a:tc>
                  <a:txBody>
                    <a:bodyPr/>
                    <a:lstStyle/>
                    <a:p>
                      <a:r>
                        <a:rPr lang="en-GB" dirty="0"/>
                        <a:t>30 percent of the revenue.</a:t>
                      </a:r>
                    </a:p>
                  </a:txBody>
                  <a:tcPr>
                    <a:solidFill>
                      <a:srgbClr val="5555F5"/>
                    </a:solidFill>
                  </a:tcPr>
                </a:tc>
                <a:extLst>
                  <a:ext uri="{0D108BD9-81ED-4DB2-BD59-A6C34878D82A}">
                    <a16:rowId xmlns:a16="http://schemas.microsoft.com/office/drawing/2014/main" val="595218239"/>
                  </a:ext>
                </a:extLst>
              </a:tr>
            </a:tbl>
          </a:graphicData>
        </a:graphic>
      </p:graphicFrame>
      <p:sp>
        <p:nvSpPr>
          <p:cNvPr id="7" name="TextBox 6">
            <a:extLst>
              <a:ext uri="{FF2B5EF4-FFF2-40B4-BE49-F238E27FC236}">
                <a16:creationId xmlns:a16="http://schemas.microsoft.com/office/drawing/2014/main" id="{C862B2CF-8044-A625-E107-362CB379082C}"/>
              </a:ext>
            </a:extLst>
          </p:cNvPr>
          <p:cNvSpPr txBox="1"/>
          <p:nvPr/>
        </p:nvSpPr>
        <p:spPr>
          <a:xfrm>
            <a:off x="326571" y="73300"/>
            <a:ext cx="11538857" cy="1200329"/>
          </a:xfrm>
          <a:prstGeom prst="rect">
            <a:avLst/>
          </a:prstGeom>
          <a:noFill/>
        </p:spPr>
        <p:txBody>
          <a:bodyPr wrap="square" rtlCol="0">
            <a:spAutoFit/>
          </a:bodyPr>
          <a:lstStyle/>
          <a:p>
            <a:r>
              <a:rPr lang="en-GB" sz="3600" b="1" dirty="0"/>
              <a:t>Identifying the problems Green Haven facing using the 5W2H Model</a:t>
            </a:r>
          </a:p>
        </p:txBody>
      </p:sp>
    </p:spTree>
    <p:extLst>
      <p:ext uri="{BB962C8B-B14F-4D97-AF65-F5344CB8AC3E}">
        <p14:creationId xmlns:p14="http://schemas.microsoft.com/office/powerpoint/2010/main" val="12348600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433F9E4-DF56-DEC7-9FC2-04B6A614F4A7}"/>
              </a:ext>
            </a:extLst>
          </p:cNvPr>
          <p:cNvSpPr txBox="1"/>
          <p:nvPr/>
        </p:nvSpPr>
        <p:spPr>
          <a:xfrm>
            <a:off x="3559629" y="174172"/>
            <a:ext cx="7206343" cy="707886"/>
          </a:xfrm>
          <a:prstGeom prst="rect">
            <a:avLst/>
          </a:prstGeom>
          <a:noFill/>
        </p:spPr>
        <p:txBody>
          <a:bodyPr wrap="square" rtlCol="0">
            <a:spAutoFit/>
          </a:bodyPr>
          <a:lstStyle/>
          <a:p>
            <a:r>
              <a:rPr lang="en-GB" sz="4000" b="1" dirty="0"/>
              <a:t>Pestel Framework</a:t>
            </a:r>
          </a:p>
        </p:txBody>
      </p:sp>
      <p:sp>
        <p:nvSpPr>
          <p:cNvPr id="5" name="TextBox 4">
            <a:extLst>
              <a:ext uri="{FF2B5EF4-FFF2-40B4-BE49-F238E27FC236}">
                <a16:creationId xmlns:a16="http://schemas.microsoft.com/office/drawing/2014/main" id="{85B00778-608A-E420-B172-558FED378235}"/>
              </a:ext>
            </a:extLst>
          </p:cNvPr>
          <p:cNvSpPr txBox="1"/>
          <p:nvPr/>
        </p:nvSpPr>
        <p:spPr>
          <a:xfrm>
            <a:off x="337457" y="1273629"/>
            <a:ext cx="4865914" cy="523220"/>
          </a:xfrm>
          <a:prstGeom prst="rect">
            <a:avLst/>
          </a:prstGeom>
          <a:noFill/>
        </p:spPr>
        <p:txBody>
          <a:bodyPr wrap="square" rtlCol="0">
            <a:spAutoFit/>
          </a:bodyPr>
          <a:lstStyle/>
          <a:p>
            <a:r>
              <a:rPr lang="en-GB" sz="2800" b="1" dirty="0"/>
              <a:t>What is a Pestel Framework?</a:t>
            </a:r>
          </a:p>
        </p:txBody>
      </p:sp>
      <p:sp>
        <p:nvSpPr>
          <p:cNvPr id="7" name="TextBox 6">
            <a:extLst>
              <a:ext uri="{FF2B5EF4-FFF2-40B4-BE49-F238E27FC236}">
                <a16:creationId xmlns:a16="http://schemas.microsoft.com/office/drawing/2014/main" id="{B077BCE4-7ABA-FA67-D33A-C086AF881CA7}"/>
              </a:ext>
            </a:extLst>
          </p:cNvPr>
          <p:cNvSpPr txBox="1"/>
          <p:nvPr/>
        </p:nvSpPr>
        <p:spPr>
          <a:xfrm>
            <a:off x="337457" y="1859339"/>
            <a:ext cx="3461657" cy="1569660"/>
          </a:xfrm>
          <a:prstGeom prst="rect">
            <a:avLst/>
          </a:prstGeom>
          <a:noFill/>
        </p:spPr>
        <p:txBody>
          <a:bodyPr wrap="square" rtlCol="0">
            <a:spAutoFit/>
          </a:bodyPr>
          <a:lstStyle/>
          <a:p>
            <a:r>
              <a:rPr lang="en-GB" sz="2400" dirty="0"/>
              <a:t>Pestel is a method used to study outside factors that might impact a business.</a:t>
            </a:r>
          </a:p>
        </p:txBody>
      </p:sp>
      <p:pic>
        <p:nvPicPr>
          <p:cNvPr id="9" name="Picture 8">
            <a:extLst>
              <a:ext uri="{FF2B5EF4-FFF2-40B4-BE49-F238E27FC236}">
                <a16:creationId xmlns:a16="http://schemas.microsoft.com/office/drawing/2014/main" id="{1FB56936-7AB9-7BF0-4BF0-1FFCF133D51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00773" y="1179027"/>
            <a:ext cx="5793921" cy="4499945"/>
          </a:xfrm>
          <a:prstGeom prst="rect">
            <a:avLst/>
          </a:prstGeom>
        </p:spPr>
      </p:pic>
      <p:sp>
        <p:nvSpPr>
          <p:cNvPr id="10" name="TextBox 9">
            <a:extLst>
              <a:ext uri="{FF2B5EF4-FFF2-40B4-BE49-F238E27FC236}">
                <a16:creationId xmlns:a16="http://schemas.microsoft.com/office/drawing/2014/main" id="{E2824F27-85EE-B3C3-2F95-8741ADCD18A8}"/>
              </a:ext>
            </a:extLst>
          </p:cNvPr>
          <p:cNvSpPr txBox="1"/>
          <p:nvPr/>
        </p:nvSpPr>
        <p:spPr>
          <a:xfrm>
            <a:off x="10216239" y="5448140"/>
            <a:ext cx="1778455" cy="230832"/>
          </a:xfrm>
          <a:prstGeom prst="rect">
            <a:avLst/>
          </a:prstGeom>
          <a:noFill/>
        </p:spPr>
        <p:txBody>
          <a:bodyPr wrap="square" rtlCol="0">
            <a:spAutoFit/>
          </a:bodyPr>
          <a:lstStyle/>
          <a:p>
            <a:r>
              <a:rPr lang="en-GB" sz="900">
                <a:hlinkClick r:id="rId4"/>
              </a:rPr>
              <a:t>PESTEL-300x233.png (300×233)</a:t>
            </a:r>
            <a:endParaRPr lang="en-GB" sz="900" dirty="0"/>
          </a:p>
        </p:txBody>
      </p:sp>
      <p:sp>
        <p:nvSpPr>
          <p:cNvPr id="12" name="TextBox 11">
            <a:extLst>
              <a:ext uri="{FF2B5EF4-FFF2-40B4-BE49-F238E27FC236}">
                <a16:creationId xmlns:a16="http://schemas.microsoft.com/office/drawing/2014/main" id="{21E3ACEA-0084-ADD8-47F1-8FBD8632D501}"/>
              </a:ext>
            </a:extLst>
          </p:cNvPr>
          <p:cNvSpPr txBox="1"/>
          <p:nvPr/>
        </p:nvSpPr>
        <p:spPr>
          <a:xfrm>
            <a:off x="337457" y="3624553"/>
            <a:ext cx="3200400" cy="523220"/>
          </a:xfrm>
          <a:prstGeom prst="rect">
            <a:avLst/>
          </a:prstGeom>
          <a:noFill/>
        </p:spPr>
        <p:txBody>
          <a:bodyPr wrap="square" rtlCol="0">
            <a:spAutoFit/>
          </a:bodyPr>
          <a:lstStyle/>
          <a:p>
            <a:r>
              <a:rPr lang="en-GB" sz="2800" b="1" dirty="0"/>
              <a:t>Why is it used?</a:t>
            </a:r>
          </a:p>
        </p:txBody>
      </p:sp>
      <p:sp>
        <p:nvSpPr>
          <p:cNvPr id="13" name="TextBox 12">
            <a:extLst>
              <a:ext uri="{FF2B5EF4-FFF2-40B4-BE49-F238E27FC236}">
                <a16:creationId xmlns:a16="http://schemas.microsoft.com/office/drawing/2014/main" id="{C1D1FBC5-C64B-D628-7BCE-67D1CD945625}"/>
              </a:ext>
            </a:extLst>
          </p:cNvPr>
          <p:cNvSpPr txBox="1"/>
          <p:nvPr/>
        </p:nvSpPr>
        <p:spPr>
          <a:xfrm>
            <a:off x="337457" y="4293978"/>
            <a:ext cx="3635829" cy="1569660"/>
          </a:xfrm>
          <a:prstGeom prst="rect">
            <a:avLst/>
          </a:prstGeom>
          <a:noFill/>
        </p:spPr>
        <p:txBody>
          <a:bodyPr wrap="square" rtlCol="0">
            <a:spAutoFit/>
          </a:bodyPr>
          <a:lstStyle/>
          <a:p>
            <a:r>
              <a:rPr lang="en-GB" sz="2400" dirty="0"/>
              <a:t>Pestel is used to identify external opportunities and threats so businesses can avoid risks.</a:t>
            </a:r>
          </a:p>
        </p:txBody>
      </p:sp>
    </p:spTree>
    <p:extLst>
      <p:ext uri="{BB962C8B-B14F-4D97-AF65-F5344CB8AC3E}">
        <p14:creationId xmlns:p14="http://schemas.microsoft.com/office/powerpoint/2010/main" val="33897998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5815B9F-06A9-4D0D-FEB2-7A8237B8DCB5}"/>
              </a:ext>
            </a:extLst>
          </p:cNvPr>
          <p:cNvSpPr txBox="1"/>
          <p:nvPr/>
        </p:nvSpPr>
        <p:spPr>
          <a:xfrm>
            <a:off x="304800" y="1582341"/>
            <a:ext cx="4735286" cy="954107"/>
          </a:xfrm>
          <a:prstGeom prst="rect">
            <a:avLst/>
          </a:prstGeom>
          <a:noFill/>
        </p:spPr>
        <p:txBody>
          <a:bodyPr wrap="square" rtlCol="0">
            <a:spAutoFit/>
          </a:bodyPr>
          <a:lstStyle/>
          <a:p>
            <a:r>
              <a:rPr lang="en-GB" sz="2800" b="1" dirty="0"/>
              <a:t>What are the advantages of Pestel Framework?</a:t>
            </a:r>
          </a:p>
        </p:txBody>
      </p:sp>
      <p:sp>
        <p:nvSpPr>
          <p:cNvPr id="5" name="TextBox 4">
            <a:extLst>
              <a:ext uri="{FF2B5EF4-FFF2-40B4-BE49-F238E27FC236}">
                <a16:creationId xmlns:a16="http://schemas.microsoft.com/office/drawing/2014/main" id="{81CBED5D-13A0-69E8-F48C-D6EADBADE981}"/>
              </a:ext>
            </a:extLst>
          </p:cNvPr>
          <p:cNvSpPr txBox="1"/>
          <p:nvPr/>
        </p:nvSpPr>
        <p:spPr>
          <a:xfrm>
            <a:off x="6030685" y="1306285"/>
            <a:ext cx="5856515" cy="2554545"/>
          </a:xfrm>
          <a:prstGeom prst="rect">
            <a:avLst/>
          </a:prstGeom>
          <a:noFill/>
        </p:spPr>
        <p:txBody>
          <a:bodyPr wrap="square" rtlCol="0">
            <a:spAutoFit/>
          </a:bodyPr>
          <a:lstStyle/>
          <a:p>
            <a:pPr marL="285750" indent="-285750">
              <a:buFont typeface="Arial" panose="020B0604020202020204" pitchFamily="34" charset="0"/>
              <a:buChar char="•"/>
            </a:pPr>
            <a:r>
              <a:rPr lang="en-GB" sz="3200" dirty="0"/>
              <a:t>It raises alertness to threats.</a:t>
            </a:r>
          </a:p>
          <a:p>
            <a:pPr marL="285750" indent="-285750">
              <a:buFont typeface="Arial" panose="020B0604020202020204" pitchFamily="34" charset="0"/>
              <a:buChar char="•"/>
            </a:pPr>
            <a:r>
              <a:rPr lang="en-GB" sz="3200" dirty="0"/>
              <a:t>Provides deeper understanding of a business.</a:t>
            </a:r>
          </a:p>
          <a:p>
            <a:pPr marL="285750" indent="-285750">
              <a:buFont typeface="Arial" panose="020B0604020202020204" pitchFamily="34" charset="0"/>
              <a:buChar char="•"/>
            </a:pPr>
            <a:r>
              <a:rPr lang="en-GB" sz="3200" dirty="0"/>
              <a:t>It helps with future strategic planning.</a:t>
            </a:r>
          </a:p>
        </p:txBody>
      </p:sp>
      <p:sp>
        <p:nvSpPr>
          <p:cNvPr id="6" name="TextBox 5">
            <a:extLst>
              <a:ext uri="{FF2B5EF4-FFF2-40B4-BE49-F238E27FC236}">
                <a16:creationId xmlns:a16="http://schemas.microsoft.com/office/drawing/2014/main" id="{7E5BFC73-EDE1-1655-AF7A-B579BF2EF83C}"/>
              </a:ext>
            </a:extLst>
          </p:cNvPr>
          <p:cNvSpPr txBox="1"/>
          <p:nvPr/>
        </p:nvSpPr>
        <p:spPr>
          <a:xfrm>
            <a:off x="304800" y="4798605"/>
            <a:ext cx="4539342" cy="1384995"/>
          </a:xfrm>
          <a:prstGeom prst="rect">
            <a:avLst/>
          </a:prstGeom>
          <a:noFill/>
        </p:spPr>
        <p:txBody>
          <a:bodyPr wrap="square" rtlCol="0">
            <a:spAutoFit/>
          </a:bodyPr>
          <a:lstStyle/>
          <a:p>
            <a:r>
              <a:rPr lang="en-GB" sz="2800" b="1" dirty="0"/>
              <a:t>What are the disadvantages of Pestel Framework?</a:t>
            </a:r>
          </a:p>
        </p:txBody>
      </p:sp>
      <p:sp>
        <p:nvSpPr>
          <p:cNvPr id="7" name="TextBox 6">
            <a:extLst>
              <a:ext uri="{FF2B5EF4-FFF2-40B4-BE49-F238E27FC236}">
                <a16:creationId xmlns:a16="http://schemas.microsoft.com/office/drawing/2014/main" id="{CF3EDDBC-BE51-FB74-8DE7-723CBF61340D}"/>
              </a:ext>
            </a:extLst>
          </p:cNvPr>
          <p:cNvSpPr txBox="1"/>
          <p:nvPr/>
        </p:nvSpPr>
        <p:spPr>
          <a:xfrm>
            <a:off x="6259286" y="4491097"/>
            <a:ext cx="5083628" cy="2062103"/>
          </a:xfrm>
          <a:prstGeom prst="rect">
            <a:avLst/>
          </a:prstGeom>
          <a:noFill/>
        </p:spPr>
        <p:txBody>
          <a:bodyPr wrap="square" rtlCol="0">
            <a:spAutoFit/>
          </a:bodyPr>
          <a:lstStyle/>
          <a:p>
            <a:pPr marL="285750" indent="-285750">
              <a:buFont typeface="Arial" panose="020B0604020202020204" pitchFamily="34" charset="0"/>
              <a:buChar char="•"/>
            </a:pPr>
            <a:r>
              <a:rPr lang="en-GB" sz="3200" dirty="0"/>
              <a:t>Limited to external factors.</a:t>
            </a:r>
          </a:p>
          <a:p>
            <a:pPr marL="285750" indent="-285750">
              <a:buFont typeface="Arial" panose="020B0604020202020204" pitchFamily="34" charset="0"/>
              <a:buChar char="•"/>
            </a:pPr>
            <a:r>
              <a:rPr lang="en-GB" sz="3200" dirty="0"/>
              <a:t>Rapid change challenges.</a:t>
            </a:r>
          </a:p>
          <a:p>
            <a:pPr marL="285750" indent="-285750">
              <a:buFont typeface="Arial" panose="020B0604020202020204" pitchFamily="34" charset="0"/>
              <a:buChar char="•"/>
            </a:pPr>
            <a:r>
              <a:rPr lang="en-GB" sz="3200" dirty="0"/>
              <a:t>Eats up all your time.</a:t>
            </a:r>
          </a:p>
        </p:txBody>
      </p:sp>
      <p:sp>
        <p:nvSpPr>
          <p:cNvPr id="2" name="TextBox 1">
            <a:extLst>
              <a:ext uri="{FF2B5EF4-FFF2-40B4-BE49-F238E27FC236}">
                <a16:creationId xmlns:a16="http://schemas.microsoft.com/office/drawing/2014/main" id="{961FA5AA-33FC-344A-422E-70F08A408C3C}"/>
              </a:ext>
            </a:extLst>
          </p:cNvPr>
          <p:cNvSpPr txBox="1"/>
          <p:nvPr/>
        </p:nvSpPr>
        <p:spPr>
          <a:xfrm>
            <a:off x="2220685" y="97320"/>
            <a:ext cx="8273143" cy="707886"/>
          </a:xfrm>
          <a:prstGeom prst="rect">
            <a:avLst/>
          </a:prstGeom>
          <a:noFill/>
        </p:spPr>
        <p:txBody>
          <a:bodyPr wrap="square" rtlCol="0">
            <a:spAutoFit/>
          </a:bodyPr>
          <a:lstStyle/>
          <a:p>
            <a:r>
              <a:rPr lang="en-GB" sz="4000" b="1" dirty="0"/>
              <a:t>Critique of the Pestel Framework</a:t>
            </a:r>
          </a:p>
        </p:txBody>
      </p:sp>
    </p:spTree>
    <p:extLst>
      <p:ext uri="{BB962C8B-B14F-4D97-AF65-F5344CB8AC3E}">
        <p14:creationId xmlns:p14="http://schemas.microsoft.com/office/powerpoint/2010/main" val="1594546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88EF3BD5-6AFE-AC76-6951-1122ADD04143}"/>
              </a:ext>
            </a:extLst>
          </p:cNvPr>
          <p:cNvGraphicFramePr>
            <a:graphicFrameLocks noGrp="1"/>
          </p:cNvGraphicFramePr>
          <p:nvPr>
            <p:extLst>
              <p:ext uri="{D42A27DB-BD31-4B8C-83A1-F6EECF244321}">
                <p14:modId xmlns:p14="http://schemas.microsoft.com/office/powerpoint/2010/main" val="1168828514"/>
              </p:ext>
            </p:extLst>
          </p:nvPr>
        </p:nvGraphicFramePr>
        <p:xfrm>
          <a:off x="533399" y="1514323"/>
          <a:ext cx="11244942" cy="4150832"/>
        </p:xfrm>
        <a:graphic>
          <a:graphicData uri="http://schemas.openxmlformats.org/drawingml/2006/table">
            <a:tbl>
              <a:tblPr firstRow="1" bandRow="1">
                <a:tableStyleId>{5C22544A-7EE6-4342-B048-85BDC9FD1C3A}</a:tableStyleId>
              </a:tblPr>
              <a:tblGrid>
                <a:gridCol w="1874157">
                  <a:extLst>
                    <a:ext uri="{9D8B030D-6E8A-4147-A177-3AD203B41FA5}">
                      <a16:colId xmlns:a16="http://schemas.microsoft.com/office/drawing/2014/main" val="3758831472"/>
                    </a:ext>
                  </a:extLst>
                </a:gridCol>
                <a:gridCol w="1874157">
                  <a:extLst>
                    <a:ext uri="{9D8B030D-6E8A-4147-A177-3AD203B41FA5}">
                      <a16:colId xmlns:a16="http://schemas.microsoft.com/office/drawing/2014/main" val="1912749916"/>
                    </a:ext>
                  </a:extLst>
                </a:gridCol>
                <a:gridCol w="1874157">
                  <a:extLst>
                    <a:ext uri="{9D8B030D-6E8A-4147-A177-3AD203B41FA5}">
                      <a16:colId xmlns:a16="http://schemas.microsoft.com/office/drawing/2014/main" val="3293187474"/>
                    </a:ext>
                  </a:extLst>
                </a:gridCol>
                <a:gridCol w="1874157">
                  <a:extLst>
                    <a:ext uri="{9D8B030D-6E8A-4147-A177-3AD203B41FA5}">
                      <a16:colId xmlns:a16="http://schemas.microsoft.com/office/drawing/2014/main" val="294244137"/>
                    </a:ext>
                  </a:extLst>
                </a:gridCol>
                <a:gridCol w="1874157">
                  <a:extLst>
                    <a:ext uri="{9D8B030D-6E8A-4147-A177-3AD203B41FA5}">
                      <a16:colId xmlns:a16="http://schemas.microsoft.com/office/drawing/2014/main" val="372973476"/>
                    </a:ext>
                  </a:extLst>
                </a:gridCol>
                <a:gridCol w="1874157">
                  <a:extLst>
                    <a:ext uri="{9D8B030D-6E8A-4147-A177-3AD203B41FA5}">
                      <a16:colId xmlns:a16="http://schemas.microsoft.com/office/drawing/2014/main" val="1996671860"/>
                    </a:ext>
                  </a:extLst>
                </a:gridCol>
              </a:tblGrid>
              <a:tr h="815220">
                <a:tc>
                  <a:txBody>
                    <a:bodyPr/>
                    <a:lstStyle/>
                    <a:p>
                      <a:r>
                        <a:rPr lang="en-GB" dirty="0"/>
                        <a:t>       </a:t>
                      </a:r>
                      <a:r>
                        <a:rPr lang="en-GB" dirty="0">
                          <a:solidFill>
                            <a:schemeClr val="tx1"/>
                          </a:solidFill>
                        </a:rPr>
                        <a:t>Political</a:t>
                      </a:r>
                    </a:p>
                  </a:txBody>
                  <a:tcPr>
                    <a:solidFill>
                      <a:schemeClr val="accent2">
                        <a:lumMod val="20000"/>
                        <a:lumOff val="80000"/>
                      </a:schemeClr>
                    </a:solidFill>
                  </a:tcPr>
                </a:tc>
                <a:tc>
                  <a:txBody>
                    <a:bodyPr/>
                    <a:lstStyle/>
                    <a:p>
                      <a:r>
                        <a:rPr lang="en-GB" dirty="0">
                          <a:solidFill>
                            <a:schemeClr val="tx1"/>
                          </a:solidFill>
                        </a:rPr>
                        <a:t>    Economical </a:t>
                      </a:r>
                    </a:p>
                  </a:txBody>
                  <a:tcPr>
                    <a:solidFill>
                      <a:schemeClr val="accent4"/>
                    </a:solidFill>
                  </a:tcPr>
                </a:tc>
                <a:tc>
                  <a:txBody>
                    <a:bodyPr/>
                    <a:lstStyle/>
                    <a:p>
                      <a:r>
                        <a:rPr lang="en-GB" dirty="0"/>
                        <a:t>          </a:t>
                      </a:r>
                      <a:r>
                        <a:rPr lang="en-GB" dirty="0">
                          <a:solidFill>
                            <a:schemeClr val="tx1"/>
                          </a:solidFill>
                        </a:rPr>
                        <a:t>Social</a:t>
                      </a:r>
                      <a:r>
                        <a:rPr lang="en-GB" dirty="0"/>
                        <a:t> </a:t>
                      </a:r>
                    </a:p>
                  </a:txBody>
                  <a:tcPr>
                    <a:solidFill>
                      <a:schemeClr val="accent6"/>
                    </a:solidFill>
                  </a:tcPr>
                </a:tc>
                <a:tc>
                  <a:txBody>
                    <a:bodyPr/>
                    <a:lstStyle/>
                    <a:p>
                      <a:r>
                        <a:rPr lang="en-GB" dirty="0">
                          <a:solidFill>
                            <a:schemeClr val="tx1"/>
                          </a:solidFill>
                        </a:rPr>
                        <a:t>  Technological </a:t>
                      </a:r>
                    </a:p>
                  </a:txBody>
                  <a:tcPr>
                    <a:solidFill>
                      <a:schemeClr val="accent5">
                        <a:lumMod val="40000"/>
                        <a:lumOff val="60000"/>
                      </a:schemeClr>
                    </a:solidFill>
                  </a:tcPr>
                </a:tc>
                <a:tc>
                  <a:txBody>
                    <a:bodyPr/>
                    <a:lstStyle/>
                    <a:p>
                      <a:r>
                        <a:rPr lang="en-GB" dirty="0"/>
                        <a:t>           </a:t>
                      </a:r>
                      <a:r>
                        <a:rPr lang="en-GB" dirty="0">
                          <a:solidFill>
                            <a:schemeClr val="tx1"/>
                          </a:solidFill>
                        </a:rPr>
                        <a:t>Legal</a:t>
                      </a:r>
                      <a:r>
                        <a:rPr lang="en-GB" dirty="0"/>
                        <a:t> </a:t>
                      </a:r>
                    </a:p>
                  </a:txBody>
                  <a:tcPr>
                    <a:solidFill>
                      <a:srgbClr val="FFC000"/>
                    </a:solidFill>
                  </a:tcPr>
                </a:tc>
                <a:tc>
                  <a:txBody>
                    <a:bodyPr/>
                    <a:lstStyle/>
                    <a:p>
                      <a:r>
                        <a:rPr lang="en-GB" dirty="0">
                          <a:solidFill>
                            <a:schemeClr val="tx1"/>
                          </a:solidFill>
                        </a:rPr>
                        <a:t>Environmental</a:t>
                      </a:r>
                      <a:r>
                        <a:rPr lang="en-GB" dirty="0"/>
                        <a:t> </a:t>
                      </a:r>
                    </a:p>
                  </a:txBody>
                  <a:tcPr>
                    <a:solidFill>
                      <a:srgbClr val="FF0000"/>
                    </a:solidFill>
                  </a:tcPr>
                </a:tc>
                <a:extLst>
                  <a:ext uri="{0D108BD9-81ED-4DB2-BD59-A6C34878D82A}">
                    <a16:rowId xmlns:a16="http://schemas.microsoft.com/office/drawing/2014/main" val="3701553716"/>
                  </a:ext>
                </a:extLst>
              </a:tr>
              <a:tr h="1667806">
                <a:tc>
                  <a:txBody>
                    <a:bodyPr/>
                    <a:lstStyle/>
                    <a:p>
                      <a:pPr marL="285750" indent="-285750">
                        <a:buFont typeface="Arial" panose="020B0604020202020204" pitchFamily="34" charset="0"/>
                        <a:buChar char="•"/>
                      </a:pPr>
                      <a:r>
                        <a:rPr lang="en-GB" dirty="0">
                          <a:solidFill>
                            <a:schemeClr val="tx1"/>
                          </a:solidFill>
                        </a:rPr>
                        <a:t>Import tariffs rises.</a:t>
                      </a:r>
                    </a:p>
                  </a:txBody>
                  <a:tcPr>
                    <a:solidFill>
                      <a:schemeClr val="accent2">
                        <a:lumMod val="20000"/>
                        <a:lumOff val="80000"/>
                      </a:schemeClr>
                    </a:solidFill>
                  </a:tcPr>
                </a:tc>
                <a:tc>
                  <a:txBody>
                    <a:bodyPr/>
                    <a:lstStyle/>
                    <a:p>
                      <a:pPr marL="285750" indent="-285750">
                        <a:buFont typeface="Arial" panose="020B0604020202020204" pitchFamily="34" charset="0"/>
                        <a:buChar char="•"/>
                      </a:pPr>
                      <a:r>
                        <a:rPr lang="en-GB" dirty="0">
                          <a:solidFill>
                            <a:schemeClr val="tx1"/>
                          </a:solidFill>
                        </a:rPr>
                        <a:t>Cost of living crisis.</a:t>
                      </a:r>
                    </a:p>
                  </a:txBody>
                  <a:tcPr>
                    <a:solidFill>
                      <a:schemeClr val="accent4"/>
                    </a:solidFill>
                  </a:tcPr>
                </a:tc>
                <a:tc>
                  <a:txBody>
                    <a:bodyPr/>
                    <a:lstStyle/>
                    <a:p>
                      <a:pPr marL="285750" indent="-285750">
                        <a:buFont typeface="Arial" panose="020B0604020202020204" pitchFamily="34" charset="0"/>
                        <a:buChar char="•"/>
                      </a:pPr>
                      <a:r>
                        <a:rPr lang="en-GB" dirty="0">
                          <a:solidFill>
                            <a:schemeClr val="tx1"/>
                          </a:solidFill>
                        </a:rPr>
                        <a:t>Consumer trends.</a:t>
                      </a:r>
                    </a:p>
                  </a:txBody>
                  <a:tcPr>
                    <a:solidFill>
                      <a:schemeClr val="accent6"/>
                    </a:solidFill>
                  </a:tcPr>
                </a:tc>
                <a:tc>
                  <a:txBody>
                    <a:bodyPr/>
                    <a:lstStyle/>
                    <a:p>
                      <a:pPr marL="285750" indent="-285750">
                        <a:buFont typeface="Arial" panose="020B0604020202020204" pitchFamily="34" charset="0"/>
                        <a:buChar char="•"/>
                      </a:pPr>
                      <a:r>
                        <a:rPr lang="en-GB" dirty="0">
                          <a:solidFill>
                            <a:schemeClr val="tx1"/>
                          </a:solidFill>
                        </a:rPr>
                        <a:t>E-commerce.</a:t>
                      </a:r>
                    </a:p>
                  </a:txBody>
                  <a:tcPr>
                    <a:solidFill>
                      <a:schemeClr val="accent5">
                        <a:lumMod val="40000"/>
                        <a:lumOff val="60000"/>
                      </a:schemeClr>
                    </a:solidFill>
                  </a:tcPr>
                </a:tc>
                <a:tc>
                  <a:txBody>
                    <a:bodyPr/>
                    <a:lstStyle/>
                    <a:p>
                      <a:pPr marL="285750" indent="-285750">
                        <a:buFont typeface="Arial" panose="020B0604020202020204" pitchFamily="34" charset="0"/>
                        <a:buChar char="•"/>
                      </a:pPr>
                      <a:r>
                        <a:rPr lang="en-GB" dirty="0">
                          <a:solidFill>
                            <a:schemeClr val="tx1"/>
                          </a:solidFill>
                        </a:rPr>
                        <a:t>Brexit related issues.</a:t>
                      </a:r>
                    </a:p>
                  </a:txBody>
                  <a:tcPr>
                    <a:solidFill>
                      <a:srgbClr val="FFC000"/>
                    </a:solidFill>
                  </a:tcPr>
                </a:tc>
                <a:tc>
                  <a:txBody>
                    <a:bodyPr/>
                    <a:lstStyle/>
                    <a:p>
                      <a:pPr marL="285750" indent="-285750">
                        <a:buFont typeface="Arial" panose="020B0604020202020204" pitchFamily="34" charset="0"/>
                        <a:buChar char="•"/>
                      </a:pPr>
                      <a:r>
                        <a:rPr lang="en-GB" dirty="0">
                          <a:solidFill>
                            <a:schemeClr val="tx1"/>
                          </a:solidFill>
                        </a:rPr>
                        <a:t>Climate change.</a:t>
                      </a:r>
                    </a:p>
                  </a:txBody>
                  <a:tcPr>
                    <a:solidFill>
                      <a:srgbClr val="FF0000"/>
                    </a:solidFill>
                  </a:tcPr>
                </a:tc>
                <a:extLst>
                  <a:ext uri="{0D108BD9-81ED-4DB2-BD59-A6C34878D82A}">
                    <a16:rowId xmlns:a16="http://schemas.microsoft.com/office/drawing/2014/main" val="1628478569"/>
                  </a:ext>
                </a:extLst>
              </a:tr>
              <a:tr h="1667806">
                <a:tc>
                  <a:txBody>
                    <a:bodyPr/>
                    <a:lstStyle/>
                    <a:p>
                      <a:pPr marL="285750" indent="-285750">
                        <a:buFont typeface="Arial" panose="020B0604020202020204" pitchFamily="34" charset="0"/>
                        <a:buChar char="•"/>
                      </a:pPr>
                      <a:r>
                        <a:rPr lang="en-GB" dirty="0">
                          <a:solidFill>
                            <a:schemeClr val="tx1"/>
                          </a:solidFill>
                        </a:rPr>
                        <a:t>Tax changes.</a:t>
                      </a:r>
                    </a:p>
                  </a:txBody>
                  <a:tcPr>
                    <a:solidFill>
                      <a:schemeClr val="accent2">
                        <a:lumMod val="20000"/>
                        <a:lumOff val="80000"/>
                      </a:schemeClr>
                    </a:solidFill>
                  </a:tcPr>
                </a:tc>
                <a:tc>
                  <a:txBody>
                    <a:bodyPr/>
                    <a:lstStyle/>
                    <a:p>
                      <a:pPr marL="285750" indent="-285750">
                        <a:buFont typeface="Arial" panose="020B0604020202020204" pitchFamily="34" charset="0"/>
                        <a:buChar char="•"/>
                      </a:pPr>
                      <a:r>
                        <a:rPr lang="en-GB" dirty="0">
                          <a:solidFill>
                            <a:schemeClr val="tx1"/>
                          </a:solidFill>
                        </a:rPr>
                        <a:t> Strong Competitors.</a:t>
                      </a:r>
                    </a:p>
                  </a:txBody>
                  <a:tcPr>
                    <a:solidFill>
                      <a:schemeClr val="accent4"/>
                    </a:solidFill>
                  </a:tcPr>
                </a:tc>
                <a:tc>
                  <a:txBody>
                    <a:bodyPr/>
                    <a:lstStyle/>
                    <a:p>
                      <a:pPr marL="285750" indent="-285750">
                        <a:buFont typeface="Arial" panose="020B0604020202020204" pitchFamily="34" charset="0"/>
                        <a:buChar char="•"/>
                      </a:pPr>
                      <a:r>
                        <a:rPr lang="en-GB" dirty="0">
                          <a:solidFill>
                            <a:schemeClr val="tx1"/>
                          </a:solidFill>
                        </a:rPr>
                        <a:t>Carbon footprint.</a:t>
                      </a:r>
                    </a:p>
                  </a:txBody>
                  <a:tcPr>
                    <a:solidFill>
                      <a:schemeClr val="accent6"/>
                    </a:solidFill>
                  </a:tcPr>
                </a:tc>
                <a:tc>
                  <a:txBody>
                    <a:bodyPr/>
                    <a:lstStyle/>
                    <a:p>
                      <a:pPr marL="285750" indent="-285750">
                        <a:buFont typeface="Arial" panose="020B0604020202020204" pitchFamily="34" charset="0"/>
                        <a:buChar char="•"/>
                      </a:pPr>
                      <a:r>
                        <a:rPr lang="en-GB" dirty="0">
                          <a:solidFill>
                            <a:schemeClr val="tx1"/>
                          </a:solidFill>
                        </a:rPr>
                        <a:t>Smart greenhouses.</a:t>
                      </a:r>
                    </a:p>
                  </a:txBody>
                  <a:tcPr>
                    <a:solidFill>
                      <a:schemeClr val="accent5">
                        <a:lumMod val="40000"/>
                        <a:lumOff val="60000"/>
                      </a:schemeClr>
                    </a:solidFill>
                  </a:tcPr>
                </a:tc>
                <a:tc>
                  <a:txBody>
                    <a:bodyPr/>
                    <a:lstStyle/>
                    <a:p>
                      <a:pPr marL="285750" indent="-285750">
                        <a:buFont typeface="Arial" panose="020B0604020202020204" pitchFamily="34" charset="0"/>
                        <a:buChar char="•"/>
                      </a:pPr>
                      <a:r>
                        <a:rPr lang="en-GB" dirty="0">
                          <a:solidFill>
                            <a:schemeClr val="tx1"/>
                          </a:solidFill>
                        </a:rPr>
                        <a:t>Delivery regulations</a:t>
                      </a:r>
                    </a:p>
                  </a:txBody>
                  <a:tcPr>
                    <a:solidFill>
                      <a:srgbClr val="FFC000"/>
                    </a:solidFill>
                  </a:tcPr>
                </a:tc>
                <a:tc>
                  <a:txBody>
                    <a:bodyPr/>
                    <a:lstStyle/>
                    <a:p>
                      <a:pPr marL="285750" indent="-285750">
                        <a:buFont typeface="Arial" panose="020B0604020202020204" pitchFamily="34" charset="0"/>
                        <a:buChar char="•"/>
                      </a:pPr>
                      <a:r>
                        <a:rPr lang="en-GB" dirty="0">
                          <a:solidFill>
                            <a:schemeClr val="tx1"/>
                          </a:solidFill>
                        </a:rPr>
                        <a:t>Seasonality </a:t>
                      </a:r>
                    </a:p>
                  </a:txBody>
                  <a:tcPr>
                    <a:solidFill>
                      <a:srgbClr val="FF0000"/>
                    </a:solidFill>
                  </a:tcPr>
                </a:tc>
                <a:extLst>
                  <a:ext uri="{0D108BD9-81ED-4DB2-BD59-A6C34878D82A}">
                    <a16:rowId xmlns:a16="http://schemas.microsoft.com/office/drawing/2014/main" val="670029371"/>
                  </a:ext>
                </a:extLst>
              </a:tr>
            </a:tbl>
          </a:graphicData>
        </a:graphic>
      </p:graphicFrame>
      <p:sp>
        <p:nvSpPr>
          <p:cNvPr id="6" name="TextBox 5">
            <a:extLst>
              <a:ext uri="{FF2B5EF4-FFF2-40B4-BE49-F238E27FC236}">
                <a16:creationId xmlns:a16="http://schemas.microsoft.com/office/drawing/2014/main" id="{3DB922D0-B200-9901-7519-8DC86EB54398}"/>
              </a:ext>
            </a:extLst>
          </p:cNvPr>
          <p:cNvSpPr txBox="1"/>
          <p:nvPr/>
        </p:nvSpPr>
        <p:spPr>
          <a:xfrm>
            <a:off x="3396343" y="239486"/>
            <a:ext cx="7728857" cy="830997"/>
          </a:xfrm>
          <a:prstGeom prst="rect">
            <a:avLst/>
          </a:prstGeom>
          <a:noFill/>
        </p:spPr>
        <p:txBody>
          <a:bodyPr wrap="square" rtlCol="0">
            <a:spAutoFit/>
          </a:bodyPr>
          <a:lstStyle/>
          <a:p>
            <a:r>
              <a:rPr lang="en-GB" sz="4800" b="1" dirty="0"/>
              <a:t>   Pestel Analysis</a:t>
            </a:r>
          </a:p>
        </p:txBody>
      </p:sp>
    </p:spTree>
    <p:extLst>
      <p:ext uri="{BB962C8B-B14F-4D97-AF65-F5344CB8AC3E}">
        <p14:creationId xmlns:p14="http://schemas.microsoft.com/office/powerpoint/2010/main" val="772609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9867E8D-7D62-5B3B-4609-A19FEA5806E5}"/>
              </a:ext>
            </a:extLst>
          </p:cNvPr>
          <p:cNvSpPr txBox="1"/>
          <p:nvPr/>
        </p:nvSpPr>
        <p:spPr>
          <a:xfrm>
            <a:off x="2971800" y="228600"/>
            <a:ext cx="6096000" cy="707886"/>
          </a:xfrm>
          <a:prstGeom prst="rect">
            <a:avLst/>
          </a:prstGeom>
          <a:noFill/>
        </p:spPr>
        <p:txBody>
          <a:bodyPr wrap="square" rtlCol="0">
            <a:spAutoFit/>
          </a:bodyPr>
          <a:lstStyle/>
          <a:p>
            <a:r>
              <a:rPr lang="en-GB" sz="4000" b="1" dirty="0"/>
              <a:t>Cause and Effect Model</a:t>
            </a:r>
          </a:p>
        </p:txBody>
      </p:sp>
      <p:sp>
        <p:nvSpPr>
          <p:cNvPr id="5" name="TextBox 4">
            <a:extLst>
              <a:ext uri="{FF2B5EF4-FFF2-40B4-BE49-F238E27FC236}">
                <a16:creationId xmlns:a16="http://schemas.microsoft.com/office/drawing/2014/main" id="{C3806531-D236-A40A-704A-0E028969C94C}"/>
              </a:ext>
            </a:extLst>
          </p:cNvPr>
          <p:cNvSpPr txBox="1"/>
          <p:nvPr/>
        </p:nvSpPr>
        <p:spPr>
          <a:xfrm>
            <a:off x="277585" y="1193745"/>
            <a:ext cx="5388429" cy="5262979"/>
          </a:xfrm>
          <a:prstGeom prst="rect">
            <a:avLst/>
          </a:prstGeom>
          <a:noFill/>
        </p:spPr>
        <p:txBody>
          <a:bodyPr wrap="square" rtlCol="0">
            <a:spAutoFit/>
          </a:bodyPr>
          <a:lstStyle/>
          <a:p>
            <a:r>
              <a:rPr lang="en-GB" sz="2800" dirty="0"/>
              <a:t>Simply it explains how one event ( Cause) leads to another event (Effect).</a:t>
            </a:r>
          </a:p>
          <a:p>
            <a:endParaRPr lang="en-GB" sz="2800" dirty="0"/>
          </a:p>
          <a:p>
            <a:endParaRPr lang="en-GB" sz="2800" dirty="0"/>
          </a:p>
          <a:p>
            <a:r>
              <a:rPr lang="en-GB" sz="2800" dirty="0"/>
              <a:t>It introduced by </a:t>
            </a:r>
            <a:r>
              <a:rPr lang="en-GB" sz="2800" b="1" dirty="0"/>
              <a:t>Kaoru Ishikawa </a:t>
            </a:r>
            <a:r>
              <a:rPr lang="en-GB" sz="2800" dirty="0"/>
              <a:t>( a Japanese Professor ) in the 1960’s.</a:t>
            </a:r>
          </a:p>
          <a:p>
            <a:endParaRPr lang="en-GB" sz="2800" dirty="0"/>
          </a:p>
          <a:p>
            <a:r>
              <a:rPr lang="en-GB" sz="2800" dirty="0"/>
              <a:t>It often called as the </a:t>
            </a:r>
            <a:r>
              <a:rPr lang="en-GB" sz="2800" b="1" dirty="0"/>
              <a:t>Fishbone Diagram</a:t>
            </a:r>
            <a:r>
              <a:rPr lang="en-GB" sz="2800" dirty="0"/>
              <a:t>, or the </a:t>
            </a:r>
            <a:r>
              <a:rPr lang="en-GB" sz="2800" b="1" dirty="0"/>
              <a:t>Ishikawa Diagram.</a:t>
            </a:r>
          </a:p>
        </p:txBody>
      </p:sp>
      <p:pic>
        <p:nvPicPr>
          <p:cNvPr id="7" name="Picture 6">
            <a:extLst>
              <a:ext uri="{FF2B5EF4-FFF2-40B4-BE49-F238E27FC236}">
                <a16:creationId xmlns:a16="http://schemas.microsoft.com/office/drawing/2014/main" id="{FB3A5C31-C1CF-EB02-7CA0-820EDF10D35B}"/>
              </a:ext>
            </a:extLst>
          </p:cNvPr>
          <p:cNvPicPr>
            <a:picLocks noChangeAspect="1"/>
          </p:cNvPicPr>
          <p:nvPr/>
        </p:nvPicPr>
        <p:blipFill>
          <a:blip r:embed="rId2"/>
          <a:stretch>
            <a:fillRect/>
          </a:stretch>
        </p:blipFill>
        <p:spPr>
          <a:xfrm>
            <a:off x="6096000" y="2075354"/>
            <a:ext cx="5544686" cy="3160673"/>
          </a:xfrm>
          <a:prstGeom prst="rect">
            <a:avLst/>
          </a:prstGeom>
        </p:spPr>
      </p:pic>
    </p:spTree>
    <p:extLst>
      <p:ext uri="{BB962C8B-B14F-4D97-AF65-F5344CB8AC3E}">
        <p14:creationId xmlns:p14="http://schemas.microsoft.com/office/powerpoint/2010/main" val="19579005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5CE9EC0-E13C-9A06-285F-02FE1454A4EE}"/>
              </a:ext>
            </a:extLst>
          </p:cNvPr>
          <p:cNvSpPr txBox="1"/>
          <p:nvPr/>
        </p:nvSpPr>
        <p:spPr>
          <a:xfrm>
            <a:off x="3810000" y="163286"/>
            <a:ext cx="6868886" cy="707886"/>
          </a:xfrm>
          <a:prstGeom prst="rect">
            <a:avLst/>
          </a:prstGeom>
          <a:noFill/>
        </p:spPr>
        <p:txBody>
          <a:bodyPr wrap="square" rtlCol="0">
            <a:spAutoFit/>
          </a:bodyPr>
          <a:lstStyle/>
          <a:p>
            <a:r>
              <a:rPr lang="en-GB" sz="4000" b="1" dirty="0"/>
              <a:t>Fishbone Diagram</a:t>
            </a:r>
          </a:p>
        </p:txBody>
      </p:sp>
      <p:sp>
        <p:nvSpPr>
          <p:cNvPr id="9" name="Rectangle 8">
            <a:extLst>
              <a:ext uri="{FF2B5EF4-FFF2-40B4-BE49-F238E27FC236}">
                <a16:creationId xmlns:a16="http://schemas.microsoft.com/office/drawing/2014/main" id="{AE75F4DE-803C-4007-BA39-12D6C5D7F756}"/>
              </a:ext>
            </a:extLst>
          </p:cNvPr>
          <p:cNvSpPr/>
          <p:nvPr/>
        </p:nvSpPr>
        <p:spPr>
          <a:xfrm>
            <a:off x="304800" y="871171"/>
            <a:ext cx="11517085" cy="5714685"/>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39C9FB92-4017-862E-2907-FF0DFA383BE1}"/>
              </a:ext>
            </a:extLst>
          </p:cNvPr>
          <p:cNvSpPr/>
          <p:nvPr/>
        </p:nvSpPr>
        <p:spPr>
          <a:xfrm>
            <a:off x="5121728" y="1086481"/>
            <a:ext cx="1458685" cy="511629"/>
          </a:xfrm>
          <a:prstGeom prst="rec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238B5AA6-D57B-6D9A-7999-F0A6FAE8D07E}"/>
              </a:ext>
            </a:extLst>
          </p:cNvPr>
          <p:cNvSpPr/>
          <p:nvPr/>
        </p:nvSpPr>
        <p:spPr>
          <a:xfrm>
            <a:off x="1153208" y="1170986"/>
            <a:ext cx="1451881" cy="511629"/>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FB1C6DC2-1DC2-5D06-7E76-0188DAB7AD75}"/>
              </a:ext>
            </a:extLst>
          </p:cNvPr>
          <p:cNvSpPr/>
          <p:nvPr/>
        </p:nvSpPr>
        <p:spPr>
          <a:xfrm>
            <a:off x="1183142" y="5818413"/>
            <a:ext cx="1807027" cy="511629"/>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FBF030AF-6834-9954-67E3-9905132E60D8}"/>
              </a:ext>
            </a:extLst>
          </p:cNvPr>
          <p:cNvSpPr/>
          <p:nvPr/>
        </p:nvSpPr>
        <p:spPr>
          <a:xfrm>
            <a:off x="5724354" y="5804294"/>
            <a:ext cx="1660072" cy="511629"/>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Connector 16">
            <a:extLst>
              <a:ext uri="{FF2B5EF4-FFF2-40B4-BE49-F238E27FC236}">
                <a16:creationId xmlns:a16="http://schemas.microsoft.com/office/drawing/2014/main" id="{59AC9B32-59FD-A645-EF7D-47681A1CCF32}"/>
              </a:ext>
            </a:extLst>
          </p:cNvPr>
          <p:cNvCxnSpPr/>
          <p:nvPr/>
        </p:nvCxnSpPr>
        <p:spPr>
          <a:xfrm>
            <a:off x="402771" y="3603171"/>
            <a:ext cx="11081658" cy="0"/>
          </a:xfrm>
          <a:prstGeom prst="line">
            <a:avLst/>
          </a:prstGeom>
          <a:ln w="76200"/>
        </p:spPr>
        <p:style>
          <a:lnRef idx="2">
            <a:schemeClr val="dk1"/>
          </a:lnRef>
          <a:fillRef idx="0">
            <a:schemeClr val="dk1"/>
          </a:fillRef>
          <a:effectRef idx="1">
            <a:schemeClr val="dk1"/>
          </a:effectRef>
          <a:fontRef idx="minor">
            <a:schemeClr val="tx1"/>
          </a:fontRef>
        </p:style>
      </p:cxnSp>
      <p:sp>
        <p:nvSpPr>
          <p:cNvPr id="18" name="Rectangle 17">
            <a:extLst>
              <a:ext uri="{FF2B5EF4-FFF2-40B4-BE49-F238E27FC236}">
                <a16:creationId xmlns:a16="http://schemas.microsoft.com/office/drawing/2014/main" id="{208E7BA0-4E3C-4F95-DA29-7ED0D90E67BD}"/>
              </a:ext>
            </a:extLst>
          </p:cNvPr>
          <p:cNvSpPr/>
          <p:nvPr/>
        </p:nvSpPr>
        <p:spPr>
          <a:xfrm>
            <a:off x="9367157" y="3347356"/>
            <a:ext cx="2286000" cy="511629"/>
          </a:xfrm>
          <a:prstGeom prst="rect">
            <a:avLst/>
          </a:prstGeom>
          <a:solidFill>
            <a:srgbClr val="FF0000"/>
          </a:solidFill>
          <a:ln w="635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152257A8-B630-2C53-1450-4734A1CF633E}"/>
              </a:ext>
            </a:extLst>
          </p:cNvPr>
          <p:cNvSpPr txBox="1"/>
          <p:nvPr/>
        </p:nvSpPr>
        <p:spPr>
          <a:xfrm>
            <a:off x="9421585" y="3402996"/>
            <a:ext cx="2062844" cy="400110"/>
          </a:xfrm>
          <a:prstGeom prst="rect">
            <a:avLst/>
          </a:prstGeom>
          <a:noFill/>
        </p:spPr>
        <p:txBody>
          <a:bodyPr wrap="square" rtlCol="0">
            <a:spAutoFit/>
          </a:bodyPr>
          <a:lstStyle/>
          <a:p>
            <a:r>
              <a:rPr lang="en-GB" sz="2000" b="1" dirty="0"/>
              <a:t>Decline in sales</a:t>
            </a:r>
          </a:p>
        </p:txBody>
      </p:sp>
      <p:sp>
        <p:nvSpPr>
          <p:cNvPr id="20" name="TextBox 19">
            <a:extLst>
              <a:ext uri="{FF2B5EF4-FFF2-40B4-BE49-F238E27FC236}">
                <a16:creationId xmlns:a16="http://schemas.microsoft.com/office/drawing/2014/main" id="{CBC0FBF5-7E33-0621-12E8-0184D30DF836}"/>
              </a:ext>
            </a:extLst>
          </p:cNvPr>
          <p:cNvSpPr txBox="1"/>
          <p:nvPr/>
        </p:nvSpPr>
        <p:spPr>
          <a:xfrm>
            <a:off x="5270727" y="1157629"/>
            <a:ext cx="2286000" cy="369332"/>
          </a:xfrm>
          <a:prstGeom prst="rect">
            <a:avLst/>
          </a:prstGeom>
          <a:noFill/>
        </p:spPr>
        <p:txBody>
          <a:bodyPr wrap="square" rtlCol="0">
            <a:spAutoFit/>
          </a:bodyPr>
          <a:lstStyle/>
          <a:p>
            <a:r>
              <a:rPr lang="en-GB" b="1" dirty="0"/>
              <a:t>Methods</a:t>
            </a:r>
          </a:p>
        </p:txBody>
      </p:sp>
      <p:sp>
        <p:nvSpPr>
          <p:cNvPr id="21" name="TextBox 20">
            <a:extLst>
              <a:ext uri="{FF2B5EF4-FFF2-40B4-BE49-F238E27FC236}">
                <a16:creationId xmlns:a16="http://schemas.microsoft.com/office/drawing/2014/main" id="{33EC0AA9-A611-29FC-66C9-CF8675DDE51E}"/>
              </a:ext>
            </a:extLst>
          </p:cNvPr>
          <p:cNvSpPr txBox="1"/>
          <p:nvPr/>
        </p:nvSpPr>
        <p:spPr>
          <a:xfrm>
            <a:off x="1433513" y="1256524"/>
            <a:ext cx="1306286" cy="369332"/>
          </a:xfrm>
          <a:prstGeom prst="rect">
            <a:avLst/>
          </a:prstGeom>
          <a:noFill/>
        </p:spPr>
        <p:txBody>
          <a:bodyPr wrap="square" rtlCol="0">
            <a:spAutoFit/>
          </a:bodyPr>
          <a:lstStyle/>
          <a:p>
            <a:r>
              <a:rPr lang="en-GB" b="1" dirty="0"/>
              <a:t>Social</a:t>
            </a:r>
          </a:p>
        </p:txBody>
      </p:sp>
      <p:sp>
        <p:nvSpPr>
          <p:cNvPr id="24" name="TextBox 23">
            <a:extLst>
              <a:ext uri="{FF2B5EF4-FFF2-40B4-BE49-F238E27FC236}">
                <a16:creationId xmlns:a16="http://schemas.microsoft.com/office/drawing/2014/main" id="{DE88EC38-033D-360B-195B-2107EE3B091A}"/>
              </a:ext>
            </a:extLst>
          </p:cNvPr>
          <p:cNvSpPr txBox="1"/>
          <p:nvPr/>
        </p:nvSpPr>
        <p:spPr>
          <a:xfrm>
            <a:off x="1237227" y="5867788"/>
            <a:ext cx="1796143" cy="369332"/>
          </a:xfrm>
          <a:prstGeom prst="rect">
            <a:avLst/>
          </a:prstGeom>
          <a:noFill/>
        </p:spPr>
        <p:txBody>
          <a:bodyPr wrap="square" rtlCol="0">
            <a:spAutoFit/>
          </a:bodyPr>
          <a:lstStyle/>
          <a:p>
            <a:r>
              <a:rPr lang="en-GB" b="1" dirty="0"/>
              <a:t>Technological</a:t>
            </a:r>
          </a:p>
        </p:txBody>
      </p:sp>
      <p:sp>
        <p:nvSpPr>
          <p:cNvPr id="25" name="TextBox 24">
            <a:extLst>
              <a:ext uri="{FF2B5EF4-FFF2-40B4-BE49-F238E27FC236}">
                <a16:creationId xmlns:a16="http://schemas.microsoft.com/office/drawing/2014/main" id="{7F20E81C-D74C-5D30-C6F3-E00911B4F263}"/>
              </a:ext>
            </a:extLst>
          </p:cNvPr>
          <p:cNvSpPr txBox="1"/>
          <p:nvPr/>
        </p:nvSpPr>
        <p:spPr>
          <a:xfrm>
            <a:off x="5851070" y="5853197"/>
            <a:ext cx="1730828" cy="369332"/>
          </a:xfrm>
          <a:prstGeom prst="rect">
            <a:avLst/>
          </a:prstGeom>
          <a:noFill/>
        </p:spPr>
        <p:txBody>
          <a:bodyPr wrap="square" rtlCol="0">
            <a:spAutoFit/>
          </a:bodyPr>
          <a:lstStyle/>
          <a:p>
            <a:r>
              <a:rPr lang="en-GB" b="1" dirty="0"/>
              <a:t>Environment</a:t>
            </a:r>
          </a:p>
        </p:txBody>
      </p:sp>
      <p:sp>
        <p:nvSpPr>
          <p:cNvPr id="27" name="Rectangle 26">
            <a:extLst>
              <a:ext uri="{FF2B5EF4-FFF2-40B4-BE49-F238E27FC236}">
                <a16:creationId xmlns:a16="http://schemas.microsoft.com/office/drawing/2014/main" id="{B5DBDD10-225B-E10B-CCD3-D44BC9633A2F}"/>
              </a:ext>
            </a:extLst>
          </p:cNvPr>
          <p:cNvSpPr/>
          <p:nvPr/>
        </p:nvSpPr>
        <p:spPr>
          <a:xfrm>
            <a:off x="5483680" y="2009201"/>
            <a:ext cx="1970316" cy="369327"/>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In-store sales</a:t>
            </a:r>
          </a:p>
        </p:txBody>
      </p:sp>
      <p:sp>
        <p:nvSpPr>
          <p:cNvPr id="28" name="Rectangle 27">
            <a:extLst>
              <a:ext uri="{FF2B5EF4-FFF2-40B4-BE49-F238E27FC236}">
                <a16:creationId xmlns:a16="http://schemas.microsoft.com/office/drawing/2014/main" id="{DEDCB3AE-0812-50E9-F6C0-C5170887CF08}"/>
              </a:ext>
            </a:extLst>
          </p:cNvPr>
          <p:cNvSpPr/>
          <p:nvPr/>
        </p:nvSpPr>
        <p:spPr>
          <a:xfrm>
            <a:off x="5851070" y="2800110"/>
            <a:ext cx="1970316" cy="369327"/>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Word of mouth</a:t>
            </a:r>
          </a:p>
        </p:txBody>
      </p:sp>
      <p:sp>
        <p:nvSpPr>
          <p:cNvPr id="31" name="Rectangle 30">
            <a:extLst>
              <a:ext uri="{FF2B5EF4-FFF2-40B4-BE49-F238E27FC236}">
                <a16:creationId xmlns:a16="http://schemas.microsoft.com/office/drawing/2014/main" id="{005F2C39-62B6-6D52-2F96-BCAAB0FC2E65}"/>
              </a:ext>
            </a:extLst>
          </p:cNvPr>
          <p:cNvSpPr/>
          <p:nvPr/>
        </p:nvSpPr>
        <p:spPr>
          <a:xfrm>
            <a:off x="1237227" y="2156601"/>
            <a:ext cx="1970316" cy="369327"/>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Consumer Trends</a:t>
            </a:r>
          </a:p>
        </p:txBody>
      </p:sp>
      <p:sp>
        <p:nvSpPr>
          <p:cNvPr id="32" name="Rectangle 31">
            <a:extLst>
              <a:ext uri="{FF2B5EF4-FFF2-40B4-BE49-F238E27FC236}">
                <a16:creationId xmlns:a16="http://schemas.microsoft.com/office/drawing/2014/main" id="{E8FF7208-82D6-1C1A-4BAB-085188F31833}"/>
              </a:ext>
            </a:extLst>
          </p:cNvPr>
          <p:cNvSpPr/>
          <p:nvPr/>
        </p:nvSpPr>
        <p:spPr>
          <a:xfrm>
            <a:off x="1498151" y="3024821"/>
            <a:ext cx="2362200" cy="437698"/>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Area Developments</a:t>
            </a:r>
          </a:p>
        </p:txBody>
      </p:sp>
      <p:sp>
        <p:nvSpPr>
          <p:cNvPr id="35" name="Rectangle 34">
            <a:extLst>
              <a:ext uri="{FF2B5EF4-FFF2-40B4-BE49-F238E27FC236}">
                <a16:creationId xmlns:a16="http://schemas.microsoft.com/office/drawing/2014/main" id="{CFD74784-EA55-7C1B-2D76-984F8684DD75}"/>
              </a:ext>
            </a:extLst>
          </p:cNvPr>
          <p:cNvSpPr/>
          <p:nvPr/>
        </p:nvSpPr>
        <p:spPr>
          <a:xfrm>
            <a:off x="1407657" y="5034246"/>
            <a:ext cx="1970316" cy="369327"/>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Delivery</a:t>
            </a:r>
            <a:r>
              <a:rPr lang="en-GB" dirty="0"/>
              <a:t> </a:t>
            </a:r>
          </a:p>
        </p:txBody>
      </p:sp>
      <p:sp>
        <p:nvSpPr>
          <p:cNvPr id="36" name="Rectangle 35">
            <a:extLst>
              <a:ext uri="{FF2B5EF4-FFF2-40B4-BE49-F238E27FC236}">
                <a16:creationId xmlns:a16="http://schemas.microsoft.com/office/drawing/2014/main" id="{311A5E89-E2CB-9EDB-DAC0-980D41FA08E9}"/>
              </a:ext>
            </a:extLst>
          </p:cNvPr>
          <p:cNvSpPr/>
          <p:nvPr/>
        </p:nvSpPr>
        <p:spPr>
          <a:xfrm>
            <a:off x="1879148" y="4017891"/>
            <a:ext cx="1970316" cy="369327"/>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Online presence</a:t>
            </a:r>
          </a:p>
        </p:txBody>
      </p:sp>
      <p:sp>
        <p:nvSpPr>
          <p:cNvPr id="37" name="Rectangle 36">
            <a:extLst>
              <a:ext uri="{FF2B5EF4-FFF2-40B4-BE49-F238E27FC236}">
                <a16:creationId xmlns:a16="http://schemas.microsoft.com/office/drawing/2014/main" id="{7DE47031-A336-CAAE-4768-A8CB32F3B5FE}"/>
              </a:ext>
            </a:extLst>
          </p:cNvPr>
          <p:cNvSpPr/>
          <p:nvPr/>
        </p:nvSpPr>
        <p:spPr>
          <a:xfrm>
            <a:off x="5795110" y="5034245"/>
            <a:ext cx="1970316" cy="369327"/>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Climate impacts</a:t>
            </a:r>
          </a:p>
        </p:txBody>
      </p:sp>
      <p:sp>
        <p:nvSpPr>
          <p:cNvPr id="38" name="Rectangle 37">
            <a:extLst>
              <a:ext uri="{FF2B5EF4-FFF2-40B4-BE49-F238E27FC236}">
                <a16:creationId xmlns:a16="http://schemas.microsoft.com/office/drawing/2014/main" id="{451928ED-694A-5E57-6D57-7340C14B9AB3}"/>
              </a:ext>
            </a:extLst>
          </p:cNvPr>
          <p:cNvSpPr/>
          <p:nvPr/>
        </p:nvSpPr>
        <p:spPr>
          <a:xfrm>
            <a:off x="6253161" y="3973732"/>
            <a:ext cx="1970316" cy="486667"/>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Rising costs of materials</a:t>
            </a:r>
          </a:p>
        </p:txBody>
      </p:sp>
      <p:cxnSp>
        <p:nvCxnSpPr>
          <p:cNvPr id="42" name="Straight Connector 41">
            <a:extLst>
              <a:ext uri="{FF2B5EF4-FFF2-40B4-BE49-F238E27FC236}">
                <a16:creationId xmlns:a16="http://schemas.microsoft.com/office/drawing/2014/main" id="{4F8BA9CB-A6C8-875D-A083-0E19FA98BEF2}"/>
              </a:ext>
            </a:extLst>
          </p:cNvPr>
          <p:cNvCxnSpPr>
            <a:cxnSpLocks/>
          </p:cNvCxnSpPr>
          <p:nvPr/>
        </p:nvCxnSpPr>
        <p:spPr>
          <a:xfrm>
            <a:off x="1857377" y="1650544"/>
            <a:ext cx="1495424" cy="1920436"/>
          </a:xfrm>
          <a:prstGeom prst="line">
            <a:avLst/>
          </a:prstGeom>
          <a:ln>
            <a:solidFill>
              <a:srgbClr val="E16F4B"/>
            </a:solidFill>
          </a:ln>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F739A16D-E537-F7F6-AD48-B3E08E997A11}"/>
              </a:ext>
            </a:extLst>
          </p:cNvPr>
          <p:cNvCxnSpPr/>
          <p:nvPr/>
        </p:nvCxnSpPr>
        <p:spPr>
          <a:xfrm flipV="1">
            <a:off x="1711779" y="3666729"/>
            <a:ext cx="1643742" cy="2176371"/>
          </a:xfrm>
          <a:prstGeom prst="line">
            <a:avLst/>
          </a:prstGeom>
          <a:ln>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48" name="Straight Connector 47">
            <a:extLst>
              <a:ext uri="{FF2B5EF4-FFF2-40B4-BE49-F238E27FC236}">
                <a16:creationId xmlns:a16="http://schemas.microsoft.com/office/drawing/2014/main" id="{E9C8F16F-C689-5305-358D-FC979F0D07C3}"/>
              </a:ext>
            </a:extLst>
          </p:cNvPr>
          <p:cNvCxnSpPr/>
          <p:nvPr/>
        </p:nvCxnSpPr>
        <p:spPr>
          <a:xfrm flipV="1">
            <a:off x="6413727" y="3615548"/>
            <a:ext cx="1336222" cy="2176371"/>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022F5E6E-3233-312C-3D51-78C7BAE2E8A6}"/>
              </a:ext>
            </a:extLst>
          </p:cNvPr>
          <p:cNvCxnSpPr/>
          <p:nvPr/>
        </p:nvCxnSpPr>
        <p:spPr>
          <a:xfrm>
            <a:off x="5942920" y="1569668"/>
            <a:ext cx="1793422" cy="2002864"/>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225670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8A3EC99-C0DF-9AA8-6E47-20C7C6445673}"/>
              </a:ext>
            </a:extLst>
          </p:cNvPr>
          <p:cNvSpPr txBox="1"/>
          <p:nvPr/>
        </p:nvSpPr>
        <p:spPr>
          <a:xfrm>
            <a:off x="4038600" y="206829"/>
            <a:ext cx="5845629" cy="769441"/>
          </a:xfrm>
          <a:prstGeom prst="rect">
            <a:avLst/>
          </a:prstGeom>
          <a:noFill/>
        </p:spPr>
        <p:txBody>
          <a:bodyPr wrap="square" rtlCol="0">
            <a:spAutoFit/>
          </a:bodyPr>
          <a:lstStyle/>
          <a:p>
            <a:r>
              <a:rPr lang="en-GB" sz="4400" b="1" dirty="0"/>
              <a:t>Key Findings</a:t>
            </a:r>
          </a:p>
        </p:txBody>
      </p:sp>
      <p:sp>
        <p:nvSpPr>
          <p:cNvPr id="5" name="TextBox 4">
            <a:extLst>
              <a:ext uri="{FF2B5EF4-FFF2-40B4-BE49-F238E27FC236}">
                <a16:creationId xmlns:a16="http://schemas.microsoft.com/office/drawing/2014/main" id="{A630D4EF-58BF-3EAE-3535-11AC5CCD9424}"/>
              </a:ext>
            </a:extLst>
          </p:cNvPr>
          <p:cNvSpPr txBox="1"/>
          <p:nvPr/>
        </p:nvSpPr>
        <p:spPr>
          <a:xfrm>
            <a:off x="381000" y="1164770"/>
            <a:ext cx="10428514" cy="5355312"/>
          </a:xfrm>
          <a:prstGeom prst="rect">
            <a:avLst/>
          </a:prstGeom>
          <a:noFill/>
        </p:spPr>
        <p:txBody>
          <a:bodyPr wrap="square" rtlCol="0">
            <a:spAutoFit/>
          </a:bodyPr>
          <a:lstStyle/>
          <a:p>
            <a:pPr marL="285750" indent="-285750">
              <a:buFont typeface="Arial" panose="020B0604020202020204" pitchFamily="34" charset="0"/>
              <a:buChar char="•"/>
            </a:pPr>
            <a:r>
              <a:rPr lang="en-GB" sz="2000" dirty="0"/>
              <a:t> </a:t>
            </a:r>
            <a:r>
              <a:rPr lang="en-GB" sz="2800" b="1" dirty="0"/>
              <a:t>Sales dropped by 30% due to changing habits of customer shopping.</a:t>
            </a:r>
          </a:p>
          <a:p>
            <a:pPr marL="285750" indent="-285750">
              <a:buFont typeface="Arial" panose="020B0604020202020204" pitchFamily="34" charset="0"/>
              <a:buChar char="•"/>
            </a:pPr>
            <a:endParaRPr lang="en-GB" sz="2800" b="1" dirty="0"/>
          </a:p>
          <a:p>
            <a:pPr marL="285750" indent="-285750">
              <a:buFont typeface="Arial" panose="020B0604020202020204" pitchFamily="34" charset="0"/>
              <a:buChar char="•"/>
            </a:pPr>
            <a:r>
              <a:rPr lang="en-US" sz="2400" b="1" dirty="0"/>
              <a:t>Operational costs have risen, especially for imported flowers and sustainable materials, putting financial strain on the shop</a:t>
            </a:r>
          </a:p>
          <a:p>
            <a:pPr marL="285750" indent="-285750">
              <a:buFont typeface="Arial" panose="020B0604020202020204" pitchFamily="34" charset="0"/>
              <a:buChar char="•"/>
            </a:pPr>
            <a:endParaRPr lang="en-US" sz="2400" b="1" dirty="0"/>
          </a:p>
          <a:p>
            <a:r>
              <a:rPr lang="en-US" sz="2400" b="1" dirty="0"/>
              <a:t>•   Customer feedback highlights strengths in quality and creativity, but points out weaknesses in digital presence, delivery flexibility, and marketing strategy.</a:t>
            </a:r>
          </a:p>
          <a:p>
            <a:endParaRPr lang="en-US" sz="2400" b="1" dirty="0"/>
          </a:p>
          <a:p>
            <a:r>
              <a:rPr lang="en-US" sz="2400" b="1" dirty="0"/>
              <a:t>•  Reduced foot traffic is attributed to local high street decline and changing consumer habits favoring online retailers offering convenience and lower prices.</a:t>
            </a:r>
          </a:p>
          <a:p>
            <a:endParaRPr lang="en-US" b="1" dirty="0"/>
          </a:p>
        </p:txBody>
      </p:sp>
    </p:spTree>
    <p:extLst>
      <p:ext uri="{BB962C8B-B14F-4D97-AF65-F5344CB8AC3E}">
        <p14:creationId xmlns:p14="http://schemas.microsoft.com/office/powerpoint/2010/main" val="14885798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596C1AE-AA90-CECC-1544-F323336C61A5}"/>
              </a:ext>
            </a:extLst>
          </p:cNvPr>
          <p:cNvSpPr txBox="1"/>
          <p:nvPr/>
        </p:nvSpPr>
        <p:spPr>
          <a:xfrm>
            <a:off x="4386942" y="228600"/>
            <a:ext cx="6683829" cy="707886"/>
          </a:xfrm>
          <a:prstGeom prst="rect">
            <a:avLst/>
          </a:prstGeom>
          <a:noFill/>
        </p:spPr>
        <p:txBody>
          <a:bodyPr wrap="square" rtlCol="0">
            <a:spAutoFit/>
          </a:bodyPr>
          <a:lstStyle/>
          <a:p>
            <a:r>
              <a:rPr lang="en-GB" sz="4000" b="1" dirty="0"/>
              <a:t>References</a:t>
            </a:r>
            <a:r>
              <a:rPr lang="en-GB" dirty="0"/>
              <a:t> </a:t>
            </a:r>
          </a:p>
        </p:txBody>
      </p:sp>
      <p:sp>
        <p:nvSpPr>
          <p:cNvPr id="7" name="TextBox 6">
            <a:hlinkClick r:id="rId2"/>
            <a:extLst>
              <a:ext uri="{FF2B5EF4-FFF2-40B4-BE49-F238E27FC236}">
                <a16:creationId xmlns:a16="http://schemas.microsoft.com/office/drawing/2014/main" id="{7724B25C-15D8-2CC3-18FC-99431BF1636B}"/>
              </a:ext>
            </a:extLst>
          </p:cNvPr>
          <p:cNvSpPr txBox="1"/>
          <p:nvPr/>
        </p:nvSpPr>
        <p:spPr>
          <a:xfrm>
            <a:off x="348343" y="1916082"/>
            <a:ext cx="10167257" cy="646331"/>
          </a:xfrm>
          <a:prstGeom prst="rect">
            <a:avLst/>
          </a:prstGeom>
          <a:noFill/>
        </p:spPr>
        <p:txBody>
          <a:bodyPr wrap="square" rtlCol="0">
            <a:spAutoFit/>
          </a:bodyPr>
          <a:lstStyle/>
          <a:p>
            <a:r>
              <a:rPr lang="en-GB" dirty="0">
                <a:hlinkClick r:id="rId2"/>
              </a:rPr>
              <a:t>https://4.bp.blogspot.com/-0tXcDvfpxWw/WDKjA-Vs7cI/AAAAAAAAGs8/k_j5hTEjTtMEIQjpXOhB_PHgr8XgMiqywCLcB/s320/PESTEL-300x233.png</a:t>
            </a:r>
            <a:endParaRPr lang="en-GB" dirty="0"/>
          </a:p>
        </p:txBody>
      </p:sp>
      <p:sp>
        <p:nvSpPr>
          <p:cNvPr id="15" name="TextBox 14">
            <a:extLst>
              <a:ext uri="{FF2B5EF4-FFF2-40B4-BE49-F238E27FC236}">
                <a16:creationId xmlns:a16="http://schemas.microsoft.com/office/drawing/2014/main" id="{B75B4F3D-0567-3096-624B-5704BE1907B0}"/>
              </a:ext>
            </a:extLst>
          </p:cNvPr>
          <p:cNvSpPr txBox="1"/>
          <p:nvPr/>
        </p:nvSpPr>
        <p:spPr>
          <a:xfrm>
            <a:off x="348343" y="896094"/>
            <a:ext cx="9813472" cy="646331"/>
          </a:xfrm>
          <a:prstGeom prst="rect">
            <a:avLst/>
          </a:prstGeom>
          <a:noFill/>
        </p:spPr>
        <p:txBody>
          <a:bodyPr wrap="square">
            <a:spAutoFit/>
          </a:bodyPr>
          <a:lstStyle/>
          <a:p>
            <a:r>
              <a:rPr lang="en-US" b="0" i="1" dirty="0">
                <a:solidFill>
                  <a:srgbClr val="333333"/>
                </a:solidFill>
                <a:effectLst/>
                <a:latin typeface="avenir-regular-class"/>
              </a:rPr>
              <a:t>Cut Flower Markets</a:t>
            </a:r>
            <a:r>
              <a:rPr lang="en-US" b="0" i="0" dirty="0">
                <a:solidFill>
                  <a:srgbClr val="333333"/>
                </a:solidFill>
                <a:effectLst/>
                <a:latin typeface="avenir-regular-class"/>
              </a:rPr>
              <a:t> (2026) Available at: </a:t>
            </a:r>
            <a:r>
              <a:rPr lang="en-US" b="0" i="0" u="none" strike="noStrike" dirty="0">
                <a:solidFill>
                  <a:srgbClr val="20366F"/>
                </a:solidFill>
                <a:effectLst/>
                <a:latin typeface="avenir-regular-class"/>
                <a:hlinkClick r:id="rId3"/>
              </a:rPr>
              <a:t>Cut Flowers Market Size And Share | Industry Report, 2030</a:t>
            </a:r>
            <a:r>
              <a:rPr lang="en-US" b="0" i="0" dirty="0">
                <a:solidFill>
                  <a:srgbClr val="333333"/>
                </a:solidFill>
                <a:effectLst/>
                <a:latin typeface="avenir-regular-class"/>
              </a:rPr>
              <a:t> (Accessed: 15/02/2026).</a:t>
            </a:r>
            <a:endParaRPr lang="en-GB" dirty="0"/>
          </a:p>
        </p:txBody>
      </p:sp>
      <p:sp>
        <p:nvSpPr>
          <p:cNvPr id="17" name="TextBox 16">
            <a:extLst>
              <a:ext uri="{FF2B5EF4-FFF2-40B4-BE49-F238E27FC236}">
                <a16:creationId xmlns:a16="http://schemas.microsoft.com/office/drawing/2014/main" id="{DCA2FF4E-D92C-77AB-F4FC-24A50517D1EE}"/>
              </a:ext>
            </a:extLst>
          </p:cNvPr>
          <p:cNvSpPr txBox="1"/>
          <p:nvPr/>
        </p:nvSpPr>
        <p:spPr>
          <a:xfrm>
            <a:off x="348343" y="1564784"/>
            <a:ext cx="8839199" cy="369332"/>
          </a:xfrm>
          <a:prstGeom prst="rect">
            <a:avLst/>
          </a:prstGeom>
          <a:noFill/>
        </p:spPr>
        <p:txBody>
          <a:bodyPr wrap="square">
            <a:spAutoFit/>
          </a:bodyPr>
          <a:lstStyle/>
          <a:p>
            <a:r>
              <a:rPr lang="en-US" b="0" i="1" dirty="0">
                <a:solidFill>
                  <a:srgbClr val="333333"/>
                </a:solidFill>
                <a:effectLst/>
                <a:latin typeface="avenir-regular-class"/>
              </a:rPr>
              <a:t>The Floral Industry </a:t>
            </a:r>
            <a:r>
              <a:rPr lang="en-US" b="0" i="0" dirty="0">
                <a:solidFill>
                  <a:srgbClr val="333333"/>
                </a:solidFill>
                <a:effectLst/>
                <a:latin typeface="avenir-regular-class"/>
              </a:rPr>
              <a:t>(2024) Available at: </a:t>
            </a:r>
            <a:r>
              <a:rPr lang="en-US" b="0" i="0" u="none" strike="noStrike" dirty="0">
                <a:solidFill>
                  <a:srgbClr val="20366F"/>
                </a:solidFill>
                <a:effectLst/>
                <a:latin typeface="avenir-regular-class"/>
                <a:hlinkClick r:id="rId4"/>
              </a:rPr>
              <a:t>2025 Floral Industry Trends</a:t>
            </a:r>
            <a:r>
              <a:rPr lang="en-US" b="0" i="0" dirty="0">
                <a:solidFill>
                  <a:srgbClr val="333333"/>
                </a:solidFill>
                <a:effectLst/>
                <a:latin typeface="avenir-regular-class"/>
              </a:rPr>
              <a:t> (Accessed: 15/02/2026).</a:t>
            </a:r>
            <a:endParaRPr lang="en-GB" dirty="0"/>
          </a:p>
        </p:txBody>
      </p:sp>
      <p:sp>
        <p:nvSpPr>
          <p:cNvPr id="19" name="TextBox 18">
            <a:extLst>
              <a:ext uri="{FF2B5EF4-FFF2-40B4-BE49-F238E27FC236}">
                <a16:creationId xmlns:a16="http://schemas.microsoft.com/office/drawing/2014/main" id="{A92709E7-18B9-BCC7-939E-8A737639CBB7}"/>
              </a:ext>
            </a:extLst>
          </p:cNvPr>
          <p:cNvSpPr txBox="1"/>
          <p:nvPr/>
        </p:nvSpPr>
        <p:spPr>
          <a:xfrm>
            <a:off x="348343" y="2468632"/>
            <a:ext cx="8708571" cy="646331"/>
          </a:xfrm>
          <a:prstGeom prst="rect">
            <a:avLst/>
          </a:prstGeom>
          <a:noFill/>
        </p:spPr>
        <p:txBody>
          <a:bodyPr wrap="square">
            <a:spAutoFit/>
          </a:bodyPr>
          <a:lstStyle/>
          <a:p>
            <a:r>
              <a:rPr lang="en-US" b="0" i="0" dirty="0">
                <a:solidFill>
                  <a:srgbClr val="333333"/>
                </a:solidFill>
                <a:effectLst/>
                <a:latin typeface="avenir-regular-class"/>
              </a:rPr>
              <a:t>Makos, J. (2024) </a:t>
            </a:r>
            <a:r>
              <a:rPr lang="en-US" b="0" i="1" dirty="0">
                <a:solidFill>
                  <a:srgbClr val="333333"/>
                </a:solidFill>
                <a:effectLst/>
                <a:latin typeface="avenir-regular-class"/>
              </a:rPr>
              <a:t>Pestle Analysis</a:t>
            </a:r>
            <a:r>
              <a:rPr lang="en-US" b="0" i="0" dirty="0">
                <a:solidFill>
                  <a:srgbClr val="333333"/>
                </a:solidFill>
                <a:effectLst/>
                <a:latin typeface="avenir-regular-class"/>
              </a:rPr>
              <a:t>. Available at: </a:t>
            </a:r>
            <a:r>
              <a:rPr lang="en-US" b="0" i="0" u="none" strike="noStrike" dirty="0">
                <a:solidFill>
                  <a:srgbClr val="20366F"/>
                </a:solidFill>
                <a:effectLst/>
                <a:latin typeface="avenir-regular-class"/>
                <a:hlinkClick r:id="rId5"/>
              </a:rPr>
              <a:t>Advantages of PESTLE Analysis in Business Strategic Planning</a:t>
            </a:r>
            <a:r>
              <a:rPr lang="en-US" b="0" i="0" dirty="0">
                <a:solidFill>
                  <a:srgbClr val="333333"/>
                </a:solidFill>
                <a:effectLst/>
                <a:latin typeface="avenir-regular-class"/>
              </a:rPr>
              <a:t> (Accessed: 15/02/2026).</a:t>
            </a:r>
            <a:endParaRPr lang="en-GB" dirty="0"/>
          </a:p>
        </p:txBody>
      </p:sp>
      <p:sp>
        <p:nvSpPr>
          <p:cNvPr id="21" name="TextBox 20">
            <a:extLst>
              <a:ext uri="{FF2B5EF4-FFF2-40B4-BE49-F238E27FC236}">
                <a16:creationId xmlns:a16="http://schemas.microsoft.com/office/drawing/2014/main" id="{3BE88B98-8A9E-C50B-81EE-DDA7CC29EDFB}"/>
              </a:ext>
            </a:extLst>
          </p:cNvPr>
          <p:cNvSpPr txBox="1"/>
          <p:nvPr/>
        </p:nvSpPr>
        <p:spPr>
          <a:xfrm>
            <a:off x="348343" y="3057295"/>
            <a:ext cx="11114314" cy="646331"/>
          </a:xfrm>
          <a:prstGeom prst="rect">
            <a:avLst/>
          </a:prstGeom>
          <a:noFill/>
        </p:spPr>
        <p:txBody>
          <a:bodyPr wrap="square">
            <a:spAutoFit/>
          </a:bodyPr>
          <a:lstStyle/>
          <a:p>
            <a:r>
              <a:rPr lang="en-US" b="0" i="1" dirty="0">
                <a:solidFill>
                  <a:srgbClr val="333333"/>
                </a:solidFill>
                <a:effectLst/>
                <a:latin typeface="avenir-regular-class"/>
              </a:rPr>
              <a:t>6 Frustrating Disadvantages of PESTLE Analysis</a:t>
            </a:r>
            <a:r>
              <a:rPr lang="en-US" b="0" i="0" dirty="0">
                <a:solidFill>
                  <a:srgbClr val="333333"/>
                </a:solidFill>
                <a:effectLst/>
                <a:latin typeface="avenir-regular-class"/>
              </a:rPr>
              <a:t> (2019) Available at: </a:t>
            </a:r>
            <a:r>
              <a:rPr lang="en-US" b="0" i="0" u="none" strike="noStrike" dirty="0">
                <a:solidFill>
                  <a:srgbClr val="20366F"/>
                </a:solidFill>
                <a:effectLst/>
                <a:latin typeface="avenir-regular-class"/>
                <a:hlinkClick r:id="rId6"/>
              </a:rPr>
              <a:t>6 Frustrating Disadvantages of PESTLE Analysis | Case Study Template</a:t>
            </a:r>
            <a:r>
              <a:rPr lang="en-US" b="0" i="0" dirty="0">
                <a:solidFill>
                  <a:srgbClr val="333333"/>
                </a:solidFill>
                <a:effectLst/>
                <a:latin typeface="avenir-regular-class"/>
              </a:rPr>
              <a:t> (Accessed: 13/02/2026).</a:t>
            </a:r>
            <a:endParaRPr lang="en-GB" dirty="0"/>
          </a:p>
        </p:txBody>
      </p:sp>
      <p:sp>
        <p:nvSpPr>
          <p:cNvPr id="23" name="TextBox 22">
            <a:extLst>
              <a:ext uri="{FF2B5EF4-FFF2-40B4-BE49-F238E27FC236}">
                <a16:creationId xmlns:a16="http://schemas.microsoft.com/office/drawing/2014/main" id="{A9E029E0-F472-0F9B-9A2D-DDA1A1E1F263}"/>
              </a:ext>
            </a:extLst>
          </p:cNvPr>
          <p:cNvSpPr txBox="1"/>
          <p:nvPr/>
        </p:nvSpPr>
        <p:spPr>
          <a:xfrm>
            <a:off x="364671" y="3723311"/>
            <a:ext cx="11636829" cy="923330"/>
          </a:xfrm>
          <a:prstGeom prst="rect">
            <a:avLst/>
          </a:prstGeom>
          <a:noFill/>
        </p:spPr>
        <p:txBody>
          <a:bodyPr wrap="square">
            <a:spAutoFit/>
          </a:bodyPr>
          <a:lstStyle/>
          <a:p>
            <a:r>
              <a:rPr lang="en-US" b="0" i="0" dirty="0">
                <a:solidFill>
                  <a:srgbClr val="333333"/>
                </a:solidFill>
                <a:effectLst/>
                <a:latin typeface="avenir-regular-class"/>
              </a:rPr>
              <a:t>Ploeg, R. (2024) </a:t>
            </a:r>
            <a:r>
              <a:rPr lang="en-US" b="0" i="1" dirty="0">
                <a:solidFill>
                  <a:srgbClr val="333333"/>
                </a:solidFill>
                <a:effectLst/>
                <a:latin typeface="avenir-regular-class"/>
              </a:rPr>
              <a:t>The UK and EU plant and flower industry sound alarm over the mounting cost crisis of imports</a:t>
            </a:r>
            <a:r>
              <a:rPr lang="en-US" b="0" i="0" dirty="0">
                <a:solidFill>
                  <a:srgbClr val="333333"/>
                </a:solidFill>
                <a:effectLst/>
                <a:latin typeface="avenir-regular-class"/>
              </a:rPr>
              <a:t>. Available at: </a:t>
            </a:r>
            <a:r>
              <a:rPr lang="en-US" b="0" i="0" u="none" strike="noStrike" dirty="0">
                <a:solidFill>
                  <a:srgbClr val="20366F"/>
                </a:solidFill>
                <a:effectLst/>
                <a:latin typeface="avenir-regular-class"/>
                <a:hlinkClick r:id="rId7"/>
              </a:rPr>
              <a:t>The UK and EU plant and flower industry sound alarm over the mounting cost crises of imports • AIPH</a:t>
            </a:r>
            <a:r>
              <a:rPr lang="en-US" b="0" i="0" dirty="0">
                <a:solidFill>
                  <a:srgbClr val="333333"/>
                </a:solidFill>
                <a:effectLst/>
                <a:latin typeface="avenir-regular-class"/>
              </a:rPr>
              <a:t> (Accessed: 13/02/2026).</a:t>
            </a:r>
            <a:endParaRPr lang="en-GB" dirty="0"/>
          </a:p>
        </p:txBody>
      </p:sp>
      <p:sp>
        <p:nvSpPr>
          <p:cNvPr id="25" name="TextBox 24">
            <a:extLst>
              <a:ext uri="{FF2B5EF4-FFF2-40B4-BE49-F238E27FC236}">
                <a16:creationId xmlns:a16="http://schemas.microsoft.com/office/drawing/2014/main" id="{C3F5F9AC-BC18-8CDE-C58F-78AEA997EE16}"/>
              </a:ext>
            </a:extLst>
          </p:cNvPr>
          <p:cNvSpPr txBox="1"/>
          <p:nvPr/>
        </p:nvSpPr>
        <p:spPr>
          <a:xfrm>
            <a:off x="364671" y="4627200"/>
            <a:ext cx="11462658" cy="646331"/>
          </a:xfrm>
          <a:prstGeom prst="rect">
            <a:avLst/>
          </a:prstGeom>
          <a:noFill/>
        </p:spPr>
        <p:txBody>
          <a:bodyPr wrap="square">
            <a:spAutoFit/>
          </a:bodyPr>
          <a:lstStyle/>
          <a:p>
            <a:r>
              <a:rPr lang="en-US" b="0" i="0" dirty="0">
                <a:solidFill>
                  <a:srgbClr val="333333"/>
                </a:solidFill>
                <a:effectLst/>
                <a:latin typeface="avenir-regular-class"/>
              </a:rPr>
              <a:t>Dyvik, Einar. (2025) </a:t>
            </a:r>
            <a:r>
              <a:rPr lang="en-US" b="0" i="1" dirty="0">
                <a:solidFill>
                  <a:srgbClr val="333333"/>
                </a:solidFill>
                <a:effectLst/>
                <a:latin typeface="avenir-regular-class"/>
              </a:rPr>
              <a:t>Cost of living crisis in the UK</a:t>
            </a:r>
            <a:r>
              <a:rPr lang="en-US" b="0" i="0" dirty="0">
                <a:solidFill>
                  <a:srgbClr val="333333"/>
                </a:solidFill>
                <a:effectLst/>
                <a:latin typeface="avenir-regular-class"/>
              </a:rPr>
              <a:t>. Available at: </a:t>
            </a:r>
            <a:r>
              <a:rPr lang="en-US" b="0" i="0" u="none" strike="noStrike" dirty="0">
                <a:solidFill>
                  <a:srgbClr val="20366F"/>
                </a:solidFill>
                <a:effectLst/>
                <a:latin typeface="avenir-regular-class"/>
                <a:hlinkClick r:id="rId8"/>
              </a:rPr>
              <a:t>Cost of living crisis in the UK - statistics &amp; facts | Statista</a:t>
            </a:r>
            <a:r>
              <a:rPr lang="en-US" b="0" i="0" dirty="0">
                <a:solidFill>
                  <a:srgbClr val="333333"/>
                </a:solidFill>
                <a:effectLst/>
                <a:latin typeface="avenir-regular-class"/>
              </a:rPr>
              <a:t> (Accessed: 13/02/2026).</a:t>
            </a:r>
            <a:endParaRPr lang="en-GB" dirty="0"/>
          </a:p>
        </p:txBody>
      </p:sp>
      <p:sp>
        <p:nvSpPr>
          <p:cNvPr id="27" name="TextBox 26">
            <a:extLst>
              <a:ext uri="{FF2B5EF4-FFF2-40B4-BE49-F238E27FC236}">
                <a16:creationId xmlns:a16="http://schemas.microsoft.com/office/drawing/2014/main" id="{1A9A90C6-3327-3230-3752-57625B470C46}"/>
              </a:ext>
            </a:extLst>
          </p:cNvPr>
          <p:cNvSpPr txBox="1"/>
          <p:nvPr/>
        </p:nvSpPr>
        <p:spPr>
          <a:xfrm>
            <a:off x="364671" y="5293216"/>
            <a:ext cx="11114314" cy="646331"/>
          </a:xfrm>
          <a:prstGeom prst="rect">
            <a:avLst/>
          </a:prstGeom>
          <a:noFill/>
        </p:spPr>
        <p:txBody>
          <a:bodyPr wrap="square">
            <a:spAutoFit/>
          </a:bodyPr>
          <a:lstStyle/>
          <a:p>
            <a:r>
              <a:rPr lang="en-US" b="0" i="0" dirty="0">
                <a:solidFill>
                  <a:srgbClr val="333333"/>
                </a:solidFill>
                <a:effectLst/>
                <a:latin typeface="avenir-regular-class"/>
              </a:rPr>
              <a:t>Martin, J. (2025) </a:t>
            </a:r>
            <a:r>
              <a:rPr lang="en-US" b="0" i="1" dirty="0">
                <a:solidFill>
                  <a:srgbClr val="333333"/>
                </a:solidFill>
                <a:effectLst/>
                <a:latin typeface="avenir-regular-class"/>
              </a:rPr>
              <a:t>10 Key Consumer Behavior Trends </a:t>
            </a:r>
            <a:r>
              <a:rPr lang="en-US" b="0" i="0" dirty="0">
                <a:solidFill>
                  <a:srgbClr val="333333"/>
                </a:solidFill>
                <a:effectLst/>
                <a:latin typeface="avenir-regular-class"/>
              </a:rPr>
              <a:t>. Available at: </a:t>
            </a:r>
            <a:r>
              <a:rPr lang="en-US" b="0" i="0" u="none" strike="noStrike" dirty="0">
                <a:solidFill>
                  <a:srgbClr val="20366F"/>
                </a:solidFill>
                <a:effectLst/>
                <a:latin typeface="avenir-regular-class"/>
                <a:hlinkClick r:id="rId9"/>
              </a:rPr>
              <a:t>10 Key Consumer Behavior Trends (2025 &amp; 2026)</a:t>
            </a:r>
            <a:r>
              <a:rPr lang="en-US" b="0" i="0" dirty="0">
                <a:solidFill>
                  <a:srgbClr val="333333"/>
                </a:solidFill>
                <a:effectLst/>
                <a:latin typeface="avenir-regular-class"/>
              </a:rPr>
              <a:t> (Accessed: 13/02/2026).</a:t>
            </a:r>
            <a:endParaRPr lang="en-GB" dirty="0"/>
          </a:p>
        </p:txBody>
      </p:sp>
      <p:sp>
        <p:nvSpPr>
          <p:cNvPr id="29" name="TextBox 28">
            <a:extLst>
              <a:ext uri="{FF2B5EF4-FFF2-40B4-BE49-F238E27FC236}">
                <a16:creationId xmlns:a16="http://schemas.microsoft.com/office/drawing/2014/main" id="{A871FA8B-0E23-AA5C-4582-C1471B8FAD75}"/>
              </a:ext>
            </a:extLst>
          </p:cNvPr>
          <p:cNvSpPr txBox="1"/>
          <p:nvPr/>
        </p:nvSpPr>
        <p:spPr>
          <a:xfrm>
            <a:off x="348342" y="5959232"/>
            <a:ext cx="11604172" cy="646331"/>
          </a:xfrm>
          <a:prstGeom prst="rect">
            <a:avLst/>
          </a:prstGeom>
          <a:noFill/>
        </p:spPr>
        <p:txBody>
          <a:bodyPr wrap="square">
            <a:spAutoFit/>
          </a:bodyPr>
          <a:lstStyle/>
          <a:p>
            <a:r>
              <a:rPr lang="en-US" b="0" i="1" dirty="0">
                <a:solidFill>
                  <a:srgbClr val="333333"/>
                </a:solidFill>
                <a:effectLst/>
                <a:latin typeface="avenir-regular-class"/>
              </a:rPr>
              <a:t>Nuffield Farming report explores impact of climate change on cut flowers industry</a:t>
            </a:r>
            <a:r>
              <a:rPr lang="en-US" b="0" i="0" dirty="0">
                <a:solidFill>
                  <a:srgbClr val="333333"/>
                </a:solidFill>
                <a:effectLst/>
                <a:latin typeface="avenir-regular-class"/>
              </a:rPr>
              <a:t> (2026) Available at: </a:t>
            </a:r>
            <a:r>
              <a:rPr lang="en-US" b="0" i="0" u="none" strike="noStrike" dirty="0">
                <a:solidFill>
                  <a:srgbClr val="20366F"/>
                </a:solidFill>
                <a:effectLst/>
                <a:latin typeface="avenir-regular-class"/>
                <a:hlinkClick r:id="rId10"/>
              </a:rPr>
              <a:t>Farming News - Nuffield Farming report explores impact of climate change on cut flower industry</a:t>
            </a:r>
            <a:r>
              <a:rPr lang="en-US" b="0" i="0" dirty="0">
                <a:solidFill>
                  <a:srgbClr val="333333"/>
                </a:solidFill>
                <a:effectLst/>
                <a:latin typeface="avenir-regular-class"/>
              </a:rPr>
              <a:t> (Accessed:13/02/2026).</a:t>
            </a:r>
            <a:endParaRPr lang="en-GB" dirty="0"/>
          </a:p>
        </p:txBody>
      </p:sp>
    </p:spTree>
    <p:extLst>
      <p:ext uri="{BB962C8B-B14F-4D97-AF65-F5344CB8AC3E}">
        <p14:creationId xmlns:p14="http://schemas.microsoft.com/office/powerpoint/2010/main" val="32060957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B6047B8-6A8E-7956-4A20-CFD8A0F3A7F5}"/>
              </a:ext>
            </a:extLst>
          </p:cNvPr>
          <p:cNvSpPr txBox="1"/>
          <p:nvPr/>
        </p:nvSpPr>
        <p:spPr>
          <a:xfrm>
            <a:off x="4778828" y="272143"/>
            <a:ext cx="4376057" cy="584775"/>
          </a:xfrm>
          <a:prstGeom prst="rect">
            <a:avLst/>
          </a:prstGeom>
          <a:noFill/>
        </p:spPr>
        <p:txBody>
          <a:bodyPr wrap="square" rtlCol="0">
            <a:spAutoFit/>
          </a:bodyPr>
          <a:lstStyle/>
          <a:p>
            <a:r>
              <a:rPr lang="en-GB" sz="3200" b="1" dirty="0"/>
              <a:t>References</a:t>
            </a:r>
            <a:r>
              <a:rPr lang="en-GB" dirty="0"/>
              <a:t> </a:t>
            </a:r>
          </a:p>
        </p:txBody>
      </p:sp>
      <p:sp>
        <p:nvSpPr>
          <p:cNvPr id="6" name="TextBox 5">
            <a:extLst>
              <a:ext uri="{FF2B5EF4-FFF2-40B4-BE49-F238E27FC236}">
                <a16:creationId xmlns:a16="http://schemas.microsoft.com/office/drawing/2014/main" id="{3AEA409C-78A2-C291-D5F1-68E8969BE200}"/>
              </a:ext>
            </a:extLst>
          </p:cNvPr>
          <p:cNvSpPr txBox="1"/>
          <p:nvPr/>
        </p:nvSpPr>
        <p:spPr>
          <a:xfrm>
            <a:off x="544286" y="2939890"/>
            <a:ext cx="8784771" cy="369332"/>
          </a:xfrm>
          <a:prstGeom prst="rect">
            <a:avLst/>
          </a:prstGeom>
          <a:noFill/>
        </p:spPr>
        <p:txBody>
          <a:bodyPr wrap="square" rtlCol="0">
            <a:spAutoFit/>
          </a:bodyPr>
          <a:lstStyle/>
          <a:p>
            <a:r>
              <a:rPr lang="en-US" dirty="0">
                <a:hlinkClick r:id="rId2"/>
              </a:rPr>
              <a:t>Fishbone Diagram Cause and Effect Template 12370998 Vector Art at </a:t>
            </a:r>
            <a:r>
              <a:rPr lang="en-US" dirty="0" err="1">
                <a:hlinkClick r:id="rId2"/>
              </a:rPr>
              <a:t>Vecteezy</a:t>
            </a:r>
            <a:endParaRPr lang="en-GB" dirty="0"/>
          </a:p>
        </p:txBody>
      </p:sp>
      <p:sp>
        <p:nvSpPr>
          <p:cNvPr id="10" name="TextBox 9">
            <a:extLst>
              <a:ext uri="{FF2B5EF4-FFF2-40B4-BE49-F238E27FC236}">
                <a16:creationId xmlns:a16="http://schemas.microsoft.com/office/drawing/2014/main" id="{110E738F-60B4-4EB6-05AE-A3E3BED33888}"/>
              </a:ext>
            </a:extLst>
          </p:cNvPr>
          <p:cNvSpPr txBox="1"/>
          <p:nvPr/>
        </p:nvSpPr>
        <p:spPr>
          <a:xfrm>
            <a:off x="544286" y="1245325"/>
            <a:ext cx="11375572" cy="646331"/>
          </a:xfrm>
          <a:prstGeom prst="rect">
            <a:avLst/>
          </a:prstGeom>
          <a:noFill/>
        </p:spPr>
        <p:txBody>
          <a:bodyPr wrap="square">
            <a:spAutoFit/>
          </a:bodyPr>
          <a:lstStyle/>
          <a:p>
            <a:r>
              <a:rPr lang="en-US" b="0" i="0" dirty="0">
                <a:solidFill>
                  <a:srgbClr val="333333"/>
                </a:solidFill>
                <a:effectLst/>
                <a:latin typeface="avenir-regular-class"/>
              </a:rPr>
              <a:t>Timms, J. (2025) </a:t>
            </a:r>
            <a:r>
              <a:rPr lang="en-US" b="0" i="1" dirty="0">
                <a:solidFill>
                  <a:srgbClr val="333333"/>
                </a:solidFill>
                <a:effectLst/>
                <a:latin typeface="avenir-regular-class"/>
              </a:rPr>
              <a:t>A Green Future for Flowers</a:t>
            </a:r>
            <a:r>
              <a:rPr lang="en-US" b="0" i="0" dirty="0">
                <a:solidFill>
                  <a:srgbClr val="333333"/>
                </a:solidFill>
                <a:effectLst/>
                <a:latin typeface="avenir-regular-class"/>
              </a:rPr>
              <a:t>. Available at: </a:t>
            </a:r>
            <a:r>
              <a:rPr lang="en-US" b="0" i="0" u="none" strike="noStrike" dirty="0">
                <a:solidFill>
                  <a:srgbClr val="20366F"/>
                </a:solidFill>
                <a:effectLst/>
                <a:latin typeface="avenir-regular-class"/>
                <a:hlinkClick r:id="rId3"/>
              </a:rPr>
              <a:t>A green future for flowers: Advancing sustainability knowledge and practices in the floriculture sector | University of Surrey</a:t>
            </a:r>
            <a:r>
              <a:rPr lang="en-US" b="0" i="0" dirty="0">
                <a:solidFill>
                  <a:srgbClr val="333333"/>
                </a:solidFill>
                <a:effectLst/>
                <a:latin typeface="avenir-regular-class"/>
              </a:rPr>
              <a:t> (Accessed: 14/02/2026).</a:t>
            </a:r>
            <a:endParaRPr lang="en-GB" dirty="0"/>
          </a:p>
        </p:txBody>
      </p:sp>
      <p:sp>
        <p:nvSpPr>
          <p:cNvPr id="12" name="TextBox 11">
            <a:extLst>
              <a:ext uri="{FF2B5EF4-FFF2-40B4-BE49-F238E27FC236}">
                <a16:creationId xmlns:a16="http://schemas.microsoft.com/office/drawing/2014/main" id="{C5CF7F7E-BCD5-E193-3E97-974DFFEEDE0F}"/>
              </a:ext>
            </a:extLst>
          </p:cNvPr>
          <p:cNvSpPr txBox="1"/>
          <p:nvPr/>
        </p:nvSpPr>
        <p:spPr>
          <a:xfrm>
            <a:off x="544286" y="2001707"/>
            <a:ext cx="10972800" cy="923330"/>
          </a:xfrm>
          <a:prstGeom prst="rect">
            <a:avLst/>
          </a:prstGeom>
          <a:noFill/>
        </p:spPr>
        <p:txBody>
          <a:bodyPr wrap="square">
            <a:spAutoFit/>
          </a:bodyPr>
          <a:lstStyle/>
          <a:p>
            <a:r>
              <a:rPr lang="en-US" b="0" i="0" dirty="0">
                <a:solidFill>
                  <a:srgbClr val="333333"/>
                </a:solidFill>
                <a:effectLst/>
                <a:latin typeface="avenir-regular-class"/>
              </a:rPr>
              <a:t>Sproull, B. (2018) Cause and Effect Diagram', in A. Maslow, </a:t>
            </a:r>
            <a:r>
              <a:rPr lang="en-US" b="0" i="1" dirty="0">
                <a:solidFill>
                  <a:srgbClr val="333333"/>
                </a:solidFill>
                <a:effectLst/>
                <a:latin typeface="avenir-regular-class"/>
              </a:rPr>
              <a:t>The problem-solving, problem-prevention, and decision-making guide</a:t>
            </a:r>
            <a:r>
              <a:rPr lang="en-US" b="0" i="0" dirty="0">
                <a:solidFill>
                  <a:srgbClr val="333333"/>
                </a:solidFill>
                <a:effectLst/>
                <a:latin typeface="avenir-regular-class"/>
              </a:rPr>
              <a:t>. Available at: </a:t>
            </a:r>
            <a:r>
              <a:rPr lang="en-US" b="0" i="0" u="none" strike="noStrike" dirty="0">
                <a:solidFill>
                  <a:srgbClr val="20366F"/>
                </a:solidFill>
                <a:effectLst/>
                <a:latin typeface="avenir-regular-class"/>
                <a:hlinkClick r:id="rId4"/>
              </a:rPr>
              <a:t>e-Reader | The Problem-Solving, Problem-Prevention, and Decision-Makin</a:t>
            </a:r>
            <a:r>
              <a:rPr lang="en-US" b="0" i="0" dirty="0">
                <a:solidFill>
                  <a:srgbClr val="333333"/>
                </a:solidFill>
                <a:effectLst/>
                <a:latin typeface="avenir-regular-class"/>
              </a:rPr>
              <a:t> (Accessed: 15/02/2026).</a:t>
            </a:r>
            <a:endParaRPr lang="en-GB" dirty="0"/>
          </a:p>
        </p:txBody>
      </p:sp>
      <p:sp>
        <p:nvSpPr>
          <p:cNvPr id="14" name="TextBox 13">
            <a:extLst>
              <a:ext uri="{FF2B5EF4-FFF2-40B4-BE49-F238E27FC236}">
                <a16:creationId xmlns:a16="http://schemas.microsoft.com/office/drawing/2014/main" id="{D9E3FDDE-64EC-B67D-2730-AF047CAD2C17}"/>
              </a:ext>
            </a:extLst>
          </p:cNvPr>
          <p:cNvSpPr txBox="1"/>
          <p:nvPr/>
        </p:nvSpPr>
        <p:spPr>
          <a:xfrm>
            <a:off x="544286" y="3548779"/>
            <a:ext cx="11223172" cy="646331"/>
          </a:xfrm>
          <a:prstGeom prst="rect">
            <a:avLst/>
          </a:prstGeom>
          <a:noFill/>
        </p:spPr>
        <p:txBody>
          <a:bodyPr wrap="square">
            <a:spAutoFit/>
          </a:bodyPr>
          <a:lstStyle/>
          <a:p>
            <a:pPr>
              <a:buNone/>
            </a:pPr>
            <a:r>
              <a:rPr lang="en-US" b="1" i="0" dirty="0">
                <a:solidFill>
                  <a:srgbClr val="333333"/>
                </a:solidFill>
                <a:effectLst/>
                <a:latin typeface="avenir-regular-class"/>
              </a:rPr>
              <a:t>Footnote</a:t>
            </a:r>
            <a:endParaRPr lang="en-US" dirty="0"/>
          </a:p>
          <a:p>
            <a:pPr>
              <a:buNone/>
            </a:pPr>
            <a:r>
              <a:rPr lang="en-US" b="0" i="1" dirty="0">
                <a:solidFill>
                  <a:srgbClr val="333333"/>
                </a:solidFill>
                <a:effectLst/>
                <a:latin typeface="avenir-regular-class"/>
              </a:rPr>
              <a:t>Spring Budget news for florists</a:t>
            </a:r>
            <a:r>
              <a:rPr lang="en-US" b="0" i="0" dirty="0">
                <a:solidFill>
                  <a:srgbClr val="333333"/>
                </a:solidFill>
                <a:effectLst/>
                <a:latin typeface="avenir-regular-class"/>
              </a:rPr>
              <a:t> (2024) </a:t>
            </a:r>
            <a:r>
              <a:rPr lang="en-US" b="0" i="0" u="none" strike="noStrike" dirty="0">
                <a:solidFill>
                  <a:srgbClr val="20366F"/>
                </a:solidFill>
                <a:effectLst/>
                <a:latin typeface="avenir-regular-class"/>
                <a:hlinkClick r:id="rId5"/>
              </a:rPr>
              <a:t>Spring Budget news for florists - British Florist Association</a:t>
            </a:r>
            <a:r>
              <a:rPr lang="en-US" b="0" i="0" dirty="0">
                <a:solidFill>
                  <a:srgbClr val="333333"/>
                </a:solidFill>
                <a:effectLst/>
                <a:latin typeface="avenir-regular-class"/>
              </a:rPr>
              <a:t> [14/02/2026].</a:t>
            </a:r>
            <a:endParaRPr lang="en-GB" dirty="0"/>
          </a:p>
        </p:txBody>
      </p:sp>
      <p:sp>
        <p:nvSpPr>
          <p:cNvPr id="16" name="TextBox 15">
            <a:extLst>
              <a:ext uri="{FF2B5EF4-FFF2-40B4-BE49-F238E27FC236}">
                <a16:creationId xmlns:a16="http://schemas.microsoft.com/office/drawing/2014/main" id="{F890A045-6A3E-02A0-C700-024D5AD10B70}"/>
              </a:ext>
            </a:extLst>
          </p:cNvPr>
          <p:cNvSpPr txBox="1"/>
          <p:nvPr/>
        </p:nvSpPr>
        <p:spPr>
          <a:xfrm>
            <a:off x="544287" y="4434667"/>
            <a:ext cx="11223171" cy="923330"/>
          </a:xfrm>
          <a:prstGeom prst="rect">
            <a:avLst/>
          </a:prstGeom>
          <a:noFill/>
        </p:spPr>
        <p:txBody>
          <a:bodyPr wrap="square">
            <a:spAutoFit/>
          </a:bodyPr>
          <a:lstStyle/>
          <a:p>
            <a:pPr>
              <a:buNone/>
            </a:pPr>
            <a:r>
              <a:rPr lang="en-US" b="1" i="0" dirty="0">
                <a:solidFill>
                  <a:srgbClr val="333333"/>
                </a:solidFill>
                <a:effectLst/>
                <a:latin typeface="avenir-regular-class"/>
              </a:rPr>
              <a:t>Footnote</a:t>
            </a:r>
            <a:endParaRPr lang="en-US" dirty="0"/>
          </a:p>
          <a:p>
            <a:pPr>
              <a:buNone/>
            </a:pPr>
            <a:r>
              <a:rPr lang="en-US" b="0" i="1" dirty="0">
                <a:solidFill>
                  <a:srgbClr val="333333"/>
                </a:solidFill>
                <a:effectLst/>
                <a:latin typeface="avenir-regular-class"/>
              </a:rPr>
              <a:t>Why are biodegradable materials still hard to scale ?</a:t>
            </a:r>
            <a:r>
              <a:rPr lang="en-US" b="0" i="0" dirty="0">
                <a:solidFill>
                  <a:srgbClr val="333333"/>
                </a:solidFill>
                <a:effectLst/>
                <a:latin typeface="avenir-regular-class"/>
              </a:rPr>
              <a:t>(2025) </a:t>
            </a:r>
            <a:r>
              <a:rPr lang="en-US" b="0" i="0" u="none" strike="noStrike" dirty="0">
                <a:solidFill>
                  <a:srgbClr val="20366F"/>
                </a:solidFill>
                <a:effectLst/>
                <a:latin typeface="avenir-regular-class"/>
                <a:hlinkClick r:id="rId6"/>
              </a:rPr>
              <a:t>Why Are Biodegradable Materials Still Hard to Scale? Availability and Cost Challenges Explained | C MIC Packaging</a:t>
            </a:r>
            <a:r>
              <a:rPr lang="en-US" b="0" i="0" dirty="0">
                <a:solidFill>
                  <a:srgbClr val="333333"/>
                </a:solidFill>
                <a:effectLst/>
                <a:latin typeface="avenir-regular-class"/>
              </a:rPr>
              <a:t> [14/02/2026].</a:t>
            </a:r>
            <a:endParaRPr lang="en-GB" dirty="0"/>
          </a:p>
        </p:txBody>
      </p:sp>
    </p:spTree>
    <p:extLst>
      <p:ext uri="{BB962C8B-B14F-4D97-AF65-F5344CB8AC3E}">
        <p14:creationId xmlns:p14="http://schemas.microsoft.com/office/powerpoint/2010/main" val="24201372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7EDB7C8-D53C-8D33-2C94-3D9135B3A23E}"/>
              </a:ext>
            </a:extLst>
          </p:cNvPr>
          <p:cNvSpPr txBox="1"/>
          <p:nvPr/>
        </p:nvSpPr>
        <p:spPr>
          <a:xfrm>
            <a:off x="2051957" y="1817915"/>
            <a:ext cx="8088086" cy="3046988"/>
          </a:xfrm>
          <a:prstGeom prst="rect">
            <a:avLst/>
          </a:prstGeom>
          <a:noFill/>
        </p:spPr>
        <p:txBody>
          <a:bodyPr wrap="square" rtlCol="0">
            <a:spAutoFit/>
          </a:bodyPr>
          <a:lstStyle/>
          <a:p>
            <a:r>
              <a:rPr lang="en-GB" sz="9600" b="1" dirty="0"/>
              <a:t>Thank You for Listening!</a:t>
            </a:r>
          </a:p>
        </p:txBody>
      </p:sp>
    </p:spTree>
    <p:extLst>
      <p:ext uri="{BB962C8B-B14F-4D97-AF65-F5344CB8AC3E}">
        <p14:creationId xmlns:p14="http://schemas.microsoft.com/office/powerpoint/2010/main" val="23131313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D2381E9-51BD-DE78-C63D-97568020A6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710542" y="450669"/>
            <a:ext cx="6074229" cy="5326632"/>
          </a:xfrm>
          <a:prstGeom prst="rect">
            <a:avLst/>
          </a:prstGeom>
        </p:spPr>
      </p:pic>
    </p:spTree>
    <p:extLst>
      <p:ext uri="{BB962C8B-B14F-4D97-AF65-F5344CB8AC3E}">
        <p14:creationId xmlns:p14="http://schemas.microsoft.com/office/powerpoint/2010/main" val="31668496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662</TotalTime>
  <Words>1526</Words>
  <Application>Microsoft Office PowerPoint</Application>
  <PresentationFormat>Widescreen</PresentationFormat>
  <Paragraphs>171</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Aptos</vt:lpstr>
      <vt:lpstr>Aptos Display</vt:lpstr>
      <vt:lpstr>Arial</vt:lpstr>
      <vt:lpstr>avenir-regular-class</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benbud999@gmail.com</dc:creator>
  <cp:lastModifiedBy>bentli budai</cp:lastModifiedBy>
  <cp:revision>4</cp:revision>
  <dcterms:created xsi:type="dcterms:W3CDTF">2026-01-25T14:23:31Z</dcterms:created>
  <dcterms:modified xsi:type="dcterms:W3CDTF">2026-02-15T15:20:02Z</dcterms:modified>
</cp:coreProperties>
</file>