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2"/>
  </p:notesMasterIdLst>
  <p:sldIdLst>
    <p:sldId id="256" r:id="rId2"/>
    <p:sldId id="360" r:id="rId3"/>
    <p:sldId id="261" r:id="rId4"/>
    <p:sldId id="305" r:id="rId5"/>
    <p:sldId id="321" r:id="rId6"/>
    <p:sldId id="322" r:id="rId7"/>
    <p:sldId id="324" r:id="rId8"/>
    <p:sldId id="325" r:id="rId9"/>
    <p:sldId id="326" r:id="rId10"/>
    <p:sldId id="339" r:id="rId11"/>
    <p:sldId id="356" r:id="rId12"/>
    <p:sldId id="345" r:id="rId13"/>
    <p:sldId id="346" r:id="rId14"/>
    <p:sldId id="349" r:id="rId15"/>
    <p:sldId id="350" r:id="rId16"/>
    <p:sldId id="351" r:id="rId17"/>
    <p:sldId id="361" r:id="rId18"/>
    <p:sldId id="362" r:id="rId19"/>
    <p:sldId id="355" r:id="rId20"/>
    <p:sldId id="35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5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D7045-1BE9-441B-A4FC-60D36D6B0A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637998-2278-4F9A-9C0F-36582E94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456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Adds value or creates</a:t>
            </a:r>
            <a:r>
              <a:rPr lang="en-GB" baseline="0" dirty="0" smtClean="0"/>
              <a:t> value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637998-2278-4F9A-9C0F-36582E94FA9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639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Minimise risk – do not take on ill-defined projects,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637998-2278-4F9A-9C0F-36582E94FA9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314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“Learning</a:t>
            </a:r>
            <a:r>
              <a:rPr lang="en-GB" baseline="0" dirty="0" smtClean="0"/>
              <a:t> is a central part of </a:t>
            </a:r>
            <a:r>
              <a:rPr lang="en-GB" baseline="0" smtClean="0"/>
              <a:t>the consultancy </a:t>
            </a:r>
            <a:r>
              <a:rPr lang="en-GB" baseline="0" dirty="0" smtClean="0"/>
              <a:t>process” – see week 2 paper – role of consultants.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637998-2278-4F9A-9C0F-36582E94FA9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166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82CC257-EAE8-422F-9BBF-5B0286A9C074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BD2612C-8A3E-4BCE-BA9C-855D3CCBFD1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Organisational Consultancy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dirty="0"/>
              <a:t>R</a:t>
            </a:r>
            <a:r>
              <a:rPr lang="en-GB" dirty="0" smtClean="0"/>
              <a:t>oisin Mullins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265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consultancy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consider the benefits it offers organisations</a:t>
            </a:r>
          </a:p>
          <a:p>
            <a:r>
              <a:rPr lang="en-GB" dirty="0"/>
              <a:t>To examine the different types of consultancy activity and business sectors involved</a:t>
            </a:r>
          </a:p>
          <a:p>
            <a:r>
              <a:rPr lang="en-GB" dirty="0"/>
              <a:t>To begin to consider the issue of the choice of topic/client </a:t>
            </a:r>
            <a:r>
              <a:rPr lang="en-GB" dirty="0" smtClean="0"/>
              <a:t>engagement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947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So, what is the role of a consultant?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“A consultant is an independent advisor who </a:t>
            </a:r>
            <a:r>
              <a:rPr lang="en-GB" b="1" dirty="0"/>
              <a:t>adds value </a:t>
            </a:r>
            <a:r>
              <a:rPr lang="en-GB" dirty="0"/>
              <a:t>by helping managers to identify and achieve beneficial change appropriate to their situation”  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Newton, 2010:6)</a:t>
            </a:r>
          </a:p>
          <a:p>
            <a:endParaRPr lang="en-GB" dirty="0"/>
          </a:p>
        </p:txBody>
      </p:sp>
      <p:pic>
        <p:nvPicPr>
          <p:cNvPr id="3074" name="Picture 2" descr="C:\Users\bus-ac2\AppData\Local\Microsoft\Windows\Temporary Internet Files\Content.IE5\3NB8AI18\consultant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1872208" cy="14630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724973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33413" y="476672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3600" dirty="0" smtClean="0"/>
              <a:t>Consultancies ARE different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defRPr/>
            </a:pPr>
            <a:endParaRPr lang="en-GB"/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44590"/>
            <a:ext cx="6160973" cy="425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42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153400" cy="990600"/>
          </a:xfrm>
        </p:spPr>
        <p:txBody>
          <a:bodyPr/>
          <a:lstStyle/>
          <a:p>
            <a:r>
              <a:rPr lang="en-GB" altLang="en-US" dirty="0" smtClean="0"/>
              <a:t>Broad categories of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7" y="1628800"/>
            <a:ext cx="6696745" cy="446720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 err="1" smtClean="0"/>
              <a:t>Czerniawska</a:t>
            </a:r>
            <a:r>
              <a:rPr lang="en-GB" dirty="0" smtClean="0"/>
              <a:t> (1999) broadly categorised the types of consultancy projects into: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 smtClean="0"/>
              <a:t>fact-based assignments and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 smtClean="0"/>
              <a:t>process-based or action based assignments</a:t>
            </a:r>
          </a:p>
          <a:p>
            <a:pPr marL="0" indent="0">
              <a:buNone/>
              <a:defRPr/>
            </a:pPr>
            <a:endParaRPr lang="en-GB" sz="1200" dirty="0"/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0070C0"/>
                </a:solidFill>
              </a:rPr>
              <a:t>For this module, you can:</a:t>
            </a:r>
          </a:p>
          <a:p>
            <a:pPr>
              <a:defRPr/>
            </a:pPr>
            <a:r>
              <a:rPr lang="en-GB" dirty="0" smtClean="0">
                <a:solidFill>
                  <a:srgbClr val="0070C0"/>
                </a:solidFill>
              </a:rPr>
              <a:t>Choose your own organisation, and with their consent, develop a project</a:t>
            </a:r>
          </a:p>
          <a:p>
            <a:pPr>
              <a:defRPr/>
            </a:pPr>
            <a:endParaRPr lang="en-GB" sz="1200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dirty="0" smtClean="0">
                <a:solidFill>
                  <a:srgbClr val="0070C0"/>
                </a:solidFill>
              </a:rPr>
              <a:t>Or base your project on one of the case studies presented</a:t>
            </a:r>
          </a:p>
        </p:txBody>
      </p:sp>
    </p:spTree>
    <p:extLst>
      <p:ext uri="{BB962C8B-B14F-4D97-AF65-F5344CB8AC3E}">
        <p14:creationId xmlns:p14="http://schemas.microsoft.com/office/powerpoint/2010/main" val="30924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4000" dirty="0" smtClean="0"/>
              <a:t>Fact based assignments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altLang="en-US" dirty="0" smtClean="0"/>
              <a:t>Fact-based assignments investigates a particular issue through gathering relevant data</a:t>
            </a:r>
          </a:p>
          <a:p>
            <a:r>
              <a:rPr lang="en-GB" altLang="en-US" dirty="0" smtClean="0"/>
              <a:t>It is useful in examining issues that are:</a:t>
            </a:r>
          </a:p>
          <a:p>
            <a:pPr lvl="1"/>
            <a:r>
              <a:rPr lang="en-GB" altLang="en-US" dirty="0" smtClean="0"/>
              <a:t>Discrete, data can be gathered to understand the issues involved</a:t>
            </a:r>
          </a:p>
          <a:p>
            <a:pPr lvl="1"/>
            <a:r>
              <a:rPr lang="en-GB" altLang="en-US" dirty="0" smtClean="0"/>
              <a:t>Statistical or logistical, where data can be used to ascertain the environment</a:t>
            </a:r>
          </a:p>
          <a:p>
            <a:pPr lvl="1"/>
            <a:r>
              <a:rPr lang="en-GB" altLang="en-US" dirty="0" smtClean="0"/>
              <a:t>Finite, the issue is limited and in being so an analytical approach can provide a snapshot of that issue</a:t>
            </a:r>
          </a:p>
          <a:p>
            <a:pPr lvl="1"/>
            <a:endParaRPr lang="en-GB" altLang="en-US" dirty="0"/>
          </a:p>
          <a:p>
            <a:pPr marL="365760" lvl="1" indent="0">
              <a:buNone/>
            </a:pPr>
            <a:r>
              <a:rPr lang="en-GB" altLang="en-US" dirty="0" smtClean="0"/>
              <a:t>Examples: </a:t>
            </a:r>
          </a:p>
          <a:p>
            <a:pPr lvl="1"/>
            <a:r>
              <a:rPr lang="en-GB" altLang="en-US" dirty="0" smtClean="0"/>
              <a:t>Client satisfaction of Job Centre Plus</a:t>
            </a:r>
          </a:p>
          <a:p>
            <a:pPr lvl="1"/>
            <a:r>
              <a:rPr lang="en-GB" altLang="en-US" dirty="0" smtClean="0"/>
              <a:t>Recruitment patterns at Oxfam</a:t>
            </a:r>
          </a:p>
        </p:txBody>
      </p:sp>
      <p:pic>
        <p:nvPicPr>
          <p:cNvPr id="10242" name="Picture 2" descr="C:\Users\bus-ac2\AppData\Local\Microsoft\Windows\Temporary Internet Files\Content.IE5\4V4FUQQE\fac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185" y="4437112"/>
            <a:ext cx="1471712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51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4000" dirty="0" smtClean="0"/>
              <a:t>Action or process-based projects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1187625" y="1772816"/>
            <a:ext cx="7056784" cy="4323184"/>
          </a:xfrm>
        </p:spPr>
        <p:txBody>
          <a:bodyPr>
            <a:normAutofit fontScale="92500"/>
          </a:bodyPr>
          <a:lstStyle/>
          <a:p>
            <a:r>
              <a:rPr lang="en-GB" altLang="en-US" dirty="0" smtClean="0"/>
              <a:t>Action-based assignments focus on the implementation of the work rather than just uncovering the facts</a:t>
            </a:r>
          </a:p>
          <a:p>
            <a:r>
              <a:rPr lang="en-GB" altLang="en-US" dirty="0" smtClean="0"/>
              <a:t>Action-based assignments are ideal in dealing with continually changing areas of activity, such as developing and growing businesses</a:t>
            </a:r>
          </a:p>
          <a:p>
            <a:r>
              <a:rPr lang="en-GB" altLang="en-US" dirty="0" smtClean="0"/>
              <a:t>A shared partnership between the consultant and the client (Mulligan and Barber, 2001)</a:t>
            </a:r>
          </a:p>
          <a:p>
            <a:endParaRPr lang="en-GB" altLang="en-US" dirty="0"/>
          </a:p>
          <a:p>
            <a:pPr marL="0" indent="0">
              <a:buNone/>
            </a:pPr>
            <a:r>
              <a:rPr lang="en-GB" altLang="en-US" dirty="0" smtClean="0"/>
              <a:t>Examples: </a:t>
            </a:r>
          </a:p>
          <a:p>
            <a:pPr lvl="1"/>
            <a:r>
              <a:rPr lang="en-GB" altLang="en-US" dirty="0" smtClean="0"/>
              <a:t>Improving the work flow in a Post Office branch</a:t>
            </a:r>
          </a:p>
          <a:p>
            <a:pPr lvl="1"/>
            <a:r>
              <a:rPr lang="en-GB" altLang="en-US" dirty="0" smtClean="0"/>
              <a:t>Looking at expansion opportunities for a restaurant</a:t>
            </a:r>
          </a:p>
        </p:txBody>
      </p:sp>
      <p:pic>
        <p:nvPicPr>
          <p:cNvPr id="9218" name="Picture 2" descr="C:\Users\bus-ac2\AppData\Local\Microsoft\Windows\Temporary Internet Files\Content.IE5\3NB8AI18\Action_Logo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89793"/>
            <a:ext cx="2231582" cy="44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78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4000" dirty="0" smtClean="0"/>
              <a:t>Action or process-based projects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259631" y="1700808"/>
            <a:ext cx="6920375" cy="4395192"/>
          </a:xfrm>
        </p:spPr>
        <p:txBody>
          <a:bodyPr>
            <a:normAutofit/>
          </a:bodyPr>
          <a:lstStyle/>
          <a:p>
            <a:r>
              <a:rPr lang="en-GB" altLang="en-US" dirty="0" err="1" smtClean="0"/>
              <a:t>Czerniawska</a:t>
            </a:r>
            <a:r>
              <a:rPr lang="en-GB" altLang="en-US" dirty="0" smtClean="0"/>
              <a:t> (1999) </a:t>
            </a:r>
            <a:r>
              <a:rPr lang="en-GB" altLang="en-US" dirty="0" err="1" smtClean="0"/>
              <a:t>critised</a:t>
            </a:r>
            <a:r>
              <a:rPr lang="en-GB" altLang="en-US" dirty="0" smtClean="0"/>
              <a:t> as following:</a:t>
            </a:r>
          </a:p>
          <a:p>
            <a:pPr lvl="1"/>
            <a:r>
              <a:rPr lang="en-GB" altLang="en-US" dirty="0" smtClean="0"/>
              <a:t>Process-based consultancy can be subjective</a:t>
            </a:r>
          </a:p>
          <a:p>
            <a:pPr lvl="1"/>
            <a:r>
              <a:rPr lang="en-GB" altLang="en-US" dirty="0" smtClean="0"/>
              <a:t>Issues may arise which the consultant cannot deal with such as personal problems,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Consultants may over indulge a client with privileged information (the cat is let out of the bag) </a:t>
            </a:r>
          </a:p>
          <a:p>
            <a:r>
              <a:rPr lang="en-GB" altLang="en-US" dirty="0" smtClean="0"/>
              <a:t>All can be addressed (and again good subject knowledge, especially about research design, and experience helps in this matter)</a:t>
            </a:r>
          </a:p>
          <a:p>
            <a:endParaRPr lang="en-GB" altLang="en-US" dirty="0" smtClean="0"/>
          </a:p>
        </p:txBody>
      </p:sp>
      <p:pic>
        <p:nvPicPr>
          <p:cNvPr id="11266" name="Picture 2" descr="C:\Users\bus-ac2\AppData\Local\Microsoft\Windows\Temporary Internet Files\Content.IE5\AQ88UBFC\problem-solv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77456"/>
            <a:ext cx="1303750" cy="120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41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sz="4000" dirty="0" smtClean="0"/>
              <a:t>Range of consultancy activity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755575" y="1600200"/>
            <a:ext cx="7776865" cy="4637112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 smtClean="0"/>
              <a:t>Management consultants by their very nature tend to have specialist knowledge</a:t>
            </a:r>
          </a:p>
          <a:p>
            <a:r>
              <a:rPr lang="en-GB" altLang="en-US" dirty="0" smtClean="0"/>
              <a:t>The Institute of Business Consulting defined this as:</a:t>
            </a:r>
          </a:p>
          <a:p>
            <a:pPr lvl="2"/>
            <a:r>
              <a:rPr lang="en-GB" altLang="en-US" sz="2500" dirty="0" smtClean="0"/>
              <a:t>Business strategy </a:t>
            </a:r>
          </a:p>
          <a:p>
            <a:pPr lvl="2"/>
            <a:r>
              <a:rPr lang="en-GB" altLang="en-US" sz="2500" dirty="0" smtClean="0"/>
              <a:t>Manufacturing and business services</a:t>
            </a:r>
          </a:p>
          <a:p>
            <a:pPr lvl="2"/>
            <a:r>
              <a:rPr lang="en-GB" altLang="en-US" sz="2500" dirty="0" smtClean="0"/>
              <a:t>Marketing </a:t>
            </a:r>
          </a:p>
          <a:p>
            <a:pPr lvl="2"/>
            <a:r>
              <a:rPr lang="en-GB" altLang="en-US" sz="2500" dirty="0" smtClean="0"/>
              <a:t>Financial and management controls </a:t>
            </a:r>
          </a:p>
          <a:p>
            <a:pPr lvl="2"/>
            <a:r>
              <a:rPr lang="en-GB" altLang="en-US" sz="2500" dirty="0" smtClean="0"/>
              <a:t>Human resources </a:t>
            </a:r>
          </a:p>
          <a:p>
            <a:pPr lvl="2"/>
            <a:r>
              <a:rPr lang="en-GB" altLang="en-US" sz="2500" dirty="0" smtClean="0"/>
              <a:t>Information technology </a:t>
            </a:r>
          </a:p>
          <a:p>
            <a:pPr lvl="2"/>
            <a:r>
              <a:rPr lang="en-GB" altLang="en-US" sz="2500" dirty="0" smtClean="0"/>
              <a:t>Environmental management </a:t>
            </a:r>
          </a:p>
          <a:p>
            <a:pPr lvl="2"/>
            <a:r>
              <a:rPr lang="en-GB" altLang="en-US" sz="2500" dirty="0" smtClean="0"/>
              <a:t>Quality management</a:t>
            </a:r>
          </a:p>
          <a:p>
            <a:pPr lvl="2"/>
            <a:endParaRPr lang="en-GB" altLang="en-US" sz="2500" dirty="0"/>
          </a:p>
          <a:p>
            <a:pPr lvl="2"/>
            <a:r>
              <a:rPr lang="en-GB" altLang="en-US" sz="2500" dirty="0" smtClean="0"/>
              <a:t>Can you identify which functions are fact-based or action-based?</a:t>
            </a:r>
          </a:p>
        </p:txBody>
      </p:sp>
    </p:spTree>
    <p:extLst>
      <p:ext uri="{BB962C8B-B14F-4D97-AF65-F5344CB8AC3E}">
        <p14:creationId xmlns:p14="http://schemas.microsoft.com/office/powerpoint/2010/main" val="397620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272808" cy="1202485"/>
          </a:xfrm>
        </p:spPr>
        <p:txBody>
          <a:bodyPr>
            <a:noAutofit/>
          </a:bodyPr>
          <a:lstStyle/>
          <a:p>
            <a:pPr algn="l"/>
            <a:r>
              <a:rPr lang="en-GB" sz="4000" dirty="0" smtClean="0"/>
              <a:t>The Beginning – Consultancy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2800" dirty="0"/>
              <a:t>8 </a:t>
            </a:r>
            <a:r>
              <a:rPr lang="en-GB" sz="2800" dirty="0" smtClean="0"/>
              <a:t> Pre-requisites for selling consultancy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844824"/>
            <a:ext cx="7643192" cy="4545477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There is a client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client has a currently unfulfilled need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client believes that they require help to resolve this need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The client knows about you and your services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The client perceives that you are capable of fulfilling this need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You (or someone else acceptable to the client) are available to fulfil the engagement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The client has a budget/finances to pay for your services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dirty="0" smtClean="0"/>
              <a:t>The client has authority to spend the budget/finances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  <p:pic>
        <p:nvPicPr>
          <p:cNvPr id="12290" name="Picture 2" descr="C:\Users\bus-ac2\AppData\Local\Microsoft\Windows\Temporary Internet Files\Content.IE5\3NB8AI18\problem_ston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94000" y="1246448"/>
            <a:ext cx="1029207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91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Consultancy process</a:t>
            </a:r>
            <a:endParaRPr lang="en-GB" dirty="0"/>
          </a:p>
        </p:txBody>
      </p:sp>
      <p:pic>
        <p:nvPicPr>
          <p:cNvPr id="8194" name="Picture 2" descr="G:\Teaching 2014-15\ConsultingCycleApp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28"/>
          <a:stretch/>
        </p:blipFill>
        <p:spPr bwMode="auto">
          <a:xfrm>
            <a:off x="1475656" y="1922802"/>
            <a:ext cx="636510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7236296" y="2614499"/>
            <a:ext cx="1728192" cy="1080120"/>
          </a:xfrm>
          <a:prstGeom prst="wedgeEllipseCallout">
            <a:avLst>
              <a:gd name="adj1" fmla="val -132081"/>
              <a:gd name="adj2" fmla="val -25414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PID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 rot="11884210">
            <a:off x="597405" y="4853856"/>
            <a:ext cx="1742434" cy="1080120"/>
          </a:xfrm>
          <a:prstGeom prst="wedgeEllipseCallout">
            <a:avLst>
              <a:gd name="adj1" fmla="val -87801"/>
              <a:gd name="adj2" fmla="val 156604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52292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Report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378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15616" y="714247"/>
            <a:ext cx="6965245" cy="698429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latin typeface="+mn-lt"/>
                <a:cs typeface="Arial" pitchFamily="34" charset="0"/>
              </a:rPr>
              <a:t>Consultancy Qualities &amp; Skills</a:t>
            </a:r>
            <a:endParaRPr lang="en-GB" sz="2800" dirty="0"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971600" y="1412776"/>
            <a:ext cx="4464050" cy="45259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09728" indent="0">
              <a:buNone/>
              <a:defRPr/>
            </a:pPr>
            <a:r>
              <a:rPr lang="en-GB" b="1" i="1" dirty="0" smtClean="0">
                <a:cs typeface="Arial" pitchFamily="34" charset="0"/>
              </a:rPr>
              <a:t>Qualities?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200" b="1" i="1" dirty="0" smtClean="0">
              <a:cs typeface="Arial" pitchFamily="34" charset="0"/>
            </a:endParaRP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Solutions person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Ideas person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Learning styles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Professionalism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Team player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Management understanding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Appreciation of corporate cultures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Confidentiality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932363" y="1412875"/>
            <a:ext cx="3671887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b="1" i="1" dirty="0" smtClean="0">
                <a:cs typeface="Arial" pitchFamily="34" charset="0"/>
              </a:rPr>
              <a:t>Skills?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200" b="1" i="1" dirty="0" smtClean="0">
              <a:cs typeface="Arial" pitchFamily="34" charset="0"/>
            </a:endParaRP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Communication skills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Listening skills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Leadership skills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Marketing skills</a:t>
            </a:r>
          </a:p>
          <a:p>
            <a:pPr marL="10953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dirty="0" smtClean="0">
                <a:cs typeface="Arial" pitchFamily="34" charset="0"/>
              </a:rPr>
              <a:t>Networking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4C01A7BF-32A3-4047-99D1-1BD068D66FB1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GB" altLang="en-US" sz="1000" smtClean="0">
              <a:latin typeface="Tahoma" charset="0"/>
            </a:endParaRPr>
          </a:p>
        </p:txBody>
      </p:sp>
      <p:pic>
        <p:nvPicPr>
          <p:cNvPr id="14339" name="Picture 3" descr="C:\Users\bus-ac2\AppData\Local\Microsoft\Windows\Temporary Internet Files\Content.IE5\AQ88UBFC\large-Person-Outline-4-166.6-12633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65104"/>
            <a:ext cx="360000" cy="139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67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81978" y="476672"/>
            <a:ext cx="6965245" cy="75130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latin typeface="+mn-lt"/>
                <a:cs typeface="Arial" pitchFamily="34" charset="0"/>
              </a:rPr>
              <a:t>Skills needed to succeed!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149751"/>
            <a:ext cx="7588967" cy="5040560"/>
          </a:xfrm>
        </p:spPr>
        <p:txBody>
          <a:bodyPr>
            <a:noAutofit/>
          </a:bodyPr>
          <a:lstStyle/>
          <a:p>
            <a:pPr marL="822325" indent="-457200"/>
            <a:r>
              <a:rPr lang="en-GB" altLang="en-US" dirty="0" smtClean="0">
                <a:cs typeface="Arial" charset="0"/>
              </a:rPr>
              <a:t>Ability to identify your competitor advantage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Create a dynamic marketing plan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Qualifications, skills and experience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Ability to write proposals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Effective pricing for your service 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Funding support and guidance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Market positioning</a:t>
            </a:r>
          </a:p>
          <a:p>
            <a:pPr marL="822325" indent="-457200"/>
            <a:r>
              <a:rPr lang="en-GB" altLang="en-US" dirty="0" smtClean="0">
                <a:cs typeface="Arial" charset="0"/>
              </a:rPr>
              <a:t>Reputation</a:t>
            </a:r>
          </a:p>
          <a:p>
            <a:pPr marL="365125" indent="0">
              <a:buNone/>
            </a:pPr>
            <a:endParaRPr lang="en-GB" altLang="en-US" dirty="0">
              <a:cs typeface="Arial" charset="0"/>
            </a:endParaRPr>
          </a:p>
          <a:p>
            <a:pPr marL="822325" indent="-457200"/>
            <a:r>
              <a:rPr lang="en-GB" altLang="en-US" dirty="0" smtClean="0">
                <a:cs typeface="Arial" charset="0"/>
              </a:rPr>
              <a:t>How would you write your marketing plan to advertise what you do, what you offer and how you achieve results and add value? (</a:t>
            </a:r>
            <a:r>
              <a:rPr lang="en-GB" altLang="en-US" i="1" dirty="0">
                <a:cs typeface="Arial" charset="0"/>
              </a:rPr>
              <a:t>H</a:t>
            </a:r>
            <a:r>
              <a:rPr lang="en-GB" altLang="en-US" i="1" dirty="0" smtClean="0">
                <a:cs typeface="Arial" charset="0"/>
              </a:rPr>
              <a:t>omework task</a:t>
            </a:r>
            <a:r>
              <a:rPr lang="en-GB" altLang="en-US" dirty="0" smtClean="0">
                <a:cs typeface="Arial" charset="0"/>
              </a:rPr>
              <a:t>)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745746B8-3032-46A1-BC12-176670AC4655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GB" altLang="en-US" sz="1000" smtClean="0"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719564"/>
      </p:ext>
    </p:extLst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4000" dirty="0" smtClean="0"/>
              <a:t>What sort of projects?  </a:t>
            </a:r>
            <a:br>
              <a:rPr lang="en-GB" sz="4000" dirty="0" smtClean="0"/>
            </a:br>
            <a:r>
              <a:rPr lang="en-GB" sz="4000" dirty="0" smtClean="0"/>
              <a:t>Look for those that……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5023" y="2351765"/>
            <a:ext cx="6789345" cy="3603812"/>
          </a:xfrm>
        </p:spPr>
        <p:txBody>
          <a:bodyPr/>
          <a:lstStyle/>
          <a:p>
            <a:r>
              <a:rPr lang="en-GB" dirty="0" smtClean="0"/>
              <a:t>Have the potential to be well-defined in terms of objectives and outcomes</a:t>
            </a:r>
          </a:p>
          <a:p>
            <a:r>
              <a:rPr lang="en-GB" dirty="0" smtClean="0"/>
              <a:t>Relate to a well-defined part of the organisation or business unit</a:t>
            </a:r>
          </a:p>
          <a:p>
            <a:r>
              <a:rPr lang="en-GB" dirty="0" smtClean="0"/>
              <a:t>Are sponsored by someone of seniority in the organisation</a:t>
            </a:r>
          </a:p>
          <a:p>
            <a:r>
              <a:rPr lang="en-GB" dirty="0" smtClean="0"/>
              <a:t>Are meaningful to the business (motivates your sponsor)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68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965245" cy="895323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/>
              <a:t>BUT……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844824"/>
            <a:ext cx="6399813" cy="41764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Are not critical to the organisation’s survival (too much pressure on you)</a:t>
            </a:r>
          </a:p>
          <a:p>
            <a:r>
              <a:rPr lang="en-GB" dirty="0" smtClean="0"/>
              <a:t>Offer a broad-based management experience</a:t>
            </a:r>
          </a:p>
          <a:p>
            <a:r>
              <a:rPr lang="en-GB" dirty="0" smtClean="0"/>
              <a:t>Don’t demand too specific and advanced  knowledge by you</a:t>
            </a:r>
          </a:p>
          <a:p>
            <a:r>
              <a:rPr lang="en-GB" dirty="0" smtClean="0"/>
              <a:t>Go for positive projects that let you show off your range of management skills, get you working with someone senior on something that they’d like you to do for them</a:t>
            </a:r>
          </a:p>
          <a:p>
            <a:r>
              <a:rPr lang="en-GB" dirty="0" smtClean="0"/>
              <a:t>Extra pair of hands……do that project they’ve been putting off.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78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Ideas that could </a:t>
            </a:r>
            <a:r>
              <a:rPr lang="en-GB" u="sng" dirty="0" smtClean="0"/>
              <a:t>add value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could a hotel increase use of the leisure facilities/health club?</a:t>
            </a:r>
          </a:p>
          <a:p>
            <a:r>
              <a:rPr lang="en-GB" dirty="0" smtClean="0"/>
              <a:t>New procedures –e.g. complaints systems?</a:t>
            </a:r>
          </a:p>
          <a:p>
            <a:r>
              <a:rPr lang="en-GB" dirty="0" smtClean="0"/>
              <a:t>Assessment of how good internal communication systems are</a:t>
            </a:r>
          </a:p>
          <a:p>
            <a:r>
              <a:rPr lang="en-GB" dirty="0" smtClean="0"/>
              <a:t>Brand extension opportunities</a:t>
            </a:r>
          </a:p>
          <a:p>
            <a:r>
              <a:rPr lang="en-GB" dirty="0" smtClean="0"/>
              <a:t>Review of marketing effectiveness</a:t>
            </a:r>
          </a:p>
          <a:p>
            <a:r>
              <a:rPr lang="en-GB" dirty="0" smtClean="0"/>
              <a:t>Promotion of corporate social responsibility or community engagement</a:t>
            </a:r>
          </a:p>
          <a:p>
            <a:r>
              <a:rPr lang="en-GB" dirty="0" smtClean="0"/>
              <a:t>Market research into a new product/service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2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could be expected of a consultant?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 in groups which functions/role a consultant may be expected to </a:t>
            </a:r>
            <a:r>
              <a:rPr lang="en-GB" dirty="0" err="1" smtClean="0"/>
              <a:t>fulfill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020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latin typeface="+mn-lt"/>
                <a:cs typeface="Arial" pitchFamily="34" charset="0"/>
              </a:rPr>
              <a:t>What may be expected of the consultant</a:t>
            </a:r>
            <a:r>
              <a:rPr lang="en-GB" sz="3200" dirty="0" smtClean="0">
                <a:latin typeface="+mn-lt"/>
                <a:cs typeface="Arial" pitchFamily="34" charset="0"/>
              </a:rPr>
              <a:t>?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028454"/>
            <a:ext cx="4567451" cy="4031778"/>
          </a:xfrm>
        </p:spPr>
        <p:txBody>
          <a:bodyPr>
            <a:normAutofit/>
          </a:bodyPr>
          <a:lstStyle/>
          <a:p>
            <a:pPr marL="1081088" indent="-1081088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Varied activities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Specialist skills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Professional Expert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Consultation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Facilitator (or facilitate learning)</a:t>
            </a:r>
            <a:endParaRPr lang="en-GB" sz="2000" dirty="0" smtClean="0">
              <a:cs typeface="Arial" pitchFamily="34" charset="0"/>
            </a:endParaRP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Advisor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Entrepreneur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Innovation 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Teamwork / working alone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Strategic Solutions</a:t>
            </a:r>
          </a:p>
          <a:p>
            <a:pPr marL="906463" indent="-457200">
              <a:lnSpc>
                <a:spcPct val="80000"/>
              </a:lnSpc>
              <a:defRPr/>
            </a:pPr>
            <a:r>
              <a:rPr lang="en-GB" sz="2000" dirty="0" smtClean="0">
                <a:cs typeface="Arial" pitchFamily="34" charset="0"/>
              </a:rPr>
              <a:t>Project Management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791BDBC0-C5A6-4C98-9605-94568C187DC6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GB" altLang="en-US" sz="1000" smtClean="0">
              <a:latin typeface="Tahoma" charset="0"/>
            </a:endParaRPr>
          </a:p>
        </p:txBody>
      </p:sp>
      <p:pic>
        <p:nvPicPr>
          <p:cNvPr id="13314" name="Picture 2" descr="C:\Users\bus-ac2\AppData\Local\Microsoft\Windows\Temporary Internet Files\Content.IE5\3NB8AI18\great-advice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3271718" cy="20448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70295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So, what is the role of a consultant?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groups, discuss: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a consultant, and what do they do?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033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/>
              <a:t>Today’s Objectives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518" y="2136231"/>
            <a:ext cx="7272808" cy="3669033"/>
          </a:xfrm>
        </p:spPr>
        <p:txBody>
          <a:bodyPr>
            <a:normAutofit/>
          </a:bodyPr>
          <a:lstStyle/>
          <a:p>
            <a:r>
              <a:rPr lang="en-GB" dirty="0" smtClean="0"/>
              <a:t>To recognise the contribution it plays today</a:t>
            </a:r>
          </a:p>
          <a:p>
            <a:r>
              <a:rPr lang="en-GB" dirty="0" smtClean="0"/>
              <a:t>To consider the benefits it offers organisations</a:t>
            </a:r>
          </a:p>
          <a:p>
            <a:r>
              <a:rPr lang="en-GB" dirty="0" smtClean="0"/>
              <a:t>To examine the different types of consultancy activity and business sectors involved</a:t>
            </a:r>
          </a:p>
          <a:p>
            <a:r>
              <a:rPr lang="en-GB" dirty="0" smtClean="0"/>
              <a:t>To begin to consider the issue of the choice of topic/client engagement</a:t>
            </a:r>
          </a:p>
          <a:p>
            <a:r>
              <a:rPr lang="en-GB" dirty="0" smtClean="0"/>
              <a:t>Next lecture we begin to understand the Project Initiation Document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736854"/>
            <a:ext cx="1018416" cy="10184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7021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190</TotalTime>
  <Words>949</Words>
  <Application>Microsoft Office PowerPoint</Application>
  <PresentationFormat>On-screen Show (4:3)</PresentationFormat>
  <Paragraphs>158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Arial</vt:lpstr>
      <vt:lpstr>Brush Script MT</vt:lpstr>
      <vt:lpstr>Calibri</vt:lpstr>
      <vt:lpstr>Constantia</vt:lpstr>
      <vt:lpstr>Franklin Gothic Book</vt:lpstr>
      <vt:lpstr>Rage Italic</vt:lpstr>
      <vt:lpstr>Tahoma</vt:lpstr>
      <vt:lpstr>Wingdings</vt:lpstr>
      <vt:lpstr>Wingdings 3</vt:lpstr>
      <vt:lpstr>Pushpin</vt:lpstr>
      <vt:lpstr>Organisational Consultancy</vt:lpstr>
      <vt:lpstr>Today’s session</vt:lpstr>
      <vt:lpstr>So, what is the role of a consultant?</vt:lpstr>
      <vt:lpstr>Consultancies ARE different</vt:lpstr>
      <vt:lpstr>Broad categories of projects</vt:lpstr>
      <vt:lpstr>Fact based assignments</vt:lpstr>
      <vt:lpstr>Action or process-based projects</vt:lpstr>
      <vt:lpstr>Action or process-based projects</vt:lpstr>
      <vt:lpstr>Range of consultancy activity</vt:lpstr>
      <vt:lpstr>The Beginning – Consultancy 8  Pre-requisites for selling consultancy</vt:lpstr>
      <vt:lpstr>The Consultancy process</vt:lpstr>
      <vt:lpstr>Consultancy Qualities &amp; Skills</vt:lpstr>
      <vt:lpstr>Skills needed to succeed!</vt:lpstr>
      <vt:lpstr>What sort of projects?   Look for those that……</vt:lpstr>
      <vt:lpstr>BUT……</vt:lpstr>
      <vt:lpstr>Ideas that could add value</vt:lpstr>
      <vt:lpstr>What could be expected of a consultant?</vt:lpstr>
      <vt:lpstr>What may be expected of the consultant?</vt:lpstr>
      <vt:lpstr>So, what is the role of a consultant?</vt:lpstr>
      <vt:lpstr>Today’s Objectives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</dc:title>
  <dc:creator>RM</dc:creator>
  <cp:lastModifiedBy>L0237_User</cp:lastModifiedBy>
  <cp:revision>29</cp:revision>
  <dcterms:created xsi:type="dcterms:W3CDTF">2015-01-23T12:05:14Z</dcterms:created>
  <dcterms:modified xsi:type="dcterms:W3CDTF">2016-10-19T17:56:49Z</dcterms:modified>
</cp:coreProperties>
</file>