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0" r:id="rId1"/>
  </p:sldMasterIdLst>
  <p:notesMasterIdLst>
    <p:notesMasterId r:id="rId11"/>
  </p:notesMasterIdLst>
  <p:sldIdLst>
    <p:sldId id="256" r:id="rId2"/>
    <p:sldId id="265" r:id="rId3"/>
    <p:sldId id="257" r:id="rId4"/>
    <p:sldId id="259" r:id="rId5"/>
    <p:sldId id="261" r:id="rId6"/>
    <p:sldId id="258" r:id="rId7"/>
    <p:sldId id="262" r:id="rId8"/>
    <p:sldId id="266"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853" autoAdjust="0"/>
    <p:restoredTop sz="94249" autoAdjust="0"/>
  </p:normalViewPr>
  <p:slideViewPr>
    <p:cSldViewPr snapToGrid="0">
      <p:cViewPr varScale="1">
        <p:scale>
          <a:sx n="47" d="100"/>
          <a:sy n="47" d="100"/>
        </p:scale>
        <p:origin x="78"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FF041F4-D5C8-4A78-B8ED-5B756385229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a:extLst>
              <a:ext uri="{FF2B5EF4-FFF2-40B4-BE49-F238E27FC236}">
                <a16:creationId xmlns:a16="http://schemas.microsoft.com/office/drawing/2014/main" id="{22301032-6D61-4228-9F73-F5136458F90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3F578B-AF7C-4F6D-9923-6289422F3122}" type="datetimeFigureOut">
              <a:rPr lang="en-CA" smtClean="0"/>
              <a:t>2020-04-26</a:t>
            </a:fld>
            <a:endParaRPr lang="en-CA"/>
          </a:p>
        </p:txBody>
      </p:sp>
      <p:sp>
        <p:nvSpPr>
          <p:cNvPr id="4" name="Slide Image Placeholder 3">
            <a:extLst>
              <a:ext uri="{FF2B5EF4-FFF2-40B4-BE49-F238E27FC236}">
                <a16:creationId xmlns:a16="http://schemas.microsoft.com/office/drawing/2014/main" id="{2B5BC77F-8240-4C49-B9D4-215508D9F0F1}"/>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a:extLst>
              <a:ext uri="{FF2B5EF4-FFF2-40B4-BE49-F238E27FC236}">
                <a16:creationId xmlns:a16="http://schemas.microsoft.com/office/drawing/2014/main" id="{D2C4949C-FA1A-4A8A-B638-BFCB40BB5EF5}"/>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a:extLst>
              <a:ext uri="{FF2B5EF4-FFF2-40B4-BE49-F238E27FC236}">
                <a16:creationId xmlns:a16="http://schemas.microsoft.com/office/drawing/2014/main" id="{7EBCEB14-0663-4301-9EA4-A04C0BE00EEF}"/>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a:extLst>
              <a:ext uri="{FF2B5EF4-FFF2-40B4-BE49-F238E27FC236}">
                <a16:creationId xmlns:a16="http://schemas.microsoft.com/office/drawing/2014/main" id="{F3B29990-35E1-4A7B-889F-AD0530478226}"/>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28207A-A846-4A97-B4D5-4F55FCAAB500}" type="slidenum">
              <a:rPr lang="en-CA" smtClean="0"/>
              <a:t>‹#›</a:t>
            </a:fld>
            <a:endParaRPr lang="en-CA"/>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E828207A-A846-4A97-B4D5-4F55FCAAB500}" type="slidenum">
              <a:rPr lang="en-CA" smtClean="0"/>
              <a:t>1</a:t>
            </a:fld>
            <a:endParaRPr lang="en-CA"/>
          </a:p>
        </p:txBody>
      </p:sp>
    </p:spTree>
    <p:extLst>
      <p:ext uri="{BB962C8B-B14F-4D97-AF65-F5344CB8AC3E}">
        <p14:creationId xmlns:p14="http://schemas.microsoft.com/office/powerpoint/2010/main" val="2710333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Organizational culture is defined as “a system of shared assumptions, values, and beliefs, which governs how people behave in organizations” (James, 2020). Each organization has its own way functioning. There are many factors that contribute to the organization's dynamics such as the owner or managers and the employees. For example, some owners or managers run their businesses with more structure and many rules where others prefer less structure and more freedom for their employees. The businesses culture can also variate depending on what their goals are and what they consider important. </a:t>
            </a:r>
          </a:p>
          <a:p>
            <a:r>
              <a:rPr lang="en-US" dirty="0"/>
              <a:t>I have learned the importance of culture through looking deeper into the subject. I find it beneficial to know how to react and understand different cultures and lifestyles in the workplace. I also believe it’s important that every business considers the different cultures and respects everyone's values and beliefs. </a:t>
            </a:r>
            <a:endParaRPr lang="en-CA" dirty="0"/>
          </a:p>
        </p:txBody>
      </p:sp>
      <p:sp>
        <p:nvSpPr>
          <p:cNvPr id="4" name="Slide Number Placeholder 3"/>
          <p:cNvSpPr>
            <a:spLocks noGrp="1"/>
          </p:cNvSpPr>
          <p:nvPr>
            <p:ph type="sldNum" sz="quarter" idx="5"/>
          </p:nvPr>
        </p:nvSpPr>
        <p:spPr/>
        <p:txBody>
          <a:bodyPr/>
          <a:lstStyle/>
          <a:p>
            <a:fld id="{89CB094A-D3C9-47B6-BCC1-0068873A30BC}" type="slidenum">
              <a:rPr lang="en-CA" smtClean="0"/>
              <a:t>2</a:t>
            </a:fld>
            <a:endParaRPr lang="en-CA"/>
          </a:p>
        </p:txBody>
      </p:sp>
    </p:spTree>
    <p:extLst>
      <p:ext uri="{BB962C8B-B14F-4D97-AF65-F5344CB8AC3E}">
        <p14:creationId xmlns:p14="http://schemas.microsoft.com/office/powerpoint/2010/main" val="3464115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a video in class I found some key points regarding relationships within an organization. These main points are communication, reflective listening, being reliable, not encouraging gossip and drama as well as equality.(</a:t>
            </a:r>
            <a:r>
              <a:rPr lang="en-US" dirty="0" err="1"/>
              <a:t>DeNovellis</a:t>
            </a:r>
            <a:r>
              <a:rPr lang="en-US" dirty="0"/>
              <a:t>, 2018)</a:t>
            </a:r>
          </a:p>
          <a:p>
            <a:r>
              <a:rPr lang="en-US" dirty="0"/>
              <a:t>Communication: Communication is a key aspect to relationships and a successful business. Without communication mistakes can be made which can cause loss of income.</a:t>
            </a:r>
          </a:p>
          <a:p>
            <a:r>
              <a:rPr lang="en-US" dirty="0"/>
              <a:t>Listening: Reflective listening is important so that everyone is on the same page and actually understands what they are being told. If people don’t confirm what they hear there can be a range of damage to the company. </a:t>
            </a:r>
          </a:p>
          <a:p>
            <a:r>
              <a:rPr lang="en-US" dirty="0"/>
              <a:t>Reliable: To build a strong relationship everyone needs to be able to trust and support each other. It is necessary for a successful business that everyone is dependable and reliable.</a:t>
            </a:r>
          </a:p>
          <a:p>
            <a:r>
              <a:rPr lang="en-US" dirty="0"/>
              <a:t>Eliminate negativity: Not including negative aspects such as drama and gossip are important for relationships in a workplace. One negative rumor can destroy an entire business. </a:t>
            </a:r>
          </a:p>
          <a:p>
            <a:r>
              <a:rPr lang="en-US" dirty="0"/>
              <a:t>Equality: If people are treated differently it can cause disruption in the workplace and unhappy employees. Most people work better when they feel good and happy at work.</a:t>
            </a:r>
          </a:p>
          <a:p>
            <a:r>
              <a:rPr lang="en-CA" dirty="0"/>
              <a:t>After learning about relationships I reflected on my own job as an assistant pastry chef. Like every job I have to have strong relationships with my co-workers and managers. I communicate with the head pastry chef as well as the cooks, sous chef, chef and the front of house to create a successful product. I have to listen to everyone around me so that no mistakes are made. Even small mistakes like hearing the numbers can cause large issues which is why reflective listening is key. I have to be dependable and be able to trust and depend on everyone else in the kitchen since we all have a part in creating and serving the food. Anything negative can destroy the entire kitchen a zero drama policy is applied and everyone is treated equally. </a:t>
            </a:r>
          </a:p>
        </p:txBody>
      </p:sp>
      <p:sp>
        <p:nvSpPr>
          <p:cNvPr id="4" name="Slide Number Placeholder 3"/>
          <p:cNvSpPr>
            <a:spLocks noGrp="1"/>
          </p:cNvSpPr>
          <p:nvPr>
            <p:ph type="sldNum" sz="quarter" idx="5"/>
          </p:nvPr>
        </p:nvSpPr>
        <p:spPr/>
        <p:txBody>
          <a:bodyPr/>
          <a:lstStyle/>
          <a:p>
            <a:fld id="{89CB094A-D3C9-47B6-BCC1-0068873A30BC}" type="slidenum">
              <a:rPr lang="en-CA" smtClean="0"/>
              <a:t>3</a:t>
            </a:fld>
            <a:endParaRPr lang="en-CA"/>
          </a:p>
        </p:txBody>
      </p:sp>
    </p:spTree>
    <p:extLst>
      <p:ext uri="{BB962C8B-B14F-4D97-AF65-F5344CB8AC3E}">
        <p14:creationId xmlns:p14="http://schemas.microsoft.com/office/powerpoint/2010/main" val="924614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CA" sz="1000" dirty="0"/>
              <a:t>A SWOT and PESTLE analysis can be used to examine organisations and to evaluate whether to open a new business or start a new project. Doing these two analyses “</a:t>
            </a:r>
            <a:r>
              <a:rPr lang="en-US" sz="1000" dirty="0"/>
              <a:t>gives decision-makers a better awareness and understanding of the changes that may occur and the impact that these changes may have on their business.” (Woodruff, 2019) </a:t>
            </a:r>
            <a:endParaRPr lang="en-CA" sz="1000" dirty="0"/>
          </a:p>
          <a:p>
            <a:pPr marL="171450" indent="-171450">
              <a:buFont typeface="Arial" panose="020B0604020202020204" pitchFamily="34" charset="0"/>
              <a:buChar char="•"/>
            </a:pPr>
            <a:r>
              <a:rPr lang="en-CA" sz="1000" dirty="0"/>
              <a:t>Strength- Are the internal advantages of a business over other businesses.</a:t>
            </a:r>
          </a:p>
          <a:p>
            <a:pPr marL="171450" indent="-171450">
              <a:buFont typeface="Arial" panose="020B0604020202020204" pitchFamily="34" charset="0"/>
              <a:buChar char="•"/>
            </a:pPr>
            <a:r>
              <a:rPr lang="en-CA" sz="1000" dirty="0"/>
              <a:t>Weakness-Are the internal weaknesses of the business.</a:t>
            </a:r>
          </a:p>
          <a:p>
            <a:pPr marL="171450" indent="-171450">
              <a:buFont typeface="Arial" panose="020B0604020202020204" pitchFamily="34" charset="0"/>
              <a:buChar char="•"/>
            </a:pPr>
            <a:r>
              <a:rPr lang="en-CA" sz="1000" dirty="0"/>
              <a:t>Opportunities- Are the external advantages for the business. </a:t>
            </a:r>
          </a:p>
          <a:p>
            <a:pPr marL="171450" indent="-171450">
              <a:buFont typeface="Arial" panose="020B0604020202020204" pitchFamily="34" charset="0"/>
              <a:buChar char="•"/>
            </a:pPr>
            <a:r>
              <a:rPr lang="en-CA" sz="1000" dirty="0"/>
              <a:t>Threats- Are the external threats or obstacles. </a:t>
            </a:r>
            <a:endParaRPr lang="en-CA" dirty="0"/>
          </a:p>
          <a:p>
            <a:pPr marL="171450" indent="-171450">
              <a:buFont typeface="Arial" panose="020B0604020202020204" pitchFamily="34" charset="0"/>
              <a:buChar char="•"/>
            </a:pPr>
            <a:r>
              <a:rPr lang="en-US" dirty="0"/>
              <a:t>Political Factors- How current political factors could impact the business. </a:t>
            </a:r>
          </a:p>
          <a:p>
            <a:pPr marL="171450" indent="-171450">
              <a:buFont typeface="Arial" panose="020B0604020202020204" pitchFamily="34" charset="0"/>
              <a:buChar char="•"/>
            </a:pPr>
            <a:r>
              <a:rPr lang="en-US" dirty="0"/>
              <a:t>Economic Factors- How anything such as interest, taxes and other economical factors influence the market. </a:t>
            </a:r>
          </a:p>
          <a:p>
            <a:pPr marL="171450" indent="-171450">
              <a:buFont typeface="Arial" panose="020B0604020202020204" pitchFamily="34" charset="0"/>
              <a:buChar char="•"/>
            </a:pPr>
            <a:r>
              <a:rPr lang="en-US" dirty="0"/>
              <a:t>Socio-cultural Factors- Is taking into consideration any changes in lifestyle, demographics and culture.</a:t>
            </a:r>
          </a:p>
          <a:p>
            <a:pPr marL="171450" indent="-171450">
              <a:buFont typeface="Arial" panose="020B0604020202020204" pitchFamily="34" charset="0"/>
              <a:buChar char="•"/>
            </a:pPr>
            <a:r>
              <a:rPr lang="en-US" dirty="0"/>
              <a:t>Technological Factors- Are considering the changes in technology and if the company is up to date.</a:t>
            </a:r>
          </a:p>
          <a:p>
            <a:pPr marL="171450" indent="-171450">
              <a:buFont typeface="Arial" panose="020B0604020202020204" pitchFamily="34" charset="0"/>
              <a:buChar char="•"/>
            </a:pPr>
            <a:r>
              <a:rPr lang="en-US" dirty="0"/>
              <a:t>Legal Factors – Keeping up to date with new laws and regulations.</a:t>
            </a:r>
          </a:p>
          <a:p>
            <a:pPr marL="171450" indent="-171450">
              <a:buFont typeface="Arial" panose="020B0604020202020204" pitchFamily="34" charset="0"/>
              <a:buChar char="•"/>
            </a:pPr>
            <a:r>
              <a:rPr lang="en-US" dirty="0"/>
              <a:t>Environmental Factors- Considering any possible environmental factor.</a:t>
            </a:r>
          </a:p>
          <a:p>
            <a:pPr marL="0" indent="0">
              <a:buFont typeface="Arial" panose="020B0604020202020204" pitchFamily="34" charset="0"/>
              <a:buNone/>
            </a:pPr>
            <a:r>
              <a:rPr lang="en-US" dirty="0"/>
              <a:t>I have learned how important they are for a business and how much insight they can produce. It was difficult to the pestle analysis for the first time although it interesting to learn about.</a:t>
            </a:r>
          </a:p>
          <a:p>
            <a:pPr marL="0" indent="0">
              <a:buFont typeface="Arial" panose="020B0604020202020204" pitchFamily="34" charset="0"/>
              <a:buNone/>
            </a:pPr>
            <a:endParaRPr lang="en-US" dirty="0"/>
          </a:p>
          <a:p>
            <a:endParaRPr lang="en-CA" dirty="0"/>
          </a:p>
        </p:txBody>
      </p:sp>
      <p:sp>
        <p:nvSpPr>
          <p:cNvPr id="4" name="Slide Number Placeholder 3"/>
          <p:cNvSpPr>
            <a:spLocks noGrp="1"/>
          </p:cNvSpPr>
          <p:nvPr>
            <p:ph type="sldNum" sz="quarter" idx="5"/>
          </p:nvPr>
        </p:nvSpPr>
        <p:spPr/>
        <p:txBody>
          <a:bodyPr/>
          <a:lstStyle/>
          <a:p>
            <a:fld id="{E828207A-A846-4A97-B4D5-4F55FCAAB500}" type="slidenum">
              <a:rPr lang="en-CA" smtClean="0"/>
              <a:t>4</a:t>
            </a:fld>
            <a:endParaRPr lang="en-CA"/>
          </a:p>
        </p:txBody>
      </p:sp>
    </p:spTree>
    <p:extLst>
      <p:ext uri="{BB962C8B-B14F-4D97-AF65-F5344CB8AC3E}">
        <p14:creationId xmlns:p14="http://schemas.microsoft.com/office/powerpoint/2010/main" val="1641247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Functional- Is defined as being able to move employees to other tasks within the organisation. (</a:t>
            </a:r>
            <a:r>
              <a:rPr lang="en-CA" dirty="0" err="1"/>
              <a:t>WebFinanceInc</a:t>
            </a:r>
            <a:r>
              <a:rPr lang="en-CA" dirty="0"/>
              <a:t>, n.d.) This can make things like training and management important. </a:t>
            </a:r>
          </a:p>
          <a:p>
            <a:r>
              <a:rPr lang="en-CA" dirty="0"/>
              <a:t>Numerical- is said to “</a:t>
            </a:r>
            <a:r>
              <a:rPr lang="en-US" dirty="0"/>
              <a:t>address the variation of the quantity of</a:t>
            </a:r>
          </a:p>
          <a:p>
            <a:r>
              <a:rPr lang="en-US" dirty="0"/>
              <a:t>labor input.“(</a:t>
            </a:r>
            <a:r>
              <a:rPr lang="en-US" dirty="0" err="1"/>
              <a:t>Arvantis</a:t>
            </a:r>
            <a:r>
              <a:rPr lang="en-US" dirty="0"/>
              <a:t>, 2003)</a:t>
            </a:r>
            <a:endParaRPr lang="en-CA" dirty="0"/>
          </a:p>
          <a:p>
            <a:r>
              <a:rPr lang="en-CA" dirty="0"/>
              <a:t>I have found that in recent years there has been quite a bit of working from home. Due to the advancement in technology it can be easier for organisations to have employees work from home. It can also be beneficial for employees with busy lifestyles or children who enjoy being able to stay home. In recent months many people have had to start working from home due to the corona virus.</a:t>
            </a:r>
          </a:p>
          <a:p>
            <a:r>
              <a:rPr lang="en-CA" dirty="0"/>
              <a:t>Through learning about flexibility in the workplace I was able to make a connection with my own place of work. Working in the kitchen there are many cooks that have multiple skills and can take over if anyone is sick. I have found that most kitchens have cross trained chefs.</a:t>
            </a:r>
          </a:p>
        </p:txBody>
      </p:sp>
      <p:sp>
        <p:nvSpPr>
          <p:cNvPr id="4" name="Slide Number Placeholder 3"/>
          <p:cNvSpPr>
            <a:spLocks noGrp="1"/>
          </p:cNvSpPr>
          <p:nvPr>
            <p:ph type="sldNum" sz="quarter" idx="5"/>
          </p:nvPr>
        </p:nvSpPr>
        <p:spPr/>
        <p:txBody>
          <a:bodyPr/>
          <a:lstStyle/>
          <a:p>
            <a:fld id="{E828207A-A846-4A97-B4D5-4F55FCAAB500}" type="slidenum">
              <a:rPr lang="en-CA" smtClean="0"/>
              <a:t>5</a:t>
            </a:fld>
            <a:endParaRPr lang="en-CA"/>
          </a:p>
        </p:txBody>
      </p:sp>
    </p:spTree>
    <p:extLst>
      <p:ext uri="{BB962C8B-B14F-4D97-AF65-F5344CB8AC3E}">
        <p14:creationId xmlns:p14="http://schemas.microsoft.com/office/powerpoint/2010/main" val="2879229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dirty="0"/>
              <a:t>I found that human resource management can be a very difficult career as their jobs specifications include “</a:t>
            </a:r>
            <a:r>
              <a:rPr lang="en-US" sz="1200" b="0" kern="1200" dirty="0">
                <a:solidFill>
                  <a:schemeClr val="tx1"/>
                </a:solidFill>
                <a:effectLst/>
                <a:latin typeface="+mn-lt"/>
                <a:ea typeface="+mn-ea"/>
                <a:cs typeface="+mn-cs"/>
              </a:rPr>
              <a:t>job analysis and job design recruitment and selection of retail employees, employees’ training and development, performance management, compensation and benefits, labor relations, </a:t>
            </a:r>
            <a:r>
              <a:rPr lang="en-US" sz="1200" b="0" i="0" kern="1200" cap="all" dirty="0">
                <a:solidFill>
                  <a:schemeClr val="tx1"/>
                </a:solidFill>
                <a:effectLst/>
                <a:latin typeface="+mn-lt"/>
                <a:ea typeface="+mn-ea"/>
                <a:cs typeface="+mn-cs"/>
              </a:rPr>
              <a:t>m</a:t>
            </a:r>
            <a:r>
              <a:rPr lang="en-US" sz="1200" b="0" kern="1200" dirty="0">
                <a:solidFill>
                  <a:schemeClr val="tx1"/>
                </a:solidFill>
                <a:effectLst/>
                <a:latin typeface="+mn-lt"/>
                <a:ea typeface="+mn-ea"/>
                <a:cs typeface="+mn-cs"/>
              </a:rPr>
              <a:t>anagerial relations.” (</a:t>
            </a:r>
            <a:r>
              <a:rPr lang="en-US" sz="1200" b="0" kern="1200" dirty="0" err="1">
                <a:solidFill>
                  <a:schemeClr val="tx1"/>
                </a:solidFill>
                <a:effectLst/>
                <a:latin typeface="+mn-lt"/>
                <a:ea typeface="+mn-ea"/>
                <a:cs typeface="+mn-cs"/>
              </a:rPr>
              <a:t>Argwal</a:t>
            </a:r>
            <a:r>
              <a:rPr lang="en-US" sz="1200" b="0" kern="1200" dirty="0">
                <a:solidFill>
                  <a:schemeClr val="tx1"/>
                </a:solidFill>
                <a:effectLst/>
                <a:latin typeface="+mn-lt"/>
                <a:ea typeface="+mn-ea"/>
                <a:cs typeface="+mn-cs"/>
              </a:rPr>
              <a:t>, n.d.) </a:t>
            </a:r>
            <a:r>
              <a:rPr lang="en-US" dirty="0"/>
              <a:t>It is a necessary job to keep an organization running. James Kerr states that “the people in your company will ultimately determine the success or failure of your business.”(</a:t>
            </a:r>
            <a:r>
              <a:rPr lang="en-US" dirty="0" err="1"/>
              <a:t>n.d</a:t>
            </a:r>
            <a:r>
              <a:rPr lang="en-US" dirty="0"/>
              <a:t>) The people that are hired and trained are the ones who deal with customer experience. This puts strain on the hiring and training process. Not only do human resource managers hire and train employees but they also keep them motivated.</a:t>
            </a:r>
          </a:p>
          <a:p>
            <a:pPr fontAlgn="base"/>
            <a:r>
              <a:rPr lang="en-US" dirty="0"/>
              <a:t>Through researching I found that Starbucks has good HR practices. They have an employee first and servant leadership philosophy. Which means the main goal of managers is to serve their employees who serve the paying customers. Starbucks has realized how important motivation and effective human resource managers are therefore “the company took great care in selecting the right kind of people and made an effort to retain them.” (ICMR, 2005) </a:t>
            </a:r>
            <a:endParaRPr lang="en-CA" dirty="0"/>
          </a:p>
        </p:txBody>
      </p:sp>
      <p:sp>
        <p:nvSpPr>
          <p:cNvPr id="4" name="Slide Number Placeholder 3"/>
          <p:cNvSpPr>
            <a:spLocks noGrp="1"/>
          </p:cNvSpPr>
          <p:nvPr>
            <p:ph type="sldNum" sz="quarter" idx="5"/>
          </p:nvPr>
        </p:nvSpPr>
        <p:spPr/>
        <p:txBody>
          <a:bodyPr/>
          <a:lstStyle/>
          <a:p>
            <a:fld id="{89CB094A-D3C9-47B6-BCC1-0068873A30BC}" type="slidenum">
              <a:rPr lang="en-CA" smtClean="0"/>
              <a:t>6</a:t>
            </a:fld>
            <a:endParaRPr lang="en-CA"/>
          </a:p>
        </p:txBody>
      </p:sp>
    </p:spTree>
    <p:extLst>
      <p:ext uri="{BB962C8B-B14F-4D97-AF65-F5344CB8AC3E}">
        <p14:creationId xmlns:p14="http://schemas.microsoft.com/office/powerpoint/2010/main" val="1415729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said that “by practicing corporate social responsibility, also called corporate citizenship, companies can be conscious of the kind of impact they are having on all aspects of society, including economic, social, and environmental.” (Chen, 2020) There is a rise in awareness surrounding the environment and I believe companies need to adapt to keep in business. </a:t>
            </a:r>
            <a:r>
              <a:rPr lang="en-US" dirty="0" err="1"/>
              <a:t>I</a:t>
            </a:r>
            <a:r>
              <a:rPr lang="en-CA" dirty="0"/>
              <a:t> have always found it important for a company to be socially responsible. I find that if I can choose between two companies or products I would choose the one with higher moral standards. I would also be unmotivated to work somewhere with a bad reputation. It was interesting in class to hear the different views on corporate social responsibility. It’s difficult to find a healthy balance for profit and the environment as well as the community.</a:t>
            </a:r>
          </a:p>
        </p:txBody>
      </p:sp>
      <p:sp>
        <p:nvSpPr>
          <p:cNvPr id="4" name="Slide Number Placeholder 3"/>
          <p:cNvSpPr>
            <a:spLocks noGrp="1"/>
          </p:cNvSpPr>
          <p:nvPr>
            <p:ph type="sldNum" sz="quarter" idx="5"/>
          </p:nvPr>
        </p:nvSpPr>
        <p:spPr/>
        <p:txBody>
          <a:bodyPr/>
          <a:lstStyle/>
          <a:p>
            <a:fld id="{E828207A-A846-4A97-B4D5-4F55FCAAB500}" type="slidenum">
              <a:rPr lang="en-CA" smtClean="0"/>
              <a:t>7</a:t>
            </a:fld>
            <a:endParaRPr lang="en-CA"/>
          </a:p>
        </p:txBody>
      </p:sp>
    </p:spTree>
    <p:extLst>
      <p:ext uri="{BB962C8B-B14F-4D97-AF65-F5344CB8AC3E}">
        <p14:creationId xmlns:p14="http://schemas.microsoft.com/office/powerpoint/2010/main" val="3079677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“David Kolb, educational researcher, developed a four-stage reflective model. Kolb’s Learning Cycle (1984) highlights reflective practice as a tool to gain conclusions and ideas from an experience. The aim is to take the learning into new experiences, completing the cycle. Kolb's cycle follows four stages.” (Cambridge , n.d.) Concrete Experience, Reflective observation, Abstract Conceptualization and active experimentation. </a:t>
            </a:r>
            <a:r>
              <a:rPr lang="en-CA" dirty="0"/>
              <a:t>As I have demonstrated in the previous slides I have learned new aspects and reflected by making real life connections that will help me in the future.</a:t>
            </a:r>
            <a:r>
              <a:rPr lang="en-US" dirty="0"/>
              <a:t> One of the most difficult things to learn for me was the pestle analysis although it was very interesting and useful. </a:t>
            </a:r>
            <a:r>
              <a:rPr lang="en-CA" dirty="0"/>
              <a:t>I find it important to be able to recognise what culture is and how each organisation has it’s own. From taking this class I believe I will be better prepared for the intercultural workplace. </a:t>
            </a:r>
            <a:r>
              <a:rPr lang="en-US" dirty="0"/>
              <a:t>In conclusion, I have found studying the intercultural workplace to be beneficial.</a:t>
            </a:r>
            <a:endParaRPr lang="en-CA" dirty="0"/>
          </a:p>
        </p:txBody>
      </p:sp>
      <p:sp>
        <p:nvSpPr>
          <p:cNvPr id="4" name="Slide Number Placeholder 3"/>
          <p:cNvSpPr>
            <a:spLocks noGrp="1"/>
          </p:cNvSpPr>
          <p:nvPr>
            <p:ph type="sldNum" sz="quarter" idx="5"/>
          </p:nvPr>
        </p:nvSpPr>
        <p:spPr/>
        <p:txBody>
          <a:bodyPr/>
          <a:lstStyle/>
          <a:p>
            <a:fld id="{E828207A-A846-4A97-B4D5-4F55FCAAB500}" type="slidenum">
              <a:rPr lang="en-CA" smtClean="0"/>
              <a:t>8</a:t>
            </a:fld>
            <a:endParaRPr lang="en-CA"/>
          </a:p>
        </p:txBody>
      </p:sp>
    </p:spTree>
    <p:extLst>
      <p:ext uri="{BB962C8B-B14F-4D97-AF65-F5344CB8AC3E}">
        <p14:creationId xmlns:p14="http://schemas.microsoft.com/office/powerpoint/2010/main" val="2496505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615FA-6BAC-44CB-9605-D30CFF39D38D}" type="datetimeFigureOut">
              <a:rPr lang="en-CA" smtClean="0"/>
              <a:t>2020-04-26</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3795484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615FA-6BAC-44CB-9605-D30CFF39D38D}" type="datetimeFigureOut">
              <a:rPr lang="en-CA" smtClean="0"/>
              <a:t>2020-04-26</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2026551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615FA-6BAC-44CB-9605-D30CFF39D38D}" type="datetimeFigureOut">
              <a:rPr lang="en-CA" smtClean="0"/>
              <a:t>2020-04-26</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2964563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615FA-6BAC-44CB-9605-D30CFF39D38D}" type="datetimeFigureOut">
              <a:rPr lang="en-CA" smtClean="0"/>
              <a:t>2020-04-26</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3945258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615FA-6BAC-44CB-9605-D30CFF39D38D}" type="datetimeFigureOut">
              <a:rPr lang="en-CA" smtClean="0"/>
              <a:t>2020-04-26</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3843313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615FA-6BAC-44CB-9605-D30CFF39D38D}" type="datetimeFigureOut">
              <a:rPr lang="en-CA" smtClean="0"/>
              <a:t>2020-04-26</a:t>
            </a:fld>
            <a:endParaRPr lang="en-CA"/>
          </a:p>
        </p:txBody>
      </p:sp>
      <p:sp>
        <p:nvSpPr>
          <p:cNvPr id="4" name="Footer Placeholder 3"/>
          <p:cNvSpPr>
            <a:spLocks noGrp="1"/>
          </p:cNvSpPr>
          <p:nvPr>
            <p:ph type="ftr" sz="quarter" idx="11"/>
          </p:nvPr>
        </p:nvSpPr>
        <p:spPr/>
        <p:txBody>
          <a:bodyPr/>
          <a:lstStyle/>
          <a:p>
            <a:endParaRPr lang="en-CA"/>
          </a:p>
        </p:txBody>
      </p:sp>
      <p:sp>
        <p:nvSpPr>
          <p:cNvPr id="5" name="Slide Number Placeholder 4"/>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2306788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615FA-6BAC-44CB-9605-D30CFF39D38D}" type="datetimeFigureOut">
              <a:rPr lang="en-CA" smtClean="0"/>
              <a:t>2020-04-26</a:t>
            </a:fld>
            <a:endParaRPr lang="en-CA"/>
          </a:p>
        </p:txBody>
      </p:sp>
      <p:sp>
        <p:nvSpPr>
          <p:cNvPr id="3" name="Footer Placeholder 2"/>
          <p:cNvSpPr>
            <a:spLocks noGrp="1"/>
          </p:cNvSpPr>
          <p:nvPr>
            <p:ph type="ftr" sz="quarter" idx="11"/>
          </p:nvPr>
        </p:nvSpPr>
        <p:spPr/>
        <p:txBody>
          <a:bodyPr/>
          <a:lstStyle/>
          <a:p>
            <a:endParaRPr lang="en-CA"/>
          </a:p>
        </p:txBody>
      </p:sp>
      <p:sp>
        <p:nvSpPr>
          <p:cNvPr id="4" name="Slide Number Placeholder 3"/>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1480021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615FA-6BAC-44CB-9605-D30CFF39D38D}" type="datetimeFigureOut">
              <a:rPr lang="en-CA" smtClean="0"/>
              <a:t>2020-04-26</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4254005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1859FB2-05FD-42A0-B9FF-4267F1601258}" type="slidenum">
              <a:rPr lang="en-CA" smtClean="0"/>
              <a:t>‹#›</a:t>
            </a:fld>
            <a:endParaRPr lang="en-CA"/>
          </a:p>
        </p:txBody>
      </p:sp>
      <p:sp>
        <p:nvSpPr>
          <p:cNvPr id="5" name="Date Placeholder 4"/>
          <p:cNvSpPr>
            <a:spLocks noGrp="1"/>
          </p:cNvSpPr>
          <p:nvPr>
            <p:ph type="dt" sz="half" idx="10"/>
          </p:nvPr>
        </p:nvSpPr>
        <p:spPr/>
        <p:txBody>
          <a:bodyPr/>
          <a:lstStyle/>
          <a:p>
            <a:fld id="{B11615FA-6BAC-44CB-9605-D30CFF39D38D}" type="datetimeFigureOut">
              <a:rPr lang="en-CA" smtClean="0"/>
              <a:t>2020-04-26</a:t>
            </a:fld>
            <a:endParaRPr lang="en-CA"/>
          </a:p>
        </p:txBody>
      </p:sp>
    </p:spTree>
    <p:extLst>
      <p:ext uri="{BB962C8B-B14F-4D97-AF65-F5344CB8AC3E}">
        <p14:creationId xmlns:p14="http://schemas.microsoft.com/office/powerpoint/2010/main" val="2119197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615FA-6BAC-44CB-9605-D30CFF39D38D}" type="datetimeFigureOut">
              <a:rPr lang="en-CA" smtClean="0"/>
              <a:t>2020-04-26</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538903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615FA-6BAC-44CB-9605-D30CFF39D38D}" type="datetimeFigureOut">
              <a:rPr lang="en-CA" smtClean="0"/>
              <a:t>2020-04-26</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81859FB2-05FD-42A0-B9FF-4267F1601258}" type="slidenum">
              <a:rPr lang="en-CA" smtClean="0"/>
              <a:t>‹#›</a:t>
            </a:fld>
            <a:endParaRPr lang="en-CA"/>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189909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615FA-6BAC-44CB-9605-D30CFF39D38D}" type="datetimeFigureOut">
              <a:rPr lang="en-CA" smtClean="0"/>
              <a:t>2020-04-26</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39806480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615FA-6BAC-44CB-9605-D30CFF39D38D}" type="datetimeFigureOut">
              <a:rPr lang="en-CA" smtClean="0"/>
              <a:t>2020-04-26</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81859FB2-05FD-42A0-B9FF-4267F1601258}" type="slidenum">
              <a:rPr lang="en-CA" smtClean="0"/>
              <a:t>‹#›</a:t>
            </a:fld>
            <a:endParaRPr lang="en-CA"/>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2100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615FA-6BAC-44CB-9605-D30CFF39D38D}" type="datetimeFigureOut">
              <a:rPr lang="en-CA" smtClean="0"/>
              <a:t>2020-04-26</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32900313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615FA-6BAC-44CB-9605-D30CFF39D38D}" type="datetimeFigureOut">
              <a:rPr lang="en-CA" smtClean="0"/>
              <a:t>2020-04-26</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9845581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615FA-6BAC-44CB-9605-D30CFF39D38D}" type="datetimeFigureOut">
              <a:rPr lang="en-CA" smtClean="0"/>
              <a:t>2020-04-26</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81859FB2-05FD-42A0-B9FF-4267F1601258}" type="slidenum">
              <a:rPr lang="en-CA" smtClean="0"/>
              <a:t>‹#›</a:t>
            </a:fld>
            <a:endParaRPr lang="en-CA"/>
          </a:p>
        </p:txBody>
      </p:sp>
    </p:spTree>
    <p:extLst>
      <p:ext uri="{BB962C8B-B14F-4D97-AF65-F5344CB8AC3E}">
        <p14:creationId xmlns:p14="http://schemas.microsoft.com/office/powerpoint/2010/main" val="1923761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615FA-6BAC-44CB-9605-D30CFF39D38D}" type="datetimeFigureOut">
              <a:rPr lang="en-CA" smtClean="0"/>
              <a:t>2020-04-26</a:t>
            </a:fld>
            <a:endParaRPr lang="en-CA"/>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CA"/>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1859FB2-05FD-42A0-B9FF-4267F1601258}" type="slidenum">
              <a:rPr lang="en-CA" smtClean="0"/>
              <a:t>‹#›</a:t>
            </a:fld>
            <a:endParaRPr lang="en-CA"/>
          </a:p>
        </p:txBody>
      </p:sp>
    </p:spTree>
    <p:extLst>
      <p:ext uri="{BB962C8B-B14F-4D97-AF65-F5344CB8AC3E}">
        <p14:creationId xmlns:p14="http://schemas.microsoft.com/office/powerpoint/2010/main" val="72591714"/>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1.png"/><Relationship Id="rId2" Type="http://schemas.openxmlformats.org/officeDocument/2006/relationships/audio" Target="NULL" TargetMode="External"/><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1.pn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1.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4.jpe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1.png"/><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5.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6.m4a"/><Relationship Id="rId7" Type="http://schemas.openxmlformats.org/officeDocument/2006/relationships/image" Target="../media/image7.png"/><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6.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7.m4a"/><Relationship Id="rId7" Type="http://schemas.openxmlformats.org/officeDocument/2006/relationships/image" Target="../media/image9.png"/><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image" Target="../media/image8.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8.m4a"/><Relationship Id="rId7" Type="http://schemas.openxmlformats.org/officeDocument/2006/relationships/image" Target="../media/image11.png"/><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image" Target="../media/image10.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52CB-B729-4C12-8007-75AED42BEBB9}"/>
              </a:ext>
            </a:extLst>
          </p:cNvPr>
          <p:cNvSpPr>
            <a:spLocks noGrp="1"/>
          </p:cNvSpPr>
          <p:nvPr>
            <p:ph type="ctrTitle"/>
          </p:nvPr>
        </p:nvSpPr>
        <p:spPr/>
        <p:txBody>
          <a:bodyPr/>
          <a:lstStyle/>
          <a:p>
            <a:r>
              <a:rPr lang="en-CA" dirty="0"/>
              <a:t>Inter-Cultural Workplace</a:t>
            </a:r>
          </a:p>
        </p:txBody>
      </p:sp>
      <p:sp>
        <p:nvSpPr>
          <p:cNvPr id="3" name="Subtitle 2">
            <a:extLst>
              <a:ext uri="{FF2B5EF4-FFF2-40B4-BE49-F238E27FC236}">
                <a16:creationId xmlns:a16="http://schemas.microsoft.com/office/drawing/2014/main" id="{DF3292A8-2629-462F-A712-638C0F3E4B77}"/>
              </a:ext>
            </a:extLst>
          </p:cNvPr>
          <p:cNvSpPr>
            <a:spLocks noGrp="1"/>
          </p:cNvSpPr>
          <p:nvPr>
            <p:ph type="subTitle" idx="1"/>
          </p:nvPr>
        </p:nvSpPr>
        <p:spPr>
          <a:xfrm>
            <a:off x="1613351" y="4035507"/>
            <a:ext cx="7766936" cy="1096899"/>
          </a:xfrm>
        </p:spPr>
        <p:txBody>
          <a:bodyPr>
            <a:normAutofit fontScale="62500" lnSpcReduction="20000"/>
          </a:bodyPr>
          <a:lstStyle/>
          <a:p>
            <a:r>
              <a:rPr lang="en-CA" dirty="0"/>
              <a:t>Hailey McRae</a:t>
            </a:r>
          </a:p>
          <a:p>
            <a:r>
              <a:rPr lang="en-CA" dirty="0"/>
              <a:t>1912663</a:t>
            </a:r>
          </a:p>
          <a:p>
            <a:r>
              <a:rPr lang="en-CA" dirty="0"/>
              <a:t>Assignment 2</a:t>
            </a:r>
          </a:p>
          <a:p>
            <a:r>
              <a:rPr lang="en-CA"/>
              <a:t>BMSP5002</a:t>
            </a:r>
          </a:p>
          <a:p>
            <a:endParaRPr lang="en-CA" dirty="0"/>
          </a:p>
        </p:txBody>
      </p:sp>
      <p:pic>
        <p:nvPicPr>
          <p:cNvPr id="6" name="Recorded Sound">
            <a:hlinkClick r:id="" action="ppaction://media"/>
            <a:extLst>
              <a:ext uri="{FF2B5EF4-FFF2-40B4-BE49-F238E27FC236}">
                <a16:creationId xmlns:a16="http://schemas.microsoft.com/office/drawing/2014/main" id="{E134653E-F26A-4B56-8808-1E1CC725AD6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0791217" y="5692302"/>
            <a:ext cx="609600" cy="609600"/>
          </a:xfrm>
          <a:prstGeom prst="rect">
            <a:avLst/>
          </a:prstGeom>
        </p:spPr>
      </p:pic>
    </p:spTree>
    <p:custDataLst>
      <p:tags r:id="rId1"/>
    </p:custDataLst>
    <p:extLst>
      <p:ext uri="{BB962C8B-B14F-4D97-AF65-F5344CB8AC3E}">
        <p14:creationId xmlns:p14="http://schemas.microsoft.com/office/powerpoint/2010/main" val="3701417915"/>
      </p:ext>
    </p:extLst>
  </p:cSld>
  <p:clrMapOvr>
    <a:masterClrMapping/>
  </p:clrMapOvr>
  <mc:AlternateContent xmlns:mc="http://schemas.openxmlformats.org/markup-compatibility/2006" xmlns:p14="http://schemas.microsoft.com/office/powerpoint/2010/main">
    <mc:Choice Requires="p14">
      <p:transition spd="slow" p14:dur="2000" advTm="3001"/>
    </mc:Choice>
    <mc:Fallback xmlns="">
      <p:transition spd="slow" advTm="300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2EE41-554F-4B72-BBFA-5602AD54B656}"/>
              </a:ext>
            </a:extLst>
          </p:cNvPr>
          <p:cNvSpPr>
            <a:spLocks noGrp="1"/>
          </p:cNvSpPr>
          <p:nvPr>
            <p:ph type="title"/>
          </p:nvPr>
        </p:nvSpPr>
        <p:spPr/>
        <p:txBody>
          <a:bodyPr/>
          <a:lstStyle/>
          <a:p>
            <a:r>
              <a:rPr lang="en-CA" dirty="0"/>
              <a:t>Culture</a:t>
            </a:r>
          </a:p>
        </p:txBody>
      </p:sp>
      <p:sp>
        <p:nvSpPr>
          <p:cNvPr id="3" name="Content Placeholder 2">
            <a:extLst>
              <a:ext uri="{FF2B5EF4-FFF2-40B4-BE49-F238E27FC236}">
                <a16:creationId xmlns:a16="http://schemas.microsoft.com/office/drawing/2014/main" id="{23700A3B-6C0D-4FAD-BBDC-AA0FEAC3E1A6}"/>
              </a:ext>
            </a:extLst>
          </p:cNvPr>
          <p:cNvSpPr>
            <a:spLocks noGrp="1"/>
          </p:cNvSpPr>
          <p:nvPr>
            <p:ph idx="1"/>
          </p:nvPr>
        </p:nvSpPr>
        <p:spPr/>
        <p:txBody>
          <a:bodyPr>
            <a:normAutofit/>
          </a:bodyPr>
          <a:lstStyle/>
          <a:p>
            <a:r>
              <a:rPr lang="en-CA" sz="2400" dirty="0"/>
              <a:t>Importance</a:t>
            </a:r>
          </a:p>
          <a:p>
            <a:r>
              <a:rPr lang="en-CA" sz="2400" dirty="0"/>
              <a:t>Values</a:t>
            </a:r>
          </a:p>
          <a:p>
            <a:r>
              <a:rPr lang="en-CA" sz="2400" dirty="0"/>
              <a:t>Beliefs </a:t>
            </a:r>
          </a:p>
        </p:txBody>
      </p:sp>
      <p:pic>
        <p:nvPicPr>
          <p:cNvPr id="4" name="Picture 3">
            <a:extLst>
              <a:ext uri="{FF2B5EF4-FFF2-40B4-BE49-F238E27FC236}">
                <a16:creationId xmlns:a16="http://schemas.microsoft.com/office/drawing/2014/main" id="{DCA1392D-CC92-4E4E-9CBD-D1A2C675F442}"/>
              </a:ext>
            </a:extLst>
          </p:cNvPr>
          <p:cNvPicPr>
            <a:picLocks noChangeAspect="1"/>
          </p:cNvPicPr>
          <p:nvPr/>
        </p:nvPicPr>
        <p:blipFill>
          <a:blip r:embed="rId6"/>
          <a:stretch>
            <a:fillRect/>
          </a:stretch>
        </p:blipFill>
        <p:spPr>
          <a:xfrm>
            <a:off x="3369314" y="1060792"/>
            <a:ext cx="4717914" cy="4736416"/>
          </a:xfrm>
          <a:prstGeom prst="rect">
            <a:avLst/>
          </a:prstGeom>
        </p:spPr>
      </p:pic>
      <p:pic>
        <p:nvPicPr>
          <p:cNvPr id="9" name="Recorded Sound">
            <a:hlinkClick r:id="" action="ppaction://media"/>
            <a:extLst>
              <a:ext uri="{FF2B5EF4-FFF2-40B4-BE49-F238E27FC236}">
                <a16:creationId xmlns:a16="http://schemas.microsoft.com/office/drawing/2014/main" id="{794867F5-2F1E-44EE-BE99-0549AE7E5FC9}"/>
              </a:ext>
            </a:extLst>
          </p:cNvPr>
          <p:cNvPicPr>
            <a:picLocks noChangeAspect="1"/>
          </p:cNvPicPr>
          <p:nvPr>
            <a:audioFile r:link="rId2"/>
            <p:extLst>
              <p:ext uri="{DAA4B4D4-6D71-4841-9C94-3DE7FCFB9230}">
                <p14:media xmlns:p14="http://schemas.microsoft.com/office/powerpoint/2010/main" r:embed="rId3">
                  <p14:trim st="1619" end="21213.4376"/>
                </p14:media>
              </p:ext>
            </p:extLst>
          </p:nvPr>
        </p:nvPicPr>
        <p:blipFill>
          <a:blip r:embed="rId7"/>
          <a:stretch>
            <a:fillRect/>
          </a:stretch>
        </p:blipFill>
        <p:spPr>
          <a:xfrm rot="21296161">
            <a:off x="11209865" y="6067076"/>
            <a:ext cx="609600" cy="609600"/>
          </a:xfrm>
          <a:prstGeom prst="rect">
            <a:avLst/>
          </a:prstGeom>
        </p:spPr>
      </p:pic>
    </p:spTree>
    <p:custDataLst>
      <p:tags r:id="rId1"/>
    </p:custDataLst>
    <p:extLst>
      <p:ext uri="{BB962C8B-B14F-4D97-AF65-F5344CB8AC3E}">
        <p14:creationId xmlns:p14="http://schemas.microsoft.com/office/powerpoint/2010/main" val="3759536392"/>
      </p:ext>
    </p:extLst>
  </p:cSld>
  <p:clrMapOvr>
    <a:masterClrMapping/>
  </p:clrMapOvr>
  <mc:AlternateContent xmlns:mc="http://schemas.openxmlformats.org/markup-compatibility/2006" xmlns:p14="http://schemas.microsoft.com/office/powerpoint/2010/main">
    <mc:Choice Requires="p14">
      <p:transition spd="slow" p14:dur="2000" advTm="59055"/>
    </mc:Choice>
    <mc:Fallback xmlns="">
      <p:transition spd="slow" advTm="5905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seq concurrent="1" nextAc="seek">
              <p:cTn id="8" dur="indefinite" nodeType="mainSeq">
                <p:childTnLst>
                  <p:par>
                    <p:cTn id="9" fill="hold">
                      <p:stCondLst>
                        <p:cond delay="indefinite"/>
                        <p:cond evt="onBegin" delay="0">
                          <p:tn val="8"/>
                        </p:cond>
                      </p:stCondLst>
                      <p:childTnLst>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13" repeatCount="indefinite" fill="hold" display="0">
                  <p:stCondLst>
                    <p:cond delay="indefinite"/>
                  </p:stCondLst>
                  <p:endCondLst>
                    <p:cond evt="onStopAudio" delay="0">
                      <p:tgtEl>
                        <p:sldTgt/>
                      </p:tgtEl>
                    </p:cond>
                  </p:endCondLst>
                </p:cTn>
                <p:tgtEl>
                  <p:spTgt spid="9"/>
                </p:tgtEl>
              </p:cMediaNode>
            </p:audio>
            <p:seq concurrent="1" nextAc="seek">
              <p:cTn id="14" dur="indefinite" nodeType="mainSeq">
                <p:childTnLst>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6151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9"/>
                </p:tgtEl>
              </p:cMediaNode>
            </p:audio>
          </p:childTnLst>
        </p:cTn>
      </p:par>
    </p:tnLst>
  </p:timing>
  <p:extLst>
    <p:ext uri="{E180D4A7-C9FB-4DFB-919C-405C955672EB}">
      <p14:showEvtLst xmlns:p14="http://schemas.microsoft.com/office/powerpoint/2010/main">
        <p14:playEvt time="0" objId="9"/>
        <p14:stopEvt time="58918" objId="9"/>
        <p14:playEvt time="58918" objId="9"/>
        <p14:stopEvt time="58919" objId="9"/>
        <p14:playEvt time="58919" objId="9"/>
        <p14:stopEvt time="59055" objId="9"/>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246CF-E97E-4517-B684-990DE629B02E}"/>
              </a:ext>
            </a:extLst>
          </p:cNvPr>
          <p:cNvSpPr>
            <a:spLocks noGrp="1"/>
          </p:cNvSpPr>
          <p:nvPr>
            <p:ph type="title"/>
          </p:nvPr>
        </p:nvSpPr>
        <p:spPr/>
        <p:txBody>
          <a:bodyPr/>
          <a:lstStyle/>
          <a:p>
            <a:r>
              <a:rPr lang="en-CA" dirty="0"/>
              <a:t>Relationships </a:t>
            </a:r>
          </a:p>
        </p:txBody>
      </p:sp>
      <p:sp>
        <p:nvSpPr>
          <p:cNvPr id="3" name="Content Placeholder 2">
            <a:extLst>
              <a:ext uri="{FF2B5EF4-FFF2-40B4-BE49-F238E27FC236}">
                <a16:creationId xmlns:a16="http://schemas.microsoft.com/office/drawing/2014/main" id="{C9C15854-7A9D-4B34-B74F-B9BEB6EF746F}"/>
              </a:ext>
            </a:extLst>
          </p:cNvPr>
          <p:cNvSpPr>
            <a:spLocks noGrp="1"/>
          </p:cNvSpPr>
          <p:nvPr>
            <p:ph idx="1"/>
          </p:nvPr>
        </p:nvSpPr>
        <p:spPr/>
        <p:txBody>
          <a:bodyPr/>
          <a:lstStyle/>
          <a:p>
            <a:r>
              <a:rPr lang="en-CA" dirty="0"/>
              <a:t>Communication </a:t>
            </a:r>
          </a:p>
          <a:p>
            <a:r>
              <a:rPr lang="en-CA" dirty="0"/>
              <a:t>Listening</a:t>
            </a:r>
          </a:p>
          <a:p>
            <a:r>
              <a:rPr lang="en-CA" dirty="0"/>
              <a:t>Reliable</a:t>
            </a:r>
          </a:p>
          <a:p>
            <a:r>
              <a:rPr lang="en-CA" dirty="0"/>
              <a:t>Eliminate negativity </a:t>
            </a:r>
          </a:p>
          <a:p>
            <a:r>
              <a:rPr lang="en-CA" dirty="0"/>
              <a:t>Equality</a:t>
            </a:r>
          </a:p>
        </p:txBody>
      </p:sp>
      <p:pic>
        <p:nvPicPr>
          <p:cNvPr id="4" name="Picture 3">
            <a:extLst>
              <a:ext uri="{FF2B5EF4-FFF2-40B4-BE49-F238E27FC236}">
                <a16:creationId xmlns:a16="http://schemas.microsoft.com/office/drawing/2014/main" id="{79A6213D-62DB-403C-BBC1-A5640C812BCF}"/>
              </a:ext>
            </a:extLst>
          </p:cNvPr>
          <p:cNvPicPr>
            <a:picLocks noChangeAspect="1"/>
          </p:cNvPicPr>
          <p:nvPr/>
        </p:nvPicPr>
        <p:blipFill>
          <a:blip r:embed="rId6"/>
          <a:stretch>
            <a:fillRect/>
          </a:stretch>
        </p:blipFill>
        <p:spPr>
          <a:xfrm>
            <a:off x="3831430" y="1270000"/>
            <a:ext cx="6530148" cy="4351339"/>
          </a:xfrm>
          <a:prstGeom prst="rect">
            <a:avLst/>
          </a:prstGeom>
        </p:spPr>
      </p:pic>
      <p:pic>
        <p:nvPicPr>
          <p:cNvPr id="10" name="Recorded Sound">
            <a:hlinkClick r:id="" action="ppaction://media"/>
            <a:extLst>
              <a:ext uri="{FF2B5EF4-FFF2-40B4-BE49-F238E27FC236}">
                <a16:creationId xmlns:a16="http://schemas.microsoft.com/office/drawing/2014/main" id="{36E55D5E-C237-48CC-87CF-B39FC24DCC4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209866" y="6041362"/>
            <a:ext cx="609600" cy="609600"/>
          </a:xfrm>
          <a:prstGeom prst="rect">
            <a:avLst/>
          </a:prstGeom>
        </p:spPr>
      </p:pic>
    </p:spTree>
    <p:custDataLst>
      <p:tags r:id="rId1"/>
    </p:custDataLst>
    <p:extLst>
      <p:ext uri="{BB962C8B-B14F-4D97-AF65-F5344CB8AC3E}">
        <p14:creationId xmlns:p14="http://schemas.microsoft.com/office/powerpoint/2010/main" val="1964525920"/>
      </p:ext>
    </p:extLst>
  </p:cSld>
  <p:clrMapOvr>
    <a:masterClrMapping/>
  </p:clrMapOvr>
  <mc:AlternateContent xmlns:mc="http://schemas.openxmlformats.org/markup-compatibility/2006" xmlns:p14="http://schemas.microsoft.com/office/powerpoint/2010/main">
    <mc:Choice Requires="p14">
      <p:transition spd="slow" p14:dur="2000" advTm="137537"/>
    </mc:Choice>
    <mc:Fallback xmlns="">
      <p:transition spd="slow" advTm="13753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243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extLst>
    <p:ext uri="{E180D4A7-C9FB-4DFB-919C-405C955672EB}">
      <p14:showEvtLst xmlns:p14="http://schemas.microsoft.com/office/powerpoint/2010/main">
        <p14:playEvt time="3393" objId="10"/>
        <p14:stopEvt time="137380" objId="10"/>
        <p14:playEvt time="137387" objId="10"/>
        <p14:stopEvt time="137537" objId="10"/>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036D1-F2C8-4F14-BE6E-4EDCE8DE08F0}"/>
              </a:ext>
            </a:extLst>
          </p:cNvPr>
          <p:cNvSpPr>
            <a:spLocks noGrp="1"/>
          </p:cNvSpPr>
          <p:nvPr>
            <p:ph type="title"/>
          </p:nvPr>
        </p:nvSpPr>
        <p:spPr>
          <a:xfrm>
            <a:off x="0" y="609600"/>
            <a:ext cx="10062002" cy="1550989"/>
          </a:xfrm>
        </p:spPr>
        <p:txBody>
          <a:bodyPr/>
          <a:lstStyle/>
          <a:p>
            <a:r>
              <a:rPr lang="en-CA" dirty="0"/>
              <a:t>Impact of the Internal &amp; External Environment</a:t>
            </a:r>
          </a:p>
        </p:txBody>
      </p:sp>
      <p:sp>
        <p:nvSpPr>
          <p:cNvPr id="3" name="Content Placeholder 2">
            <a:extLst>
              <a:ext uri="{FF2B5EF4-FFF2-40B4-BE49-F238E27FC236}">
                <a16:creationId xmlns:a16="http://schemas.microsoft.com/office/drawing/2014/main" id="{C163AD1F-0CFD-46EB-9CE4-82BB80C06321}"/>
              </a:ext>
            </a:extLst>
          </p:cNvPr>
          <p:cNvSpPr>
            <a:spLocks noGrp="1"/>
          </p:cNvSpPr>
          <p:nvPr>
            <p:ph idx="1"/>
          </p:nvPr>
        </p:nvSpPr>
        <p:spPr/>
        <p:txBody>
          <a:bodyPr>
            <a:normAutofit fontScale="92500" lnSpcReduction="20000"/>
          </a:bodyPr>
          <a:lstStyle/>
          <a:p>
            <a:r>
              <a:rPr lang="en-CA" dirty="0"/>
              <a:t>SWOT</a:t>
            </a:r>
          </a:p>
          <a:p>
            <a:pPr lvl="1">
              <a:buFont typeface="Wingdings" panose="05000000000000000000" pitchFamily="2" charset="2"/>
              <a:buChar char="§"/>
            </a:pPr>
            <a:r>
              <a:rPr lang="en-CA" dirty="0"/>
              <a:t>Strength</a:t>
            </a:r>
          </a:p>
          <a:p>
            <a:pPr lvl="1">
              <a:buFont typeface="Wingdings" panose="05000000000000000000" pitchFamily="2" charset="2"/>
              <a:buChar char="§"/>
            </a:pPr>
            <a:r>
              <a:rPr lang="en-CA" dirty="0"/>
              <a:t>Weakness</a:t>
            </a:r>
          </a:p>
          <a:p>
            <a:pPr lvl="1">
              <a:buFont typeface="Wingdings" panose="05000000000000000000" pitchFamily="2" charset="2"/>
              <a:buChar char="§"/>
            </a:pPr>
            <a:r>
              <a:rPr lang="en-CA" dirty="0"/>
              <a:t>Opportunities </a:t>
            </a:r>
          </a:p>
          <a:p>
            <a:pPr lvl="1">
              <a:buFont typeface="Wingdings" panose="05000000000000000000" pitchFamily="2" charset="2"/>
              <a:buChar char="§"/>
            </a:pPr>
            <a:r>
              <a:rPr lang="en-CA" dirty="0"/>
              <a:t>Threats </a:t>
            </a:r>
          </a:p>
          <a:p>
            <a:r>
              <a:rPr lang="en-CA" dirty="0"/>
              <a:t>PESTLE</a:t>
            </a:r>
          </a:p>
          <a:p>
            <a:pPr lvl="1"/>
            <a:r>
              <a:rPr lang="en-CA" dirty="0"/>
              <a:t>Political Factors</a:t>
            </a:r>
          </a:p>
          <a:p>
            <a:pPr lvl="1">
              <a:buFont typeface="Wingdings" panose="05000000000000000000" pitchFamily="2" charset="2"/>
              <a:buChar char="§"/>
            </a:pPr>
            <a:r>
              <a:rPr lang="en-CA" dirty="0"/>
              <a:t>Economic Factors</a:t>
            </a:r>
          </a:p>
          <a:p>
            <a:pPr lvl="1">
              <a:buFont typeface="Wingdings" panose="05000000000000000000" pitchFamily="2" charset="2"/>
              <a:buChar char="§"/>
            </a:pPr>
            <a:r>
              <a:rPr lang="en-CA" dirty="0"/>
              <a:t>Socio-cultural Factors</a:t>
            </a:r>
          </a:p>
          <a:p>
            <a:pPr lvl="1">
              <a:buFont typeface="Wingdings" panose="05000000000000000000" pitchFamily="2" charset="2"/>
              <a:buChar char="§"/>
            </a:pPr>
            <a:r>
              <a:rPr lang="en-CA" dirty="0"/>
              <a:t>Technological Factors</a:t>
            </a:r>
          </a:p>
          <a:p>
            <a:pPr lvl="1">
              <a:buFont typeface="Wingdings" panose="05000000000000000000" pitchFamily="2" charset="2"/>
              <a:buChar char="§"/>
            </a:pPr>
            <a:r>
              <a:rPr lang="en-CA" dirty="0"/>
              <a:t>Environmental Factors</a:t>
            </a:r>
          </a:p>
          <a:p>
            <a:pPr lvl="1">
              <a:buFont typeface="Wingdings" panose="05000000000000000000" pitchFamily="2" charset="2"/>
              <a:buChar char="§"/>
            </a:pPr>
            <a:r>
              <a:rPr lang="en-CA" dirty="0"/>
              <a:t>Legal Factors </a:t>
            </a:r>
          </a:p>
          <a:p>
            <a:pPr lvl="1">
              <a:buFont typeface="Wingdings" panose="05000000000000000000" pitchFamily="2" charset="2"/>
              <a:buChar char="§"/>
            </a:pPr>
            <a:endParaRPr lang="en-CA" dirty="0"/>
          </a:p>
        </p:txBody>
      </p:sp>
      <p:pic>
        <p:nvPicPr>
          <p:cNvPr id="1026" name="Picture 2" descr="PESTLE Analysis and When to Use it">
            <a:extLst>
              <a:ext uri="{FF2B5EF4-FFF2-40B4-BE49-F238E27FC236}">
                <a16:creationId xmlns:a16="http://schemas.microsoft.com/office/drawing/2014/main" id="{D215F612-0F44-472C-961D-C785FB5960C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55407" y="1829849"/>
            <a:ext cx="4637561" cy="3473694"/>
          </a:xfrm>
          <a:prstGeom prst="rect">
            <a:avLst/>
          </a:prstGeom>
          <a:noFill/>
          <a:extLst>
            <a:ext uri="{909E8E84-426E-40DD-AFC4-6F175D3DCCD1}">
              <a14:hiddenFill xmlns:a14="http://schemas.microsoft.com/office/drawing/2010/main">
                <a:solidFill>
                  <a:srgbClr val="FFFFFF"/>
                </a:solidFill>
              </a14:hiddenFill>
            </a:ext>
          </a:extLst>
        </p:spPr>
      </p:pic>
      <p:pic>
        <p:nvPicPr>
          <p:cNvPr id="6" name="Recorded Sound">
            <a:hlinkClick r:id="" action="ppaction://media"/>
            <a:extLst>
              <a:ext uri="{FF2B5EF4-FFF2-40B4-BE49-F238E27FC236}">
                <a16:creationId xmlns:a16="http://schemas.microsoft.com/office/drawing/2014/main" id="{02E1BC01-6993-4872-8E66-AF341F1812C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0905066" y="6041362"/>
            <a:ext cx="609600" cy="609600"/>
          </a:xfrm>
          <a:prstGeom prst="rect">
            <a:avLst/>
          </a:prstGeom>
        </p:spPr>
      </p:pic>
    </p:spTree>
    <p:custDataLst>
      <p:tags r:id="rId1"/>
    </p:custDataLst>
    <p:extLst>
      <p:ext uri="{BB962C8B-B14F-4D97-AF65-F5344CB8AC3E}">
        <p14:creationId xmlns:p14="http://schemas.microsoft.com/office/powerpoint/2010/main" val="2999395879"/>
      </p:ext>
    </p:extLst>
  </p:cSld>
  <p:clrMapOvr>
    <a:masterClrMapping/>
  </p:clrMapOvr>
  <mc:AlternateContent xmlns:mc="http://schemas.openxmlformats.org/markup-compatibility/2006" xmlns:p14="http://schemas.microsoft.com/office/powerpoint/2010/main">
    <mc:Choice Requires="p14">
      <p:transition spd="slow" p14:dur="2000" advTm="108857"/>
    </mc:Choice>
    <mc:Fallback xmlns="">
      <p:transition spd="slow" advTm="10885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777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1809" objId="6"/>
        <p14:stopEvt time="108702" objId="6"/>
        <p14:playEvt time="108704" objId="6"/>
        <p14:stopEvt time="108857" objId="6"/>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FF265-E95A-4D7E-9F1C-69C1545FC44F}"/>
              </a:ext>
            </a:extLst>
          </p:cNvPr>
          <p:cNvSpPr>
            <a:spLocks noGrp="1"/>
          </p:cNvSpPr>
          <p:nvPr>
            <p:ph type="title"/>
          </p:nvPr>
        </p:nvSpPr>
        <p:spPr/>
        <p:txBody>
          <a:bodyPr/>
          <a:lstStyle/>
          <a:p>
            <a:r>
              <a:rPr lang="en-CA" dirty="0"/>
              <a:t>Flexibility &amp; Agility</a:t>
            </a:r>
          </a:p>
        </p:txBody>
      </p:sp>
      <p:sp>
        <p:nvSpPr>
          <p:cNvPr id="3" name="Content Placeholder 2">
            <a:extLst>
              <a:ext uri="{FF2B5EF4-FFF2-40B4-BE49-F238E27FC236}">
                <a16:creationId xmlns:a16="http://schemas.microsoft.com/office/drawing/2014/main" id="{0DB4B7C2-61A8-4AE3-95BC-141752A6D281}"/>
              </a:ext>
            </a:extLst>
          </p:cNvPr>
          <p:cNvSpPr>
            <a:spLocks noGrp="1"/>
          </p:cNvSpPr>
          <p:nvPr>
            <p:ph idx="1"/>
          </p:nvPr>
        </p:nvSpPr>
        <p:spPr>
          <a:xfrm>
            <a:off x="389106" y="1930400"/>
            <a:ext cx="8884896" cy="4937587"/>
          </a:xfrm>
        </p:spPr>
        <p:txBody>
          <a:bodyPr/>
          <a:lstStyle/>
          <a:p>
            <a:r>
              <a:rPr lang="en-CA" dirty="0"/>
              <a:t>Functional </a:t>
            </a:r>
          </a:p>
          <a:p>
            <a:r>
              <a:rPr lang="en-CA" dirty="0"/>
              <a:t>Numerical</a:t>
            </a:r>
          </a:p>
          <a:p>
            <a:endParaRPr lang="en-CA" dirty="0"/>
          </a:p>
          <a:p>
            <a:endParaRPr lang="en-CA" dirty="0"/>
          </a:p>
          <a:p>
            <a:endParaRPr lang="en-CA" dirty="0"/>
          </a:p>
          <a:p>
            <a:endParaRPr lang="en-CA" dirty="0"/>
          </a:p>
          <a:p>
            <a:pPr marL="0" indent="0">
              <a:buNone/>
            </a:pPr>
            <a:r>
              <a:rPr lang="en-US" dirty="0"/>
              <a:t>“Numerical flexibility is the ability of the firm to adjust the quantity of labor to meet fluctuations in demand. Functional flexibility is the ability to deploy employees to the best effect.” (</a:t>
            </a:r>
            <a:r>
              <a:rPr lang="en-US" dirty="0" err="1"/>
              <a:t>Arvantis</a:t>
            </a:r>
            <a:r>
              <a:rPr lang="en-US" dirty="0"/>
              <a:t>, </a:t>
            </a:r>
            <a:r>
              <a:rPr lang="en-US" dirty="0" err="1"/>
              <a:t>Hollenstein</a:t>
            </a:r>
            <a:r>
              <a:rPr lang="en-US" dirty="0"/>
              <a:t>, &amp; </a:t>
            </a:r>
            <a:r>
              <a:rPr lang="en-US" dirty="0" err="1"/>
              <a:t>Marmet</a:t>
            </a:r>
            <a:r>
              <a:rPr lang="en-US" dirty="0"/>
              <a:t>, 2003)</a:t>
            </a:r>
            <a:endParaRPr lang="en-CA" dirty="0"/>
          </a:p>
        </p:txBody>
      </p:sp>
      <p:pic>
        <p:nvPicPr>
          <p:cNvPr id="4" name="Picture 3">
            <a:extLst>
              <a:ext uri="{FF2B5EF4-FFF2-40B4-BE49-F238E27FC236}">
                <a16:creationId xmlns:a16="http://schemas.microsoft.com/office/drawing/2014/main" id="{02A9C70E-15AB-4502-B3AF-B3F043839F8A}"/>
              </a:ext>
            </a:extLst>
          </p:cNvPr>
          <p:cNvPicPr>
            <a:picLocks noChangeAspect="1"/>
          </p:cNvPicPr>
          <p:nvPr/>
        </p:nvPicPr>
        <p:blipFill>
          <a:blip r:embed="rId6"/>
          <a:stretch>
            <a:fillRect/>
          </a:stretch>
        </p:blipFill>
        <p:spPr>
          <a:xfrm>
            <a:off x="4792525" y="1388708"/>
            <a:ext cx="3785735" cy="2510107"/>
          </a:xfrm>
          <a:prstGeom prst="rect">
            <a:avLst/>
          </a:prstGeom>
        </p:spPr>
      </p:pic>
      <p:pic>
        <p:nvPicPr>
          <p:cNvPr id="7" name="Recorded Sound">
            <a:hlinkClick r:id="" action="ppaction://media"/>
            <a:extLst>
              <a:ext uri="{FF2B5EF4-FFF2-40B4-BE49-F238E27FC236}">
                <a16:creationId xmlns:a16="http://schemas.microsoft.com/office/drawing/2014/main" id="{B00119D4-0509-4C10-AD88-E9813154AFE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0907949" y="6061953"/>
            <a:ext cx="609600" cy="609600"/>
          </a:xfrm>
          <a:prstGeom prst="rect">
            <a:avLst/>
          </a:prstGeom>
        </p:spPr>
      </p:pic>
    </p:spTree>
    <p:custDataLst>
      <p:tags r:id="rId1"/>
    </p:custDataLst>
    <p:extLst>
      <p:ext uri="{BB962C8B-B14F-4D97-AF65-F5344CB8AC3E}">
        <p14:creationId xmlns:p14="http://schemas.microsoft.com/office/powerpoint/2010/main" val="2482343263"/>
      </p:ext>
    </p:extLst>
  </p:cSld>
  <p:clrMapOvr>
    <a:masterClrMapping/>
  </p:clrMapOvr>
  <mc:AlternateContent xmlns:mc="http://schemas.openxmlformats.org/markup-compatibility/2006" xmlns:p14="http://schemas.microsoft.com/office/powerpoint/2010/main">
    <mc:Choice Requires="p14">
      <p:transition spd="slow" p14:dur="2000" advTm="97214"/>
    </mc:Choice>
    <mc:Fallback xmlns="">
      <p:transition spd="slow" advTm="9721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351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1862" objId="7"/>
        <p14:stopEvt time="97066" objId="7"/>
        <p14:playEvt time="97066" objId="7"/>
        <p14:stopEvt time="97214" objId="7"/>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8C159-A298-4495-902B-176B9A5B4538}"/>
              </a:ext>
            </a:extLst>
          </p:cNvPr>
          <p:cNvSpPr>
            <a:spLocks noGrp="1"/>
          </p:cNvSpPr>
          <p:nvPr>
            <p:ph type="title"/>
          </p:nvPr>
        </p:nvSpPr>
        <p:spPr/>
        <p:txBody>
          <a:bodyPr/>
          <a:lstStyle/>
          <a:p>
            <a:r>
              <a:rPr lang="en-CA" dirty="0"/>
              <a:t>Human Resource Management</a:t>
            </a:r>
          </a:p>
        </p:txBody>
      </p:sp>
      <p:sp>
        <p:nvSpPr>
          <p:cNvPr id="3" name="Content Placeholder 2">
            <a:extLst>
              <a:ext uri="{FF2B5EF4-FFF2-40B4-BE49-F238E27FC236}">
                <a16:creationId xmlns:a16="http://schemas.microsoft.com/office/drawing/2014/main" id="{169ABEDD-F556-4FC6-B4D5-824C28FFEB66}"/>
              </a:ext>
            </a:extLst>
          </p:cNvPr>
          <p:cNvSpPr>
            <a:spLocks noGrp="1"/>
          </p:cNvSpPr>
          <p:nvPr>
            <p:ph idx="1"/>
          </p:nvPr>
        </p:nvSpPr>
        <p:spPr>
          <a:xfrm>
            <a:off x="677334" y="2160589"/>
            <a:ext cx="6462768" cy="3384177"/>
          </a:xfrm>
        </p:spPr>
        <p:txBody>
          <a:bodyPr/>
          <a:lstStyle/>
          <a:p>
            <a:r>
              <a:rPr lang="en-CA" dirty="0"/>
              <a:t>“</a:t>
            </a:r>
            <a:r>
              <a:rPr lang="en-US" dirty="0"/>
              <a:t>Human resource management, or HRM, is defined as the process of managing employees in a company and it can involve hiring, firing, training and motivating employees.” </a:t>
            </a:r>
            <a:r>
              <a:rPr lang="en-CA" dirty="0"/>
              <a:t>(</a:t>
            </a:r>
            <a:r>
              <a:rPr lang="en-CA" dirty="0" err="1"/>
              <a:t>LoveToKnowCorp</a:t>
            </a:r>
            <a:r>
              <a:rPr lang="en-CA" dirty="0"/>
              <a:t>, 2020)</a:t>
            </a:r>
          </a:p>
          <a:p>
            <a:endParaRPr lang="en-CA" dirty="0"/>
          </a:p>
        </p:txBody>
      </p:sp>
      <p:pic>
        <p:nvPicPr>
          <p:cNvPr id="4" name="Picture 3">
            <a:extLst>
              <a:ext uri="{FF2B5EF4-FFF2-40B4-BE49-F238E27FC236}">
                <a16:creationId xmlns:a16="http://schemas.microsoft.com/office/drawing/2014/main" id="{6EA1567C-BEEC-4EC2-B208-B722F36A5D7F}"/>
              </a:ext>
            </a:extLst>
          </p:cNvPr>
          <p:cNvPicPr>
            <a:picLocks noChangeAspect="1"/>
          </p:cNvPicPr>
          <p:nvPr/>
        </p:nvPicPr>
        <p:blipFill>
          <a:blip r:embed="rId6"/>
          <a:stretch>
            <a:fillRect/>
          </a:stretch>
        </p:blipFill>
        <p:spPr>
          <a:xfrm>
            <a:off x="7372704" y="1069976"/>
            <a:ext cx="4524375" cy="3857625"/>
          </a:xfrm>
          <a:prstGeom prst="rect">
            <a:avLst/>
          </a:prstGeom>
        </p:spPr>
      </p:pic>
      <p:pic>
        <p:nvPicPr>
          <p:cNvPr id="5" name="Picture 4">
            <a:extLst>
              <a:ext uri="{FF2B5EF4-FFF2-40B4-BE49-F238E27FC236}">
                <a16:creationId xmlns:a16="http://schemas.microsoft.com/office/drawing/2014/main" id="{A00D4398-04E9-4404-8ECE-0657CB074926}"/>
              </a:ext>
            </a:extLst>
          </p:cNvPr>
          <p:cNvPicPr>
            <a:picLocks noChangeAspect="1"/>
          </p:cNvPicPr>
          <p:nvPr/>
        </p:nvPicPr>
        <p:blipFill>
          <a:blip r:embed="rId7"/>
          <a:stretch>
            <a:fillRect/>
          </a:stretch>
        </p:blipFill>
        <p:spPr>
          <a:xfrm>
            <a:off x="1038224" y="3751158"/>
            <a:ext cx="4524375" cy="2520393"/>
          </a:xfrm>
          <a:prstGeom prst="rect">
            <a:avLst/>
          </a:prstGeom>
        </p:spPr>
      </p:pic>
      <p:pic>
        <p:nvPicPr>
          <p:cNvPr id="9" name="Recorded Sound">
            <a:hlinkClick r:id="" action="ppaction://media"/>
            <a:extLst>
              <a:ext uri="{FF2B5EF4-FFF2-40B4-BE49-F238E27FC236}">
                <a16:creationId xmlns:a16="http://schemas.microsoft.com/office/drawing/2014/main" id="{856604C9-7DC8-4476-B31D-99F672BBD14A}"/>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0544176" y="5966751"/>
            <a:ext cx="609600" cy="609600"/>
          </a:xfrm>
          <a:prstGeom prst="rect">
            <a:avLst/>
          </a:prstGeom>
        </p:spPr>
      </p:pic>
    </p:spTree>
    <p:custDataLst>
      <p:tags r:id="rId1"/>
    </p:custDataLst>
    <p:extLst>
      <p:ext uri="{BB962C8B-B14F-4D97-AF65-F5344CB8AC3E}">
        <p14:creationId xmlns:p14="http://schemas.microsoft.com/office/powerpoint/2010/main" val="554627582"/>
      </p:ext>
    </p:extLst>
  </p:cSld>
  <p:clrMapOvr>
    <a:masterClrMapping/>
  </p:clrMapOvr>
  <mc:AlternateContent xmlns:mc="http://schemas.openxmlformats.org/markup-compatibility/2006" xmlns:p14="http://schemas.microsoft.com/office/powerpoint/2010/main">
    <mc:Choice Requires="p14">
      <p:transition spd="slow" p14:dur="2000" advTm="99387"/>
    </mc:Choice>
    <mc:Fallback xmlns="">
      <p:transition spd="slow" advTm="9938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88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extLst>
    <p:ext uri="{E180D4A7-C9FB-4DFB-919C-405C955672EB}">
      <p14:showEvtLst xmlns:p14="http://schemas.microsoft.com/office/powerpoint/2010/main">
        <p14:playEvt time="1651" objId="9"/>
        <p14:stopEvt time="99206" objId="9"/>
        <p14:playEvt time="99206" objId="9"/>
        <p14:stopEvt time="99387" objId="9"/>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C3DBE-65C8-430A-84C3-D327C76B2C61}"/>
              </a:ext>
            </a:extLst>
          </p:cNvPr>
          <p:cNvSpPr>
            <a:spLocks noGrp="1"/>
          </p:cNvSpPr>
          <p:nvPr>
            <p:ph type="title"/>
          </p:nvPr>
        </p:nvSpPr>
        <p:spPr/>
        <p:txBody>
          <a:bodyPr/>
          <a:lstStyle/>
          <a:p>
            <a:r>
              <a:rPr lang="en-CA" dirty="0"/>
              <a:t>Corporate Social Responsibility </a:t>
            </a:r>
          </a:p>
        </p:txBody>
      </p:sp>
      <p:sp>
        <p:nvSpPr>
          <p:cNvPr id="3" name="Content Placeholder 2">
            <a:extLst>
              <a:ext uri="{FF2B5EF4-FFF2-40B4-BE49-F238E27FC236}">
                <a16:creationId xmlns:a16="http://schemas.microsoft.com/office/drawing/2014/main" id="{C103574B-D240-418C-99F2-6AE040D3AF73}"/>
              </a:ext>
            </a:extLst>
          </p:cNvPr>
          <p:cNvSpPr>
            <a:spLocks noGrp="1"/>
          </p:cNvSpPr>
          <p:nvPr>
            <p:ph idx="1"/>
          </p:nvPr>
        </p:nvSpPr>
        <p:spPr>
          <a:xfrm>
            <a:off x="677334" y="1930400"/>
            <a:ext cx="8596668" cy="3880773"/>
          </a:xfrm>
        </p:spPr>
        <p:txBody>
          <a:bodyPr/>
          <a:lstStyle/>
          <a:p>
            <a:pPr marL="0" indent="0">
              <a:buNone/>
            </a:pPr>
            <a:r>
              <a:rPr lang="en-CA" dirty="0"/>
              <a:t>“</a:t>
            </a:r>
            <a:r>
              <a:rPr lang="en-US" dirty="0"/>
              <a:t>Corporate social responsibility (CSR) is a self-regulating business model that helps a company be socially accountable—to itself, its stakeholders, and the public.”</a:t>
            </a:r>
            <a:r>
              <a:rPr lang="en-CA" dirty="0"/>
              <a:t> (Chen, 2020)</a:t>
            </a:r>
          </a:p>
          <a:p>
            <a:pPr marL="0" indent="0">
              <a:buNone/>
            </a:pPr>
            <a:endParaRPr lang="en-CA" dirty="0"/>
          </a:p>
        </p:txBody>
      </p:sp>
      <p:pic>
        <p:nvPicPr>
          <p:cNvPr id="4" name="Picture 3">
            <a:extLst>
              <a:ext uri="{FF2B5EF4-FFF2-40B4-BE49-F238E27FC236}">
                <a16:creationId xmlns:a16="http://schemas.microsoft.com/office/drawing/2014/main" id="{D76A6F8F-B2EB-43FC-881C-8B5FBF7EC600}"/>
              </a:ext>
            </a:extLst>
          </p:cNvPr>
          <p:cNvPicPr>
            <a:picLocks noChangeAspect="1"/>
          </p:cNvPicPr>
          <p:nvPr/>
        </p:nvPicPr>
        <p:blipFill>
          <a:blip r:embed="rId6"/>
          <a:stretch>
            <a:fillRect/>
          </a:stretch>
        </p:blipFill>
        <p:spPr>
          <a:xfrm>
            <a:off x="5096393" y="2808303"/>
            <a:ext cx="5335048" cy="3002870"/>
          </a:xfrm>
          <a:prstGeom prst="rect">
            <a:avLst/>
          </a:prstGeom>
        </p:spPr>
      </p:pic>
      <p:pic>
        <p:nvPicPr>
          <p:cNvPr id="5" name="Picture 4">
            <a:extLst>
              <a:ext uri="{FF2B5EF4-FFF2-40B4-BE49-F238E27FC236}">
                <a16:creationId xmlns:a16="http://schemas.microsoft.com/office/drawing/2014/main" id="{46EC753E-DF72-4A36-AB42-4DF58BC56C6E}"/>
              </a:ext>
            </a:extLst>
          </p:cNvPr>
          <p:cNvPicPr>
            <a:picLocks noChangeAspect="1"/>
          </p:cNvPicPr>
          <p:nvPr/>
        </p:nvPicPr>
        <p:blipFill>
          <a:blip r:embed="rId7"/>
          <a:stretch>
            <a:fillRect/>
          </a:stretch>
        </p:blipFill>
        <p:spPr>
          <a:xfrm>
            <a:off x="605204" y="3648075"/>
            <a:ext cx="3333750" cy="3209925"/>
          </a:xfrm>
          <a:prstGeom prst="rect">
            <a:avLst/>
          </a:prstGeom>
        </p:spPr>
      </p:pic>
      <p:pic>
        <p:nvPicPr>
          <p:cNvPr id="8" name="Recorded Sound">
            <a:hlinkClick r:id="" action="ppaction://media"/>
            <a:extLst>
              <a:ext uri="{FF2B5EF4-FFF2-40B4-BE49-F238E27FC236}">
                <a16:creationId xmlns:a16="http://schemas.microsoft.com/office/drawing/2014/main" id="{70D30119-F96C-40A3-A264-B472B8CD76F3}"/>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281996" y="6003587"/>
            <a:ext cx="609600" cy="609600"/>
          </a:xfrm>
          <a:prstGeom prst="rect">
            <a:avLst/>
          </a:prstGeom>
        </p:spPr>
      </p:pic>
    </p:spTree>
    <p:custDataLst>
      <p:tags r:id="rId1"/>
    </p:custDataLst>
    <p:extLst>
      <p:ext uri="{BB962C8B-B14F-4D97-AF65-F5344CB8AC3E}">
        <p14:creationId xmlns:p14="http://schemas.microsoft.com/office/powerpoint/2010/main" val="839438456"/>
      </p:ext>
    </p:extLst>
  </p:cSld>
  <p:clrMapOvr>
    <a:masterClrMapping/>
  </p:clrMapOvr>
  <mc:AlternateContent xmlns:mc="http://schemas.openxmlformats.org/markup-compatibility/2006" xmlns:p14="http://schemas.microsoft.com/office/powerpoint/2010/main">
    <mc:Choice Requires="p14">
      <p:transition spd="slow" p14:dur="2000" advTm="70667"/>
    </mc:Choice>
    <mc:Fallback xmlns="">
      <p:transition spd="slow" advTm="7066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50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extLst>
    <p:ext uri="{E180D4A7-C9FB-4DFB-919C-405C955672EB}">
      <p14:showEvtLst xmlns:p14="http://schemas.microsoft.com/office/powerpoint/2010/main">
        <p14:playEvt time="2826" objId="8"/>
        <p14:stopEvt time="70399" objId="8"/>
        <p14:playEvt time="70514" objId="8"/>
        <p14:stopEvt time="70667" objId="8"/>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E92B-E147-47FE-ABA1-974A9D7C14D4}"/>
              </a:ext>
            </a:extLst>
          </p:cNvPr>
          <p:cNvSpPr>
            <a:spLocks noGrp="1"/>
          </p:cNvSpPr>
          <p:nvPr>
            <p:ph type="title"/>
          </p:nvPr>
        </p:nvSpPr>
        <p:spPr/>
        <p:txBody>
          <a:bodyPr/>
          <a:lstStyle/>
          <a:p>
            <a:r>
              <a:rPr lang="en-CA" dirty="0"/>
              <a:t>Reflection</a:t>
            </a:r>
          </a:p>
        </p:txBody>
      </p:sp>
      <p:pic>
        <p:nvPicPr>
          <p:cNvPr id="4" name="Content Placeholder 3">
            <a:extLst>
              <a:ext uri="{FF2B5EF4-FFF2-40B4-BE49-F238E27FC236}">
                <a16:creationId xmlns:a16="http://schemas.microsoft.com/office/drawing/2014/main" id="{855F1982-8CB9-4F84-9ED5-CC975D30E0F0}"/>
              </a:ext>
            </a:extLst>
          </p:cNvPr>
          <p:cNvPicPr>
            <a:picLocks noGrp="1" noChangeAspect="1"/>
          </p:cNvPicPr>
          <p:nvPr>
            <p:ph idx="1"/>
          </p:nvPr>
        </p:nvPicPr>
        <p:blipFill>
          <a:blip r:embed="rId6"/>
          <a:stretch>
            <a:fillRect/>
          </a:stretch>
        </p:blipFill>
        <p:spPr>
          <a:xfrm>
            <a:off x="832977" y="1524000"/>
            <a:ext cx="3810000" cy="3810000"/>
          </a:xfrm>
          <a:prstGeom prst="rect">
            <a:avLst/>
          </a:prstGeom>
        </p:spPr>
      </p:pic>
      <p:pic>
        <p:nvPicPr>
          <p:cNvPr id="6" name="Picture 5">
            <a:extLst>
              <a:ext uri="{FF2B5EF4-FFF2-40B4-BE49-F238E27FC236}">
                <a16:creationId xmlns:a16="http://schemas.microsoft.com/office/drawing/2014/main" id="{F52B3693-182F-4236-8332-5E7E2A3C4E04}"/>
              </a:ext>
            </a:extLst>
          </p:cNvPr>
          <p:cNvPicPr>
            <a:picLocks noChangeAspect="1"/>
          </p:cNvPicPr>
          <p:nvPr/>
        </p:nvPicPr>
        <p:blipFill>
          <a:blip r:embed="rId7"/>
          <a:stretch>
            <a:fillRect/>
          </a:stretch>
        </p:blipFill>
        <p:spPr>
          <a:xfrm>
            <a:off x="4309632" y="0"/>
            <a:ext cx="7357704" cy="6858000"/>
          </a:xfrm>
          <a:prstGeom prst="rect">
            <a:avLst/>
          </a:prstGeom>
        </p:spPr>
      </p:pic>
      <p:pic>
        <p:nvPicPr>
          <p:cNvPr id="7" name="Recorded Sound">
            <a:hlinkClick r:id="" action="ppaction://media"/>
            <a:extLst>
              <a:ext uri="{FF2B5EF4-FFF2-40B4-BE49-F238E27FC236}">
                <a16:creationId xmlns:a16="http://schemas.microsoft.com/office/drawing/2014/main" id="{ADA57DA4-B14F-4C6B-BC3A-3A49971B458C}"/>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057736" y="6081408"/>
            <a:ext cx="609600" cy="609600"/>
          </a:xfrm>
          <a:prstGeom prst="rect">
            <a:avLst/>
          </a:prstGeom>
        </p:spPr>
      </p:pic>
    </p:spTree>
    <p:custDataLst>
      <p:tags r:id="rId1"/>
    </p:custDataLst>
    <p:extLst>
      <p:ext uri="{BB962C8B-B14F-4D97-AF65-F5344CB8AC3E}">
        <p14:creationId xmlns:p14="http://schemas.microsoft.com/office/powerpoint/2010/main" val="3476493018"/>
      </p:ext>
    </p:extLst>
  </p:cSld>
  <p:clrMapOvr>
    <a:masterClrMapping/>
  </p:clrMapOvr>
  <mc:AlternateContent xmlns:mc="http://schemas.openxmlformats.org/markup-compatibility/2006" xmlns:p14="http://schemas.microsoft.com/office/powerpoint/2010/main">
    <mc:Choice Requires="p14">
      <p:transition spd="slow" p14:dur="2000" advTm="69245"/>
    </mc:Choice>
    <mc:Fallback xmlns="">
      <p:transition spd="slow" advTm="6924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85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1372" objId="7"/>
        <p14:stopEvt time="69082" objId="7"/>
        <p14:playEvt time="69082" objId="7"/>
        <p14:stopEvt time="69245" objId="7"/>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8B39C-4B84-4555-85C5-B1912310DF43}"/>
              </a:ext>
            </a:extLst>
          </p:cNvPr>
          <p:cNvSpPr>
            <a:spLocks noGrp="1"/>
          </p:cNvSpPr>
          <p:nvPr>
            <p:ph type="title"/>
          </p:nvPr>
        </p:nvSpPr>
        <p:spPr/>
        <p:txBody>
          <a:bodyPr/>
          <a:lstStyle/>
          <a:p>
            <a:r>
              <a:rPr lang="en-CA" dirty="0"/>
              <a:t>References </a:t>
            </a:r>
          </a:p>
        </p:txBody>
      </p:sp>
      <p:sp>
        <p:nvSpPr>
          <p:cNvPr id="3" name="Content Placeholder 2">
            <a:extLst>
              <a:ext uri="{FF2B5EF4-FFF2-40B4-BE49-F238E27FC236}">
                <a16:creationId xmlns:a16="http://schemas.microsoft.com/office/drawing/2014/main" id="{002525F7-1C07-4671-8603-ED8E775E02AB}"/>
              </a:ext>
            </a:extLst>
          </p:cNvPr>
          <p:cNvSpPr>
            <a:spLocks noGrp="1"/>
          </p:cNvSpPr>
          <p:nvPr>
            <p:ph idx="1"/>
          </p:nvPr>
        </p:nvSpPr>
        <p:spPr>
          <a:xfrm>
            <a:off x="677333" y="1264597"/>
            <a:ext cx="9283790" cy="5330756"/>
          </a:xfrm>
        </p:spPr>
        <p:txBody>
          <a:bodyPr>
            <a:normAutofit fontScale="70000" lnSpcReduction="20000"/>
          </a:bodyPr>
          <a:lstStyle/>
          <a:p>
            <a:r>
              <a:rPr lang="en-US" dirty="0" err="1"/>
              <a:t>Argwal</a:t>
            </a:r>
            <a:r>
              <a:rPr lang="en-US" dirty="0"/>
              <a:t>, R. (n.d.). HRM Functions: 7 Major Functions of HRM (With Diagram). Retrieved from Your Article Library.</a:t>
            </a:r>
          </a:p>
          <a:p>
            <a:r>
              <a:rPr lang="en-US" dirty="0" err="1"/>
              <a:t>Arvantis</a:t>
            </a:r>
            <a:r>
              <a:rPr lang="en-US" dirty="0"/>
              <a:t>, S. (2003, September). Numerical and Functional </a:t>
            </a:r>
            <a:r>
              <a:rPr lang="en-US" dirty="0" err="1"/>
              <a:t>Labour</a:t>
            </a:r>
            <a:r>
              <a:rPr lang="en-US" dirty="0"/>
              <a:t> Flexibility at Firm. Are There Any Implications for Performance and.</a:t>
            </a:r>
          </a:p>
          <a:p>
            <a:r>
              <a:rPr lang="en-US" dirty="0" err="1"/>
              <a:t>Arvantis</a:t>
            </a:r>
            <a:r>
              <a:rPr lang="en-US" dirty="0"/>
              <a:t>, S., </a:t>
            </a:r>
            <a:r>
              <a:rPr lang="en-US" dirty="0" err="1"/>
              <a:t>Hollenstein</a:t>
            </a:r>
            <a:r>
              <a:rPr lang="en-US" dirty="0"/>
              <a:t>, H., &amp; </a:t>
            </a:r>
            <a:r>
              <a:rPr lang="en-US" dirty="0" err="1"/>
              <a:t>Marmet</a:t>
            </a:r>
            <a:r>
              <a:rPr lang="en-US" dirty="0"/>
              <a:t>, D. (2003). Numerical </a:t>
            </a:r>
            <a:r>
              <a:rPr lang="en-US" dirty="0" err="1"/>
              <a:t>Labour</a:t>
            </a:r>
            <a:r>
              <a:rPr lang="en-US" dirty="0"/>
              <a:t> Flexibility and Economic Performance.</a:t>
            </a:r>
          </a:p>
          <a:p>
            <a:r>
              <a:rPr lang="en-US" dirty="0"/>
              <a:t>Cambridge . (n.d.). Cambridge Assessment. Retrieved from https://www.cambridge-community.org.uk/professional-development/gswrp/index.html</a:t>
            </a:r>
          </a:p>
          <a:p>
            <a:r>
              <a:rPr lang="en-US" dirty="0"/>
              <a:t>Cambridge Dictionary. (n.d.). Retrieved from https://dictionary.cambridge.org/dictionary/english/eco-friendly</a:t>
            </a:r>
          </a:p>
          <a:p>
            <a:r>
              <a:rPr lang="en-US" dirty="0"/>
              <a:t>Chen, J. (2020, February 22). What is Corporate Social Responsibility (CSR)? Retrieved from Investopedia: https://www.investopedia.com/terms/c/corp-social-responsibility.asp</a:t>
            </a:r>
          </a:p>
          <a:p>
            <a:r>
              <a:rPr lang="en-US" dirty="0" err="1"/>
              <a:t>DeNovellis</a:t>
            </a:r>
            <a:r>
              <a:rPr lang="en-US" dirty="0"/>
              <a:t>, M. (2018, June 1). How To Build Good Relationships At Work.</a:t>
            </a:r>
          </a:p>
          <a:p>
            <a:r>
              <a:rPr lang="en-US" dirty="0"/>
              <a:t>ICMR. (2005). IBS Center for Management Research. Retrieved from https://www.icmrindia.org/casestudies/catalogue/Human%20Resource%20and%20Organization%20Behavior/Starbucks%20Human%20Resource%20Management-Growth%20Challenge-Case%20Studies.htm</a:t>
            </a:r>
          </a:p>
          <a:p>
            <a:r>
              <a:rPr lang="en-US" dirty="0"/>
              <a:t>James, G. (2020). Accredited Business. Retrieved from What is Organizational Culture? - Definition &amp; Characteristics: https://study.com/academy/lesson/what-is-organizational-culture-definition-characteristics.html</a:t>
            </a:r>
          </a:p>
          <a:p>
            <a:r>
              <a:rPr lang="en-US" dirty="0"/>
              <a:t>Kerr, J. (n.d.). Your People Are Your Most Important Asset. Retrieved from Inc.: https://www.inc.com/james-kerr/your-people-are-your-most-important-asset.html</a:t>
            </a:r>
          </a:p>
          <a:p>
            <a:r>
              <a:rPr lang="en-US" dirty="0" err="1"/>
              <a:t>LoveToKnowCorp</a:t>
            </a:r>
            <a:r>
              <a:rPr lang="en-US" dirty="0"/>
              <a:t>. (2020). human resource management . Retrieved from Your Dictionary.</a:t>
            </a:r>
          </a:p>
          <a:p>
            <a:r>
              <a:rPr lang="en-US" dirty="0" err="1"/>
              <a:t>WebFinanceInc</a:t>
            </a:r>
            <a:r>
              <a:rPr lang="en-US" dirty="0"/>
              <a:t>. (n.d.). Business Dictionary. Retrieved from http://www.businessdictionary.com/definition/functional-flexibility.html</a:t>
            </a:r>
          </a:p>
          <a:p>
            <a:r>
              <a:rPr lang="en-US" dirty="0"/>
              <a:t>Woodruff, J. (2019, January 28). Reason to Use SWOT &amp; PESTLE Analysis. Retrieved from Chron: https://smallbusiness.chron.com/reason-use-swot-pestle-analysis-40810.html</a:t>
            </a:r>
          </a:p>
          <a:p>
            <a:endParaRPr lang="en-US" dirty="0"/>
          </a:p>
          <a:p>
            <a:endParaRPr lang="en-CA" dirty="0"/>
          </a:p>
        </p:txBody>
      </p:sp>
    </p:spTree>
    <p:extLst>
      <p:ext uri="{BB962C8B-B14F-4D97-AF65-F5344CB8AC3E}">
        <p14:creationId xmlns:p14="http://schemas.microsoft.com/office/powerpoint/2010/main" val="46202372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8.9"/>
</p:tagLst>
</file>

<file path=ppt/tags/tag2.xml><?xml version="1.0" encoding="utf-8"?>
<p:tagLst xmlns:a="http://schemas.openxmlformats.org/drawingml/2006/main" xmlns:r="http://schemas.openxmlformats.org/officeDocument/2006/relationships" xmlns:p="http://schemas.openxmlformats.org/presentationml/2006/main">
  <p:tag name="TIMING" val="|58.9"/>
</p:tagLst>
</file>

<file path=ppt/tags/tag3.xml><?xml version="1.0" encoding="utf-8"?>
<p:tagLst xmlns:a="http://schemas.openxmlformats.org/drawingml/2006/main" xmlns:r="http://schemas.openxmlformats.org/officeDocument/2006/relationships" xmlns:p="http://schemas.openxmlformats.org/presentationml/2006/main">
  <p:tag name="TIMING" val="|137.3"/>
</p:tagLst>
</file>

<file path=ppt/tags/tag4.xml><?xml version="1.0" encoding="utf-8"?>
<p:tagLst xmlns:a="http://schemas.openxmlformats.org/drawingml/2006/main" xmlns:r="http://schemas.openxmlformats.org/officeDocument/2006/relationships" xmlns:p="http://schemas.openxmlformats.org/presentationml/2006/main">
  <p:tag name="TIMING" val="|108.7"/>
</p:tagLst>
</file>

<file path=ppt/tags/tag5.xml><?xml version="1.0" encoding="utf-8"?>
<p:tagLst xmlns:a="http://schemas.openxmlformats.org/drawingml/2006/main" xmlns:r="http://schemas.openxmlformats.org/officeDocument/2006/relationships" xmlns:p="http://schemas.openxmlformats.org/presentationml/2006/main">
  <p:tag name="TIMING" val="|97"/>
</p:tagLst>
</file>

<file path=ppt/tags/tag6.xml><?xml version="1.0" encoding="utf-8"?>
<p:tagLst xmlns:a="http://schemas.openxmlformats.org/drawingml/2006/main" xmlns:r="http://schemas.openxmlformats.org/officeDocument/2006/relationships" xmlns:p="http://schemas.openxmlformats.org/presentationml/2006/main">
  <p:tag name="TIMING" val="|99.2"/>
</p:tagLst>
</file>

<file path=ppt/tags/tag7.xml><?xml version="1.0" encoding="utf-8"?>
<p:tagLst xmlns:a="http://schemas.openxmlformats.org/drawingml/2006/main" xmlns:r="http://schemas.openxmlformats.org/officeDocument/2006/relationships" xmlns:p="http://schemas.openxmlformats.org/presentationml/2006/main">
  <p:tag name="TIMING" val="|70.5"/>
</p:tagLst>
</file>

<file path=ppt/tags/tag8.xml><?xml version="1.0" encoding="utf-8"?>
<p:tagLst xmlns:a="http://schemas.openxmlformats.org/drawingml/2006/main" xmlns:r="http://schemas.openxmlformats.org/officeDocument/2006/relationships" xmlns:p="http://schemas.openxmlformats.org/presentationml/2006/main">
  <p:tag name="TIMING" val="|69"/>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TM02900688[[fn=Facet]]</Template>
  <TotalTime>13504</TotalTime>
  <Words>1986</Words>
  <Application>Microsoft Office PowerPoint</Application>
  <PresentationFormat>Widescreen</PresentationFormat>
  <Paragraphs>93</Paragraphs>
  <Slides>9</Slides>
  <Notes>8</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Trebuchet MS</vt:lpstr>
      <vt:lpstr>Wingdings</vt:lpstr>
      <vt:lpstr>Wingdings 3</vt:lpstr>
      <vt:lpstr>Facet</vt:lpstr>
      <vt:lpstr>Inter-Cultural Workplace</vt:lpstr>
      <vt:lpstr>Culture</vt:lpstr>
      <vt:lpstr>Relationships </vt:lpstr>
      <vt:lpstr>Impact of the Internal &amp; External Environment</vt:lpstr>
      <vt:lpstr>Flexibility &amp; Agility</vt:lpstr>
      <vt:lpstr>Human Resource Management</vt:lpstr>
      <vt:lpstr>Corporate Social Responsibility </vt:lpstr>
      <vt:lpstr>Reflection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Culture</dc:title>
  <dc:creator>Hailey Mcrae</dc:creator>
  <cp:lastModifiedBy>Hailey Mcrae</cp:lastModifiedBy>
  <cp:revision>55</cp:revision>
  <dcterms:created xsi:type="dcterms:W3CDTF">2020-04-15T20:04:01Z</dcterms:created>
  <dcterms:modified xsi:type="dcterms:W3CDTF">2020-04-27T01:18:51Z</dcterms:modified>
</cp:coreProperties>
</file>