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18"/>
  </p:handoutMasterIdLst>
  <p:sldIdLst>
    <p:sldId id="280" r:id="rId2"/>
    <p:sldId id="279" r:id="rId3"/>
    <p:sldId id="370" r:id="rId4"/>
    <p:sldId id="258" r:id="rId5"/>
    <p:sldId id="363" r:id="rId6"/>
    <p:sldId id="262" r:id="rId7"/>
    <p:sldId id="263" r:id="rId8"/>
    <p:sldId id="274" r:id="rId9"/>
    <p:sldId id="284" r:id="rId10"/>
    <p:sldId id="373" r:id="rId11"/>
    <p:sldId id="371" r:id="rId12"/>
    <p:sldId id="372" r:id="rId13"/>
    <p:sldId id="374" r:id="rId14"/>
    <p:sldId id="365" r:id="rId15"/>
    <p:sldId id="376" r:id="rId16"/>
    <p:sldId id="375" r:id="rId17"/>
  </p:sldIdLst>
  <p:sldSz cx="12192000" cy="6858000"/>
  <p:notesSz cx="6864350" cy="9750425"/>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AF"/>
    <a:srgbClr val="3E0000"/>
    <a:srgbClr val="003231"/>
    <a:srgbClr val="1E393E"/>
    <a:srgbClr val="600000"/>
    <a:srgbClr val="004A48"/>
    <a:srgbClr val="004846"/>
    <a:srgbClr val="006666"/>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92" autoAdjust="0"/>
    <p:restoredTop sz="94681" autoAdjust="0"/>
  </p:normalViewPr>
  <p:slideViewPr>
    <p:cSldViewPr>
      <p:cViewPr>
        <p:scale>
          <a:sx n="100" d="100"/>
          <a:sy n="100" d="100"/>
        </p:scale>
        <p:origin x="846" y="18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2438400" y="3159761"/>
            <a:ext cx="6096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1036320" y="1219200"/>
            <a:ext cx="100584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844800" y="3375491"/>
            <a:ext cx="82296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5689600" y="4074498"/>
            <a:ext cx="6096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6096000" y="4267368"/>
            <a:ext cx="49784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3048000" y="1905000"/>
            <a:ext cx="804672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792224" y="658368"/>
            <a:ext cx="4364736"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6705600" y="658369"/>
            <a:ext cx="4364736"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816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792224" y="1371600"/>
            <a:ext cx="43688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705600" y="661976"/>
            <a:ext cx="4364736"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705600" y="1371600"/>
            <a:ext cx="4364736"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408853"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6373707" y="520192"/>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7105227" y="1774588"/>
            <a:ext cx="6096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1117600" y="685801"/>
            <a:ext cx="57912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0" y="685801"/>
            <a:ext cx="34544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625600" y="612776"/>
            <a:ext cx="89408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3657600" y="3453047"/>
            <a:ext cx="67056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3247136" y="3331464"/>
            <a:ext cx="6096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844800" y="685802"/>
            <a:ext cx="77216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12800" y="609601"/>
            <a:ext cx="28448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0800" y="685801"/>
            <a:ext cx="67056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846"/>
        </a:solidFill>
        <a:effectLst/>
      </p:bgPr>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830961" y="1038441"/>
            <a:ext cx="965416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557464" y="419133"/>
            <a:ext cx="5538472" cy="5973945"/>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4370607" y="116855"/>
            <a:ext cx="8639149"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36320" y="4876800"/>
            <a:ext cx="100584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844800" y="685802"/>
            <a:ext cx="8128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00" y="6154739"/>
            <a:ext cx="28448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1097280" y="6154739"/>
            <a:ext cx="6096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1097280" y="5842000"/>
            <a:ext cx="28448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books.openedition.org/obp/147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600000"/>
        </a:solidFill>
        <a:effectLst/>
      </p:bgPr>
    </p:bg>
    <p:spTree>
      <p:nvGrpSpPr>
        <p:cNvPr id="1" name=""/>
        <p:cNvGrpSpPr/>
        <p:nvPr/>
      </p:nvGrpSpPr>
      <p:grpSpPr>
        <a:xfrm>
          <a:off x="0" y="0"/>
          <a:ext cx="0" cy="0"/>
          <a:chOff x="0" y="0"/>
          <a:chExt cx="0" cy="0"/>
        </a:xfrm>
      </p:grpSpPr>
      <p:sp>
        <p:nvSpPr>
          <p:cNvPr id="5" name="Rectangle 5"/>
          <p:cNvSpPr txBox="1">
            <a:spLocks noChangeArrowheads="1"/>
          </p:cNvSpPr>
          <p:nvPr/>
        </p:nvSpPr>
        <p:spPr>
          <a:xfrm>
            <a:off x="191344" y="6081107"/>
            <a:ext cx="4275180" cy="576064"/>
          </a:xfrm>
          <a:prstGeom prst="rect">
            <a:avLst/>
          </a:prstGeom>
          <a:noFill/>
          <a:ln>
            <a:no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2800" dirty="0">
                <a:solidFill>
                  <a:srgbClr val="FFC000"/>
                </a:solidFill>
                <a:effectLst/>
                <a:latin typeface="Felix Titling" panose="04060505060202020A04" pitchFamily="82" charset="0"/>
              </a:rPr>
              <a:t>Creative responses</a:t>
            </a:r>
          </a:p>
        </p:txBody>
      </p:sp>
      <p:pic>
        <p:nvPicPr>
          <p:cNvPr id="6" name="Picture 5" descr="Text&#10;&#10;Description automatically generated">
            <a:extLst>
              <a:ext uri="{FF2B5EF4-FFF2-40B4-BE49-F238E27FC236}">
                <a16:creationId xmlns:a16="http://schemas.microsoft.com/office/drawing/2014/main" id="{3556DC40-971A-408D-A11B-40C745F2AF8D}"/>
              </a:ext>
            </a:extLst>
          </p:cNvPr>
          <p:cNvPicPr>
            <a:picLocks noChangeAspect="1"/>
          </p:cNvPicPr>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sharpenSoften amount="25000"/>
                    </a14:imgEffect>
                    <a14:imgEffect>
                      <a14:colorTemperature colorTemp="5900"/>
                    </a14:imgEffect>
                  </a14:imgLayer>
                </a14:imgProps>
              </a:ext>
              <a:ext uri="{28A0092B-C50C-407E-A947-70E740481C1C}">
                <a14:useLocalDpi xmlns:a14="http://schemas.microsoft.com/office/drawing/2010/main" val="0"/>
              </a:ext>
            </a:extLst>
          </a:blip>
          <a:stretch>
            <a:fillRect/>
          </a:stretch>
        </p:blipFill>
        <p:spPr>
          <a:xfrm>
            <a:off x="407368" y="1108681"/>
            <a:ext cx="7879117" cy="4887046"/>
          </a:xfrm>
          <a:prstGeom prst="rect">
            <a:avLst/>
          </a:prstGeom>
          <a:ln w="19050">
            <a:solidFill>
              <a:srgbClr val="FFC000"/>
            </a:solidFill>
          </a:ln>
        </p:spPr>
      </p:pic>
      <p:sp>
        <p:nvSpPr>
          <p:cNvPr id="12" name="TextBox 11">
            <a:extLst>
              <a:ext uri="{FF2B5EF4-FFF2-40B4-BE49-F238E27FC236}">
                <a16:creationId xmlns:a16="http://schemas.microsoft.com/office/drawing/2014/main" id="{B211D4DA-16D8-41B9-BC36-2FF62150877F}"/>
              </a:ext>
            </a:extLst>
          </p:cNvPr>
          <p:cNvSpPr txBox="1"/>
          <p:nvPr/>
        </p:nvSpPr>
        <p:spPr>
          <a:xfrm>
            <a:off x="407368" y="409232"/>
            <a:ext cx="7710683" cy="584775"/>
          </a:xfrm>
          <a:prstGeom prst="rect">
            <a:avLst/>
          </a:prstGeom>
          <a:noFill/>
        </p:spPr>
        <p:txBody>
          <a:bodyPr wrap="square">
            <a:spAutoFit/>
          </a:bodyPr>
          <a:lstStyle/>
          <a:p>
            <a:r>
              <a:rPr lang="en-GB" sz="3200" dirty="0">
                <a:solidFill>
                  <a:srgbClr val="FFC000"/>
                </a:solidFill>
                <a:latin typeface="Felix Titling" panose="04060505060202020A04" pitchFamily="82" charset="0"/>
              </a:rPr>
              <a:t>HPFY3012: Writing for University</a:t>
            </a:r>
          </a:p>
        </p:txBody>
      </p:sp>
      <p:sp>
        <p:nvSpPr>
          <p:cNvPr id="13" name="TextBox 12">
            <a:extLst>
              <a:ext uri="{FF2B5EF4-FFF2-40B4-BE49-F238E27FC236}">
                <a16:creationId xmlns:a16="http://schemas.microsoft.com/office/drawing/2014/main" id="{D4C6EC51-0747-479F-A7DF-DFE09D3DE9C1}"/>
              </a:ext>
            </a:extLst>
          </p:cNvPr>
          <p:cNvSpPr txBox="1"/>
          <p:nvPr/>
        </p:nvSpPr>
        <p:spPr>
          <a:xfrm flipH="1">
            <a:off x="8328248" y="1628800"/>
            <a:ext cx="3456384" cy="4154984"/>
          </a:xfrm>
          <a:prstGeom prst="rect">
            <a:avLst/>
          </a:prstGeom>
          <a:noFill/>
        </p:spPr>
        <p:txBody>
          <a:bodyPr wrap="square">
            <a:spAutoFit/>
          </a:bodyPr>
          <a:lstStyle/>
          <a:p>
            <a:r>
              <a:rPr lang="en-GB" altLang="en-US" sz="2400" dirty="0">
                <a:solidFill>
                  <a:srgbClr val="FFFFAF"/>
                </a:solidFill>
                <a:latin typeface="Palatino Linotype" panose="02040502050505030304" pitchFamily="18" charset="0"/>
              </a:rPr>
              <a:t>Two parts to this presentation on creative responses :</a:t>
            </a:r>
          </a:p>
          <a:p>
            <a:endParaRPr lang="en-GB" altLang="en-US" sz="2400" dirty="0">
              <a:solidFill>
                <a:srgbClr val="FFFFAF"/>
              </a:solidFill>
              <a:latin typeface="Palatino Linotype" panose="02040502050505030304" pitchFamily="18" charset="0"/>
            </a:endParaRPr>
          </a:p>
          <a:p>
            <a:pPr marL="180975">
              <a:buAutoNum type="arabicPeriod"/>
            </a:pPr>
            <a:r>
              <a:rPr lang="en-GB" altLang="en-US" sz="2400" i="1" dirty="0">
                <a:solidFill>
                  <a:srgbClr val="FFFFAF"/>
                </a:solidFill>
                <a:latin typeface="Palatino Linotype" panose="02040502050505030304" pitchFamily="18" charset="0"/>
              </a:rPr>
              <a:t>their value in developing different modes of understanding </a:t>
            </a:r>
          </a:p>
          <a:p>
            <a:pPr marL="180975">
              <a:buAutoNum type="arabicPeriod"/>
            </a:pPr>
            <a:endParaRPr lang="en-GB" altLang="en-US" sz="2400" i="1" dirty="0">
              <a:solidFill>
                <a:srgbClr val="FFFFAF"/>
              </a:solidFill>
              <a:latin typeface="Palatino Linotype" panose="02040502050505030304" pitchFamily="18" charset="0"/>
            </a:endParaRPr>
          </a:p>
          <a:p>
            <a:pPr marL="180975"/>
            <a:r>
              <a:rPr lang="en-GB" altLang="en-US" sz="2400" dirty="0">
                <a:solidFill>
                  <a:srgbClr val="FFFFAF"/>
                </a:solidFill>
                <a:latin typeface="Palatino Linotype" panose="02040502050505030304" pitchFamily="18" charset="0"/>
              </a:rPr>
              <a:t>2. </a:t>
            </a:r>
            <a:r>
              <a:rPr lang="en-GB" altLang="en-US" sz="2400" i="1" dirty="0">
                <a:solidFill>
                  <a:srgbClr val="FFFFAF"/>
                </a:solidFill>
                <a:latin typeface="Palatino Linotype" panose="02040502050505030304" pitchFamily="18" charset="0"/>
              </a:rPr>
              <a:t>Example tasks</a:t>
            </a:r>
          </a:p>
          <a:p>
            <a:pPr marL="180975"/>
            <a:r>
              <a:rPr lang="en-GB" altLang="en-US" sz="2400" i="1" dirty="0">
                <a:solidFill>
                  <a:srgbClr val="FFFFAF"/>
                </a:solidFill>
                <a:latin typeface="Palatino Linotype" panose="02040502050505030304" pitchFamily="18" charset="0"/>
              </a:rPr>
              <a:t> </a:t>
            </a:r>
          </a:p>
          <a:p>
            <a:pPr marL="180975"/>
            <a:endParaRPr lang="en-GB" sz="2400" i="1" dirty="0"/>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79376" y="1340768"/>
            <a:ext cx="10873208" cy="5400600"/>
          </a:xfrm>
        </p:spPr>
        <p:txBody>
          <a:bodyPr>
            <a:noAutofit/>
          </a:bodyPr>
          <a:lstStyle/>
          <a:p>
            <a:pPr marL="18288" indent="0" fontAlgn="base">
              <a:buNone/>
            </a:pPr>
            <a:r>
              <a:rPr lang="en-GB" sz="2000" dirty="0">
                <a:solidFill>
                  <a:srgbClr val="92D050"/>
                </a:solidFill>
                <a:effectLst/>
                <a:latin typeface="Felix Titling" panose="04060505060202020A04" pitchFamily="82" charset="0"/>
                <a:ea typeface="Times New Roman" panose="02020603050405020304" pitchFamily="18" charset="0"/>
                <a:cs typeface="Arial" panose="020B0604020202020204" pitchFamily="34" charset="0"/>
              </a:rPr>
              <a:t>1</a:t>
            </a:r>
            <a:r>
              <a:rPr lang="en-GB" sz="2200" dirty="0">
                <a:solidFill>
                  <a:srgbClr val="92D050"/>
                </a:solidFill>
                <a:effectLst/>
                <a:latin typeface="Felix Titling" panose="04060505060202020A04" pitchFamily="82" charset="0"/>
                <a:ea typeface="Times New Roman" panose="02020603050405020304" pitchFamily="18" charset="0"/>
                <a:cs typeface="Arial" panose="020B0604020202020204" pitchFamily="34" charset="0"/>
              </a:rPr>
              <a:t>. In themselves </a:t>
            </a:r>
          </a:p>
          <a:p>
            <a:pPr marL="18288" indent="0" fontAlgn="base">
              <a:buNone/>
            </a:pPr>
            <a:r>
              <a:rPr lang="en-GB" sz="2200" dirty="0">
                <a:effectLst/>
                <a:latin typeface="Century Gothic" panose="020B0502020202020204" pitchFamily="34" charset="0"/>
                <a:ea typeface="Times New Roman" panose="02020603050405020304" pitchFamily="18" charset="0"/>
                <a:cs typeface="Arial" panose="020B0604020202020204" pitchFamily="34" charset="0"/>
              </a:rPr>
              <a:t>When we come upon beautiful things they act like small tears in the surface of the world that pull us through to some vaster space.</a:t>
            </a:r>
            <a:endParaRPr lang="en-GB" sz="22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18288" indent="0">
              <a:buNone/>
            </a:pPr>
            <a:endParaRPr lang="en-GB" sz="10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18288" indent="0">
              <a:buNone/>
            </a:pPr>
            <a:r>
              <a:rPr lang="en-GB" sz="2200" dirty="0">
                <a:solidFill>
                  <a:srgbClr val="92D050"/>
                </a:solidFill>
                <a:effectLst/>
                <a:latin typeface="Felix Titling" panose="04060505060202020A04" pitchFamily="82" charset="0"/>
                <a:ea typeface="Times New Roman" panose="02020603050405020304" pitchFamily="18" charset="0"/>
                <a:cs typeface="Times New Roman" panose="02020603050405020304" pitchFamily="18" charset="0"/>
              </a:rPr>
              <a:t>2. To encounter other minds and ideas</a:t>
            </a:r>
          </a:p>
          <a:p>
            <a:pPr marL="18288" indent="0">
              <a:buNone/>
            </a:pPr>
            <a:r>
              <a:rPr lang="en-GB" sz="2200" dirty="0">
                <a:effectLst/>
                <a:latin typeface="Century Gothic" panose="020B0502020202020204" pitchFamily="34" charset="0"/>
                <a:ea typeface="Times New Roman" panose="02020603050405020304" pitchFamily="18" charset="0"/>
                <a:cs typeface="Times New Roman" panose="02020603050405020304" pitchFamily="18" charset="0"/>
              </a:rPr>
              <a:t>This willingness continually to revise one's own location in order to place oneself in the path of beauty is the basic impulse underlying education. One submits oneself to other minds (teachers) in order to increase the chance that one will be looking in the right direction when a comet makes its sweep through a certain patch of sky.</a:t>
            </a:r>
          </a:p>
          <a:p>
            <a:pPr marL="18288" indent="0">
              <a:buNone/>
            </a:pPr>
            <a:r>
              <a:rPr lang="en-GB" sz="2200" dirty="0">
                <a:solidFill>
                  <a:srgbClr val="000000"/>
                </a:solidFill>
                <a:effectLst/>
                <a:latin typeface="Century Gothic" panose="020B0502020202020204" pitchFamily="34" charset="0"/>
                <a:ea typeface="Times New Roman" panose="02020603050405020304" pitchFamily="18" charset="0"/>
                <a:cs typeface="Arial" panose="020B0604020202020204" pitchFamily="34" charset="0"/>
              </a:rPr>
              <a:t>	</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Elaine Scarry,</a:t>
            </a:r>
            <a:r>
              <a:rPr lang="en-GB" sz="2000" i="1" dirty="0">
                <a:effectLst/>
                <a:latin typeface="Century Gothic" panose="020B0502020202020204" pitchFamily="34" charset="0"/>
                <a:ea typeface="Times New Roman" panose="02020603050405020304" pitchFamily="18" charset="0"/>
                <a:cs typeface="Arial" panose="020B0604020202020204" pitchFamily="34" charset="0"/>
              </a:rPr>
              <a:t> On Beauty and Being Just. </a:t>
            </a:r>
            <a:r>
              <a:rPr lang="en-GB" sz="2000" dirty="0">
                <a:effectLst/>
                <a:latin typeface="Century Gothic" panose="020B0502020202020204" pitchFamily="34" charset="0"/>
                <a:ea typeface="Times New Roman" panose="02020603050405020304" pitchFamily="18" charset="0"/>
                <a:cs typeface="Arial" panose="020B0604020202020204" pitchFamily="34" charset="0"/>
              </a:rPr>
              <a:t>Princeton University Press, 2013</a:t>
            </a:r>
            <a:endParaRPr lang="en-GB" sz="2200" dirty="0">
              <a:effectLst/>
              <a:latin typeface="Century Gothic" panose="020B0502020202020204" pitchFamily="34" charset="0"/>
              <a:ea typeface="Times New Roman" panose="02020603050405020304" pitchFamily="18" charset="0"/>
              <a:cs typeface="Times New Roman" panose="02020603050405020304" pitchFamily="18" charset="0"/>
            </a:endParaRPr>
          </a:p>
          <a:p>
            <a:pPr marL="0" indent="0">
              <a:buNone/>
            </a:pPr>
            <a:endParaRPr lang="en-GB" sz="1000" dirty="0">
              <a:effectLst/>
              <a:latin typeface="Palatino Linotype" panose="02040502050505030304" pitchFamily="18" charset="0"/>
              <a:ea typeface="Perpetua" panose="02020502060401020303" pitchFamily="18" charset="0"/>
              <a:cs typeface="Times New Roman" panose="02020603050405020304" pitchFamily="18" charset="0"/>
            </a:endParaRPr>
          </a:p>
          <a:p>
            <a:pPr marL="0" indent="0">
              <a:buNone/>
            </a:pPr>
            <a:r>
              <a:rPr lang="en-GB" sz="2200" dirty="0">
                <a:solidFill>
                  <a:srgbClr val="92D050"/>
                </a:solidFill>
                <a:effectLst/>
                <a:latin typeface="Felix Titling" panose="04060505060202020A04" pitchFamily="82" charset="0"/>
                <a:ea typeface="Perpetua" panose="02020502060401020303" pitchFamily="18" charset="0"/>
                <a:cs typeface="Times New Roman" panose="02020603050405020304" pitchFamily="18" charset="0"/>
              </a:rPr>
              <a:t>3. To multiply the stories by which we understand the world </a:t>
            </a:r>
          </a:p>
          <a:p>
            <a:pPr marL="0" indent="0">
              <a:buNone/>
            </a:pPr>
            <a:r>
              <a:rPr lang="en-GB" sz="2200" i="1" dirty="0">
                <a:effectLst/>
                <a:latin typeface="Century Gothic" panose="020B0502020202020204" pitchFamily="34" charset="0"/>
                <a:ea typeface="Perpetua" panose="02020502060401020303" pitchFamily="18" charset="0"/>
                <a:cs typeface="Times New Roman" panose="02020603050405020304" pitchFamily="18" charset="0"/>
              </a:rPr>
              <a:t>Re </a:t>
            </a:r>
            <a:r>
              <a:rPr lang="en-GB" sz="2200" dirty="0">
                <a:effectLst/>
                <a:latin typeface="Century Gothic" panose="020B0502020202020204" pitchFamily="34" charset="0"/>
                <a:ea typeface="Perpetua" panose="02020502060401020303" pitchFamily="18" charset="0"/>
                <a:cs typeface="Times New Roman" panose="02020603050405020304" pitchFamily="18" charset="0"/>
              </a:rPr>
              <a:t>Chimamanda Ngozi Adichie, ‘The danger of a single story’  (TED talk </a:t>
            </a:r>
            <a:r>
              <a:rPr lang="en-GB" sz="2200" dirty="0">
                <a:solidFill>
                  <a:srgbClr val="92D050"/>
                </a:solidFill>
                <a:latin typeface="Century Gothic" panose="020B0502020202020204" pitchFamily="34" charset="0"/>
              </a:rPr>
              <a:t> </a:t>
            </a:r>
            <a:r>
              <a:rPr lang="en-GB" sz="2200" dirty="0">
                <a:effectLst/>
                <a:latin typeface="Century Gothic" panose="020B0502020202020204" pitchFamily="34" charset="0"/>
                <a:cs typeface="Times New Roman" panose="02020603050405020304" pitchFamily="18" charset="0"/>
              </a:rPr>
              <a:t>2009) </a:t>
            </a:r>
          </a:p>
          <a:p>
            <a:pPr marL="533400" indent="-533400">
              <a:buNone/>
            </a:pPr>
            <a:endParaRPr lang="en-GB" sz="2000" dirty="0">
              <a:latin typeface="Palatino Linotype" panose="02040502050505030304" pitchFamily="18" charset="0"/>
            </a:endParaRPr>
          </a:p>
        </p:txBody>
      </p:sp>
      <p:sp>
        <p:nvSpPr>
          <p:cNvPr id="2" name="Title 1"/>
          <p:cNvSpPr>
            <a:spLocks noGrp="1"/>
          </p:cNvSpPr>
          <p:nvPr>
            <p:ph type="title"/>
          </p:nvPr>
        </p:nvSpPr>
        <p:spPr>
          <a:xfrm>
            <a:off x="479376" y="260648"/>
            <a:ext cx="10513168" cy="648072"/>
          </a:xfrm>
        </p:spPr>
        <p:txBody>
          <a:bodyPr/>
          <a:lstStyle/>
          <a:p>
            <a:pPr algn="ctr"/>
            <a:r>
              <a:rPr lang="en-GB" sz="4400" u="sng" dirty="0">
                <a:solidFill>
                  <a:schemeClr val="accent2">
                    <a:lumMod val="60000"/>
                    <a:lumOff val="40000"/>
                  </a:schemeClr>
                </a:solidFill>
                <a:latin typeface="Perpetua Titling MT" panose="02020502060505020804" pitchFamily="18" charset="0"/>
              </a:rPr>
              <a:t>1. The value of creative responses</a:t>
            </a:r>
          </a:p>
        </p:txBody>
      </p:sp>
    </p:spTree>
    <p:extLst>
      <p:ext uri="{BB962C8B-B14F-4D97-AF65-F5344CB8AC3E}">
        <p14:creationId xmlns:p14="http://schemas.microsoft.com/office/powerpoint/2010/main" val="3622759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3E000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876BD9-9EAF-406F-B697-D6ADF8B636BE}"/>
              </a:ext>
            </a:extLst>
          </p:cNvPr>
          <p:cNvSpPr txBox="1"/>
          <p:nvPr/>
        </p:nvSpPr>
        <p:spPr>
          <a:xfrm>
            <a:off x="407368" y="166568"/>
            <a:ext cx="11280576" cy="6586418"/>
          </a:xfrm>
          <a:prstGeom prst="rect">
            <a:avLst/>
          </a:prstGeom>
          <a:noFill/>
        </p:spPr>
        <p:txBody>
          <a:bodyPr wrap="square">
            <a:spAutoFit/>
          </a:bodyPr>
          <a:lstStyle/>
          <a:p>
            <a:r>
              <a:rPr lang="en-GB" sz="2100" dirty="0">
                <a:solidFill>
                  <a:srgbClr val="FFFFAF"/>
                </a:solidFill>
                <a:latin typeface="Century Gothic" panose="020B0502020202020204" pitchFamily="34" charset="0"/>
              </a:rPr>
              <a:t>I wrote exactly the kind of stories I was reading</a:t>
            </a:r>
            <a:r>
              <a:rPr lang="en-GB" sz="2100" dirty="0">
                <a:solidFill>
                  <a:schemeClr val="accent1">
                    <a:lumMod val="60000"/>
                    <a:lumOff val="40000"/>
                  </a:schemeClr>
                </a:solidFill>
                <a:latin typeface="Century Gothic" panose="020B0502020202020204" pitchFamily="34" charset="0"/>
              </a:rPr>
              <a:t>. </a:t>
            </a:r>
            <a:r>
              <a:rPr lang="en-GB" sz="2100" dirty="0">
                <a:latin typeface="Century Gothic" panose="020B0502020202020204" pitchFamily="34" charset="0"/>
              </a:rPr>
              <a:t>All my characters were white and blue eyed. They played in the snow, they ate apples, And they talked a lot about the weather - how lovely it was that the sun had come out. Now this, despite the fact that I lived in Nigeria, I had never been out of Nigeria. We didn't have snow, we ate mangoes, And we never talked about the weather because there was no need to. My characters also drank a lot of ginger beer because the children in the British books I read drank ginger beer . Never mind that I had  no idea what ginger beer was. …. What this demonstrates I think is </a:t>
            </a:r>
            <a:r>
              <a:rPr lang="en-GB" sz="2100" dirty="0">
                <a:solidFill>
                  <a:srgbClr val="FFFFAF"/>
                </a:solidFill>
                <a:latin typeface="Century Gothic" panose="020B0502020202020204" pitchFamily="34" charset="0"/>
              </a:rPr>
              <a:t>how impressionable and vulnerable we are in the face of  a  story</a:t>
            </a:r>
            <a:r>
              <a:rPr lang="en-GB" sz="2100" dirty="0">
                <a:solidFill>
                  <a:schemeClr val="accent1">
                    <a:lumMod val="60000"/>
                    <a:lumOff val="40000"/>
                  </a:schemeClr>
                </a:solidFill>
                <a:latin typeface="Century Gothic" panose="020B0502020202020204" pitchFamily="34" charset="0"/>
              </a:rPr>
              <a:t> </a:t>
            </a:r>
            <a:r>
              <a:rPr lang="en-GB" sz="2100" dirty="0">
                <a:latin typeface="Century Gothic" panose="020B0502020202020204" pitchFamily="34" charset="0"/>
              </a:rPr>
              <a:t>… Because all I had read were books in which characters were foreign ,I had become convinced that books by their very nature had to have foreigners in them And had to be about things which I could not personally identify  </a:t>
            </a:r>
          </a:p>
          <a:p>
            <a:endParaRPr lang="en-GB" sz="2200" dirty="0">
              <a:latin typeface="Century Gothic" panose="020B0502020202020204" pitchFamily="34" charset="0"/>
            </a:endParaRPr>
          </a:p>
          <a:p>
            <a:endParaRPr lang="en-GB" sz="2800" dirty="0">
              <a:latin typeface="Century Gothic" panose="020B0502020202020204" pitchFamily="34" charset="0"/>
            </a:endParaRPr>
          </a:p>
          <a:p>
            <a:r>
              <a:rPr lang="en-GB" sz="2100" i="1" dirty="0">
                <a:latin typeface="Century Gothic" panose="020B0502020202020204" pitchFamily="34" charset="0"/>
              </a:rPr>
              <a:t>[I loved those children’s books but] </a:t>
            </a:r>
            <a:r>
              <a:rPr lang="en-GB" sz="2100" dirty="0">
                <a:solidFill>
                  <a:srgbClr val="FFFFAF"/>
                </a:solidFill>
                <a:latin typeface="Century Gothic" panose="020B0502020202020204" pitchFamily="34" charset="0"/>
              </a:rPr>
              <a:t>the unintended consequences was that I believed that people like me could not exist in literature </a:t>
            </a:r>
            <a:r>
              <a:rPr lang="en-GB" sz="2100" dirty="0">
                <a:latin typeface="Century Gothic" panose="020B0502020202020204" pitchFamily="34" charset="0"/>
              </a:rPr>
              <a:t>. So what the discovery of African writers did for me was that it saved me from having a single story of what books are.  </a:t>
            </a:r>
          </a:p>
          <a:p>
            <a:endParaRPr lang="en-GB" sz="1400" dirty="0">
              <a:latin typeface="Century Gothic" panose="020B0502020202020204" pitchFamily="34" charset="0"/>
            </a:endParaRPr>
          </a:p>
          <a:p>
            <a:r>
              <a:rPr lang="en-GB" sz="2200" dirty="0">
                <a:solidFill>
                  <a:srgbClr val="FFC000"/>
                </a:solidFill>
                <a:latin typeface="Century Gothic" panose="020B0502020202020204" pitchFamily="34" charset="0"/>
              </a:rPr>
              <a:t>That is how to create single story, show a people as one thing, over and over again, and that is what they become</a:t>
            </a:r>
            <a:r>
              <a:rPr lang="en-GB" sz="2200" dirty="0">
                <a:solidFill>
                  <a:schemeClr val="accent1">
                    <a:lumMod val="60000"/>
                    <a:lumOff val="40000"/>
                  </a:schemeClr>
                </a:solidFill>
                <a:latin typeface="Century Gothic" panose="020B0502020202020204" pitchFamily="34" charset="0"/>
              </a:rPr>
              <a:t>. </a:t>
            </a:r>
            <a:r>
              <a:rPr lang="en-GB" sz="2200" dirty="0">
                <a:latin typeface="Century Gothic" panose="020B0502020202020204" pitchFamily="34" charset="0"/>
              </a:rPr>
              <a:t>         </a:t>
            </a:r>
          </a:p>
          <a:p>
            <a:pPr lvl="1"/>
            <a:r>
              <a:rPr lang="en-GB" sz="2000" dirty="0">
                <a:latin typeface="Century Gothic" panose="020B0502020202020204" pitchFamily="34" charset="0"/>
              </a:rPr>
              <a:t>				(Chimamanda Ngozi Adichie. The Danger of a Single Story’)</a:t>
            </a:r>
            <a:endParaRPr lang="en-GB" dirty="0">
              <a:latin typeface="Century Gothic" panose="020B0502020202020204" pitchFamily="34" charset="0"/>
            </a:endParaRPr>
          </a:p>
        </p:txBody>
      </p:sp>
      <p:sp>
        <p:nvSpPr>
          <p:cNvPr id="4" name="TextBox 3">
            <a:extLst>
              <a:ext uri="{FF2B5EF4-FFF2-40B4-BE49-F238E27FC236}">
                <a16:creationId xmlns:a16="http://schemas.microsoft.com/office/drawing/2014/main" id="{102DF235-6C5E-4EEA-A264-E77284CF403E}"/>
              </a:ext>
            </a:extLst>
          </p:cNvPr>
          <p:cNvSpPr txBox="1"/>
          <p:nvPr/>
        </p:nvSpPr>
        <p:spPr>
          <a:xfrm>
            <a:off x="4583832" y="3789040"/>
            <a:ext cx="6888088" cy="584775"/>
          </a:xfrm>
          <a:prstGeom prst="rect">
            <a:avLst/>
          </a:prstGeom>
          <a:noFill/>
        </p:spPr>
        <p:txBody>
          <a:bodyPr wrap="square">
            <a:spAutoFit/>
          </a:bodyPr>
          <a:lstStyle/>
          <a:p>
            <a:r>
              <a:rPr lang="en-GB" sz="1800" dirty="0">
                <a:effectLst/>
                <a:latin typeface="Palatino Linotype" panose="02040502050505030304" pitchFamily="18" charset="0"/>
                <a:ea typeface="Perpetua" panose="02020502060401020303" pitchFamily="18" charset="0"/>
                <a:cs typeface="Times New Roman" panose="02020603050405020304" pitchFamily="18" charset="0"/>
              </a:rPr>
              <a:t> </a:t>
            </a:r>
            <a:r>
              <a:rPr lang="en-GB" sz="3200" u="sng" dirty="0">
                <a:solidFill>
                  <a:srgbClr val="FFC000"/>
                </a:solidFill>
                <a:effectLst/>
                <a:latin typeface="Felix Titling" panose="04060505060202020A04" pitchFamily="82" charset="0"/>
                <a:ea typeface="Perpetua" panose="02020502060401020303" pitchFamily="18" charset="0"/>
                <a:cs typeface="Times New Roman" panose="02020603050405020304" pitchFamily="18" charset="0"/>
              </a:rPr>
              <a:t>The danger of a single story </a:t>
            </a:r>
            <a:endParaRPr lang="en-GB" u="sng" dirty="0">
              <a:solidFill>
                <a:srgbClr val="FFC000"/>
              </a:solidFill>
              <a:latin typeface="Felix Titling" panose="04060505060202020A04" pitchFamily="82" charset="0"/>
            </a:endParaRPr>
          </a:p>
        </p:txBody>
      </p:sp>
    </p:spTree>
    <p:extLst>
      <p:ext uri="{BB962C8B-B14F-4D97-AF65-F5344CB8AC3E}">
        <p14:creationId xmlns:p14="http://schemas.microsoft.com/office/powerpoint/2010/main" val="1005729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9219" name="Rectangle 3"/>
          <p:cNvSpPr>
            <a:spLocks noChangeArrowheads="1"/>
          </p:cNvSpPr>
          <p:nvPr/>
        </p:nvSpPr>
        <p:spPr bwMode="auto">
          <a:xfrm>
            <a:off x="1774826" y="260350"/>
            <a:ext cx="849763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sz="4000" dirty="0">
              <a:latin typeface="Perpetua Titling MT" panose="02020502060505020804" pitchFamily="18" charset="0"/>
            </a:endParaRPr>
          </a:p>
        </p:txBody>
      </p:sp>
      <p:sp>
        <p:nvSpPr>
          <p:cNvPr id="7" name="TextBox 6">
            <a:extLst>
              <a:ext uri="{FF2B5EF4-FFF2-40B4-BE49-F238E27FC236}">
                <a16:creationId xmlns:a16="http://schemas.microsoft.com/office/drawing/2014/main" id="{DDD4BC22-18C9-464B-9BF7-42FA51A7D569}"/>
              </a:ext>
            </a:extLst>
          </p:cNvPr>
          <p:cNvSpPr txBox="1"/>
          <p:nvPr/>
        </p:nvSpPr>
        <p:spPr>
          <a:xfrm>
            <a:off x="695400" y="2132856"/>
            <a:ext cx="10225136" cy="4154984"/>
          </a:xfrm>
          <a:prstGeom prst="rect">
            <a:avLst/>
          </a:prstGeom>
          <a:noFill/>
        </p:spPr>
        <p:txBody>
          <a:bodyPr wrap="square">
            <a:spAutoFit/>
          </a:bodyPr>
          <a:lstStyle/>
          <a:p>
            <a:r>
              <a:rPr lang="en-GB" sz="2400" dirty="0">
                <a:latin typeface="Century Gothic" panose="020B0502020202020204" pitchFamily="34" charset="0"/>
              </a:rPr>
              <a:t>Both artists and scientists ‘are people who think naturally in highly patterned ways.’</a:t>
            </a:r>
          </a:p>
          <a:p>
            <a:r>
              <a:rPr lang="en-GB" sz="2400" dirty="0">
                <a:latin typeface="Century Gothic" panose="020B0502020202020204" pitchFamily="34" charset="0"/>
              </a:rPr>
              <a:t> 					</a:t>
            </a:r>
            <a:r>
              <a:rPr lang="en-GB" sz="2400" dirty="0">
                <a:solidFill>
                  <a:schemeClr val="accent1">
                    <a:lumMod val="60000"/>
                    <a:lumOff val="40000"/>
                  </a:schemeClr>
                </a:solidFill>
                <a:latin typeface="Century Gothic" panose="020B0502020202020204" pitchFamily="34" charset="0"/>
              </a:rPr>
              <a:t>Helen </a:t>
            </a:r>
            <a:r>
              <a:rPr lang="en-GB" sz="2400" dirty="0" err="1">
                <a:solidFill>
                  <a:schemeClr val="accent1">
                    <a:lumMod val="60000"/>
                    <a:lumOff val="40000"/>
                  </a:schemeClr>
                </a:solidFill>
                <a:latin typeface="Century Gothic" panose="020B0502020202020204" pitchFamily="34" charset="0"/>
              </a:rPr>
              <a:t>Vendler</a:t>
            </a:r>
            <a:endParaRPr lang="en-GB" sz="2400" dirty="0">
              <a:solidFill>
                <a:schemeClr val="accent1">
                  <a:lumMod val="60000"/>
                  <a:lumOff val="40000"/>
                </a:schemeClr>
              </a:solidFill>
              <a:latin typeface="Century Gothic" panose="020B0502020202020204" pitchFamily="34" charset="0"/>
            </a:endParaRPr>
          </a:p>
          <a:p>
            <a:endParaRPr lang="en-GB" sz="2400" dirty="0">
              <a:latin typeface="Century Gothic" panose="020B0502020202020204" pitchFamily="34" charset="0"/>
            </a:endParaRPr>
          </a:p>
          <a:p>
            <a:r>
              <a:rPr lang="en-GB" sz="2400" dirty="0">
                <a:latin typeface="Century Gothic" panose="020B0502020202020204" pitchFamily="34" charset="0"/>
              </a:rPr>
              <a:t>The rhythmic structure of narrative is both journey-like and architectural. Great novels offer us not only a series of events, but a place, a landscape of the imagination which we can inhabit and return to. This may be particularly clear in the ‘secondary universe’ of fantasy, where not only the action but the setting is avowedly invented by the author. 		 </a:t>
            </a:r>
          </a:p>
          <a:p>
            <a:r>
              <a:rPr lang="en-GB" sz="2400" dirty="0">
                <a:solidFill>
                  <a:schemeClr val="accent1">
                    <a:lumMod val="60000"/>
                    <a:lumOff val="40000"/>
                  </a:schemeClr>
                </a:solidFill>
                <a:latin typeface="Century Gothic" panose="020B0502020202020204" pitchFamily="34" charset="0"/>
              </a:rPr>
              <a:t>					Ursula Le </a:t>
            </a:r>
            <a:r>
              <a:rPr lang="en-GB" sz="2400" dirty="0" err="1">
                <a:solidFill>
                  <a:schemeClr val="accent1">
                    <a:lumMod val="60000"/>
                    <a:lumOff val="40000"/>
                  </a:schemeClr>
                </a:solidFill>
                <a:latin typeface="Century Gothic" panose="020B0502020202020204" pitchFamily="34" charset="0"/>
              </a:rPr>
              <a:t>Guin</a:t>
            </a:r>
            <a:r>
              <a:rPr lang="en-GB" sz="2400" dirty="0">
                <a:solidFill>
                  <a:schemeClr val="accent1">
                    <a:lumMod val="60000"/>
                    <a:lumOff val="40000"/>
                  </a:schemeClr>
                </a:solidFill>
                <a:latin typeface="Century Gothic" panose="020B0502020202020204" pitchFamily="34" charset="0"/>
              </a:rPr>
              <a:t> 	</a:t>
            </a:r>
            <a:r>
              <a:rPr lang="en-GB" sz="2400" dirty="0">
                <a:latin typeface="Century Gothic" panose="020B0502020202020204" pitchFamily="34" charset="0"/>
              </a:rPr>
              <a:t>	</a:t>
            </a:r>
          </a:p>
        </p:txBody>
      </p:sp>
      <p:sp>
        <p:nvSpPr>
          <p:cNvPr id="9" name="TextBox 8">
            <a:extLst>
              <a:ext uri="{FF2B5EF4-FFF2-40B4-BE49-F238E27FC236}">
                <a16:creationId xmlns:a16="http://schemas.microsoft.com/office/drawing/2014/main" id="{E3F68B8C-BEF3-45ED-9397-9583BA1081AB}"/>
              </a:ext>
            </a:extLst>
          </p:cNvPr>
          <p:cNvSpPr txBox="1"/>
          <p:nvPr/>
        </p:nvSpPr>
        <p:spPr>
          <a:xfrm>
            <a:off x="443372" y="570160"/>
            <a:ext cx="11305256" cy="584775"/>
          </a:xfrm>
          <a:prstGeom prst="rect">
            <a:avLst/>
          </a:prstGeom>
          <a:noFill/>
        </p:spPr>
        <p:txBody>
          <a:bodyPr wrap="square">
            <a:spAutoFit/>
          </a:bodyPr>
          <a:lstStyle/>
          <a:p>
            <a:pPr marL="0" indent="0">
              <a:buNone/>
            </a:pPr>
            <a:r>
              <a:rPr lang="en-GB" sz="3200" dirty="0">
                <a:solidFill>
                  <a:srgbClr val="92D050"/>
                </a:solidFill>
                <a:effectLst>
                  <a:outerShdw blurRad="38100" dist="38100" dir="2700000" algn="tl">
                    <a:srgbClr val="000000">
                      <a:alpha val="43137"/>
                    </a:srgbClr>
                  </a:outerShdw>
                </a:effectLst>
                <a:latin typeface="Felix Titling" panose="04060505060202020A04" pitchFamily="82" charset="0"/>
                <a:cs typeface="Times New Roman" panose="02020603050405020304" pitchFamily="18" charset="0"/>
              </a:rPr>
              <a:t>To engage with pattern making intelligence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FF10-F25A-4F63-BABD-1300CB2586E8}"/>
              </a:ext>
            </a:extLst>
          </p:cNvPr>
          <p:cNvSpPr>
            <a:spLocks noGrp="1"/>
          </p:cNvSpPr>
          <p:nvPr>
            <p:ph type="title"/>
          </p:nvPr>
        </p:nvSpPr>
        <p:spPr>
          <a:xfrm>
            <a:off x="623392" y="0"/>
            <a:ext cx="11424592" cy="766606"/>
          </a:xfrm>
        </p:spPr>
        <p:txBody>
          <a:bodyPr>
            <a:normAutofit/>
          </a:bodyPr>
          <a:lstStyle/>
          <a:p>
            <a:r>
              <a:rPr lang="en-GB" sz="2800" dirty="0">
                <a:solidFill>
                  <a:srgbClr val="92D050"/>
                </a:solidFill>
                <a:latin typeface="Felix Titling" panose="04060505060202020A04" pitchFamily="82" charset="0"/>
              </a:rPr>
              <a:t>Short Fiction develops ‘Counterfactual Thinking’ </a:t>
            </a:r>
            <a:endParaRPr lang="en-GB" sz="4400" dirty="0">
              <a:solidFill>
                <a:srgbClr val="92D05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4C7EE116-C748-407F-A95E-9F0DF05C788D}"/>
              </a:ext>
            </a:extLst>
          </p:cNvPr>
          <p:cNvSpPr>
            <a:spLocks noGrp="1"/>
          </p:cNvSpPr>
          <p:nvPr>
            <p:ph idx="1"/>
          </p:nvPr>
        </p:nvSpPr>
        <p:spPr>
          <a:xfrm>
            <a:off x="335360" y="980728"/>
            <a:ext cx="11593288" cy="5708105"/>
          </a:xfrm>
        </p:spPr>
        <p:txBody>
          <a:bodyPr>
            <a:normAutofit/>
          </a:bodyPr>
          <a:lstStyle/>
          <a:p>
            <a:pPr marL="118872" indent="0">
              <a:buNone/>
            </a:pPr>
            <a:r>
              <a:rPr lang="en-GB" sz="2400" dirty="0">
                <a:effectLst/>
                <a:latin typeface="Century Gothic" panose="020B0502020202020204" pitchFamily="34" charset="0"/>
              </a:rPr>
              <a:t>A short story is a photograph. South American writer Julio </a:t>
            </a:r>
            <a:r>
              <a:rPr lang="en-GB" sz="2400" dirty="0" err="1">
                <a:effectLst/>
                <a:latin typeface="Century Gothic" panose="020B0502020202020204" pitchFamily="34" charset="0"/>
              </a:rPr>
              <a:t>Cortázar</a:t>
            </a:r>
            <a:r>
              <a:rPr lang="en-GB" sz="2400" dirty="0">
                <a:effectLst/>
                <a:latin typeface="Century Gothic" panose="020B0502020202020204" pitchFamily="34" charset="0"/>
              </a:rPr>
              <a:t> insists that, like a successful photograph, the short story cuts off a fragment of reality to meet the physical limitations, but paradoxically, </a:t>
            </a:r>
            <a:r>
              <a:rPr lang="en-GB" sz="2400" dirty="0">
                <a:solidFill>
                  <a:schemeClr val="accent1">
                    <a:lumMod val="40000"/>
                    <a:lumOff val="60000"/>
                  </a:schemeClr>
                </a:solidFill>
                <a:effectLst/>
                <a:latin typeface="Century Gothic" panose="020B0502020202020204" pitchFamily="34" charset="0"/>
              </a:rPr>
              <a:t>the selected segment acts “like an explosion which fully opens a much more ample reality, like a dynamic vision which spiritually transcends the space reached by the camera” </a:t>
            </a:r>
            <a:r>
              <a:rPr lang="en-GB" sz="2400" dirty="0">
                <a:effectLst/>
                <a:latin typeface="Century Gothic" panose="020B0502020202020204" pitchFamily="34" charset="0"/>
              </a:rPr>
              <a:t>(1994:246). </a:t>
            </a:r>
          </a:p>
          <a:p>
            <a:pPr marL="118872" indent="0">
              <a:buNone/>
            </a:pPr>
            <a:endParaRPr lang="en-GB" sz="1100" dirty="0">
              <a:effectLst/>
              <a:latin typeface="Century Gothic" panose="020B0502020202020204" pitchFamily="34" charset="0"/>
            </a:endParaRPr>
          </a:p>
          <a:p>
            <a:pPr marL="118872" indent="0">
              <a:buNone/>
            </a:pPr>
            <a:r>
              <a:rPr lang="en-GB" sz="2400" dirty="0">
                <a:effectLst/>
                <a:latin typeface="Century Gothic" panose="020B0502020202020204" pitchFamily="34" charset="0"/>
              </a:rPr>
              <a:t>Short stories have the mysterious quality to ‘illuminate beyond themselves’. …</a:t>
            </a:r>
            <a:r>
              <a:rPr lang="en-GB" sz="2400" dirty="0">
                <a:solidFill>
                  <a:schemeClr val="accent1">
                    <a:lumMod val="40000"/>
                    <a:lumOff val="60000"/>
                  </a:schemeClr>
                </a:solidFill>
                <a:effectLst/>
                <a:latin typeface="Century Gothic" panose="020B0502020202020204" pitchFamily="34" charset="0"/>
              </a:rPr>
              <a:t>The reader is required to stay alert for potential narrative developments</a:t>
            </a:r>
            <a:r>
              <a:rPr lang="en-GB" sz="2400" dirty="0">
                <a:effectLst/>
                <a:latin typeface="Century Gothic" panose="020B0502020202020204" pitchFamily="34" charset="0"/>
              </a:rPr>
              <a:t>, regarding, for instance, what could be happening in the present of the story, what might have happened in the past, what may yet happen (based on present evaluations), or what may never actually happen. </a:t>
            </a:r>
          </a:p>
          <a:p>
            <a:pPr marL="118872" indent="0">
              <a:buNone/>
            </a:pPr>
            <a:endParaRPr lang="en-GB" sz="1000" dirty="0">
              <a:effectLst/>
              <a:latin typeface="Century Gothic" panose="020B0502020202020204" pitchFamily="34" charset="0"/>
            </a:endParaRPr>
          </a:p>
          <a:p>
            <a:pPr marL="484632" lvl="1" indent="0">
              <a:buNone/>
            </a:pPr>
            <a:r>
              <a:rPr lang="en-GB" sz="2000" dirty="0">
                <a:effectLst/>
                <a:latin typeface="Century Gothic" panose="020B0502020202020204" pitchFamily="34" charset="0"/>
              </a:rPr>
              <a:t>Florence </a:t>
            </a:r>
            <a:r>
              <a:rPr lang="en-GB" sz="2000" dirty="0" err="1">
                <a:effectLst/>
                <a:latin typeface="Century Gothic" panose="020B0502020202020204" pitchFamily="34" charset="0"/>
              </a:rPr>
              <a:t>Goyet</a:t>
            </a:r>
            <a:r>
              <a:rPr lang="en-GB" sz="2000" dirty="0">
                <a:effectLst/>
                <a:latin typeface="Century Gothic" panose="020B0502020202020204" pitchFamily="34" charset="0"/>
              </a:rPr>
              <a:t>, </a:t>
            </a:r>
            <a:r>
              <a:rPr lang="en-GB" sz="2000" i="1" dirty="0">
                <a:effectLst/>
                <a:latin typeface="Century Gothic" panose="020B0502020202020204" pitchFamily="34" charset="0"/>
              </a:rPr>
              <a:t>The Classic Short Story, 1870-1925</a:t>
            </a:r>
            <a:r>
              <a:rPr lang="en-GB" sz="2000" dirty="0">
                <a:effectLst/>
                <a:latin typeface="Century Gothic" panose="020B0502020202020204" pitchFamily="34" charset="0"/>
              </a:rPr>
              <a:t>, Open Edition Books </a:t>
            </a:r>
            <a:r>
              <a:rPr lang="en-GB" sz="2000" i="1" dirty="0">
                <a:effectLst/>
                <a:latin typeface="Century Gothic" panose="020B0502020202020204" pitchFamily="34" charset="0"/>
                <a:hlinkClick r:id="rId2">
                  <a:extLst>
                    <a:ext uri="{A12FA001-AC4F-418D-AE19-62706E023703}">
                      <ahyp:hlinkClr xmlns:ahyp="http://schemas.microsoft.com/office/drawing/2018/hyperlinkcolor" val="tx"/>
                    </a:ext>
                  </a:extLst>
                </a:hlinkClick>
              </a:rPr>
              <a:t>https://books.openedition.org/obp/1470</a:t>
            </a:r>
            <a:r>
              <a:rPr lang="en-GB" sz="2000" i="1" dirty="0">
                <a:effectLst/>
                <a:latin typeface="Century Gothic" panose="020B0502020202020204" pitchFamily="34" charset="0"/>
              </a:rPr>
              <a:t> </a:t>
            </a:r>
            <a:endParaRPr lang="en-GB" dirty="0">
              <a:solidFill>
                <a:schemeClr val="bg1"/>
              </a:solidFill>
              <a:effectLst/>
              <a:latin typeface="Century Gothic" panose="020B0502020202020204" pitchFamily="34" charset="0"/>
            </a:endParaRPr>
          </a:p>
          <a:p>
            <a:pPr marL="118872" indent="0">
              <a:lnSpc>
                <a:spcPct val="120000"/>
              </a:lnSpc>
              <a:buNone/>
            </a:pPr>
            <a:endParaRPr lang="en-GB" dirty="0">
              <a:solidFill>
                <a:schemeClr val="bg1"/>
              </a:solidFill>
            </a:endParaRPr>
          </a:p>
        </p:txBody>
      </p:sp>
    </p:spTree>
    <p:extLst>
      <p:ext uri="{BB962C8B-B14F-4D97-AF65-F5344CB8AC3E}">
        <p14:creationId xmlns:p14="http://schemas.microsoft.com/office/powerpoint/2010/main" val="3123138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551384" y="1484784"/>
            <a:ext cx="1084852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dirty="0">
                <a:latin typeface="Century Gothic" pitchFamily="34" charset="0"/>
              </a:rPr>
              <a:t>This is how one pictures </a:t>
            </a:r>
            <a:r>
              <a:rPr lang="en-GB" altLang="en-US" sz="2400" dirty="0">
                <a:solidFill>
                  <a:schemeClr val="accent1">
                    <a:lumMod val="40000"/>
                    <a:lumOff val="60000"/>
                  </a:schemeClr>
                </a:solidFill>
                <a:latin typeface="Century Gothic" pitchFamily="34" charset="0"/>
              </a:rPr>
              <a:t>the angel of history</a:t>
            </a:r>
            <a:r>
              <a:rPr lang="en-GB" altLang="en-US" sz="2400" dirty="0">
                <a:latin typeface="Century Gothic" pitchFamily="34" charset="0"/>
              </a:rPr>
              <a:t>. His face is turned toward the past. </a:t>
            </a:r>
            <a:r>
              <a:rPr lang="en-GB" altLang="en-US" sz="2400" dirty="0">
                <a:solidFill>
                  <a:srgbClr val="92D050"/>
                </a:solidFill>
                <a:latin typeface="Century Gothic" pitchFamily="34" charset="0"/>
              </a:rPr>
              <a:t>Where we perceive a chain of events, he sees one single catastrophe which keeps piling wreckage upon wreckage and hurls it in front of his feet</a:t>
            </a:r>
            <a:r>
              <a:rPr lang="en-GB" altLang="en-US" sz="2400" dirty="0">
                <a:solidFill>
                  <a:srgbClr val="FFFF00"/>
                </a:solidFill>
                <a:latin typeface="Century Gothic" pitchFamily="34" charset="0"/>
              </a:rPr>
              <a:t>.</a:t>
            </a:r>
            <a:r>
              <a:rPr lang="en-GB" altLang="en-US" sz="2400" dirty="0">
                <a:latin typeface="Century Gothic" pitchFamily="34" charset="0"/>
              </a:rPr>
              <a: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 </a:t>
            </a:r>
            <a:r>
              <a:rPr lang="en-GB" altLang="en-US" sz="2400" dirty="0">
                <a:solidFill>
                  <a:srgbClr val="92D050"/>
                </a:solidFill>
                <a:latin typeface="Century Gothic" pitchFamily="34" charset="0"/>
              </a:rPr>
              <a:t>This storm is what we call progress.</a:t>
            </a:r>
            <a:r>
              <a:rPr lang="en-GB" altLang="en-US" sz="2000" u="sng" dirty="0">
                <a:latin typeface="Century Gothic" pitchFamily="34" charset="0"/>
              </a:rPr>
              <a:t> </a:t>
            </a:r>
          </a:p>
          <a:p>
            <a:pPr eaLnBrk="1" hangingPunct="1"/>
            <a:r>
              <a:rPr lang="en-GB" altLang="en-US" dirty="0">
                <a:latin typeface="Century Gothic" pitchFamily="34" charset="0"/>
              </a:rPr>
              <a:t>	</a:t>
            </a:r>
          </a:p>
          <a:p>
            <a:pPr eaLnBrk="1" hangingPunct="1"/>
            <a:endParaRPr lang="en-GB" altLang="en-US" dirty="0">
              <a:latin typeface="Century Gothic" pitchFamily="34" charset="0"/>
            </a:endParaRPr>
          </a:p>
          <a:p>
            <a:pPr eaLnBrk="1" hangingPunct="1"/>
            <a:r>
              <a:rPr lang="en-GB" altLang="en-US" dirty="0">
                <a:latin typeface="Century Gothic" pitchFamily="34" charset="0"/>
              </a:rPr>
              <a:t>Walter Benjamin, ‘Theses on the Philosophy of History,’ in </a:t>
            </a:r>
            <a:r>
              <a:rPr lang="en-GB" altLang="en-US" i="1" dirty="0">
                <a:latin typeface="Century Gothic" pitchFamily="34" charset="0"/>
              </a:rPr>
              <a:t>Illuminations</a:t>
            </a:r>
            <a:r>
              <a:rPr lang="en-GB" altLang="en-US" dirty="0">
                <a:latin typeface="Century Gothic" pitchFamily="34" charset="0"/>
              </a:rPr>
              <a:t> ed., Hannah Arendt, trans., Harry Zorn (London: Pimlico, 1999), p. 249.</a:t>
            </a:r>
          </a:p>
        </p:txBody>
      </p:sp>
      <p:sp>
        <p:nvSpPr>
          <p:cNvPr id="19459" name="Rectangle 3"/>
          <p:cNvSpPr>
            <a:spLocks noChangeArrowheads="1"/>
          </p:cNvSpPr>
          <p:nvPr/>
        </p:nvSpPr>
        <p:spPr bwMode="auto">
          <a:xfrm>
            <a:off x="526257" y="260648"/>
            <a:ext cx="1079071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solidFill>
                  <a:srgbClr val="92D050"/>
                </a:solidFill>
                <a:effectLst>
                  <a:outerShdw blurRad="38100" dist="38100" dir="2700000" algn="tl">
                    <a:srgbClr val="000000">
                      <a:alpha val="43137"/>
                    </a:srgbClr>
                  </a:outerShdw>
                </a:effectLst>
                <a:latin typeface="Felix Titling" panose="04060505060202020A04" pitchFamily="82" charset="0"/>
                <a:ea typeface="+mj-ea"/>
                <a:cs typeface="+mj-cs"/>
              </a:rPr>
              <a:t>Images help us understand concepts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927351"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623392" y="1524355"/>
            <a:ext cx="10657184" cy="4478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indent="0" eaLnBrk="1" hangingPunct="1"/>
            <a:r>
              <a:rPr lang="en-GB" altLang="en-US" sz="2500" dirty="0">
                <a:latin typeface="Century Gothic" pitchFamily="34" charset="0"/>
              </a:rPr>
              <a:t>Examine for a moment an ordinary mind on an ordinary day.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a:t>
            </a:r>
            <a:r>
              <a:rPr lang="en-GB" altLang="en-US" sz="2500" dirty="0">
                <a:solidFill>
                  <a:schemeClr val="accent1">
                    <a:lumMod val="60000"/>
                    <a:lumOff val="40000"/>
                  </a:schemeClr>
                </a:solidFill>
                <a:latin typeface="Century Gothic" pitchFamily="34" charset="0"/>
              </a:rPr>
              <a:t>Life is not a series of gig lamps symmetrically arranged; life is a luminous halo, a semi-transparent envelope surrounding us from the beginning of consciousness to the end.</a:t>
            </a:r>
            <a:r>
              <a:rPr lang="en-GB" altLang="en-US" sz="2500" dirty="0">
                <a:solidFill>
                  <a:srgbClr val="FFFFAF"/>
                </a:solidFill>
                <a:latin typeface="Century Gothic" pitchFamily="34" charset="0"/>
              </a:rPr>
              <a:t> </a:t>
            </a:r>
          </a:p>
          <a:p>
            <a:pPr eaLnBrk="1" hangingPunct="1"/>
            <a:r>
              <a:rPr lang="en-GB" altLang="en-US" dirty="0">
                <a:latin typeface="Century Gothic" pitchFamily="34" charset="0"/>
              </a:rPr>
              <a:t>		</a:t>
            </a:r>
            <a:r>
              <a:rPr lang="en-GB" altLang="en-US" sz="2000" dirty="0">
                <a:latin typeface="Century Gothic" pitchFamily="34" charset="0"/>
              </a:rPr>
              <a:t>Virginia 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eds., 	</a:t>
            </a:r>
            <a:r>
              <a:rPr lang="en-GB" altLang="en-US" sz="2000" i="1" dirty="0">
                <a:latin typeface="Century Gothic" pitchFamily="34" charset="0"/>
              </a:rPr>
              <a:t>Modernism: An Anthology of Sources and Documents, </a:t>
            </a:r>
            <a:r>
              <a:rPr lang="en-GB" altLang="en-US" sz="2000" dirty="0">
                <a:latin typeface="Century Gothic" pitchFamily="34" charset="0"/>
              </a:rPr>
              <a:t>(Edinburgh: EU 	Press, 1998), p. 397.</a:t>
            </a:r>
          </a:p>
        </p:txBody>
      </p:sp>
      <p:sp>
        <p:nvSpPr>
          <p:cNvPr id="15364" name="Rectangle 4"/>
          <p:cNvSpPr>
            <a:spLocks noChangeArrowheads="1"/>
          </p:cNvSpPr>
          <p:nvPr/>
        </p:nvSpPr>
        <p:spPr bwMode="auto">
          <a:xfrm>
            <a:off x="407368" y="447137"/>
            <a:ext cx="11377264" cy="5386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900" dirty="0">
                <a:solidFill>
                  <a:srgbClr val="92D050"/>
                </a:solidFill>
                <a:latin typeface="Felix Titling" panose="04060505060202020A04" pitchFamily="82" charset="0"/>
              </a:rPr>
              <a:t>The process of thinking &amp; the operation of the mind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3E0000"/>
        </a:solidFill>
        <a:effectLst/>
      </p:bgPr>
    </p:bg>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27448" y="242645"/>
            <a:ext cx="910901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3200" dirty="0">
                <a:solidFill>
                  <a:srgbClr val="FFC000"/>
                </a:solidFill>
                <a:latin typeface="Felix Titling" panose="04060505060202020A04" pitchFamily="82" charset="0"/>
              </a:rPr>
              <a:t>In a Station of the Metro</a:t>
            </a:r>
          </a:p>
          <a:p>
            <a:pPr algn="ctr" eaLnBrk="1" hangingPunct="1"/>
            <a:endParaRPr lang="en-GB" altLang="en-US" sz="3200" dirty="0">
              <a:solidFill>
                <a:srgbClr val="FFC000"/>
              </a:solidFill>
              <a:latin typeface="Felix Titling" panose="04060505060202020A04" pitchFamily="82" charset="0"/>
            </a:endParaRPr>
          </a:p>
          <a:p>
            <a:pPr algn="ctr" eaLnBrk="1" hangingPunct="1"/>
            <a:endParaRPr lang="en-GB" altLang="en-US" sz="1600" dirty="0">
              <a:latin typeface="Century Gothic" pitchFamily="34" charset="0"/>
            </a:endParaRPr>
          </a:p>
          <a:p>
            <a:pPr algn="ctr" eaLnBrk="1" hangingPunct="1"/>
            <a:r>
              <a:rPr lang="en-GB" altLang="en-US" sz="3200" dirty="0">
                <a:latin typeface="Century Gothic" pitchFamily="34" charset="0"/>
              </a:rPr>
              <a:t>The apparition of these faces in the crowd;</a:t>
            </a:r>
          </a:p>
          <a:p>
            <a:pPr algn="ctr" eaLnBrk="1" hangingPunct="1"/>
            <a:r>
              <a:rPr lang="en-GB" altLang="en-US" sz="3200" dirty="0">
                <a:latin typeface="Century Gothic" pitchFamily="34" charset="0"/>
              </a:rPr>
              <a:t>Petals on a wet, black bough.</a:t>
            </a:r>
          </a:p>
          <a:p>
            <a:pPr algn="ctr" eaLnBrk="1" hangingPunct="1"/>
            <a:endParaRPr lang="en-GB" altLang="en-US" sz="2000" dirty="0">
              <a:latin typeface="Century Gothic" pitchFamily="34" charset="0"/>
            </a:endParaRPr>
          </a:p>
          <a:p>
            <a:pPr lvl="4" algn="ctr" eaLnBrk="1" hangingPunct="1"/>
            <a:r>
              <a:rPr lang="en-GB" altLang="en-US" sz="2400" dirty="0">
                <a:latin typeface="Century Gothic" pitchFamily="34" charset="0"/>
              </a:rPr>
              <a:t>Ezra Pound</a:t>
            </a:r>
          </a:p>
        </p:txBody>
      </p:sp>
      <p:sp>
        <p:nvSpPr>
          <p:cNvPr id="4" name="TextBox 3">
            <a:extLst>
              <a:ext uri="{FF2B5EF4-FFF2-40B4-BE49-F238E27FC236}">
                <a16:creationId xmlns:a16="http://schemas.microsoft.com/office/drawing/2014/main" id="{6273F90E-9E53-4F22-97E2-1BA2E3FFFB7E}"/>
              </a:ext>
            </a:extLst>
          </p:cNvPr>
          <p:cNvSpPr txBox="1"/>
          <p:nvPr/>
        </p:nvSpPr>
        <p:spPr>
          <a:xfrm>
            <a:off x="-456728" y="5661248"/>
            <a:ext cx="12648728" cy="954107"/>
          </a:xfrm>
          <a:prstGeom prst="rect">
            <a:avLst/>
          </a:prstGeom>
          <a:noFill/>
        </p:spPr>
        <p:txBody>
          <a:bodyPr wrap="square">
            <a:spAutoFit/>
          </a:bodyPr>
          <a:lstStyle/>
          <a:p>
            <a:pPr algn="ctr"/>
            <a:r>
              <a:rPr lang="en-GB" altLang="en-US" sz="2800" dirty="0">
                <a:solidFill>
                  <a:srgbClr val="FFFFAF"/>
                </a:solidFill>
                <a:latin typeface="Palatino Linotype" panose="02040502050505030304" pitchFamily="18" charset="0"/>
              </a:rPr>
              <a:t>POETRY: the image conveys the moment: here</a:t>
            </a:r>
          </a:p>
          <a:p>
            <a:pPr algn="ctr"/>
            <a:r>
              <a:rPr lang="en-GB" altLang="en-US" sz="2800" dirty="0">
                <a:solidFill>
                  <a:srgbClr val="FFFFAF"/>
                </a:solidFill>
                <a:latin typeface="Palatino Linotype" panose="02040502050505030304" pitchFamily="18" charset="0"/>
              </a:rPr>
              <a:t>transience, anonymity, movement through passageways</a:t>
            </a:r>
          </a:p>
        </p:txBody>
      </p:sp>
      <p:cxnSp>
        <p:nvCxnSpPr>
          <p:cNvPr id="5" name="Straight Connector 4">
            <a:extLst>
              <a:ext uri="{FF2B5EF4-FFF2-40B4-BE49-F238E27FC236}">
                <a16:creationId xmlns:a16="http://schemas.microsoft.com/office/drawing/2014/main" id="{D4317479-0F24-4421-A64B-7316C7014A43}"/>
              </a:ext>
            </a:extLst>
          </p:cNvPr>
          <p:cNvCxnSpPr>
            <a:cxnSpLocks/>
          </p:cNvCxnSpPr>
          <p:nvPr/>
        </p:nvCxnSpPr>
        <p:spPr>
          <a:xfrm>
            <a:off x="203684" y="5517232"/>
            <a:ext cx="117846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E0000"/>
        </a:solidFill>
        <a:effectLst/>
      </p:bgPr>
    </p:bg>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551384" y="0"/>
            <a:ext cx="5257800" cy="6294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rgbClr val="FFFFAF"/>
                </a:solidFill>
                <a:latin typeface="Century Gothic" pitchFamily="34" charset="0"/>
              </a:rPr>
              <a:t>IV</a:t>
            </a:r>
            <a:endParaRPr lang="en-GB" altLang="en-US" sz="1000" dirty="0">
              <a:solidFill>
                <a:srgbClr val="FFFFAF"/>
              </a:solidFill>
              <a:latin typeface="Century Gothic" pitchFamily="34" charset="0"/>
            </a:endParaRPr>
          </a:p>
          <a:p>
            <a:pPr eaLnBrk="1" hangingPunct="1"/>
            <a:r>
              <a:rPr lang="en-GB" altLang="en-US" sz="1900" dirty="0">
                <a:latin typeface="Century Gothic" pitchFamily="34" charset="0"/>
              </a:rPr>
              <a:t>These fought in any case, </a:t>
            </a:r>
          </a:p>
          <a:p>
            <a:pPr eaLnBrk="1" hangingPunct="1"/>
            <a:r>
              <a:rPr lang="en-GB" altLang="en-US" sz="1900" dirty="0">
                <a:latin typeface="Century Gothic" pitchFamily="34" charset="0"/>
              </a:rPr>
              <a:t>and some believing, </a:t>
            </a:r>
            <a:r>
              <a:rPr lang="en-GB" altLang="en-US" sz="1900" i="1" dirty="0">
                <a:latin typeface="Century Gothic" pitchFamily="34" charset="0"/>
              </a:rPr>
              <a:t>pro domo</a:t>
            </a:r>
            <a:r>
              <a:rPr lang="en-GB" altLang="en-US" sz="1900" dirty="0">
                <a:latin typeface="Century Gothic" pitchFamily="34" charset="0"/>
              </a:rPr>
              <a:t>, in any case ..... </a:t>
            </a:r>
          </a:p>
          <a:p>
            <a:pPr eaLnBrk="1" hangingPunct="1"/>
            <a:r>
              <a:rPr lang="en-GB" altLang="en-US" sz="1900" dirty="0">
                <a:latin typeface="Century Gothic" pitchFamily="34" charset="0"/>
              </a:rPr>
              <a:t>Some quick to arm,</a:t>
            </a:r>
            <a:br>
              <a:rPr lang="en-GB" altLang="en-US" sz="1900" dirty="0">
                <a:latin typeface="Century Gothic" pitchFamily="34" charset="0"/>
              </a:rPr>
            </a:br>
            <a:r>
              <a:rPr lang="en-GB" altLang="en-US" sz="1900" dirty="0">
                <a:latin typeface="Century Gothic" pitchFamily="34" charset="0"/>
              </a:rPr>
              <a:t>some for adventure,</a:t>
            </a:r>
            <a:br>
              <a:rPr lang="en-GB" altLang="en-US" sz="1900" dirty="0">
                <a:latin typeface="Century Gothic" pitchFamily="34" charset="0"/>
              </a:rPr>
            </a:br>
            <a:r>
              <a:rPr lang="en-GB" altLang="en-US" sz="1900" dirty="0">
                <a:latin typeface="Century Gothic" pitchFamily="34" charset="0"/>
              </a:rPr>
              <a:t>some from fear of weakness,</a:t>
            </a:r>
            <a:br>
              <a:rPr lang="en-GB" altLang="en-US" sz="1900" dirty="0">
                <a:latin typeface="Century Gothic" pitchFamily="34" charset="0"/>
              </a:rPr>
            </a:br>
            <a:r>
              <a:rPr lang="en-GB" altLang="en-US" sz="1900" dirty="0">
                <a:latin typeface="Century Gothic" pitchFamily="34" charset="0"/>
              </a:rPr>
              <a:t>some from fear of censure,</a:t>
            </a:r>
            <a:br>
              <a:rPr lang="en-GB" altLang="en-US" sz="1900" dirty="0">
                <a:latin typeface="Century Gothic" pitchFamily="34" charset="0"/>
              </a:rPr>
            </a:br>
            <a:r>
              <a:rPr lang="en-GB" altLang="en-US" sz="1900" dirty="0">
                <a:latin typeface="Century Gothic" pitchFamily="34" charset="0"/>
              </a:rPr>
              <a:t>some for love of slaughter</a:t>
            </a:r>
            <a:r>
              <a:rPr lang="en-GB" altLang="en-US" dirty="0">
                <a:latin typeface="Century Gothic" pitchFamily="34" charset="0"/>
              </a:rPr>
              <a:t>, </a:t>
            </a:r>
            <a:r>
              <a:rPr lang="en-GB" altLang="en-US" sz="1900" dirty="0">
                <a:latin typeface="Century Gothic" pitchFamily="34" charset="0"/>
              </a:rPr>
              <a:t>in imagination,</a:t>
            </a:r>
            <a:br>
              <a:rPr lang="en-GB" altLang="en-US" sz="1900" dirty="0">
                <a:latin typeface="Century Gothic" pitchFamily="34" charset="0"/>
              </a:rPr>
            </a:br>
            <a:r>
              <a:rPr lang="en-GB" altLang="en-US" sz="1900" dirty="0">
                <a:latin typeface="Century Gothic" pitchFamily="34" charset="0"/>
              </a:rPr>
              <a:t>learning later ...</a:t>
            </a:r>
            <a:br>
              <a:rPr lang="en-GB" altLang="en-US" sz="1600" dirty="0">
                <a:latin typeface="Century Gothic" pitchFamily="34" charset="0"/>
              </a:rPr>
            </a:br>
            <a:br>
              <a:rPr lang="en-GB" altLang="en-US" sz="800" dirty="0">
                <a:latin typeface="Century Gothic" pitchFamily="34" charset="0"/>
              </a:rPr>
            </a:br>
            <a:r>
              <a:rPr lang="en-GB" altLang="en-US" sz="1900" dirty="0">
                <a:latin typeface="Century Gothic" pitchFamily="34" charset="0"/>
              </a:rPr>
              <a:t>some in fear, learning love of slaughter;</a:t>
            </a:r>
            <a:br>
              <a:rPr lang="en-GB" altLang="en-US" sz="1900" dirty="0">
                <a:latin typeface="Century Gothic" pitchFamily="34" charset="0"/>
              </a:rPr>
            </a:br>
            <a:r>
              <a:rPr lang="en-GB" altLang="en-US" sz="1900" dirty="0">
                <a:latin typeface="Century Gothic" pitchFamily="34" charset="0"/>
              </a:rPr>
              <a:t>Died some </a:t>
            </a:r>
            <a:r>
              <a:rPr lang="en-GB" altLang="en-US" sz="1900" i="1" dirty="0">
                <a:latin typeface="Century Gothic" pitchFamily="34" charset="0"/>
              </a:rPr>
              <a:t>pro patria, non </a:t>
            </a:r>
            <a:r>
              <a:rPr lang="en-GB" altLang="en-US" sz="1900" i="1" dirty="0" err="1">
                <a:latin typeface="Century Gothic" pitchFamily="34" charset="0"/>
              </a:rPr>
              <a:t>dulce</a:t>
            </a:r>
            <a:r>
              <a:rPr lang="en-GB" altLang="en-US" sz="1900" i="1" dirty="0">
                <a:latin typeface="Century Gothic" pitchFamily="34" charset="0"/>
              </a:rPr>
              <a:t> </a:t>
            </a:r>
          </a:p>
          <a:p>
            <a:pPr eaLnBrk="1" hangingPunct="1"/>
            <a:r>
              <a:rPr lang="en-GB" altLang="en-US" sz="1900" i="1" dirty="0">
                <a:latin typeface="Century Gothic" pitchFamily="34" charset="0"/>
              </a:rPr>
              <a:t>	non et decor </a:t>
            </a:r>
            <a:r>
              <a:rPr lang="en-GB" altLang="en-US" dirty="0">
                <a:latin typeface="Century Gothic" pitchFamily="34" charset="0"/>
              </a:rPr>
              <a:t>..</a:t>
            </a:r>
            <a:br>
              <a:rPr lang="en-GB" altLang="en-US" dirty="0">
                <a:latin typeface="Century Gothic" pitchFamily="34" charset="0"/>
              </a:rPr>
            </a:br>
            <a:br>
              <a:rPr lang="en-GB" altLang="en-US" sz="1100" dirty="0">
                <a:latin typeface="Century Gothic" pitchFamily="34" charset="0"/>
              </a:rPr>
            </a:br>
            <a:r>
              <a:rPr lang="en-GB" altLang="en-US" sz="1900" dirty="0">
                <a:latin typeface="Century Gothic" pitchFamily="34" charset="0"/>
              </a:rPr>
              <a:t>walked eye-deep in hell </a:t>
            </a:r>
          </a:p>
          <a:p>
            <a:pPr eaLnBrk="1" hangingPunct="1"/>
            <a:r>
              <a:rPr lang="en-GB" altLang="en-US" sz="1900" dirty="0">
                <a:latin typeface="Century Gothic" pitchFamily="34" charset="0"/>
              </a:rPr>
              <a:t>believing in old men's lies, then unbelieving </a:t>
            </a:r>
          </a:p>
          <a:p>
            <a:pPr eaLnBrk="1" hangingPunct="1"/>
            <a:r>
              <a:rPr lang="en-GB" altLang="en-US" sz="1900" dirty="0">
                <a:latin typeface="Century Gothic" pitchFamily="34" charset="0"/>
              </a:rPr>
              <a:t>came home, home to a lie, </a:t>
            </a:r>
          </a:p>
          <a:p>
            <a:pPr eaLnBrk="1" hangingPunct="1"/>
            <a:r>
              <a:rPr lang="en-GB" altLang="en-US" sz="1900" dirty="0">
                <a:latin typeface="Century Gothic" pitchFamily="34" charset="0"/>
              </a:rPr>
              <a:t>home to many deceits, </a:t>
            </a:r>
          </a:p>
          <a:p>
            <a:pPr eaLnBrk="1" hangingPunct="1"/>
            <a:r>
              <a:rPr lang="en-GB" altLang="en-US" sz="1900" dirty="0">
                <a:latin typeface="Century Gothic" pitchFamily="34" charset="0"/>
              </a:rPr>
              <a:t>home to old lies and new infamy; </a:t>
            </a:r>
          </a:p>
          <a:p>
            <a:pPr eaLnBrk="1" hangingPunct="1"/>
            <a:r>
              <a:rPr lang="en-GB" altLang="en-US" sz="1900" dirty="0">
                <a:latin typeface="Century Gothic" pitchFamily="34" charset="0"/>
              </a:rPr>
              <a:t>usury age-old and age-thick </a:t>
            </a:r>
          </a:p>
          <a:p>
            <a:pPr eaLnBrk="1" hangingPunct="1"/>
            <a:r>
              <a:rPr lang="en-GB" altLang="en-US" sz="1900" dirty="0">
                <a:latin typeface="Century Gothic" pitchFamily="34" charset="0"/>
              </a:rPr>
              <a:t>and liars in public places.</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6816080" y="251207"/>
            <a:ext cx="5184576" cy="6355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900" dirty="0">
                <a:latin typeface="Century Gothic" pitchFamily="34" charset="0"/>
              </a:rPr>
              <a:t>Daring as never before, wastage as never before. </a:t>
            </a:r>
          </a:p>
          <a:p>
            <a:pPr eaLnBrk="1" hangingPunct="1"/>
            <a:r>
              <a:rPr lang="en-GB" altLang="en-US" sz="1900" dirty="0">
                <a:latin typeface="Century Gothic" pitchFamily="34" charset="0"/>
              </a:rPr>
              <a:t>Young blood and high blood, </a:t>
            </a:r>
          </a:p>
          <a:p>
            <a:pPr eaLnBrk="1" hangingPunct="1"/>
            <a:r>
              <a:rPr lang="en-GB" altLang="en-US" sz="1900" dirty="0">
                <a:latin typeface="Century Gothic" pitchFamily="34" charset="0"/>
              </a:rPr>
              <a:t>fair cheeks, and fine bodies; </a:t>
            </a:r>
          </a:p>
          <a:p>
            <a:pPr eaLnBrk="1" hangingPunct="1"/>
            <a:endParaRPr lang="en-GB" altLang="en-US" sz="1200" dirty="0">
              <a:latin typeface="Century Gothic" pitchFamily="34" charset="0"/>
            </a:endParaRPr>
          </a:p>
          <a:p>
            <a:pPr eaLnBrk="1" hangingPunct="1"/>
            <a:r>
              <a:rPr lang="en-GB" altLang="en-US" sz="1900" dirty="0">
                <a:latin typeface="Century Gothic" pitchFamily="34" charset="0"/>
              </a:rPr>
              <a:t>fortitude as never before</a:t>
            </a:r>
          </a:p>
          <a:p>
            <a:pPr eaLnBrk="1" hangingPunct="1"/>
            <a:r>
              <a:rPr lang="en-GB" altLang="en-US" sz="1900" dirty="0">
                <a:latin typeface="Century Gothic" pitchFamily="34" charset="0"/>
              </a:rPr>
              <a:t>Frankness as never before, </a:t>
            </a:r>
          </a:p>
          <a:p>
            <a:pPr eaLnBrk="1" hangingPunct="1"/>
            <a:r>
              <a:rPr lang="en-GB" altLang="en-US" sz="1900" dirty="0">
                <a:latin typeface="Century Gothic" pitchFamily="34" charset="0"/>
              </a:rPr>
              <a:t>disillusions as never told in the old days, </a:t>
            </a:r>
          </a:p>
          <a:p>
            <a:pPr eaLnBrk="1" hangingPunct="1"/>
            <a:r>
              <a:rPr lang="en-GB" altLang="en-US" sz="1900" dirty="0">
                <a:latin typeface="Century Gothic" pitchFamily="34" charset="0"/>
              </a:rPr>
              <a:t>hysterias, trench confessions, </a:t>
            </a:r>
          </a:p>
          <a:p>
            <a:pPr eaLnBrk="1" hangingPunct="1"/>
            <a:r>
              <a:rPr lang="en-GB" altLang="en-US" sz="1900" dirty="0">
                <a:latin typeface="Century Gothic" pitchFamily="34" charset="0"/>
              </a:rPr>
              <a:t>laughter out of dead bellies </a:t>
            </a:r>
          </a:p>
          <a:p>
            <a:pPr eaLnBrk="1" hangingPunct="1"/>
            <a:endParaRPr lang="en-GB" altLang="en-US" sz="1600"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a:solidFill>
                  <a:schemeClr val="accent1">
                    <a:lumMod val="40000"/>
                    <a:lumOff val="60000"/>
                  </a:schemeClr>
                </a:solidFill>
                <a:latin typeface="Century Gothic" pitchFamily="34" charset="0"/>
              </a:rPr>
              <a:t>V</a:t>
            </a:r>
            <a:r>
              <a:rPr lang="en-GB" altLang="en-US" sz="1600" dirty="0">
                <a:solidFill>
                  <a:srgbClr val="FFFFAF"/>
                </a:solidFill>
                <a:latin typeface="Century Gothic" pitchFamily="34" charset="0"/>
              </a:rPr>
              <a:t>.</a:t>
            </a:r>
            <a:r>
              <a:rPr lang="en-GB" altLang="en-US" sz="1600" dirty="0">
                <a:solidFill>
                  <a:schemeClr val="accent1">
                    <a:lumMod val="40000"/>
                    <a:lumOff val="60000"/>
                  </a:schemeClr>
                </a:solidFill>
                <a:latin typeface="Century Gothic" pitchFamily="34" charset="0"/>
              </a:rPr>
              <a:t> </a:t>
            </a:r>
            <a:br>
              <a:rPr lang="en-GB" altLang="en-US" sz="1200" dirty="0">
                <a:latin typeface="Century Gothic" pitchFamily="34" charset="0"/>
              </a:rPr>
            </a:br>
            <a:r>
              <a:rPr lang="en-GB" altLang="en-US" sz="1900" dirty="0">
                <a:latin typeface="Century Gothic" pitchFamily="34" charset="0"/>
              </a:rPr>
              <a:t>There died a myriad,</a:t>
            </a:r>
            <a:br>
              <a:rPr lang="en-GB" altLang="en-US" sz="1900" dirty="0">
                <a:latin typeface="Century Gothic" pitchFamily="34" charset="0"/>
              </a:rPr>
            </a:br>
            <a:r>
              <a:rPr lang="en-GB" altLang="en-US" sz="1900" dirty="0">
                <a:latin typeface="Century Gothic" pitchFamily="34" charset="0"/>
              </a:rPr>
              <a:t>And of the best, among them,</a:t>
            </a:r>
            <a:br>
              <a:rPr lang="en-GB" altLang="en-US" sz="1900" dirty="0">
                <a:latin typeface="Century Gothic" pitchFamily="34" charset="0"/>
              </a:rPr>
            </a:br>
            <a:r>
              <a:rPr lang="en-GB" altLang="en-US" sz="1200" dirty="0">
                <a:latin typeface="Century Gothic" pitchFamily="34" charset="0"/>
              </a:rPr>
              <a:t> </a:t>
            </a:r>
          </a:p>
          <a:p>
            <a:pPr eaLnBrk="1" hangingPunct="1"/>
            <a:r>
              <a:rPr lang="en-GB" altLang="en-US" sz="1900" dirty="0">
                <a:latin typeface="Century Gothic" pitchFamily="34" charset="0"/>
              </a:rPr>
              <a:t>For an old bitch gone in the teeth,</a:t>
            </a:r>
            <a:br>
              <a:rPr lang="en-GB" altLang="en-US" sz="1900" dirty="0">
                <a:latin typeface="Century Gothic" pitchFamily="34" charset="0"/>
              </a:rPr>
            </a:br>
            <a:r>
              <a:rPr lang="en-GB" altLang="en-US" sz="1900" dirty="0">
                <a:latin typeface="Century Gothic" pitchFamily="34" charset="0"/>
              </a:rPr>
              <a:t>For a botched civilization.</a:t>
            </a:r>
            <a:br>
              <a:rPr lang="en-GB" altLang="en-US" sz="1900" dirty="0">
                <a:latin typeface="Century Gothic" pitchFamily="34" charset="0"/>
              </a:rPr>
            </a:br>
            <a:r>
              <a:rPr lang="en-GB" altLang="en-US" sz="1900" dirty="0">
                <a:latin typeface="Century Gothic" pitchFamily="34" charset="0"/>
              </a:rPr>
              <a:t>Charm, smiling at the good mouth,</a:t>
            </a:r>
            <a:br>
              <a:rPr lang="en-GB" altLang="en-US" sz="1900" dirty="0">
                <a:latin typeface="Century Gothic" pitchFamily="34" charset="0"/>
              </a:rPr>
            </a:br>
            <a:r>
              <a:rPr lang="en-GB" altLang="en-US" sz="1900" dirty="0">
                <a:latin typeface="Century Gothic" pitchFamily="34" charset="0"/>
              </a:rPr>
              <a:t>Quick eyes gone under earth's lid,</a:t>
            </a:r>
            <a:br>
              <a:rPr lang="en-GB" altLang="en-US" sz="1900" dirty="0">
                <a:latin typeface="Century Gothic" pitchFamily="34" charset="0"/>
              </a:rPr>
            </a:br>
            <a:r>
              <a:rPr lang="en-GB" altLang="en-US" sz="1200" dirty="0">
                <a:latin typeface="Century Gothic" pitchFamily="34" charset="0"/>
              </a:rPr>
              <a:t> </a:t>
            </a:r>
            <a:br>
              <a:rPr lang="en-GB" altLang="en-US" sz="1600" dirty="0">
                <a:latin typeface="Century Gothic" pitchFamily="34" charset="0"/>
              </a:rPr>
            </a:br>
            <a:r>
              <a:rPr lang="en-GB" altLang="en-US" sz="1900" dirty="0">
                <a:latin typeface="Century Gothic" pitchFamily="34" charset="0"/>
              </a:rPr>
              <a:t>For two gross of broken statues,</a:t>
            </a:r>
            <a:br>
              <a:rPr lang="en-GB" altLang="en-US" sz="1900" dirty="0">
                <a:latin typeface="Century Gothic" pitchFamily="34" charset="0"/>
              </a:rPr>
            </a:br>
            <a:r>
              <a:rPr lang="en-GB" altLang="en-US" sz="1900" dirty="0">
                <a:latin typeface="Century Gothic" pitchFamily="34" charset="0"/>
              </a:rPr>
              <a:t>For a few thousand battered books</a:t>
            </a:r>
          </a:p>
        </p:txBody>
      </p:sp>
      <p:sp>
        <p:nvSpPr>
          <p:cNvPr id="21508" name="Text Box 6"/>
          <p:cNvSpPr txBox="1">
            <a:spLocks noChangeArrowheads="1"/>
          </p:cNvSpPr>
          <p:nvPr/>
        </p:nvSpPr>
        <p:spPr bwMode="auto">
          <a:xfrm rot="16200000">
            <a:off x="8477895" y="2910022"/>
            <a:ext cx="667619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solidFill>
                  <a:srgbClr val="FFC000"/>
                </a:solidFill>
                <a:latin typeface="Palatino Linotype" panose="02040502050505030304" pitchFamily="18" charset="0"/>
              </a:rPr>
              <a:t>Ezra Pound, from ‘Hugh Selwyn </a:t>
            </a:r>
            <a:r>
              <a:rPr lang="en-GB" altLang="en-US" dirty="0" err="1">
                <a:solidFill>
                  <a:srgbClr val="FFC000"/>
                </a:solidFill>
                <a:latin typeface="Palatino Linotype" panose="02040502050505030304" pitchFamily="18" charset="0"/>
              </a:rPr>
              <a:t>Mauberley</a:t>
            </a:r>
            <a:r>
              <a:rPr lang="en-GB" altLang="en-US" dirty="0">
                <a:solidFill>
                  <a:srgbClr val="FFC000"/>
                </a:solidFill>
                <a:latin typeface="Palatino Linotype" panose="02040502050505030304" pitchFamily="18" charset="0"/>
              </a:rPr>
              <a:t>,’ 1920</a:t>
            </a:r>
          </a:p>
        </p:txBody>
      </p:sp>
      <p:cxnSp>
        <p:nvCxnSpPr>
          <p:cNvPr id="3" name="Straight Connector 2">
            <a:extLst>
              <a:ext uri="{FF2B5EF4-FFF2-40B4-BE49-F238E27FC236}">
                <a16:creationId xmlns:a16="http://schemas.microsoft.com/office/drawing/2014/main" id="{1C1250CA-297A-477D-BA18-449E3D087BE6}"/>
              </a:ext>
            </a:extLst>
          </p:cNvPr>
          <p:cNvCxnSpPr>
            <a:cxnSpLocks/>
          </p:cNvCxnSpPr>
          <p:nvPr/>
        </p:nvCxnSpPr>
        <p:spPr>
          <a:xfrm>
            <a:off x="335360" y="6294031"/>
            <a:ext cx="59046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E527007-5066-4C85-8DA5-DA89901A498C}"/>
              </a:ext>
            </a:extLst>
          </p:cNvPr>
          <p:cNvSpPr txBox="1"/>
          <p:nvPr/>
        </p:nvSpPr>
        <p:spPr>
          <a:xfrm>
            <a:off x="345654" y="6319555"/>
            <a:ext cx="4598218" cy="400110"/>
          </a:xfrm>
          <a:prstGeom prst="rect">
            <a:avLst/>
          </a:prstGeom>
          <a:noFill/>
        </p:spPr>
        <p:txBody>
          <a:bodyPr wrap="square">
            <a:spAutoFit/>
          </a:bodyPr>
          <a:lstStyle/>
          <a:p>
            <a:r>
              <a:rPr lang="en-GB" altLang="en-US" sz="2000" dirty="0">
                <a:solidFill>
                  <a:srgbClr val="FFFFAF"/>
                </a:solidFill>
                <a:latin typeface="Palatino Linotype" panose="02040502050505030304" pitchFamily="18" charset="0"/>
              </a:rPr>
              <a:t>POETRY:   compressed expression </a:t>
            </a:r>
            <a:endParaRPr lang="en-GB" sz="2000" dirty="0"/>
          </a:p>
        </p:txBody>
      </p:sp>
    </p:spTree>
    <p:extLst>
      <p:ext uri="{BB962C8B-B14F-4D97-AF65-F5344CB8AC3E}">
        <p14:creationId xmlns:p14="http://schemas.microsoft.com/office/powerpoint/2010/main" val="2249309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useBgFill="1">
        <p:nvSpPr>
          <p:cNvPr id="3" name="TextBox 2">
            <a:extLst>
              <a:ext uri="{FF2B5EF4-FFF2-40B4-BE49-F238E27FC236}">
                <a16:creationId xmlns:a16="http://schemas.microsoft.com/office/drawing/2014/main" id="{16FAE82D-8CB1-4B72-85B0-A83022787CB2}"/>
              </a:ext>
            </a:extLst>
          </p:cNvPr>
          <p:cNvSpPr txBox="1"/>
          <p:nvPr/>
        </p:nvSpPr>
        <p:spPr>
          <a:xfrm>
            <a:off x="731404" y="1196752"/>
            <a:ext cx="10729192" cy="4154984"/>
          </a:xfrm>
          <a:prstGeom prst="rect">
            <a:avLst/>
          </a:prstGeom>
        </p:spPr>
        <p:txBody>
          <a:bodyPr wrap="square">
            <a:spAutoFit/>
          </a:bodyPr>
          <a:lstStyle/>
          <a:p>
            <a:pPr marL="457200" indent="-457200">
              <a:buFont typeface="+mj-lt"/>
              <a:buAutoNum type="arabicPeriod"/>
            </a:pPr>
            <a:r>
              <a:rPr lang="en-GB" sz="2400" dirty="0">
                <a:latin typeface="Century Gothic" pitchFamily="34" charset="0"/>
              </a:rPr>
              <a:t> All writing is an attempt at communication: this may be an argument in a report or an essay  but </a:t>
            </a:r>
            <a:r>
              <a:rPr lang="en-GB" sz="2400" dirty="0">
                <a:solidFill>
                  <a:schemeClr val="accent1">
                    <a:lumMod val="60000"/>
                    <a:lumOff val="40000"/>
                  </a:schemeClr>
                </a:solidFill>
                <a:latin typeface="Century Gothic" pitchFamily="34" charset="0"/>
              </a:rPr>
              <a:t>it may also be a response that dramatizes or creates a world in which things can be seen clearly</a:t>
            </a:r>
          </a:p>
          <a:p>
            <a:pPr marL="457200" indent="-457200">
              <a:buFont typeface="+mj-lt"/>
              <a:buAutoNum type="arabicPeriod"/>
            </a:pPr>
            <a:endParaRPr lang="en-GB" sz="2400" dirty="0">
              <a:latin typeface="Century Gothic" pitchFamily="34" charset="0"/>
            </a:endParaRPr>
          </a:p>
          <a:p>
            <a:pPr marL="457200" indent="-457200">
              <a:buFont typeface="+mj-lt"/>
              <a:buAutoNum type="arabicPeriod"/>
            </a:pPr>
            <a:r>
              <a:rPr lang="en-GB" sz="2400" dirty="0">
                <a:latin typeface="Century Gothic" pitchFamily="34" charset="0"/>
              </a:rPr>
              <a:t>Creative writing requires </a:t>
            </a:r>
            <a:r>
              <a:rPr lang="en-GB" sz="2400" dirty="0">
                <a:solidFill>
                  <a:schemeClr val="accent1">
                    <a:lumMod val="60000"/>
                    <a:lumOff val="40000"/>
                  </a:schemeClr>
                </a:solidFill>
                <a:latin typeface="Century Gothic" pitchFamily="34" charset="0"/>
              </a:rPr>
              <a:t>rigorous editing and develops skills applicable across the board </a:t>
            </a:r>
          </a:p>
          <a:p>
            <a:pPr marL="457200" indent="-457200">
              <a:buFont typeface="+mj-lt"/>
              <a:buAutoNum type="arabicPeriod"/>
            </a:pPr>
            <a:endParaRPr lang="en-GB" sz="2400" dirty="0">
              <a:latin typeface="Century Gothic" pitchFamily="34" charset="0"/>
            </a:endParaRPr>
          </a:p>
          <a:p>
            <a:pPr marL="457200" indent="-457200">
              <a:buFont typeface="+mj-lt"/>
              <a:buAutoNum type="arabicPeriod"/>
            </a:pPr>
            <a:r>
              <a:rPr lang="en-GB" sz="2400" dirty="0">
                <a:latin typeface="Century Gothic" pitchFamily="34" charset="0"/>
              </a:rPr>
              <a:t>Creative writing makes us aware of </a:t>
            </a:r>
            <a:r>
              <a:rPr lang="en-GB" sz="2400" dirty="0">
                <a:solidFill>
                  <a:schemeClr val="accent1">
                    <a:lumMod val="60000"/>
                    <a:lumOff val="40000"/>
                  </a:schemeClr>
                </a:solidFill>
                <a:latin typeface="Century Gothic" pitchFamily="34" charset="0"/>
              </a:rPr>
              <a:t>shape, pace, development</a:t>
            </a:r>
            <a:r>
              <a:rPr lang="en-GB" sz="2400" dirty="0">
                <a:latin typeface="Century Gothic" pitchFamily="34" charset="0"/>
              </a:rPr>
              <a:t>; of the materiality of language and the necessity for </a:t>
            </a:r>
            <a:r>
              <a:rPr lang="en-GB" sz="2400" dirty="0">
                <a:solidFill>
                  <a:schemeClr val="accent1">
                    <a:lumMod val="60000"/>
                    <a:lumOff val="40000"/>
                  </a:schemeClr>
                </a:solidFill>
                <a:latin typeface="Century Gothic" pitchFamily="34" charset="0"/>
              </a:rPr>
              <a:t>clarity and focus </a:t>
            </a:r>
            <a:r>
              <a:rPr lang="en-GB" sz="2400" dirty="0">
                <a:latin typeface="Century Gothic" pitchFamily="34" charset="0"/>
              </a:rPr>
              <a:t>– elements essential to any writing.</a:t>
            </a:r>
          </a:p>
          <a:p>
            <a:endParaRPr lang="en-GB" sz="2400" dirty="0">
              <a:latin typeface="Century Gothic" pitchFamily="34" charset="0"/>
            </a:endParaRPr>
          </a:p>
        </p:txBody>
      </p:sp>
      <p:sp>
        <p:nvSpPr>
          <p:cNvPr id="5" name="TextBox 4">
            <a:extLst>
              <a:ext uri="{FF2B5EF4-FFF2-40B4-BE49-F238E27FC236}">
                <a16:creationId xmlns:a16="http://schemas.microsoft.com/office/drawing/2014/main" id="{0A804BF7-C46A-4278-A6CC-F87DA54C4D41}"/>
              </a:ext>
            </a:extLst>
          </p:cNvPr>
          <p:cNvSpPr txBox="1"/>
          <p:nvPr/>
        </p:nvSpPr>
        <p:spPr>
          <a:xfrm>
            <a:off x="479376" y="188640"/>
            <a:ext cx="6096000" cy="646331"/>
          </a:xfrm>
          <a:prstGeom prst="rect">
            <a:avLst/>
          </a:prstGeom>
          <a:noFill/>
        </p:spPr>
        <p:txBody>
          <a:bodyPr wrap="square">
            <a:spAutoFit/>
          </a:bodyPr>
          <a:lstStyle/>
          <a:p>
            <a:r>
              <a:rPr lang="en-GB" sz="3600" dirty="0">
                <a:solidFill>
                  <a:srgbClr val="92D050"/>
                </a:solidFill>
                <a:latin typeface="Felix Titling" panose="04060505060202020A04" pitchFamily="82" charset="0"/>
              </a:rPr>
              <a:t>SUMMARY of value</a:t>
            </a:r>
            <a:endParaRPr lang="en-GB"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3761514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E7316E-6872-4E5A-9870-D673CF912CD3}"/>
              </a:ext>
            </a:extLst>
          </p:cNvPr>
          <p:cNvSpPr txBox="1"/>
          <p:nvPr/>
        </p:nvSpPr>
        <p:spPr>
          <a:xfrm>
            <a:off x="335360" y="1091263"/>
            <a:ext cx="11233248" cy="5262979"/>
          </a:xfrm>
          <a:prstGeom prst="rect">
            <a:avLst/>
          </a:prstGeom>
          <a:noFill/>
        </p:spPr>
        <p:txBody>
          <a:bodyPr wrap="square">
            <a:spAutoFit/>
          </a:bodyPr>
          <a:lstStyle/>
          <a:p>
            <a:pPr marL="342900" indent="-342900">
              <a:buAutoNum type="arabicPeriod"/>
            </a:pPr>
            <a:r>
              <a:rPr lang="en-GB" sz="2400" dirty="0">
                <a:solidFill>
                  <a:schemeClr val="accent1">
                    <a:lumMod val="40000"/>
                    <a:lumOff val="60000"/>
                  </a:schemeClr>
                </a:solidFill>
                <a:latin typeface="Century Gothic" pitchFamily="34" charset="0"/>
              </a:rPr>
              <a:t>A monologue</a:t>
            </a:r>
          </a:p>
          <a:p>
            <a:r>
              <a:rPr lang="en-GB" sz="2400" dirty="0">
                <a:latin typeface="Century Gothic" pitchFamily="34" charset="0"/>
              </a:rPr>
              <a:t>This involves thinking into the head of another person, writing that person in a way that both conveys both the surface of the mind and the underlying issues that the speaker is not aware that they are saying. This could illustrate issues to do with politics and historical distance; it focuses on an individual at the heart of a web of influences and heightens our understanding of complexity.</a:t>
            </a:r>
          </a:p>
          <a:p>
            <a:endParaRPr lang="en-GB" sz="2400" dirty="0">
              <a:latin typeface="Century Gothic" pitchFamily="34" charset="0"/>
            </a:endParaRPr>
          </a:p>
          <a:p>
            <a:r>
              <a:rPr lang="en-GB" sz="2400" dirty="0">
                <a:solidFill>
                  <a:schemeClr val="accent1">
                    <a:lumMod val="40000"/>
                    <a:lumOff val="60000"/>
                  </a:schemeClr>
                </a:solidFill>
                <a:latin typeface="Century Gothic" pitchFamily="34" charset="0"/>
              </a:rPr>
              <a:t>2. A short story or playscript </a:t>
            </a:r>
          </a:p>
          <a:p>
            <a:r>
              <a:rPr lang="en-GB" sz="2400" dirty="0">
                <a:latin typeface="Century Gothic" pitchFamily="34" charset="0"/>
              </a:rPr>
              <a:t>This explores interaction with others; involves thinking not only of the contrasting and overlapping motivations and anxieties of individual characters, of their characteristic speech and verbal tics but also of the way that the mind is distracted, flicks away from a concern and returns to it; the way some people manipulate others</a:t>
            </a:r>
            <a:endParaRPr lang="en-GB" sz="2400" dirty="0"/>
          </a:p>
        </p:txBody>
      </p:sp>
      <p:sp>
        <p:nvSpPr>
          <p:cNvPr id="5" name="TextBox 4">
            <a:extLst>
              <a:ext uri="{FF2B5EF4-FFF2-40B4-BE49-F238E27FC236}">
                <a16:creationId xmlns:a16="http://schemas.microsoft.com/office/drawing/2014/main" id="{9C060AE8-AF12-4150-8144-A3FC9AFF182F}"/>
              </a:ext>
            </a:extLst>
          </p:cNvPr>
          <p:cNvSpPr txBox="1"/>
          <p:nvPr/>
        </p:nvSpPr>
        <p:spPr>
          <a:xfrm>
            <a:off x="191344" y="26665"/>
            <a:ext cx="11881320" cy="1077218"/>
          </a:xfrm>
          <a:prstGeom prst="rect">
            <a:avLst/>
          </a:prstGeom>
          <a:noFill/>
        </p:spPr>
        <p:txBody>
          <a:bodyPr wrap="square">
            <a:spAutoFit/>
          </a:bodyPr>
          <a:lstStyle/>
          <a:p>
            <a:pPr algn="ctr"/>
            <a:r>
              <a:rPr lang="en-GB" altLang="en-US" sz="3600" u="sng" dirty="0">
                <a:solidFill>
                  <a:srgbClr val="92D050"/>
                </a:solidFill>
                <a:latin typeface="Felix Titling" panose="04060505060202020A04" pitchFamily="82" charset="0"/>
              </a:rPr>
              <a:t>Example creative responses</a:t>
            </a:r>
          </a:p>
          <a:p>
            <a:pPr algn="ctr"/>
            <a:endParaRPr lang="en-GB" altLang="en-US" sz="280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918839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19EEDB-DA78-4700-93A3-B6C63A9FEA1A}"/>
              </a:ext>
            </a:extLst>
          </p:cNvPr>
          <p:cNvSpPr txBox="1"/>
          <p:nvPr/>
        </p:nvSpPr>
        <p:spPr>
          <a:xfrm>
            <a:off x="5502349" y="188640"/>
            <a:ext cx="6096000" cy="461665"/>
          </a:xfrm>
          <a:prstGeom prst="rect">
            <a:avLst/>
          </a:prstGeom>
          <a:noFill/>
        </p:spPr>
        <p:txBody>
          <a:bodyPr wrap="square">
            <a:spAutoFit/>
          </a:bodyPr>
          <a:lstStyle/>
          <a:p>
            <a:pPr algn="ctr"/>
            <a:r>
              <a:rPr lang="en-GB" altLang="en-US" sz="2400" u="sng" dirty="0">
                <a:solidFill>
                  <a:srgbClr val="92D050"/>
                </a:solidFill>
                <a:latin typeface="Century Gothic" pitchFamily="34" charset="0"/>
              </a:rPr>
              <a:t>Example creative responses </a:t>
            </a:r>
            <a:r>
              <a:rPr lang="en-GB" altLang="en-US" sz="2400" u="sng" dirty="0" err="1">
                <a:solidFill>
                  <a:srgbClr val="92D050"/>
                </a:solidFill>
                <a:latin typeface="Century Gothic" pitchFamily="34" charset="0"/>
              </a:rPr>
              <a:t>con’t</a:t>
            </a:r>
            <a:endParaRPr lang="en-GB" altLang="en-US" sz="2400" u="sng" dirty="0">
              <a:solidFill>
                <a:srgbClr val="92D050"/>
              </a:solidFill>
              <a:latin typeface="Century Gothic" pitchFamily="34" charset="0"/>
            </a:endParaRPr>
          </a:p>
        </p:txBody>
      </p:sp>
      <p:sp>
        <p:nvSpPr>
          <p:cNvPr id="7" name="TextBox 6">
            <a:extLst>
              <a:ext uri="{FF2B5EF4-FFF2-40B4-BE49-F238E27FC236}">
                <a16:creationId xmlns:a16="http://schemas.microsoft.com/office/drawing/2014/main" id="{EC1F2F37-4EA0-4DED-B33D-F22161513844}"/>
              </a:ext>
            </a:extLst>
          </p:cNvPr>
          <p:cNvSpPr txBox="1"/>
          <p:nvPr/>
        </p:nvSpPr>
        <p:spPr>
          <a:xfrm>
            <a:off x="1046362" y="836712"/>
            <a:ext cx="10585176" cy="5632311"/>
          </a:xfrm>
          <a:prstGeom prst="rect">
            <a:avLst/>
          </a:prstGeom>
          <a:noFill/>
        </p:spPr>
        <p:txBody>
          <a:bodyPr wrap="square">
            <a:spAutoFit/>
          </a:bodyPr>
          <a:lstStyle/>
          <a:p>
            <a:r>
              <a:rPr lang="en-GB" sz="2400" dirty="0">
                <a:solidFill>
                  <a:schemeClr val="accent1">
                    <a:lumMod val="40000"/>
                    <a:lumOff val="60000"/>
                  </a:schemeClr>
                </a:solidFill>
                <a:latin typeface="Century Gothic" pitchFamily="34" charset="0"/>
              </a:rPr>
              <a:t>3. A poem or series of poems</a:t>
            </a:r>
          </a:p>
          <a:p>
            <a:r>
              <a:rPr lang="en-GB" sz="2400" dirty="0">
                <a:latin typeface="Century Gothic" pitchFamily="34" charset="0"/>
              </a:rPr>
              <a:t>This involves thinking about rhythm and pattern in expression. It may use language play such as alliteration or assonance</a:t>
            </a:r>
          </a:p>
          <a:p>
            <a:endParaRPr lang="en-GB" sz="2400" dirty="0">
              <a:latin typeface="Century Gothic" pitchFamily="34" charset="0"/>
            </a:endParaRPr>
          </a:p>
          <a:p>
            <a:r>
              <a:rPr lang="en-GB" sz="2400" dirty="0">
                <a:latin typeface="Century Gothic" pitchFamily="34" charset="0"/>
              </a:rPr>
              <a:t>It can be </a:t>
            </a:r>
          </a:p>
          <a:p>
            <a:pPr marL="971550" lvl="1" indent="-514350" defTabSz="628650">
              <a:buFont typeface="+mj-lt"/>
              <a:buAutoNum type="romanLcPeriod"/>
            </a:pPr>
            <a:r>
              <a:rPr lang="en-GB" sz="2400" dirty="0">
                <a:latin typeface="Century Gothic" pitchFamily="34" charset="0"/>
              </a:rPr>
              <a:t>A recognised form (such as a sonnet or a  villanelle) </a:t>
            </a:r>
          </a:p>
          <a:p>
            <a:pPr marL="971550" lvl="1" indent="-514350" defTabSz="628650">
              <a:buFont typeface="+mj-lt"/>
              <a:buAutoNum type="romanLcPeriod"/>
            </a:pPr>
            <a:r>
              <a:rPr lang="en-GB" sz="2400" dirty="0">
                <a:latin typeface="Century Gothic" pitchFamily="34" charset="0"/>
              </a:rPr>
              <a:t>Free verse (depending on the rhythm of breath)</a:t>
            </a:r>
          </a:p>
          <a:p>
            <a:pPr marL="971550" lvl="1" indent="-514350" defTabSz="628650">
              <a:buFont typeface="+mj-lt"/>
              <a:buAutoNum type="romanLcPeriod"/>
            </a:pPr>
            <a:r>
              <a:rPr lang="en-GB" sz="2400" dirty="0">
                <a:latin typeface="Century Gothic" pitchFamily="34" charset="0"/>
              </a:rPr>
              <a:t>A list poem</a:t>
            </a:r>
          </a:p>
          <a:p>
            <a:pPr marL="971550" lvl="1" indent="-514350" defTabSz="628650">
              <a:buFont typeface="+mj-lt"/>
              <a:buAutoNum type="romanLcPeriod"/>
            </a:pPr>
            <a:r>
              <a:rPr lang="en-GB" sz="2400" dirty="0">
                <a:latin typeface="Century Gothic" pitchFamily="34" charset="0"/>
              </a:rPr>
              <a:t>A poem structured through question and answer</a:t>
            </a:r>
          </a:p>
          <a:p>
            <a:pPr marL="971550" lvl="1" indent="-514350" defTabSz="628650">
              <a:buFont typeface="+mj-lt"/>
              <a:buAutoNum type="romanLcPeriod"/>
            </a:pPr>
            <a:r>
              <a:rPr lang="en-GB" sz="2400" dirty="0">
                <a:latin typeface="Century Gothic" pitchFamily="34" charset="0"/>
              </a:rPr>
              <a:t>It may be a lyric poem (about a moment or an emotion) or a narrative poem (about something happening.)</a:t>
            </a:r>
          </a:p>
          <a:p>
            <a:pPr marL="971550" lvl="1" indent="-514350" defTabSz="628650">
              <a:buFont typeface="+mj-lt"/>
              <a:buAutoNum type="romanLcPeriod"/>
            </a:pPr>
            <a:r>
              <a:rPr lang="en-GB" sz="2400" dirty="0">
                <a:latin typeface="Century Gothic" pitchFamily="34" charset="0"/>
              </a:rPr>
              <a:t>It may be a series of poems clustered around a theme (such as a river or a city)</a:t>
            </a:r>
          </a:p>
          <a:p>
            <a:pPr marL="971550" lvl="1" indent="-514350" defTabSz="628650">
              <a:buFont typeface="+mj-lt"/>
              <a:buAutoNum type="romanLcPeriod"/>
            </a:pPr>
            <a:endParaRPr lang="en-GB" sz="2400" dirty="0">
              <a:latin typeface="Century Gothic" pitchFamily="34" charset="0"/>
            </a:endParaRPr>
          </a:p>
          <a:p>
            <a:pPr defTabSz="628650"/>
            <a:endParaRPr lang="en-GB" sz="2400" dirty="0">
              <a:latin typeface="Century Gothic" pitchFamily="34" charset="0"/>
            </a:endParaRPr>
          </a:p>
        </p:txBody>
      </p:sp>
    </p:spTree>
    <p:extLst>
      <p:ext uri="{BB962C8B-B14F-4D97-AF65-F5344CB8AC3E}">
        <p14:creationId xmlns:p14="http://schemas.microsoft.com/office/powerpoint/2010/main" val="2077775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1E4828-16FD-4E46-AB6B-2E65B4A13DD0}"/>
              </a:ext>
            </a:extLst>
          </p:cNvPr>
          <p:cNvSpPr txBox="1"/>
          <p:nvPr/>
        </p:nvSpPr>
        <p:spPr>
          <a:xfrm>
            <a:off x="407368" y="612844"/>
            <a:ext cx="11089232" cy="5632311"/>
          </a:xfrm>
          <a:prstGeom prst="rect">
            <a:avLst/>
          </a:prstGeom>
          <a:noFill/>
        </p:spPr>
        <p:txBody>
          <a:bodyPr wrap="square">
            <a:spAutoFit/>
          </a:bodyPr>
          <a:lstStyle/>
          <a:p>
            <a:r>
              <a:rPr lang="en-GB" altLang="en-US" sz="2400" dirty="0">
                <a:latin typeface="Century Gothic" panose="020B0502020202020204" pitchFamily="34" charset="0"/>
              </a:rPr>
              <a:t>All of these examples require some research – sometimes a lot - in order to give the writing detail and to avoid the kinds of cliché (think soundbites) that stop readers engaging with what it is saying. Look at the power of simple direct address in John Keats’s poem , written when he was aware that he was dying. (see final slide).</a:t>
            </a:r>
          </a:p>
          <a:p>
            <a:endParaRPr lang="en-GB" sz="2400" dirty="0">
              <a:latin typeface="Century Gothic" panose="020B0502020202020204" pitchFamily="34" charset="0"/>
            </a:endParaRPr>
          </a:p>
          <a:p>
            <a:r>
              <a:rPr lang="en-GB" sz="2400" dirty="0">
                <a:latin typeface="Century Gothic" panose="020B0502020202020204" pitchFamily="34" charset="0"/>
              </a:rPr>
              <a:t>Writing projects are often inspired by material – paintings, objects, places – that reaches into other worlds.  </a:t>
            </a:r>
          </a:p>
          <a:p>
            <a:endParaRPr lang="en-GB" sz="2400" dirty="0">
              <a:latin typeface="Century Gothic" panose="020B0502020202020204" pitchFamily="34" charset="0"/>
            </a:endParaRPr>
          </a:p>
          <a:p>
            <a:r>
              <a:rPr lang="en-GB" sz="2400" dirty="0">
                <a:latin typeface="Century Gothic" panose="020B0502020202020204" pitchFamily="34" charset="0"/>
              </a:rPr>
              <a:t>I give two examples of such material which invite researched creative responses: </a:t>
            </a:r>
          </a:p>
          <a:p>
            <a:endParaRPr lang="en-GB" sz="2400" dirty="0">
              <a:latin typeface="Century Gothic" panose="020B0502020202020204" pitchFamily="34" charset="0"/>
            </a:endParaRPr>
          </a:p>
          <a:p>
            <a:pPr marL="914400" lvl="1" indent="-457200">
              <a:buAutoNum type="arabicPeriod"/>
            </a:pPr>
            <a:r>
              <a:rPr lang="en-GB" sz="2400" dirty="0">
                <a:latin typeface="Century Gothic" panose="020B0502020202020204" pitchFamily="34" charset="0"/>
              </a:rPr>
              <a:t>Two, two-thousand year old funerary </a:t>
            </a:r>
            <a:r>
              <a:rPr lang="en-GB" sz="2400" b="0" i="0" dirty="0">
                <a:effectLst/>
                <a:latin typeface="Century Gothic" panose="020B0502020202020204" pitchFamily="34" charset="0"/>
              </a:rPr>
              <a:t>portraits from </a:t>
            </a:r>
            <a:r>
              <a:rPr lang="en-GB" sz="2400" dirty="0">
                <a:latin typeface="Century Gothic" panose="020B0502020202020204" pitchFamily="34" charset="0"/>
              </a:rPr>
              <a:t>Al-</a:t>
            </a:r>
            <a:r>
              <a:rPr lang="en-GB" sz="2400" dirty="0" err="1">
                <a:latin typeface="Century Gothic" panose="020B0502020202020204" pitchFamily="34" charset="0"/>
              </a:rPr>
              <a:t>Fayyum</a:t>
            </a:r>
            <a:r>
              <a:rPr lang="en-GB" sz="2400" dirty="0">
                <a:latin typeface="Century Gothic" panose="020B0502020202020204" pitchFamily="34" charset="0"/>
              </a:rPr>
              <a:t>, Egypt </a:t>
            </a:r>
          </a:p>
          <a:p>
            <a:pPr marL="914400" lvl="1" indent="-457200">
              <a:buAutoNum type="arabicPeriod"/>
            </a:pPr>
            <a:r>
              <a:rPr lang="en-GB" sz="2400" dirty="0">
                <a:latin typeface="Century Gothic" panose="020B0502020202020204" pitchFamily="34" charset="0"/>
              </a:rPr>
              <a:t>Three images of deserted soviet sanatoria from Georgia</a:t>
            </a:r>
            <a:endParaRPr lang="en-GB" sz="2200" dirty="0">
              <a:latin typeface="Century Gothic" panose="020B0502020202020204" pitchFamily="34" charset="0"/>
            </a:endParaRPr>
          </a:p>
        </p:txBody>
      </p:sp>
    </p:spTree>
    <p:extLst>
      <p:ext uri="{BB962C8B-B14F-4D97-AF65-F5344CB8AC3E}">
        <p14:creationId xmlns:p14="http://schemas.microsoft.com/office/powerpoint/2010/main" val="4193594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pic>
        <p:nvPicPr>
          <p:cNvPr id="8194" name="Picture 2" descr="Fayum Mummy Portraits Expose Information About Precise Painting Techniques  and Possible Neurological Disorders | Ancient Origins">
            <a:extLst>
              <a:ext uri="{FF2B5EF4-FFF2-40B4-BE49-F238E27FC236}">
                <a16:creationId xmlns:a16="http://schemas.microsoft.com/office/drawing/2014/main" id="{7C08055E-28A5-4432-9303-331588BDCF8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35360" y="2780928"/>
            <a:ext cx="5655171" cy="378323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Two Fayum Mummy Portraits Reunited in Ontario After a Century Apart">
            <a:extLst>
              <a:ext uri="{FF2B5EF4-FFF2-40B4-BE49-F238E27FC236}">
                <a16:creationId xmlns:a16="http://schemas.microsoft.com/office/drawing/2014/main" id="{C445ECF4-7879-498B-892F-D203073FBA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1471" y="781812"/>
            <a:ext cx="5400600" cy="33146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3CC38EC-C6A5-45DA-A3FE-939DA0F8BD4C}"/>
              </a:ext>
            </a:extLst>
          </p:cNvPr>
          <p:cNvSpPr txBox="1"/>
          <p:nvPr/>
        </p:nvSpPr>
        <p:spPr>
          <a:xfrm>
            <a:off x="6336704" y="5661248"/>
            <a:ext cx="5519936" cy="830997"/>
          </a:xfrm>
          <a:prstGeom prst="rect">
            <a:avLst/>
          </a:prstGeom>
          <a:noFill/>
        </p:spPr>
        <p:txBody>
          <a:bodyPr wrap="square">
            <a:spAutoFit/>
          </a:bodyPr>
          <a:lstStyle/>
          <a:p>
            <a:r>
              <a:rPr lang="en-GB" sz="2400" b="0" i="0" dirty="0">
                <a:effectLst/>
                <a:latin typeface="Century Gothic" panose="020B0502020202020204" pitchFamily="34" charset="0"/>
              </a:rPr>
              <a:t>Funerary portraits,</a:t>
            </a:r>
            <a:r>
              <a:rPr lang="en-GB" sz="2400" dirty="0">
                <a:latin typeface="Century Gothic" panose="020B0502020202020204" pitchFamily="34" charset="0"/>
              </a:rPr>
              <a:t> Al-</a:t>
            </a:r>
            <a:r>
              <a:rPr lang="en-GB" sz="2400" dirty="0" err="1">
                <a:latin typeface="Century Gothic" panose="020B0502020202020204" pitchFamily="34" charset="0"/>
              </a:rPr>
              <a:t>Fayyum</a:t>
            </a:r>
            <a:r>
              <a:rPr lang="en-GB" sz="2400" dirty="0">
                <a:latin typeface="Century Gothic" panose="020B0502020202020204" pitchFamily="34" charset="0"/>
              </a:rPr>
              <a:t>, Egypt </a:t>
            </a:r>
            <a:r>
              <a:rPr lang="en-GB" sz="2400" b="0" i="0" dirty="0">
                <a:effectLst/>
                <a:latin typeface="Century Gothic" panose="020B0502020202020204" pitchFamily="34" charset="0"/>
              </a:rPr>
              <a:t> 2,000 years old </a:t>
            </a:r>
            <a:endParaRPr lang="en-GB" sz="2400" dirty="0">
              <a:latin typeface="Century Gothic" panose="020B0502020202020204" pitchFamily="34" charset="0"/>
            </a:endParaRPr>
          </a:p>
        </p:txBody>
      </p:sp>
      <p:sp>
        <p:nvSpPr>
          <p:cNvPr id="7" name="TextBox 6">
            <a:extLst>
              <a:ext uri="{FF2B5EF4-FFF2-40B4-BE49-F238E27FC236}">
                <a16:creationId xmlns:a16="http://schemas.microsoft.com/office/drawing/2014/main" id="{FD691D7B-2E5F-4887-8099-B6B43F404674}"/>
              </a:ext>
            </a:extLst>
          </p:cNvPr>
          <p:cNvSpPr txBox="1"/>
          <p:nvPr/>
        </p:nvSpPr>
        <p:spPr>
          <a:xfrm>
            <a:off x="355576" y="280546"/>
            <a:ext cx="5400599" cy="1569660"/>
          </a:xfrm>
          <a:prstGeom prst="rect">
            <a:avLst/>
          </a:prstGeom>
          <a:noFill/>
        </p:spPr>
        <p:txBody>
          <a:bodyPr wrap="square">
            <a:spAutoFit/>
          </a:bodyPr>
          <a:lstStyle/>
          <a:p>
            <a:r>
              <a:rPr lang="en-GB" sz="3200" dirty="0">
                <a:solidFill>
                  <a:schemeClr val="accent1">
                    <a:lumMod val="60000"/>
                    <a:lumOff val="40000"/>
                  </a:schemeClr>
                </a:solidFill>
                <a:latin typeface="Felix Titling" panose="04060505060202020A04" pitchFamily="82" charset="0"/>
              </a:rPr>
              <a:t>IMAGES OF LIFE ATTACHED TO THE MUMMIFIED CORPSE</a:t>
            </a:r>
          </a:p>
        </p:txBody>
      </p:sp>
    </p:spTree>
    <p:extLst>
      <p:ext uri="{BB962C8B-B14F-4D97-AF65-F5344CB8AC3E}">
        <p14:creationId xmlns:p14="http://schemas.microsoft.com/office/powerpoint/2010/main" val="273942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0032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D88-E57B-4B8A-9AD4-D4AB848E0DAA}"/>
              </a:ext>
            </a:extLst>
          </p:cNvPr>
          <p:cNvSpPr>
            <a:spLocks noGrp="1"/>
          </p:cNvSpPr>
          <p:nvPr>
            <p:ph type="title"/>
          </p:nvPr>
        </p:nvSpPr>
        <p:spPr>
          <a:xfrm>
            <a:off x="5275107" y="0"/>
            <a:ext cx="6449961" cy="1229032"/>
          </a:xfrm>
        </p:spPr>
        <p:txBody>
          <a:bodyPr>
            <a:noAutofit/>
          </a:bodyPr>
          <a:lstStyle/>
          <a:p>
            <a:r>
              <a:rPr lang="en-GB" altLang="en-US" sz="3000" dirty="0">
                <a:solidFill>
                  <a:schemeClr val="accent1">
                    <a:lumMod val="60000"/>
                    <a:lumOff val="40000"/>
                  </a:schemeClr>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DESERTED SOVIET SANATORIUM </a:t>
            </a:r>
            <a:br>
              <a:rPr lang="en-GB" altLang="en-US" sz="3000" dirty="0">
                <a:solidFill>
                  <a:schemeClr val="accent1">
                    <a:lumMod val="60000"/>
                    <a:lumOff val="40000"/>
                  </a:schemeClr>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br>
            <a:r>
              <a:rPr lang="en-GB" altLang="en-US" sz="3000" dirty="0">
                <a:solidFill>
                  <a:schemeClr val="accent1">
                    <a:lumMod val="60000"/>
                    <a:lumOff val="40000"/>
                  </a:schemeClr>
                </a:solidFill>
                <a:effectLst>
                  <a:outerShdw blurRad="38100" dist="38100" dir="2700000" algn="tl">
                    <a:srgbClr val="000000">
                      <a:alpha val="43137"/>
                    </a:srgbClr>
                  </a:outerShdw>
                </a:effectLst>
                <a:latin typeface="Felix Titling" panose="04060505060202020A04" pitchFamily="82" charset="0"/>
                <a:ea typeface="Perpetua" panose="02020502060401020303" pitchFamily="18" charset="0"/>
                <a:cs typeface="Times New Roman" panose="02020603050405020304" pitchFamily="18" charset="0"/>
              </a:rPr>
              <a:t>	</a:t>
            </a:r>
            <a:r>
              <a:rPr lang="en-GB" altLang="en-US" sz="2400" dirty="0">
                <a:latin typeface="Century Gothic" panose="020B0502020202020204" pitchFamily="34" charset="0"/>
                <a:ea typeface="Perpetua" panose="02020502060401020303" pitchFamily="18" charset="0"/>
                <a:cs typeface="Times New Roman" panose="02020603050405020304" pitchFamily="18" charset="0"/>
              </a:rPr>
              <a:t>interiors </a:t>
            </a:r>
            <a:r>
              <a:rPr lang="en-GB" altLang="en-US" sz="2000" dirty="0">
                <a:latin typeface="Felix Titling" panose="04060505060202020A04" pitchFamily="82" charset="0"/>
                <a:cs typeface="Times New Roman" panose="02020603050405020304" pitchFamily="18" charset="0"/>
              </a:rPr>
              <a:t>&amp;</a:t>
            </a:r>
            <a:r>
              <a:rPr lang="en-GB" altLang="en-US" sz="2400" dirty="0">
                <a:latin typeface="Century Gothic" panose="020B0502020202020204" pitchFamily="34" charset="0"/>
                <a:ea typeface="Perpetua" panose="02020502060401020303" pitchFamily="18" charset="0"/>
                <a:cs typeface="Times New Roman" panose="02020603050405020304" pitchFamily="18" charset="0"/>
              </a:rPr>
              <a:t> stairs going nowhere</a:t>
            </a:r>
            <a:endParaRPr lang="en-GB" sz="3200" dirty="0">
              <a:latin typeface="Century Gothic" panose="020B0502020202020204" pitchFamily="34" charset="0"/>
            </a:endParaRPr>
          </a:p>
        </p:txBody>
      </p:sp>
      <p:pic>
        <p:nvPicPr>
          <p:cNvPr id="4098" name="Picture 2">
            <a:extLst>
              <a:ext uri="{FF2B5EF4-FFF2-40B4-BE49-F238E27FC236}">
                <a16:creationId xmlns:a16="http://schemas.microsoft.com/office/drawing/2014/main" id="{8D21EC88-7FC4-4DD8-A1CD-0BEDAA6C58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699" y="300582"/>
            <a:ext cx="4524133" cy="3017803"/>
          </a:xfrm>
          <a:prstGeom prst="rect">
            <a:avLst/>
          </a:prstGeom>
          <a:noFill/>
          <a:ln>
            <a:solidFill>
              <a:schemeClr val="accent1">
                <a:lumMod val="40000"/>
                <a:lumOff val="60000"/>
              </a:schemeClr>
            </a:solidFill>
          </a:ln>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13ACBEDD-35CE-4B02-99CC-7B2DEE6AA0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699" y="3477766"/>
            <a:ext cx="4532084" cy="3110534"/>
          </a:xfrm>
          <a:prstGeom prst="rect">
            <a:avLst/>
          </a:prstGeom>
          <a:noFill/>
          <a:ln>
            <a:solidFill>
              <a:schemeClr val="accent1">
                <a:lumMod val="40000"/>
                <a:lumOff val="60000"/>
              </a:schemeClr>
            </a:solidFill>
          </a:ln>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0084A8E6-F757-4ED0-ABE3-4E9538C7A5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7032104" y="1347707"/>
            <a:ext cx="3554093" cy="5240593"/>
          </a:xfrm>
          <a:prstGeom prst="rect">
            <a:avLst/>
          </a:prstGeom>
          <a:noFill/>
          <a:ln>
            <a:solidFill>
              <a:schemeClr val="accent1">
                <a:lumMod val="40000"/>
                <a:lumOff val="6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5683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E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D793EA-A745-44FC-B3B8-E6D639A541BC}"/>
              </a:ext>
            </a:extLst>
          </p:cNvPr>
          <p:cNvSpPr txBox="1"/>
          <p:nvPr/>
        </p:nvSpPr>
        <p:spPr>
          <a:xfrm>
            <a:off x="767408" y="1268760"/>
            <a:ext cx="10297144" cy="4647426"/>
          </a:xfrm>
          <a:prstGeom prst="rect">
            <a:avLst/>
          </a:prstGeom>
          <a:noFill/>
        </p:spPr>
        <p:txBody>
          <a:bodyPr wrap="square">
            <a:spAutoFit/>
          </a:bodyPr>
          <a:lstStyle/>
          <a:p>
            <a:pPr fontAlgn="base"/>
            <a:r>
              <a:rPr lang="en-GB" sz="3200" dirty="0">
                <a:solidFill>
                  <a:srgbClr val="FFC000"/>
                </a:solidFill>
                <a:effectLst/>
                <a:latin typeface="Palatino Linotype" panose="02040502050505030304" pitchFamily="18" charset="0"/>
              </a:rPr>
              <a:t>This living hand, now warm and capable</a:t>
            </a:r>
          </a:p>
          <a:p>
            <a:pPr fontAlgn="base"/>
            <a:endParaRPr lang="en-GB" sz="2400" dirty="0">
              <a:effectLst/>
              <a:latin typeface="Palatino Linotype" panose="02040502050505030304" pitchFamily="18" charset="0"/>
            </a:endParaRPr>
          </a:p>
          <a:p>
            <a:pPr marL="266700" fontAlgn="base"/>
            <a:r>
              <a:rPr lang="en-GB" sz="2400" dirty="0">
                <a:effectLst/>
                <a:latin typeface="Palatino Linotype" panose="02040502050505030304" pitchFamily="18" charset="0"/>
              </a:rPr>
              <a:t>This living hand, now warm and capable</a:t>
            </a:r>
            <a:br>
              <a:rPr lang="en-GB" sz="2400" dirty="0">
                <a:effectLst/>
                <a:latin typeface="Palatino Linotype" panose="02040502050505030304" pitchFamily="18" charset="0"/>
              </a:rPr>
            </a:br>
            <a:r>
              <a:rPr lang="en-GB" sz="2400" dirty="0">
                <a:effectLst/>
                <a:latin typeface="Palatino Linotype" panose="02040502050505030304" pitchFamily="18" charset="0"/>
              </a:rPr>
              <a:t>Of earnest grasping, would, if it were cold</a:t>
            </a:r>
            <a:br>
              <a:rPr lang="en-GB" sz="2400" dirty="0">
                <a:effectLst/>
                <a:latin typeface="Palatino Linotype" panose="02040502050505030304" pitchFamily="18" charset="0"/>
              </a:rPr>
            </a:br>
            <a:r>
              <a:rPr lang="en-GB" sz="2400" dirty="0">
                <a:effectLst/>
                <a:latin typeface="Palatino Linotype" panose="02040502050505030304" pitchFamily="18" charset="0"/>
              </a:rPr>
              <a:t>And in the icy silence of the tomb,</a:t>
            </a:r>
            <a:br>
              <a:rPr lang="en-GB" sz="2400" dirty="0">
                <a:effectLst/>
                <a:latin typeface="Palatino Linotype" panose="02040502050505030304" pitchFamily="18" charset="0"/>
              </a:rPr>
            </a:br>
            <a:r>
              <a:rPr lang="en-GB" sz="2400" dirty="0">
                <a:effectLst/>
                <a:latin typeface="Palatino Linotype" panose="02040502050505030304" pitchFamily="18" charset="0"/>
              </a:rPr>
              <a:t>So haunt thy days and chill thy dreaming nights</a:t>
            </a:r>
            <a:br>
              <a:rPr lang="en-GB" sz="2400" dirty="0">
                <a:effectLst/>
                <a:latin typeface="Palatino Linotype" panose="02040502050505030304" pitchFamily="18" charset="0"/>
              </a:rPr>
            </a:br>
            <a:r>
              <a:rPr lang="en-GB" sz="2400" dirty="0">
                <a:effectLst/>
                <a:latin typeface="Palatino Linotype" panose="02040502050505030304" pitchFamily="18" charset="0"/>
              </a:rPr>
              <a:t>That thou would wish thine own heart dry of blood</a:t>
            </a:r>
            <a:br>
              <a:rPr lang="en-GB" sz="2400" dirty="0">
                <a:effectLst/>
                <a:latin typeface="Palatino Linotype" panose="02040502050505030304" pitchFamily="18" charset="0"/>
              </a:rPr>
            </a:br>
            <a:r>
              <a:rPr lang="en-GB" sz="2400" dirty="0">
                <a:effectLst/>
                <a:latin typeface="Palatino Linotype" panose="02040502050505030304" pitchFamily="18" charset="0"/>
              </a:rPr>
              <a:t>So in my veins red life might stream again,</a:t>
            </a:r>
            <a:br>
              <a:rPr lang="en-GB" sz="2400" dirty="0">
                <a:effectLst/>
                <a:latin typeface="Palatino Linotype" panose="02040502050505030304" pitchFamily="18" charset="0"/>
              </a:rPr>
            </a:br>
            <a:r>
              <a:rPr lang="en-GB" sz="2400" dirty="0">
                <a:effectLst/>
                <a:latin typeface="Palatino Linotype" panose="02040502050505030304" pitchFamily="18" charset="0"/>
              </a:rPr>
              <a:t>And thou be conscience-</a:t>
            </a:r>
            <a:r>
              <a:rPr lang="en-GB" sz="2400" dirty="0" err="1">
                <a:effectLst/>
                <a:latin typeface="Palatino Linotype" panose="02040502050505030304" pitchFamily="18" charset="0"/>
              </a:rPr>
              <a:t>calm’d</a:t>
            </a:r>
            <a:r>
              <a:rPr lang="en-GB" sz="2400" dirty="0">
                <a:effectLst/>
                <a:latin typeface="Palatino Linotype" panose="02040502050505030304" pitchFamily="18" charset="0"/>
              </a:rPr>
              <a:t>–see here it is–</a:t>
            </a:r>
            <a:br>
              <a:rPr lang="en-GB" sz="2400" dirty="0">
                <a:effectLst/>
                <a:latin typeface="Palatino Linotype" panose="02040502050505030304" pitchFamily="18" charset="0"/>
              </a:rPr>
            </a:br>
            <a:r>
              <a:rPr lang="en-GB" sz="2400" dirty="0">
                <a:effectLst/>
                <a:latin typeface="Palatino Linotype" panose="02040502050505030304" pitchFamily="18" charset="0"/>
              </a:rPr>
              <a:t>I hold it towards you.</a:t>
            </a:r>
          </a:p>
          <a:p>
            <a:pPr marL="266700" fontAlgn="base"/>
            <a:endParaRPr lang="en-GB" sz="2400" b="0" i="0" dirty="0">
              <a:latin typeface="Palatino Linotype" panose="02040502050505030304" pitchFamily="18" charset="0"/>
            </a:endParaRPr>
          </a:p>
          <a:p>
            <a:pPr marL="266700" fontAlgn="base"/>
            <a:r>
              <a:rPr lang="en-GB" sz="2400" dirty="0">
                <a:effectLst/>
                <a:latin typeface="Palatino Linotype" panose="02040502050505030304" pitchFamily="18" charset="0"/>
              </a:rPr>
              <a:t>						</a:t>
            </a:r>
            <a:r>
              <a:rPr lang="en-GB" sz="2000" dirty="0">
                <a:solidFill>
                  <a:srgbClr val="FFFFAF"/>
                </a:solidFill>
                <a:effectLst/>
                <a:latin typeface="Palatino Linotype" panose="02040502050505030304" pitchFamily="18" charset="0"/>
              </a:rPr>
              <a:t>John Keats</a:t>
            </a:r>
            <a:endParaRPr lang="en-GB" sz="2400" b="0" i="0" dirty="0">
              <a:solidFill>
                <a:srgbClr val="FFFFAF"/>
              </a:solidFill>
              <a:effectLst/>
              <a:latin typeface="Palatino Linotype" panose="02040502050505030304" pitchFamily="18" charset="0"/>
            </a:endParaRPr>
          </a:p>
        </p:txBody>
      </p:sp>
    </p:spTree>
    <p:extLst>
      <p:ext uri="{BB962C8B-B14F-4D97-AF65-F5344CB8AC3E}">
        <p14:creationId xmlns:p14="http://schemas.microsoft.com/office/powerpoint/2010/main" val="16232389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766</TotalTime>
  <Words>1939</Words>
  <Application>Microsoft Office PowerPoint</Application>
  <PresentationFormat>Widescreen</PresentationFormat>
  <Paragraphs>123</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Century Gothic</vt:lpstr>
      <vt:lpstr>Felix Titling</vt:lpstr>
      <vt:lpstr>Garamond</vt:lpstr>
      <vt:lpstr>Palatino Linotype</vt:lpstr>
      <vt:lpstr>Perpetua Titling MT</vt:lpstr>
      <vt:lpstr>Wingdings</vt:lpstr>
      <vt:lpstr>Elemental</vt:lpstr>
      <vt:lpstr>PowerPoint Presentation</vt:lpstr>
      <vt:lpstr>1. The value of creative responses</vt:lpstr>
      <vt:lpstr>PowerPoint Presentation</vt:lpstr>
      <vt:lpstr>PowerPoint Presentation</vt:lpstr>
      <vt:lpstr>Short Fiction develops ‘Counterfactual Thinking’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DESERTED SOVIET SANATORIUM   interiors &amp; stairs going nowhere</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Jeni Williams</cp:lastModifiedBy>
  <cp:revision>33</cp:revision>
  <dcterms:created xsi:type="dcterms:W3CDTF">2009-09-29T15:17:47Z</dcterms:created>
  <dcterms:modified xsi:type="dcterms:W3CDTF">2020-11-03T23:59:23Z</dcterms:modified>
</cp:coreProperties>
</file>