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8" r:id="rId7"/>
    <p:sldId id="265" r:id="rId8"/>
    <p:sldId id="259" r:id="rId9"/>
    <p:sldId id="260" r:id="rId10"/>
    <p:sldId id="266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726D0E-0681-4E8E-B4E9-F7A62CDBFEA6}" v="107" dt="2022-02-28T15:49:46.646"/>
    <p1510:client id="{22266AC5-A254-3474-3FEC-35ABCB0FCDA2}" v="93" dt="2022-02-22T17:25:08.114"/>
    <p1510:client id="{4FA2FDF0-134C-B45B-30E6-A0EBBF8D4CDF}" v="1" dt="2022-02-23T17:37:40.935"/>
    <p1510:client id="{7DC1353D-C24B-3BCC-B3A6-96D1F341228F}" v="9" dt="2022-02-23T17:15:59.223"/>
    <p1510:client id="{BECCD3F5-4A3A-0D02-E1C6-588155EE67AD}" v="14" dt="2022-02-23T17:33:39.173"/>
    <p1510:client id="{EACB1DB7-470C-4607-A035-49251EBB7169}" v="60" vWet="62" dt="2022-02-23T17:20:04.986"/>
    <p1510:client id="{FF0797A0-DCEF-03BD-9368-7C5E460D8B99}" v="29" dt="2022-02-23T17:45:37.7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72B09F-3679-4098-80E8-4F42B4CBB9B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BB6BE5E-907E-4141-87C8-199EA8A0B95A}">
      <dgm:prSet/>
      <dgm:spPr/>
      <dgm:t>
        <a:bodyPr/>
        <a:lstStyle/>
        <a:p>
          <a:r>
            <a:rPr lang="en-US"/>
            <a:t>Which digital tool is most commonly used for collaboration at UWTSD?</a:t>
          </a:r>
        </a:p>
      </dgm:t>
    </dgm:pt>
    <dgm:pt modelId="{F4043DFF-C423-47BE-AC3B-A075339CF9C9}" type="parTrans" cxnId="{82E75635-D3B6-42A1-99AD-EB08ADD03D66}">
      <dgm:prSet/>
      <dgm:spPr/>
      <dgm:t>
        <a:bodyPr/>
        <a:lstStyle/>
        <a:p>
          <a:endParaRPr lang="en-US"/>
        </a:p>
      </dgm:t>
    </dgm:pt>
    <dgm:pt modelId="{BA88F4BB-0E91-479A-8167-79B3A89AAF5F}" type="sibTrans" cxnId="{82E75635-D3B6-42A1-99AD-EB08ADD03D66}">
      <dgm:prSet/>
      <dgm:spPr/>
      <dgm:t>
        <a:bodyPr/>
        <a:lstStyle/>
        <a:p>
          <a:endParaRPr lang="en-US"/>
        </a:p>
      </dgm:t>
    </dgm:pt>
    <dgm:pt modelId="{C9A69795-9623-4C04-9D7A-BD74C619853F}">
      <dgm:prSet/>
      <dgm:spPr/>
      <dgm:t>
        <a:bodyPr/>
        <a:lstStyle/>
        <a:p>
          <a:r>
            <a:rPr lang="en-US"/>
            <a:t>Microsoft Teams.</a:t>
          </a:r>
        </a:p>
      </dgm:t>
    </dgm:pt>
    <dgm:pt modelId="{490DACD6-248C-453B-8957-D13C397D5D7A}" type="parTrans" cxnId="{D4FEEF98-0C83-4488-B4EE-7268973CF308}">
      <dgm:prSet/>
      <dgm:spPr/>
      <dgm:t>
        <a:bodyPr/>
        <a:lstStyle/>
        <a:p>
          <a:endParaRPr lang="en-US"/>
        </a:p>
      </dgm:t>
    </dgm:pt>
    <dgm:pt modelId="{D0646DC9-2E9F-4E25-9AF1-52D933EFFD28}" type="sibTrans" cxnId="{D4FEEF98-0C83-4488-B4EE-7268973CF308}">
      <dgm:prSet/>
      <dgm:spPr/>
      <dgm:t>
        <a:bodyPr/>
        <a:lstStyle/>
        <a:p>
          <a:endParaRPr lang="en-US"/>
        </a:p>
      </dgm:t>
    </dgm:pt>
    <dgm:pt modelId="{D2C91398-5FDB-407F-9439-20B88FB5A089}">
      <dgm:prSet/>
      <dgm:spPr/>
      <dgm:t>
        <a:bodyPr/>
        <a:lstStyle/>
        <a:p>
          <a:r>
            <a:rPr lang="en-US"/>
            <a:t>Outlook </a:t>
          </a:r>
        </a:p>
      </dgm:t>
    </dgm:pt>
    <dgm:pt modelId="{5BAEE25B-D34A-4995-8292-540B312C5275}" type="parTrans" cxnId="{ADE3F282-47B5-428C-8C05-3490320DDF45}">
      <dgm:prSet/>
      <dgm:spPr/>
      <dgm:t>
        <a:bodyPr/>
        <a:lstStyle/>
        <a:p>
          <a:endParaRPr lang="en-US"/>
        </a:p>
      </dgm:t>
    </dgm:pt>
    <dgm:pt modelId="{6AD05706-EEBB-431E-B1CC-F9F48D18FA6B}" type="sibTrans" cxnId="{ADE3F282-47B5-428C-8C05-3490320DDF45}">
      <dgm:prSet/>
      <dgm:spPr/>
      <dgm:t>
        <a:bodyPr/>
        <a:lstStyle/>
        <a:p>
          <a:endParaRPr lang="en-US"/>
        </a:p>
      </dgm:t>
    </dgm:pt>
    <dgm:pt modelId="{F77D738D-FAAC-47DA-9226-24E32BC41B76}">
      <dgm:prSet/>
      <dgm:spPr/>
      <dgm:t>
        <a:bodyPr/>
        <a:lstStyle/>
        <a:p>
          <a:r>
            <a:rPr lang="en-US"/>
            <a:t>Calendar</a:t>
          </a:r>
        </a:p>
      </dgm:t>
    </dgm:pt>
    <dgm:pt modelId="{51FDC9BF-4372-498B-BBCD-B7A1D8A5A6A0}" type="parTrans" cxnId="{57967280-512F-4CE3-8DCE-3F7AB2DEF6D1}">
      <dgm:prSet/>
      <dgm:spPr/>
      <dgm:t>
        <a:bodyPr/>
        <a:lstStyle/>
        <a:p>
          <a:endParaRPr lang="en-US"/>
        </a:p>
      </dgm:t>
    </dgm:pt>
    <dgm:pt modelId="{A3796DDC-DC03-4817-96BB-17333D3C5D1B}" type="sibTrans" cxnId="{57967280-512F-4CE3-8DCE-3F7AB2DEF6D1}">
      <dgm:prSet/>
      <dgm:spPr/>
      <dgm:t>
        <a:bodyPr/>
        <a:lstStyle/>
        <a:p>
          <a:endParaRPr lang="en-US"/>
        </a:p>
      </dgm:t>
    </dgm:pt>
    <dgm:pt modelId="{6D6415BE-C03E-47A1-B21A-B766F7C2F746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Smart phones </a:t>
          </a:r>
        </a:p>
      </dgm:t>
    </dgm:pt>
    <dgm:pt modelId="{2092935A-6BC3-46CA-AB8A-3C739382FCCC}" type="parTrans" cxnId="{D777F8A5-0AC4-4531-8576-F1A23E5001A3}">
      <dgm:prSet/>
      <dgm:spPr/>
    </dgm:pt>
    <dgm:pt modelId="{F43D5317-FA35-45F2-829F-1168AAF2E785}" type="sibTrans" cxnId="{D777F8A5-0AC4-4531-8576-F1A23E5001A3}">
      <dgm:prSet/>
      <dgm:spPr/>
    </dgm:pt>
    <dgm:pt modelId="{45D151A5-1F81-455C-9A37-C6E5C473E43B}" type="pres">
      <dgm:prSet presAssocID="{3F72B09F-3679-4098-80E8-4F42B4CBB9BC}" presName="linear" presStyleCnt="0">
        <dgm:presLayoutVars>
          <dgm:animLvl val="lvl"/>
          <dgm:resizeHandles val="exact"/>
        </dgm:presLayoutVars>
      </dgm:prSet>
      <dgm:spPr/>
    </dgm:pt>
    <dgm:pt modelId="{6A5F2708-4E52-441C-9829-ED32944A666F}" type="pres">
      <dgm:prSet presAssocID="{DBB6BE5E-907E-4141-87C8-199EA8A0B95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AD4CC73-C539-4399-8D61-FA666BDC3792}" type="pres">
      <dgm:prSet presAssocID="{DBB6BE5E-907E-4141-87C8-199EA8A0B95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2E75635-D3B6-42A1-99AD-EB08ADD03D66}" srcId="{3F72B09F-3679-4098-80E8-4F42B4CBB9BC}" destId="{DBB6BE5E-907E-4141-87C8-199EA8A0B95A}" srcOrd="0" destOrd="0" parTransId="{F4043DFF-C423-47BE-AC3B-A075339CF9C9}" sibTransId="{BA88F4BB-0E91-479A-8167-79B3A89AAF5F}"/>
    <dgm:cxn modelId="{72D3EB65-08F4-4745-B902-20447DE973E2}" type="presOf" srcId="{D2C91398-5FDB-407F-9439-20B88FB5A089}" destId="{3AD4CC73-C539-4399-8D61-FA666BDC3792}" srcOrd="0" destOrd="1" presId="urn:microsoft.com/office/officeart/2005/8/layout/vList2"/>
    <dgm:cxn modelId="{57967280-512F-4CE3-8DCE-3F7AB2DEF6D1}" srcId="{DBB6BE5E-907E-4141-87C8-199EA8A0B95A}" destId="{F77D738D-FAAC-47DA-9226-24E32BC41B76}" srcOrd="2" destOrd="0" parTransId="{51FDC9BF-4372-498B-BBCD-B7A1D8A5A6A0}" sibTransId="{A3796DDC-DC03-4817-96BB-17333D3C5D1B}"/>
    <dgm:cxn modelId="{ADE3F282-47B5-428C-8C05-3490320DDF45}" srcId="{DBB6BE5E-907E-4141-87C8-199EA8A0B95A}" destId="{D2C91398-5FDB-407F-9439-20B88FB5A089}" srcOrd="1" destOrd="0" parTransId="{5BAEE25B-D34A-4995-8292-540B312C5275}" sibTransId="{6AD05706-EEBB-431E-B1CC-F9F48D18FA6B}"/>
    <dgm:cxn modelId="{162C1D8E-9EAB-4AAE-8B93-3CC5A0E25802}" type="presOf" srcId="{6D6415BE-C03E-47A1-B21A-B766F7C2F746}" destId="{3AD4CC73-C539-4399-8D61-FA666BDC3792}" srcOrd="0" destOrd="3" presId="urn:microsoft.com/office/officeart/2005/8/layout/vList2"/>
    <dgm:cxn modelId="{9BEC7D90-85EC-41B4-84D8-F63ADAF4BD92}" type="presOf" srcId="{3F72B09F-3679-4098-80E8-4F42B4CBB9BC}" destId="{45D151A5-1F81-455C-9A37-C6E5C473E43B}" srcOrd="0" destOrd="0" presId="urn:microsoft.com/office/officeart/2005/8/layout/vList2"/>
    <dgm:cxn modelId="{D4FEEF98-0C83-4488-B4EE-7268973CF308}" srcId="{DBB6BE5E-907E-4141-87C8-199EA8A0B95A}" destId="{C9A69795-9623-4C04-9D7A-BD74C619853F}" srcOrd="0" destOrd="0" parTransId="{490DACD6-248C-453B-8957-D13C397D5D7A}" sibTransId="{D0646DC9-2E9F-4E25-9AF1-52D933EFFD28}"/>
    <dgm:cxn modelId="{77323BA0-6710-4AC6-98BA-B8AF79857CED}" type="presOf" srcId="{F77D738D-FAAC-47DA-9226-24E32BC41B76}" destId="{3AD4CC73-C539-4399-8D61-FA666BDC3792}" srcOrd="0" destOrd="2" presId="urn:microsoft.com/office/officeart/2005/8/layout/vList2"/>
    <dgm:cxn modelId="{D777F8A5-0AC4-4531-8576-F1A23E5001A3}" srcId="{DBB6BE5E-907E-4141-87C8-199EA8A0B95A}" destId="{6D6415BE-C03E-47A1-B21A-B766F7C2F746}" srcOrd="3" destOrd="0" parTransId="{2092935A-6BC3-46CA-AB8A-3C739382FCCC}" sibTransId="{F43D5317-FA35-45F2-829F-1168AAF2E785}"/>
    <dgm:cxn modelId="{F17964C5-83F3-4378-B135-7E942CED3F79}" type="presOf" srcId="{DBB6BE5E-907E-4141-87C8-199EA8A0B95A}" destId="{6A5F2708-4E52-441C-9829-ED32944A666F}" srcOrd="0" destOrd="0" presId="urn:microsoft.com/office/officeart/2005/8/layout/vList2"/>
    <dgm:cxn modelId="{55AE79E1-FE6F-43DB-BF47-3B7DC8A62B30}" type="presOf" srcId="{C9A69795-9623-4C04-9D7A-BD74C619853F}" destId="{3AD4CC73-C539-4399-8D61-FA666BDC3792}" srcOrd="0" destOrd="0" presId="urn:microsoft.com/office/officeart/2005/8/layout/vList2"/>
    <dgm:cxn modelId="{A4F8DC23-7041-4857-ACE3-82F7711D94CD}" type="presParOf" srcId="{45D151A5-1F81-455C-9A37-C6E5C473E43B}" destId="{6A5F2708-4E52-441C-9829-ED32944A666F}" srcOrd="0" destOrd="0" presId="urn:microsoft.com/office/officeart/2005/8/layout/vList2"/>
    <dgm:cxn modelId="{D280C42F-4338-4296-98FB-39B1FEE38F3F}" type="presParOf" srcId="{45D151A5-1F81-455C-9A37-C6E5C473E43B}" destId="{3AD4CC73-C539-4399-8D61-FA666BDC379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F2708-4E52-441C-9829-ED32944A666F}">
      <dsp:nvSpPr>
        <dsp:cNvPr id="0" name=""/>
        <dsp:cNvSpPr/>
      </dsp:nvSpPr>
      <dsp:spPr>
        <a:xfrm>
          <a:off x="0" y="227384"/>
          <a:ext cx="6496050" cy="20989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Which digital tool is most commonly used for collaboration at UWTSD?</a:t>
          </a:r>
        </a:p>
      </dsp:txBody>
      <dsp:txXfrm>
        <a:off x="102464" y="329848"/>
        <a:ext cx="6291122" cy="1894052"/>
      </dsp:txXfrm>
    </dsp:sp>
    <dsp:sp modelId="{3AD4CC73-C539-4399-8D61-FA666BDC3792}">
      <dsp:nvSpPr>
        <dsp:cNvPr id="0" name=""/>
        <dsp:cNvSpPr/>
      </dsp:nvSpPr>
      <dsp:spPr>
        <a:xfrm>
          <a:off x="0" y="2326365"/>
          <a:ext cx="6496050" cy="2018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50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/>
            <a:t>Microsoft Teams.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/>
            <a:t>Outlook 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/>
            <a:t>Calendar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>
              <a:latin typeface="Century Gothic" panose="020B0502020202020204"/>
            </a:rPr>
            <a:t>Smart phones </a:t>
          </a:r>
        </a:p>
      </dsp:txBody>
      <dsp:txXfrm>
        <a:off x="0" y="2326365"/>
        <a:ext cx="6496050" cy="2018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E2813-601B-4697-B14D-165027600992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5EF03-110B-4710-A708-FEF192761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F8F91-4F38-4A01-947F-C76C21BA8A7A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CCA95-4F40-4CDD-BF1E-B8C9EB86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CCA95-4F40-4CDD-BF1E-B8C9EB86EE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288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230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179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270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712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47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32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223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4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78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899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92533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231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741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209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127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69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854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0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6" descr="Hand on a tablet with digital signs">
            <a:extLst>
              <a:ext uri="{FF2B5EF4-FFF2-40B4-BE49-F238E27FC236}">
                <a16:creationId xmlns:a16="http://schemas.microsoft.com/office/drawing/2014/main" id="{9C33F1C4-F5B1-4D1D-9823-DACF49C9BC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15605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1FB8057-CADB-411C-B307-6F52CC70FE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How do we use technology to Colloborate.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By ani dimova, faisal khaliD, leone smith</a:t>
            </a:r>
            <a:endParaRPr lang="en-US">
              <a:solidFill>
                <a:schemeClr val="tx1"/>
              </a:solidFill>
              <a:ea typeface="+mj-lt"/>
              <a:cs typeface="+mj-lt"/>
            </a:endParaRPr>
          </a:p>
          <a:p>
            <a:r>
              <a:rPr lang="en-US">
                <a:solidFill>
                  <a:schemeClr val="tx1"/>
                </a:solidFill>
                <a:ea typeface="+mj-lt"/>
                <a:cs typeface="+mj-lt"/>
              </a:rPr>
              <a:t>BMSW4003</a:t>
            </a:r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B695F-3C74-46DF-AC44-3E29AB9D6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2F2F2"/>
                </a:solidFill>
                <a:cs typeface="Calibri Light"/>
              </a:rPr>
              <a:t>Introduction </a:t>
            </a:r>
            <a:endParaRPr lang="en-US" sz="3200">
              <a:solidFill>
                <a:srgbClr val="F2F2F2"/>
              </a:solidFill>
            </a:endParaRPr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2AF1994-4949-4C96-99D6-BB27ACCE70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7290451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9855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4" descr="Magnifying glass and question mark">
            <a:extLst>
              <a:ext uri="{FF2B5EF4-FFF2-40B4-BE49-F238E27FC236}">
                <a16:creationId xmlns:a16="http://schemas.microsoft.com/office/drawing/2014/main" id="{BB77991D-C083-4AC8-AF9E-3C492162DF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-2" b="-2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042B87-EE06-46B9-95C3-78CF8AF6B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Rationale</a:t>
            </a: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2D7ECE94-5959-4814-9033-DE95FBEA3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Why you doing this research </a:t>
            </a:r>
          </a:p>
          <a:p>
            <a:pPr>
              <a:buClr>
                <a:srgbClr val="8AD0D6"/>
              </a:buClr>
            </a:pPr>
            <a:r>
              <a:rPr lang="en-US" dirty="0"/>
              <a:t>Explain </a:t>
            </a:r>
          </a:p>
          <a:p>
            <a:pPr>
              <a:buClr>
                <a:srgbClr val="8AD0D6"/>
              </a:buClr>
            </a:pPr>
            <a:r>
              <a:rPr lang="en-US" dirty="0"/>
              <a:t>3 articles to find information minimum </a:t>
            </a:r>
          </a:p>
        </p:txBody>
      </p:sp>
    </p:spTree>
    <p:extLst>
      <p:ext uri="{BB962C8B-B14F-4D97-AF65-F5344CB8AC3E}">
        <p14:creationId xmlns:p14="http://schemas.microsoft.com/office/powerpoint/2010/main" val="1193960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1EB87-046A-4DF5-AC10-1A4CB99F4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Topics to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96D79-06F7-4576-8130-7863C188C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Introduction</a:t>
            </a:r>
          </a:p>
          <a:p>
            <a:r>
              <a:rPr lang="en-GB"/>
              <a:t>Rationale</a:t>
            </a:r>
          </a:p>
          <a:p>
            <a:r>
              <a:rPr lang="en-GB"/>
              <a:t>Research method</a:t>
            </a:r>
          </a:p>
          <a:p>
            <a:r>
              <a:rPr lang="en-GB"/>
              <a:t>Ethical consideration</a:t>
            </a:r>
          </a:p>
          <a:p>
            <a:r>
              <a:rPr lang="en-GB"/>
              <a:t>Research time line </a:t>
            </a:r>
          </a:p>
          <a:p>
            <a:r>
              <a:rPr lang="en-GB"/>
              <a:t>Hypothesis </a:t>
            </a:r>
          </a:p>
          <a:p>
            <a:r>
              <a:rPr lang="en-GB"/>
              <a:t>Reference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55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3B802-6C65-46C8-9048-FDC5358D3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Research Metod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E1741-55ED-43E8-BE86-03723C706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(we use MS Forms)</a:t>
            </a:r>
          </a:p>
          <a:p>
            <a:pPr>
              <a:buClr>
                <a:srgbClr val="8AD0D6"/>
              </a:buClr>
            </a:pPr>
            <a:r>
              <a:rPr lang="en-US"/>
              <a:t>How (Share online, or face to face</a:t>
            </a:r>
          </a:p>
          <a:p>
            <a:pPr>
              <a:buClr>
                <a:srgbClr val="8AD0D6"/>
              </a:buClr>
            </a:pPr>
            <a:r>
              <a:rPr lang="en-US"/>
              <a:t>Who staff and student at </a:t>
            </a:r>
            <a:r>
              <a:rPr lang="en-US" err="1"/>
              <a:t>uwtsd</a:t>
            </a:r>
            <a:r>
              <a:rPr lang="en-US"/>
              <a:t> </a:t>
            </a:r>
            <a:r>
              <a:rPr lang="en-US" err="1"/>
              <a:t>birmingham</a:t>
            </a:r>
            <a:r>
              <a:rPr lang="en-US"/>
              <a:t> </a:t>
            </a:r>
          </a:p>
          <a:p>
            <a:pPr>
              <a:buClr>
                <a:srgbClr val="8AD0D6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713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B8638-3820-4391-BB7E-33A1F87E3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Ethical Consideration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57E8E-2653-4582-83F5-D87E6234C4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Explain Saunders 6 steps of </a:t>
            </a:r>
            <a:r>
              <a:rPr lang="en-US" err="1"/>
              <a:t>Ethican</a:t>
            </a:r>
            <a:r>
              <a:rPr lang="en-US"/>
              <a:t> considerations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634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76">
            <a:extLst>
              <a:ext uri="{FF2B5EF4-FFF2-40B4-BE49-F238E27FC236}">
                <a16:creationId xmlns:a16="http://schemas.microsoft.com/office/drawing/2014/main" id="{49076D5E-68ED-4CD1-A04F-E7934EBFA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AB302-3C7F-4EDE-B48C-4E3EDC9E6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Here is how we apply ethics </a:t>
            </a:r>
          </a:p>
        </p:txBody>
      </p:sp>
      <p:sp>
        <p:nvSpPr>
          <p:cNvPr id="101" name="Rectangle 78">
            <a:extLst>
              <a:ext uri="{FF2B5EF4-FFF2-40B4-BE49-F238E27FC236}">
                <a16:creationId xmlns:a16="http://schemas.microsoft.com/office/drawing/2014/main" id="{21BE0A6B-EBF8-4301-B1AE-F6A1C4003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2" name="Rounded Rectangle 9">
            <a:extLst>
              <a:ext uri="{FF2B5EF4-FFF2-40B4-BE49-F238E27FC236}">
                <a16:creationId xmlns:a16="http://schemas.microsoft.com/office/drawing/2014/main" id="{03C06118-B3FE-4B51-80A1-B82C2E9F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>
            <a:solidFill>
              <a:schemeClr val="bg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C467F15-3FE4-4BEF-902C-0FDD1D7C80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319" y="1773218"/>
            <a:ext cx="5614835" cy="3158344"/>
          </a:xfrm>
          <a:prstGeom prst="rect">
            <a:avLst/>
          </a:prstGeom>
          <a:effectLst/>
        </p:spPr>
      </p:pic>
      <p:sp>
        <p:nvSpPr>
          <p:cNvPr id="103" name="Rectangle 82">
            <a:extLst>
              <a:ext uri="{FF2B5EF4-FFF2-40B4-BE49-F238E27FC236}">
                <a16:creationId xmlns:a16="http://schemas.microsoft.com/office/drawing/2014/main" id="{172BE3F8-96D6-4535-9AE4-694DC4F5B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" name="Content Placeholder 73">
            <a:extLst>
              <a:ext uri="{FF2B5EF4-FFF2-40B4-BE49-F238E27FC236}">
                <a16:creationId xmlns:a16="http://schemas.microsoft.com/office/drawing/2014/main" id="{76F2D655-06CC-4AA3-A2AC-B783C255D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49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D3198-B6F0-4349-BA83-4F6C2C45A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  <a:cs typeface="Calibri Light"/>
              </a:rPr>
              <a:t>Research timeline</a:t>
            </a:r>
            <a:endParaRPr lang="en-US">
              <a:solidFill>
                <a:srgbClr val="EBEBEB"/>
              </a:solidFill>
            </a:endParaRPr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2AEAB8-D677-4408-8208-2E47C17DBF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4440334"/>
              </p:ext>
            </p:extLst>
          </p:nvPr>
        </p:nvGraphicFramePr>
        <p:xfrm>
          <a:off x="648930" y="3585254"/>
          <a:ext cx="10895376" cy="1854282"/>
        </p:xfrm>
        <a:graphic>
          <a:graphicData uri="http://schemas.openxmlformats.org/drawingml/2006/table">
            <a:tbl>
              <a:tblPr firstRow="1" bandRow="1"/>
              <a:tblGrid>
                <a:gridCol w="941595">
                  <a:extLst>
                    <a:ext uri="{9D8B030D-6E8A-4147-A177-3AD203B41FA5}">
                      <a16:colId xmlns:a16="http://schemas.microsoft.com/office/drawing/2014/main" val="1558480849"/>
                    </a:ext>
                  </a:extLst>
                </a:gridCol>
                <a:gridCol w="941595">
                  <a:extLst>
                    <a:ext uri="{9D8B030D-6E8A-4147-A177-3AD203B41FA5}">
                      <a16:colId xmlns:a16="http://schemas.microsoft.com/office/drawing/2014/main" val="3141644179"/>
                    </a:ext>
                  </a:extLst>
                </a:gridCol>
                <a:gridCol w="1012294">
                  <a:extLst>
                    <a:ext uri="{9D8B030D-6E8A-4147-A177-3AD203B41FA5}">
                      <a16:colId xmlns:a16="http://schemas.microsoft.com/office/drawing/2014/main" val="55477994"/>
                    </a:ext>
                  </a:extLst>
                </a:gridCol>
                <a:gridCol w="1271519">
                  <a:extLst>
                    <a:ext uri="{9D8B030D-6E8A-4147-A177-3AD203B41FA5}">
                      <a16:colId xmlns:a16="http://schemas.microsoft.com/office/drawing/2014/main" val="2181765331"/>
                    </a:ext>
                  </a:extLst>
                </a:gridCol>
                <a:gridCol w="1206059">
                  <a:extLst>
                    <a:ext uri="{9D8B030D-6E8A-4147-A177-3AD203B41FA5}">
                      <a16:colId xmlns:a16="http://schemas.microsoft.com/office/drawing/2014/main" val="3639463120"/>
                    </a:ext>
                  </a:extLst>
                </a:gridCol>
                <a:gridCol w="1530747">
                  <a:extLst>
                    <a:ext uri="{9D8B030D-6E8A-4147-A177-3AD203B41FA5}">
                      <a16:colId xmlns:a16="http://schemas.microsoft.com/office/drawing/2014/main" val="338401974"/>
                    </a:ext>
                  </a:extLst>
                </a:gridCol>
                <a:gridCol w="1737603">
                  <a:extLst>
                    <a:ext uri="{9D8B030D-6E8A-4147-A177-3AD203B41FA5}">
                      <a16:colId xmlns:a16="http://schemas.microsoft.com/office/drawing/2014/main" val="2146323043"/>
                    </a:ext>
                  </a:extLst>
                </a:gridCol>
                <a:gridCol w="1117032">
                  <a:extLst>
                    <a:ext uri="{9D8B030D-6E8A-4147-A177-3AD203B41FA5}">
                      <a16:colId xmlns:a16="http://schemas.microsoft.com/office/drawing/2014/main" val="4220587602"/>
                    </a:ext>
                  </a:extLst>
                </a:gridCol>
                <a:gridCol w="509551">
                  <a:extLst>
                    <a:ext uri="{9D8B030D-6E8A-4147-A177-3AD203B41FA5}">
                      <a16:colId xmlns:a16="http://schemas.microsoft.com/office/drawing/2014/main" val="243270962"/>
                    </a:ext>
                  </a:extLst>
                </a:gridCol>
                <a:gridCol w="627381">
                  <a:extLst>
                    <a:ext uri="{9D8B030D-6E8A-4147-A177-3AD203B41FA5}">
                      <a16:colId xmlns:a16="http://schemas.microsoft.com/office/drawing/2014/main" val="2106978916"/>
                    </a:ext>
                  </a:extLst>
                </a:gridCol>
              </a:tblGrid>
              <a:tr h="634084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1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2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3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4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5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6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7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Week 8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9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10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>
                      <a:noFill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4278259"/>
                  </a:ext>
                </a:extLst>
              </a:tr>
              <a:tr h="122019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Create group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Meet group and complete draft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Submit proposal</a:t>
                      </a: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Present PowerPoint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Share questionnaire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Times New Roman"/>
                        </a:rPr>
                        <a:t>Analyse data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endParaRPr lang="en-GB" sz="1800">
                        <a:effectLst/>
                        <a:latin typeface="Calibri"/>
                        <a:ea typeface="Calibri" panose="020F0502020204030204" pitchFamily="34" charset="0"/>
                        <a:cs typeface="Times New Roman"/>
                      </a:endParaRPr>
                    </a:p>
                  </a:txBody>
                  <a:tcPr marL="113117" marR="113117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4165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0562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6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8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9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0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3F412-CB49-4EB5-8B76-B9DE02783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3339281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/>
              <a:t>Hypothesis</a:t>
            </a:r>
            <a:br>
              <a:rPr lang="en-US" sz="4700"/>
            </a:br>
            <a:endParaRPr lang="en-US" sz="4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4AB5D-CC2A-42E1-ABDF-DD192D328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4763803"/>
            <a:ext cx="3339281" cy="14643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>
                <a:solidFill>
                  <a:schemeClr val="bg2">
                    <a:lumMod val="40000"/>
                    <a:lumOff val="60000"/>
                  </a:schemeClr>
                </a:solidFill>
              </a:rPr>
              <a:t>We use a lot of technology at uwtsd </a:t>
            </a:r>
          </a:p>
        </p:txBody>
      </p:sp>
      <p:pic>
        <p:nvPicPr>
          <p:cNvPr id="31" name="Picture 4" descr="Complex maths formulae on a blackboard">
            <a:extLst>
              <a:ext uri="{FF2B5EF4-FFF2-40B4-BE49-F238E27FC236}">
                <a16:creationId xmlns:a16="http://schemas.microsoft.com/office/drawing/2014/main" id="{589738C7-7A4E-4CB3-8724-18B3CACB195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697" r="15962" b="-9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  <p:sp>
        <p:nvSpPr>
          <p:cNvPr id="32" name="Rectangle 20">
            <a:extLst>
              <a:ext uri="{FF2B5EF4-FFF2-40B4-BE49-F238E27FC236}">
                <a16:creationId xmlns:a16="http://schemas.microsoft.com/office/drawing/2014/main" id="{BFEFF673-A9DE-416D-A04E-1D5090454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8313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139E-A8DE-4485-B9EB-CBDB20C5D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31F60-5FCA-4702-8A1D-7845C1814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Thank you </a:t>
            </a:r>
          </a:p>
          <a:p>
            <a:pPr>
              <a:buClr>
                <a:srgbClr val="8AD0D6"/>
              </a:buClr>
            </a:pPr>
            <a:r>
              <a:rPr lang="en-US" dirty="0" err="1"/>
              <a:t>Hypthesis</a:t>
            </a:r>
            <a:r>
              <a:rPr lang="en-US" dirty="0"/>
              <a:t> testing reconsidered. Gregory Francis Author</a:t>
            </a:r>
          </a:p>
          <a:p>
            <a:pPr>
              <a:buClr>
                <a:srgbClr val="8AD0D6"/>
              </a:buClr>
            </a:pPr>
            <a:r>
              <a:rPr lang="en-US" dirty="0"/>
              <a:t>Theory Building for </a:t>
            </a:r>
            <a:r>
              <a:rPr lang="en-US" dirty="0" err="1"/>
              <a:t>Hypthesis</a:t>
            </a:r>
            <a:r>
              <a:rPr lang="en-US" dirty="0"/>
              <a:t> specification in organizational </a:t>
            </a:r>
            <a:r>
              <a:rPr lang="en-US" dirty="0" err="1"/>
              <a:t>studies,Badrinarayan</a:t>
            </a:r>
            <a:r>
              <a:rPr lang="en-US" dirty="0"/>
              <a:t> Shankar Pawar 1962-2009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1296CB-7056-4A80-9BA0-9DDFE5092799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976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erial view of a highway near the ocean">
            <a:extLst>
              <a:ext uri="{FF2B5EF4-FFF2-40B4-BE49-F238E27FC236}">
                <a16:creationId xmlns:a16="http://schemas.microsoft.com/office/drawing/2014/main" id="{C297791A-3210-4706-9ECE-CCB4EB5AFD6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7774" b="27287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F407C9-7307-412C-BB69-9DE47006A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73953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2F7BF6-CD39-4568-B8BD-EA8D252E100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How do we use technology to Colloborate.</vt:lpstr>
      <vt:lpstr>Introduction </vt:lpstr>
      <vt:lpstr>Rationale </vt:lpstr>
      <vt:lpstr>Topics to cover</vt:lpstr>
      <vt:lpstr>Research Metod </vt:lpstr>
      <vt:lpstr>Ethical Consideration </vt:lpstr>
      <vt:lpstr>Here is how we apply ethics </vt:lpstr>
      <vt:lpstr>Research timeline</vt:lpstr>
      <vt:lpstr>Hypothesis </vt:lpstr>
      <vt:lpstr>Reference 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39</cp:revision>
  <dcterms:created xsi:type="dcterms:W3CDTF">2022-02-08T16:58:01Z</dcterms:created>
  <dcterms:modified xsi:type="dcterms:W3CDTF">2022-02-28T16:01:37Z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