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F1FA"/>
          </a:solidFill>
        </a:fill>
      </a:tcStyle>
    </a:wholeTbl>
    <a:band1H>
      <a:tcStyle>
        <a:tcBdr/>
        <a:fill>
          <a:solidFill>
            <a:srgbClr val="CCE3F5"/>
          </a:solidFill>
        </a:fill>
      </a:tcStyle>
    </a:band1H>
    <a:band2H>
      <a:tcStyle>
        <a:tcBdr/>
      </a:tcStyle>
    </a:band2H>
    <a:band1V>
      <a:tcStyle>
        <a:tcBdr/>
        <a:fill>
          <a:solidFill>
            <a:srgbClr val="CCE3F5"/>
          </a:solidFill>
        </a:fill>
      </a:tcStyle>
    </a:band1V>
    <a:band2V>
      <a:tcStyle>
        <a:tcBdr/>
      </a:tcStyle>
    </a:band2V>
    <a:lastCol>
      <a:tcTxStyle b="on">
        <a:font>
          <a:latin typeface="+mn-lt"/>
          <a:ea typeface="+mn-ea"/>
          <a:cs typeface="+mn-cs"/>
        </a:font>
        <a:srgbClr val="FFFFFF"/>
      </a:tcTxStyle>
      <a:tcStyle>
        <a:tcBdr/>
        <a:fill>
          <a:solidFill>
            <a:srgbClr val="1CADE4"/>
          </a:solidFill>
        </a:fill>
      </a:tcStyle>
    </a:lastCol>
    <a:firstCol>
      <a:tcTxStyle b="on">
        <a:font>
          <a:latin typeface="+mn-lt"/>
          <a:ea typeface="+mn-ea"/>
          <a:cs typeface="+mn-cs"/>
        </a:font>
        <a:srgbClr val="FFFFFF"/>
      </a:tcTxStyle>
      <a:tcStyle>
        <a:tcBdr/>
        <a:fill>
          <a:solidFill>
            <a:srgbClr val="1CADE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CADE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CADE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85" d="100"/>
          <a:sy n="85" d="100"/>
        </p:scale>
        <p:origin x="156"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0">
              <a:srgbClr val="E2DBCA"/>
            </a:gs>
            <a:gs pos="100000">
              <a:srgbClr val="CAC3B1"/>
            </a:gs>
          </a:gsLst>
          <a:lin ang="5400000"/>
        </a:gra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7B28E489-4326-4601-A68E-8E7560253DAB}"/>
              </a:ext>
            </a:extLst>
          </p:cNvPr>
          <p:cNvSpPr/>
          <p:nvPr/>
        </p:nvSpPr>
        <p:spPr>
          <a:xfrm>
            <a:off x="0" y="0"/>
            <a:ext cx="12191996" cy="6858000"/>
          </a:xfrm>
          <a:prstGeom prst="rect">
            <a:avLst/>
          </a:prstGeom>
          <a:blipFill>
            <a:blip r:embed="rId2">
              <a:alphaModFix amt="45000"/>
            </a:blip>
            <a:tile sx="85518" sy="85518"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9">
            <a:extLst>
              <a:ext uri="{FF2B5EF4-FFF2-40B4-BE49-F238E27FC236}">
                <a16:creationId xmlns:a16="http://schemas.microsoft.com/office/drawing/2014/main" id="{3D023A4B-D0AE-41D7-A518-1A321876BBF3}"/>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0">
            <a:extLst>
              <a:ext uri="{FF2B5EF4-FFF2-40B4-BE49-F238E27FC236}">
                <a16:creationId xmlns:a16="http://schemas.microsoft.com/office/drawing/2014/main" id="{66939E51-0AA9-406E-BBBD-9122C8C69201}"/>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4">
            <a:extLst>
              <a:ext uri="{FF2B5EF4-FFF2-40B4-BE49-F238E27FC236}">
                <a16:creationId xmlns:a16="http://schemas.microsoft.com/office/drawing/2014/main" id="{52E404A2-383C-48A0-A8FA-0DF30B0DD8C2}"/>
              </a:ext>
            </a:extLst>
          </p:cNvPr>
          <p:cNvSpPr/>
          <p:nvPr/>
        </p:nvSpPr>
        <p:spPr>
          <a:xfrm>
            <a:off x="5135883" y="1267733"/>
            <a:ext cx="1920240" cy="731520"/>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3">
            <a:extLst>
              <a:ext uri="{FF2B5EF4-FFF2-40B4-BE49-F238E27FC236}">
                <a16:creationId xmlns:a16="http://schemas.microsoft.com/office/drawing/2014/main" id="{0D9D399E-27D4-482A-BCB8-A6374B50E6B8}"/>
              </a:ext>
            </a:extLst>
          </p:cNvPr>
          <p:cNvGrpSpPr/>
          <p:nvPr/>
        </p:nvGrpSpPr>
        <p:grpSpPr>
          <a:xfrm>
            <a:off x="5250183" y="1267733"/>
            <a:ext cx="1691640" cy="645292"/>
            <a:chOff x="5250183" y="1267733"/>
            <a:chExt cx="1691640" cy="645292"/>
          </a:xfrm>
        </p:grpSpPr>
        <p:cxnSp>
          <p:nvCxnSpPr>
            <p:cNvPr id="7" name="Straight Connector 16">
              <a:extLst>
                <a:ext uri="{FF2B5EF4-FFF2-40B4-BE49-F238E27FC236}">
                  <a16:creationId xmlns:a16="http://schemas.microsoft.com/office/drawing/2014/main" id="{6E34F7E3-7620-486C-83F7-23D982EAB449}"/>
                </a:ext>
              </a:extLst>
            </p:cNvPr>
            <p:cNvCxnSpPr/>
            <p:nvPr/>
          </p:nvCxnSpPr>
          <p:spPr>
            <a:xfrm>
              <a:off x="5250183" y="1267733"/>
              <a:ext cx="0" cy="640080"/>
            </a:xfrm>
            <a:prstGeom prst="straightConnector1">
              <a:avLst/>
            </a:prstGeom>
            <a:noFill/>
            <a:ln w="6345" cap="flat">
              <a:solidFill>
                <a:srgbClr val="000000"/>
              </a:solidFill>
              <a:prstDash val="solid"/>
              <a:miter/>
            </a:ln>
          </p:spPr>
        </p:cxnSp>
        <p:cxnSp>
          <p:nvCxnSpPr>
            <p:cNvPr id="8" name="Straight Connector 17">
              <a:extLst>
                <a:ext uri="{FF2B5EF4-FFF2-40B4-BE49-F238E27FC236}">
                  <a16:creationId xmlns:a16="http://schemas.microsoft.com/office/drawing/2014/main" id="{4831879C-4729-4FA2-9039-C363F596A508}"/>
                </a:ext>
              </a:extLst>
            </p:cNvPr>
            <p:cNvCxnSpPr/>
            <p:nvPr/>
          </p:nvCxnSpPr>
          <p:spPr>
            <a:xfrm>
              <a:off x="6941823" y="1267733"/>
              <a:ext cx="0" cy="640080"/>
            </a:xfrm>
            <a:prstGeom prst="straightConnector1">
              <a:avLst/>
            </a:prstGeom>
            <a:noFill/>
            <a:ln w="6345" cap="flat">
              <a:solidFill>
                <a:srgbClr val="000000"/>
              </a:solidFill>
              <a:prstDash val="solid"/>
              <a:miter/>
            </a:ln>
          </p:spPr>
        </p:cxnSp>
        <p:cxnSp>
          <p:nvCxnSpPr>
            <p:cNvPr id="9" name="Straight Connector 18">
              <a:extLst>
                <a:ext uri="{FF2B5EF4-FFF2-40B4-BE49-F238E27FC236}">
                  <a16:creationId xmlns:a16="http://schemas.microsoft.com/office/drawing/2014/main" id="{F8B583C0-EE0F-4C95-923F-F45A140D69E3}"/>
                </a:ext>
              </a:extLst>
            </p:cNvPr>
            <p:cNvCxnSpPr/>
            <p:nvPr/>
          </p:nvCxnSpPr>
          <p:spPr>
            <a:xfrm>
              <a:off x="5250183" y="1913025"/>
              <a:ext cx="1691640" cy="0"/>
            </a:xfrm>
            <a:prstGeom prst="straightConnector1">
              <a:avLst/>
            </a:prstGeom>
            <a:noFill/>
            <a:ln w="6345" cap="flat">
              <a:solidFill>
                <a:srgbClr val="000000"/>
              </a:solidFill>
              <a:prstDash val="solid"/>
              <a:miter/>
            </a:ln>
          </p:spPr>
        </p:cxnSp>
      </p:grpSp>
      <p:sp>
        <p:nvSpPr>
          <p:cNvPr id="10" name="Title 1">
            <a:extLst>
              <a:ext uri="{FF2B5EF4-FFF2-40B4-BE49-F238E27FC236}">
                <a16:creationId xmlns:a16="http://schemas.microsoft.com/office/drawing/2014/main" id="{516589C8-D762-4672-8F57-D7CB5DA55BE8}"/>
              </a:ext>
            </a:extLst>
          </p:cNvPr>
          <p:cNvSpPr txBox="1">
            <a:spLocks noGrp="1"/>
          </p:cNvSpPr>
          <p:nvPr>
            <p:ph type="ctrTitle"/>
          </p:nvPr>
        </p:nvSpPr>
        <p:spPr>
          <a:xfrm>
            <a:off x="1561703" y="2091260"/>
            <a:ext cx="9068589" cy="2590796"/>
          </a:xfrm>
        </p:spPr>
        <p:txBody>
          <a:bodyPr anchorCtr="1">
            <a:noAutofit/>
          </a:bodyPr>
          <a:lstStyle>
            <a:lvl1pPr algn="ctr">
              <a:lnSpc>
                <a:spcPct val="83000"/>
              </a:lnSpc>
              <a:defRPr sz="7200" cap="all" spc="-100"/>
            </a:lvl1pPr>
          </a:lstStyle>
          <a:p>
            <a:pPr lvl="0"/>
            <a:r>
              <a:rPr lang="en-US"/>
              <a:t>Click to edit Master title style</a:t>
            </a:r>
          </a:p>
        </p:txBody>
      </p:sp>
      <p:sp>
        <p:nvSpPr>
          <p:cNvPr id="11" name="Subtitle 2">
            <a:extLst>
              <a:ext uri="{FF2B5EF4-FFF2-40B4-BE49-F238E27FC236}">
                <a16:creationId xmlns:a16="http://schemas.microsoft.com/office/drawing/2014/main" id="{2E36F49F-5A26-46BD-B56B-C34512ADA7AD}"/>
              </a:ext>
            </a:extLst>
          </p:cNvPr>
          <p:cNvSpPr txBox="1">
            <a:spLocks noGrp="1"/>
          </p:cNvSpPr>
          <p:nvPr>
            <p:ph type="subTitle" idx="1"/>
          </p:nvPr>
        </p:nvSpPr>
        <p:spPr>
          <a:xfrm>
            <a:off x="1562096" y="4682066"/>
            <a:ext cx="9070848" cy="457200"/>
          </a:xfrm>
        </p:spPr>
        <p:txBody>
          <a:bodyPr anchorCtr="1"/>
          <a:lstStyle>
            <a:lvl1pPr marL="0" indent="0" algn="ctr">
              <a:spcBef>
                <a:spcPts val="0"/>
              </a:spcBef>
              <a:buNone/>
              <a:defRPr sz="1600" spc="80"/>
            </a:lvl1pPr>
          </a:lstStyle>
          <a:p>
            <a:pPr lvl="0"/>
            <a:r>
              <a:rPr lang="en-US"/>
              <a:t>Click to edit Master subtitle style</a:t>
            </a:r>
          </a:p>
        </p:txBody>
      </p:sp>
      <p:sp>
        <p:nvSpPr>
          <p:cNvPr id="12" name="Date Placeholder 19">
            <a:extLst>
              <a:ext uri="{FF2B5EF4-FFF2-40B4-BE49-F238E27FC236}">
                <a16:creationId xmlns:a16="http://schemas.microsoft.com/office/drawing/2014/main" id="{7FF7BAE2-D433-4E8B-9CC8-917EAF5CB0F3}"/>
              </a:ext>
            </a:extLst>
          </p:cNvPr>
          <p:cNvSpPr txBox="1">
            <a:spLocks noGrp="1"/>
          </p:cNvSpPr>
          <p:nvPr>
            <p:ph type="dt" sz="half" idx="7"/>
          </p:nvPr>
        </p:nvSpPr>
        <p:spPr>
          <a:xfrm>
            <a:off x="5318763" y="1341251"/>
            <a:ext cx="1554480" cy="527215"/>
          </a:xfrm>
        </p:spPr>
        <p:txBody>
          <a:bodyPr anchorCtr="1"/>
          <a:lstStyle>
            <a:lvl1pPr algn="ctr">
              <a:defRPr sz="1300">
                <a:solidFill>
                  <a:srgbClr val="000000"/>
                </a:solidFill>
              </a:defRPr>
            </a:lvl1pPr>
          </a:lstStyle>
          <a:p>
            <a:pPr lvl="0"/>
            <a:fld id="{07C73FC6-E1A7-4F4E-B202-72749ED3210E}" type="datetime1">
              <a:rPr lang="en-GB"/>
              <a:pPr lvl="0"/>
              <a:t>14/01/2022</a:t>
            </a:fld>
            <a:endParaRPr lang="en-GB"/>
          </a:p>
        </p:txBody>
      </p:sp>
      <p:sp>
        <p:nvSpPr>
          <p:cNvPr id="13" name="Footer Placeholder 20">
            <a:extLst>
              <a:ext uri="{FF2B5EF4-FFF2-40B4-BE49-F238E27FC236}">
                <a16:creationId xmlns:a16="http://schemas.microsoft.com/office/drawing/2014/main" id="{BC1877FF-099E-4702-A3C3-C4D504C82B37}"/>
              </a:ext>
            </a:extLst>
          </p:cNvPr>
          <p:cNvSpPr txBox="1">
            <a:spLocks noGrp="1"/>
          </p:cNvSpPr>
          <p:nvPr>
            <p:ph type="ftr" sz="quarter" idx="9"/>
          </p:nvPr>
        </p:nvSpPr>
        <p:spPr>
          <a:xfrm>
            <a:off x="1453896" y="5211055"/>
            <a:ext cx="5905496" cy="228600"/>
          </a:xfrm>
        </p:spPr>
        <p:txBody>
          <a:bodyPr anchorCtr="0"/>
          <a:lstStyle>
            <a:lvl1pPr algn="l">
              <a:defRPr/>
            </a:lvl1pPr>
          </a:lstStyle>
          <a:p>
            <a:pPr lvl="0"/>
            <a:endParaRPr lang="en-GB"/>
          </a:p>
        </p:txBody>
      </p:sp>
      <p:sp>
        <p:nvSpPr>
          <p:cNvPr id="14" name="Slide Number Placeholder 21">
            <a:extLst>
              <a:ext uri="{FF2B5EF4-FFF2-40B4-BE49-F238E27FC236}">
                <a16:creationId xmlns:a16="http://schemas.microsoft.com/office/drawing/2014/main" id="{3B1CB9C8-713B-466D-B7C4-905FA9012BC8}"/>
              </a:ext>
            </a:extLst>
          </p:cNvPr>
          <p:cNvSpPr txBox="1">
            <a:spLocks noGrp="1"/>
          </p:cNvSpPr>
          <p:nvPr>
            <p:ph type="sldNum" sz="quarter" idx="8"/>
          </p:nvPr>
        </p:nvSpPr>
        <p:spPr>
          <a:xfrm>
            <a:off x="8606918" y="5212080"/>
            <a:ext cx="2111879" cy="228600"/>
          </a:xfrm>
        </p:spPr>
        <p:txBody>
          <a:bodyPr/>
          <a:lstStyle>
            <a:lvl1pPr>
              <a:defRPr/>
            </a:lvl1pPr>
          </a:lstStyle>
          <a:p>
            <a:pPr lvl="0"/>
            <a:fld id="{0B21A103-3273-4F5E-9F2A-2FC892F7F126}" type="slidenum">
              <a:t>‹#›</a:t>
            </a:fld>
            <a:endParaRPr lang="en-GB"/>
          </a:p>
        </p:txBody>
      </p:sp>
    </p:spTree>
    <p:extLst>
      <p:ext uri="{BB962C8B-B14F-4D97-AF65-F5344CB8AC3E}">
        <p14:creationId xmlns:p14="http://schemas.microsoft.com/office/powerpoint/2010/main" val="105406988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C45FE-ED4B-45DA-8096-46E777AE909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775AC34-8EB8-4C41-AF30-E38E1AC1CF1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010FD47E-B5A4-4854-B83D-CB7BEB2EE403}"/>
              </a:ext>
            </a:extLst>
          </p:cNvPr>
          <p:cNvSpPr txBox="1">
            <a:spLocks noGrp="1"/>
          </p:cNvSpPr>
          <p:nvPr>
            <p:ph type="dt" sz="half" idx="7"/>
          </p:nvPr>
        </p:nvSpPr>
        <p:spPr/>
        <p:txBody>
          <a:bodyPr/>
          <a:lstStyle>
            <a:lvl1pPr>
              <a:defRPr/>
            </a:lvl1pPr>
          </a:lstStyle>
          <a:p>
            <a:pPr lvl="0"/>
            <a:fld id="{1B135C8D-BD60-4A90-880E-7B915874A19E}" type="datetime1">
              <a:rPr lang="en-GB"/>
              <a:pPr lvl="0"/>
              <a:t>14/01/2022</a:t>
            </a:fld>
            <a:endParaRPr lang="en-GB"/>
          </a:p>
        </p:txBody>
      </p:sp>
      <p:sp>
        <p:nvSpPr>
          <p:cNvPr id="5" name="Footer Placeholder 7">
            <a:extLst>
              <a:ext uri="{FF2B5EF4-FFF2-40B4-BE49-F238E27FC236}">
                <a16:creationId xmlns:a16="http://schemas.microsoft.com/office/drawing/2014/main" id="{1F845AF4-3FE1-459F-BC70-42D40FB42278}"/>
              </a:ext>
            </a:extLst>
          </p:cNvPr>
          <p:cNvSpPr txBox="1">
            <a:spLocks noGrp="1"/>
          </p:cNvSpPr>
          <p:nvPr>
            <p:ph type="ftr" sz="quarter" idx="9"/>
          </p:nvPr>
        </p:nvSpPr>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D3ED7DFA-4B1A-4FCD-BD31-36160ABCF9E2}"/>
              </a:ext>
            </a:extLst>
          </p:cNvPr>
          <p:cNvSpPr txBox="1">
            <a:spLocks noGrp="1"/>
          </p:cNvSpPr>
          <p:nvPr>
            <p:ph type="sldNum" sz="quarter" idx="8"/>
          </p:nvPr>
        </p:nvSpPr>
        <p:spPr/>
        <p:txBody>
          <a:bodyPr/>
          <a:lstStyle>
            <a:lvl1pPr>
              <a:defRPr/>
            </a:lvl1pPr>
          </a:lstStyle>
          <a:p>
            <a:pPr lvl="0"/>
            <a:fld id="{E8A96439-6DD3-4BEB-B3A3-3BE6265AD4D3}" type="slidenum">
              <a:t>‹#›</a:t>
            </a:fld>
            <a:endParaRPr lang="en-GB"/>
          </a:p>
        </p:txBody>
      </p:sp>
    </p:spTree>
    <p:extLst>
      <p:ext uri="{BB962C8B-B14F-4D97-AF65-F5344CB8AC3E}">
        <p14:creationId xmlns:p14="http://schemas.microsoft.com/office/powerpoint/2010/main" val="269337220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0">
              <a:srgbClr val="E2DBCA"/>
            </a:gs>
            <a:gs pos="100000">
              <a:srgbClr val="CAC3B1"/>
            </a:gs>
          </a:gsLst>
          <a:lin ang="5400000"/>
        </a:gradFill>
        <a:effectLst/>
      </p:bgPr>
    </p:bg>
    <p:spTree>
      <p:nvGrpSpPr>
        <p:cNvPr id="1" name=""/>
        <p:cNvGrpSpPr/>
        <p:nvPr/>
      </p:nvGrpSpPr>
      <p:grpSpPr>
        <a:xfrm>
          <a:off x="0" y="0"/>
          <a:ext cx="0" cy="0"/>
          <a:chOff x="0" y="0"/>
          <a:chExt cx="0" cy="0"/>
        </a:xfrm>
      </p:grpSpPr>
      <p:sp>
        <p:nvSpPr>
          <p:cNvPr id="2" name="Rectangle 21">
            <a:extLst>
              <a:ext uri="{FF2B5EF4-FFF2-40B4-BE49-F238E27FC236}">
                <a16:creationId xmlns:a16="http://schemas.microsoft.com/office/drawing/2014/main" id="{B8EEA226-22AD-4D83-94DC-B05660C30881}"/>
              </a:ext>
            </a:extLst>
          </p:cNvPr>
          <p:cNvSpPr/>
          <p:nvPr/>
        </p:nvSpPr>
        <p:spPr>
          <a:xfrm>
            <a:off x="0" y="0"/>
            <a:ext cx="12191996" cy="6858000"/>
          </a:xfrm>
          <a:prstGeom prst="rect">
            <a:avLst/>
          </a:prstGeom>
          <a:blipFill>
            <a:blip r:embed="rId2">
              <a:alphaModFix amt="45000"/>
            </a:blip>
            <a:tile sx="85518" sy="85518"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22">
            <a:extLst>
              <a:ext uri="{FF2B5EF4-FFF2-40B4-BE49-F238E27FC236}">
                <a16:creationId xmlns:a16="http://schemas.microsoft.com/office/drawing/2014/main" id="{4BC10017-FA9F-40C0-8B33-D5434C259410}"/>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23">
            <a:extLst>
              <a:ext uri="{FF2B5EF4-FFF2-40B4-BE49-F238E27FC236}">
                <a16:creationId xmlns:a16="http://schemas.microsoft.com/office/drawing/2014/main" id="{75313484-A6FC-4EFD-BC99-E5EC8E0330BF}"/>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29">
            <a:extLst>
              <a:ext uri="{FF2B5EF4-FFF2-40B4-BE49-F238E27FC236}">
                <a16:creationId xmlns:a16="http://schemas.microsoft.com/office/drawing/2014/main" id="{0E29D10F-9A10-4A63-8FE0-411BE317C81E}"/>
              </a:ext>
            </a:extLst>
          </p:cNvPr>
          <p:cNvSpPr/>
          <p:nvPr/>
        </p:nvSpPr>
        <p:spPr>
          <a:xfrm>
            <a:off x="5135883" y="1267733"/>
            <a:ext cx="1920240" cy="731520"/>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30">
            <a:extLst>
              <a:ext uri="{FF2B5EF4-FFF2-40B4-BE49-F238E27FC236}">
                <a16:creationId xmlns:a16="http://schemas.microsoft.com/office/drawing/2014/main" id="{2D2E6F50-14C7-471A-A58E-610CA3A78E84}"/>
              </a:ext>
            </a:extLst>
          </p:cNvPr>
          <p:cNvGrpSpPr/>
          <p:nvPr/>
        </p:nvGrpSpPr>
        <p:grpSpPr>
          <a:xfrm>
            <a:off x="5250183" y="1267733"/>
            <a:ext cx="1691640" cy="645292"/>
            <a:chOff x="5250183" y="1267733"/>
            <a:chExt cx="1691640" cy="645292"/>
          </a:xfrm>
        </p:grpSpPr>
        <p:cxnSp>
          <p:nvCxnSpPr>
            <p:cNvPr id="7" name="Straight Connector 31">
              <a:extLst>
                <a:ext uri="{FF2B5EF4-FFF2-40B4-BE49-F238E27FC236}">
                  <a16:creationId xmlns:a16="http://schemas.microsoft.com/office/drawing/2014/main" id="{3A85FF05-EFC5-48AC-A30E-951E3F3AC824}"/>
                </a:ext>
              </a:extLst>
            </p:cNvPr>
            <p:cNvCxnSpPr/>
            <p:nvPr/>
          </p:nvCxnSpPr>
          <p:spPr>
            <a:xfrm>
              <a:off x="5250183" y="1267733"/>
              <a:ext cx="0" cy="640080"/>
            </a:xfrm>
            <a:prstGeom prst="straightConnector1">
              <a:avLst/>
            </a:prstGeom>
            <a:noFill/>
            <a:ln w="6345" cap="flat">
              <a:solidFill>
                <a:srgbClr val="000000"/>
              </a:solidFill>
              <a:prstDash val="solid"/>
              <a:miter/>
            </a:ln>
          </p:spPr>
        </p:cxnSp>
        <p:cxnSp>
          <p:nvCxnSpPr>
            <p:cNvPr id="8" name="Straight Connector 32">
              <a:extLst>
                <a:ext uri="{FF2B5EF4-FFF2-40B4-BE49-F238E27FC236}">
                  <a16:creationId xmlns:a16="http://schemas.microsoft.com/office/drawing/2014/main" id="{0235DF58-9D9A-45C3-AFE5-9686C09BA72C}"/>
                </a:ext>
              </a:extLst>
            </p:cNvPr>
            <p:cNvCxnSpPr/>
            <p:nvPr/>
          </p:nvCxnSpPr>
          <p:spPr>
            <a:xfrm>
              <a:off x="6941823" y="1267733"/>
              <a:ext cx="0" cy="640080"/>
            </a:xfrm>
            <a:prstGeom prst="straightConnector1">
              <a:avLst/>
            </a:prstGeom>
            <a:noFill/>
            <a:ln w="6345" cap="flat">
              <a:solidFill>
                <a:srgbClr val="000000"/>
              </a:solidFill>
              <a:prstDash val="solid"/>
              <a:miter/>
            </a:ln>
          </p:spPr>
        </p:cxnSp>
        <p:cxnSp>
          <p:nvCxnSpPr>
            <p:cNvPr id="9" name="Straight Connector 33">
              <a:extLst>
                <a:ext uri="{FF2B5EF4-FFF2-40B4-BE49-F238E27FC236}">
                  <a16:creationId xmlns:a16="http://schemas.microsoft.com/office/drawing/2014/main" id="{846D7344-CE8E-4E6D-960D-CB04CB477C20}"/>
                </a:ext>
              </a:extLst>
            </p:cNvPr>
            <p:cNvCxnSpPr/>
            <p:nvPr/>
          </p:nvCxnSpPr>
          <p:spPr>
            <a:xfrm>
              <a:off x="5250183" y="1913025"/>
              <a:ext cx="1691640" cy="0"/>
            </a:xfrm>
            <a:prstGeom prst="straightConnector1">
              <a:avLst/>
            </a:prstGeom>
            <a:noFill/>
            <a:ln w="6345" cap="flat">
              <a:solidFill>
                <a:srgbClr val="000000"/>
              </a:solidFill>
              <a:prstDash val="solid"/>
              <a:miter/>
            </a:ln>
          </p:spPr>
        </p:cxnSp>
      </p:grpSp>
      <p:sp>
        <p:nvSpPr>
          <p:cNvPr id="10" name="Title 1">
            <a:extLst>
              <a:ext uri="{FF2B5EF4-FFF2-40B4-BE49-F238E27FC236}">
                <a16:creationId xmlns:a16="http://schemas.microsoft.com/office/drawing/2014/main" id="{7C0CBB57-B415-4761-BC84-4AACE34E3706}"/>
              </a:ext>
            </a:extLst>
          </p:cNvPr>
          <p:cNvSpPr txBox="1">
            <a:spLocks noGrp="1"/>
          </p:cNvSpPr>
          <p:nvPr>
            <p:ph type="title"/>
          </p:nvPr>
        </p:nvSpPr>
        <p:spPr>
          <a:xfrm>
            <a:off x="1563624" y="2094305"/>
            <a:ext cx="9070848" cy="2587751"/>
          </a:xfrm>
        </p:spPr>
        <p:txBody>
          <a:bodyPr anchorCtr="1">
            <a:noAutofit/>
          </a:bodyPr>
          <a:lstStyle>
            <a:lvl1pPr algn="ctr">
              <a:lnSpc>
                <a:spcPct val="83000"/>
              </a:lnSpc>
              <a:defRPr sz="7200" cap="all" spc="-100"/>
            </a:lvl1pPr>
          </a:lstStyle>
          <a:p>
            <a:pPr lvl="0"/>
            <a:r>
              <a:rPr lang="en-US"/>
              <a:t>Click to edit Master title style</a:t>
            </a:r>
          </a:p>
        </p:txBody>
      </p:sp>
      <p:sp>
        <p:nvSpPr>
          <p:cNvPr id="11" name="Text Placeholder 2">
            <a:extLst>
              <a:ext uri="{FF2B5EF4-FFF2-40B4-BE49-F238E27FC236}">
                <a16:creationId xmlns:a16="http://schemas.microsoft.com/office/drawing/2014/main" id="{E2430448-9AD6-4119-9F6C-27F67076AC34}"/>
              </a:ext>
            </a:extLst>
          </p:cNvPr>
          <p:cNvSpPr txBox="1">
            <a:spLocks noGrp="1"/>
          </p:cNvSpPr>
          <p:nvPr>
            <p:ph type="body" idx="1"/>
          </p:nvPr>
        </p:nvSpPr>
        <p:spPr>
          <a:xfrm>
            <a:off x="1563624" y="4682066"/>
            <a:ext cx="9070848" cy="457200"/>
          </a:xfrm>
        </p:spPr>
        <p:txBody>
          <a:bodyPr anchorCtr="1"/>
          <a:lstStyle>
            <a:lvl1pPr marL="0" indent="0" algn="ctr">
              <a:buNone/>
              <a:defRPr sz="1600"/>
            </a:lvl1pPr>
          </a:lstStyle>
          <a:p>
            <a:pPr lvl="0"/>
            <a:r>
              <a:rPr lang="en-US"/>
              <a:t>Click to edit Master text styles</a:t>
            </a:r>
          </a:p>
        </p:txBody>
      </p:sp>
      <p:sp>
        <p:nvSpPr>
          <p:cNvPr id="12" name="Date Placeholder 3">
            <a:extLst>
              <a:ext uri="{FF2B5EF4-FFF2-40B4-BE49-F238E27FC236}">
                <a16:creationId xmlns:a16="http://schemas.microsoft.com/office/drawing/2014/main" id="{3DCC221A-DCB6-4D4C-A5D6-F21AE8F2432D}"/>
              </a:ext>
            </a:extLst>
          </p:cNvPr>
          <p:cNvSpPr txBox="1">
            <a:spLocks noGrp="1"/>
          </p:cNvSpPr>
          <p:nvPr>
            <p:ph type="dt" sz="half" idx="7"/>
          </p:nvPr>
        </p:nvSpPr>
        <p:spPr>
          <a:xfrm>
            <a:off x="5321807" y="1344506"/>
            <a:ext cx="1554480" cy="530352"/>
          </a:xfrm>
        </p:spPr>
        <p:txBody>
          <a:bodyPr anchorCtr="1"/>
          <a:lstStyle>
            <a:lvl1pPr algn="ctr">
              <a:defRPr sz="1300">
                <a:solidFill>
                  <a:srgbClr val="000000"/>
                </a:solidFill>
              </a:defRPr>
            </a:lvl1pPr>
          </a:lstStyle>
          <a:p>
            <a:pPr lvl="0"/>
            <a:fld id="{B76BD7A2-056E-42B8-8E97-C020054EE4CB}" type="datetime1">
              <a:rPr lang="en-GB"/>
              <a:pPr lvl="0"/>
              <a:t>14/01/2022</a:t>
            </a:fld>
            <a:endParaRPr lang="en-GB"/>
          </a:p>
        </p:txBody>
      </p:sp>
      <p:sp>
        <p:nvSpPr>
          <p:cNvPr id="13" name="Footer Placeholder 4">
            <a:extLst>
              <a:ext uri="{FF2B5EF4-FFF2-40B4-BE49-F238E27FC236}">
                <a16:creationId xmlns:a16="http://schemas.microsoft.com/office/drawing/2014/main" id="{49499606-7774-4C49-979B-DD0533CF18B7}"/>
              </a:ext>
            </a:extLst>
          </p:cNvPr>
          <p:cNvSpPr txBox="1">
            <a:spLocks noGrp="1"/>
          </p:cNvSpPr>
          <p:nvPr>
            <p:ph type="ftr" sz="quarter" idx="9"/>
          </p:nvPr>
        </p:nvSpPr>
        <p:spPr>
          <a:xfrm>
            <a:off x="1453548" y="5211055"/>
            <a:ext cx="5907024" cy="228600"/>
          </a:xfrm>
        </p:spPr>
        <p:txBody>
          <a:bodyPr anchorCtr="0"/>
          <a:lstStyle>
            <a:lvl1pPr algn="l">
              <a:defRPr/>
            </a:lvl1pPr>
          </a:lstStyle>
          <a:p>
            <a:pPr lvl="0"/>
            <a:endParaRPr lang="en-GB"/>
          </a:p>
        </p:txBody>
      </p:sp>
      <p:sp>
        <p:nvSpPr>
          <p:cNvPr id="14" name="Slide Number Placeholder 5">
            <a:extLst>
              <a:ext uri="{FF2B5EF4-FFF2-40B4-BE49-F238E27FC236}">
                <a16:creationId xmlns:a16="http://schemas.microsoft.com/office/drawing/2014/main" id="{59E56187-E4EE-41AB-9C1B-266FF91DE7D8}"/>
              </a:ext>
            </a:extLst>
          </p:cNvPr>
          <p:cNvSpPr txBox="1">
            <a:spLocks noGrp="1"/>
          </p:cNvSpPr>
          <p:nvPr>
            <p:ph type="sldNum" sz="quarter" idx="8"/>
          </p:nvPr>
        </p:nvSpPr>
        <p:spPr>
          <a:xfrm>
            <a:off x="8604504" y="5211055"/>
            <a:ext cx="2112263" cy="228600"/>
          </a:xfrm>
        </p:spPr>
        <p:txBody>
          <a:bodyPr/>
          <a:lstStyle>
            <a:lvl1pPr>
              <a:defRPr/>
            </a:lvl1pPr>
          </a:lstStyle>
          <a:p>
            <a:pPr lvl="0"/>
            <a:fld id="{6A78FA6D-1432-4180-AD4A-4B377EA861A5}" type="slidenum">
              <a:t>‹#›</a:t>
            </a:fld>
            <a:endParaRPr lang="en-GB"/>
          </a:p>
        </p:txBody>
      </p:sp>
    </p:spTree>
    <p:extLst>
      <p:ext uri="{BB962C8B-B14F-4D97-AF65-F5344CB8AC3E}">
        <p14:creationId xmlns:p14="http://schemas.microsoft.com/office/powerpoint/2010/main" val="989629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1D4DDB5C-D3A4-45B7-87A1-34096F28276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4D6E246-D0CE-4995-9272-ED4ED8E321CF}"/>
              </a:ext>
            </a:extLst>
          </p:cNvPr>
          <p:cNvSpPr txBox="1">
            <a:spLocks noGrp="1"/>
          </p:cNvSpPr>
          <p:nvPr>
            <p:ph idx="1"/>
          </p:nvPr>
        </p:nvSpPr>
        <p:spPr>
          <a:xfrm>
            <a:off x="1066803" y="2103120"/>
            <a:ext cx="4754880" cy="37490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0F94E22-A7F2-44C7-B52F-F57EB33D0AC0}"/>
              </a:ext>
            </a:extLst>
          </p:cNvPr>
          <p:cNvSpPr txBox="1">
            <a:spLocks noGrp="1"/>
          </p:cNvSpPr>
          <p:nvPr>
            <p:ph idx="2"/>
          </p:nvPr>
        </p:nvSpPr>
        <p:spPr>
          <a:xfrm>
            <a:off x="6370323" y="2103120"/>
            <a:ext cx="4754880" cy="37490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CAFE16-F1EB-4CDB-89AF-DC76DA31FAE1}"/>
              </a:ext>
            </a:extLst>
          </p:cNvPr>
          <p:cNvSpPr txBox="1">
            <a:spLocks noGrp="1"/>
          </p:cNvSpPr>
          <p:nvPr>
            <p:ph type="dt" sz="half" idx="7"/>
          </p:nvPr>
        </p:nvSpPr>
        <p:spPr/>
        <p:txBody>
          <a:bodyPr/>
          <a:lstStyle>
            <a:lvl1pPr>
              <a:defRPr/>
            </a:lvl1pPr>
          </a:lstStyle>
          <a:p>
            <a:pPr lvl="0"/>
            <a:fld id="{3902683C-5E12-448E-ACB0-8E999B8B6650}" type="datetime1">
              <a:rPr lang="en-GB"/>
              <a:pPr lvl="0"/>
              <a:t>14/01/2022</a:t>
            </a:fld>
            <a:endParaRPr lang="en-GB"/>
          </a:p>
        </p:txBody>
      </p:sp>
      <p:sp>
        <p:nvSpPr>
          <p:cNvPr id="6" name="Footer Placeholder 5">
            <a:extLst>
              <a:ext uri="{FF2B5EF4-FFF2-40B4-BE49-F238E27FC236}">
                <a16:creationId xmlns:a16="http://schemas.microsoft.com/office/drawing/2014/main" id="{E372EB2C-4DF7-4204-ABE2-A50A77ED302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FDE8153-D2B4-4DF0-A745-98AC28F4C111}"/>
              </a:ext>
            </a:extLst>
          </p:cNvPr>
          <p:cNvSpPr txBox="1">
            <a:spLocks noGrp="1"/>
          </p:cNvSpPr>
          <p:nvPr>
            <p:ph type="sldNum" sz="quarter" idx="8"/>
          </p:nvPr>
        </p:nvSpPr>
        <p:spPr/>
        <p:txBody>
          <a:bodyPr/>
          <a:lstStyle>
            <a:lvl1pPr>
              <a:defRPr/>
            </a:lvl1pPr>
          </a:lstStyle>
          <a:p>
            <a:pPr lvl="0"/>
            <a:fld id="{14EC981C-C60D-40BD-B1B6-E14FAED8F181}" type="slidenum">
              <a:t>‹#›</a:t>
            </a:fld>
            <a:endParaRPr lang="en-GB"/>
          </a:p>
        </p:txBody>
      </p:sp>
    </p:spTree>
    <p:extLst>
      <p:ext uri="{BB962C8B-B14F-4D97-AF65-F5344CB8AC3E}">
        <p14:creationId xmlns:p14="http://schemas.microsoft.com/office/powerpoint/2010/main" val="4204479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43487-2FA6-42D5-9349-F47D5E0140CF}"/>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99359A7-D365-4D6D-AAB2-D8F3B850821C}"/>
              </a:ext>
            </a:extLst>
          </p:cNvPr>
          <p:cNvSpPr txBox="1">
            <a:spLocks noGrp="1"/>
          </p:cNvSpPr>
          <p:nvPr>
            <p:ph type="body" idx="1"/>
          </p:nvPr>
        </p:nvSpPr>
        <p:spPr>
          <a:xfrm>
            <a:off x="1069848" y="2074334"/>
            <a:ext cx="4754880" cy="640080"/>
          </a:xfrm>
        </p:spPr>
        <p:txBody>
          <a:bodyPr anchor="ctr" anchorCtr="1"/>
          <a:lstStyle>
            <a:lvl1pPr marL="0" indent="0" algn="ctr">
              <a:spcBef>
                <a:spcPts val="0"/>
              </a:spcBef>
              <a:buNone/>
              <a:defRPr sz="1900">
                <a:solidFill>
                  <a:srgbClr val="1485A4"/>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73BA47B5-266A-4358-99FE-708D0B3E493C}"/>
              </a:ext>
            </a:extLst>
          </p:cNvPr>
          <p:cNvSpPr txBox="1">
            <a:spLocks noGrp="1"/>
          </p:cNvSpPr>
          <p:nvPr>
            <p:ph idx="2"/>
          </p:nvPr>
        </p:nvSpPr>
        <p:spPr>
          <a:xfrm>
            <a:off x="1069848" y="2755901"/>
            <a:ext cx="4754880" cy="32004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A554F0-67C1-4624-92E7-C8D2E84B947E}"/>
              </a:ext>
            </a:extLst>
          </p:cNvPr>
          <p:cNvSpPr txBox="1">
            <a:spLocks noGrp="1"/>
          </p:cNvSpPr>
          <p:nvPr>
            <p:ph type="body" idx="3"/>
          </p:nvPr>
        </p:nvSpPr>
        <p:spPr>
          <a:xfrm>
            <a:off x="6373368" y="2074334"/>
            <a:ext cx="4754880" cy="640080"/>
          </a:xfrm>
        </p:spPr>
        <p:txBody>
          <a:bodyPr anchor="ctr" anchorCtr="1"/>
          <a:lstStyle>
            <a:lvl1pPr marL="0" indent="0" algn="ctr">
              <a:spcBef>
                <a:spcPts val="0"/>
              </a:spcBef>
              <a:buNone/>
              <a:defRPr sz="1900">
                <a:solidFill>
                  <a:srgbClr val="1485A4"/>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AA308DF5-22C2-4228-BEC1-C5E4670E48C4}"/>
              </a:ext>
            </a:extLst>
          </p:cNvPr>
          <p:cNvSpPr txBox="1">
            <a:spLocks noGrp="1"/>
          </p:cNvSpPr>
          <p:nvPr>
            <p:ph idx="4"/>
          </p:nvPr>
        </p:nvSpPr>
        <p:spPr>
          <a:xfrm>
            <a:off x="6373368" y="2756577"/>
            <a:ext cx="4754880" cy="32004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0063EB0-E5CB-41F8-B902-4520A68DFDBA}"/>
              </a:ext>
            </a:extLst>
          </p:cNvPr>
          <p:cNvSpPr txBox="1">
            <a:spLocks noGrp="1"/>
          </p:cNvSpPr>
          <p:nvPr>
            <p:ph type="dt" sz="half" idx="7"/>
          </p:nvPr>
        </p:nvSpPr>
        <p:spPr/>
        <p:txBody>
          <a:bodyPr/>
          <a:lstStyle>
            <a:lvl1pPr>
              <a:defRPr/>
            </a:lvl1pPr>
          </a:lstStyle>
          <a:p>
            <a:pPr lvl="0"/>
            <a:fld id="{D3D8B42B-ADCC-4E44-BD09-370A91604AD0}" type="datetime1">
              <a:rPr lang="en-GB"/>
              <a:pPr lvl="0"/>
              <a:t>14/01/2022</a:t>
            </a:fld>
            <a:endParaRPr lang="en-GB"/>
          </a:p>
        </p:txBody>
      </p:sp>
      <p:sp>
        <p:nvSpPr>
          <p:cNvPr id="8" name="Footer Placeholder 7">
            <a:extLst>
              <a:ext uri="{FF2B5EF4-FFF2-40B4-BE49-F238E27FC236}">
                <a16:creationId xmlns:a16="http://schemas.microsoft.com/office/drawing/2014/main" id="{7637CBDC-881D-4699-9E49-14FB2A5DFCA6}"/>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41C5636-4DC6-4484-9F26-C5C8BAABF98A}"/>
              </a:ext>
            </a:extLst>
          </p:cNvPr>
          <p:cNvSpPr txBox="1">
            <a:spLocks noGrp="1"/>
          </p:cNvSpPr>
          <p:nvPr>
            <p:ph type="sldNum" sz="quarter" idx="8"/>
          </p:nvPr>
        </p:nvSpPr>
        <p:spPr/>
        <p:txBody>
          <a:bodyPr/>
          <a:lstStyle>
            <a:lvl1pPr>
              <a:defRPr/>
            </a:lvl1pPr>
          </a:lstStyle>
          <a:p>
            <a:pPr lvl="0"/>
            <a:fld id="{AC26323D-F2F4-44AE-A780-DD91E4B50A69}" type="slidenum">
              <a:t>‹#›</a:t>
            </a:fld>
            <a:endParaRPr lang="en-GB"/>
          </a:p>
        </p:txBody>
      </p:sp>
    </p:spTree>
    <p:extLst>
      <p:ext uri="{BB962C8B-B14F-4D97-AF65-F5344CB8AC3E}">
        <p14:creationId xmlns:p14="http://schemas.microsoft.com/office/powerpoint/2010/main" val="3344619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9102-78E6-439D-B871-1EE6AE9AE5A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D67B67D7-E294-4B2D-8D93-AD2DDC17BF8B}"/>
              </a:ext>
            </a:extLst>
          </p:cNvPr>
          <p:cNvSpPr txBox="1">
            <a:spLocks noGrp="1"/>
          </p:cNvSpPr>
          <p:nvPr>
            <p:ph type="dt" sz="half" idx="7"/>
          </p:nvPr>
        </p:nvSpPr>
        <p:spPr/>
        <p:txBody>
          <a:bodyPr/>
          <a:lstStyle>
            <a:lvl1pPr>
              <a:defRPr/>
            </a:lvl1pPr>
          </a:lstStyle>
          <a:p>
            <a:pPr lvl="0"/>
            <a:fld id="{D3EC90E9-F139-46B6-957D-5D2B2240794B}" type="datetime1">
              <a:rPr lang="en-GB"/>
              <a:pPr lvl="0"/>
              <a:t>14/01/2022</a:t>
            </a:fld>
            <a:endParaRPr lang="en-GB"/>
          </a:p>
        </p:txBody>
      </p:sp>
      <p:sp>
        <p:nvSpPr>
          <p:cNvPr id="4" name="Footer Placeholder 3">
            <a:extLst>
              <a:ext uri="{FF2B5EF4-FFF2-40B4-BE49-F238E27FC236}">
                <a16:creationId xmlns:a16="http://schemas.microsoft.com/office/drawing/2014/main" id="{AFB8955B-3245-4EF4-A74B-F42771E85C11}"/>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927B6184-0422-4A0E-A207-A7A427FD3A96}"/>
              </a:ext>
            </a:extLst>
          </p:cNvPr>
          <p:cNvSpPr txBox="1">
            <a:spLocks noGrp="1"/>
          </p:cNvSpPr>
          <p:nvPr>
            <p:ph type="sldNum" sz="quarter" idx="8"/>
          </p:nvPr>
        </p:nvSpPr>
        <p:spPr/>
        <p:txBody>
          <a:bodyPr/>
          <a:lstStyle>
            <a:lvl1pPr>
              <a:defRPr/>
            </a:lvl1pPr>
          </a:lstStyle>
          <a:p>
            <a:pPr lvl="0"/>
            <a:fld id="{0AA305AD-2254-4AF7-AA31-123811CD1B97}" type="slidenum">
              <a:t>‹#›</a:t>
            </a:fld>
            <a:endParaRPr lang="en-GB"/>
          </a:p>
        </p:txBody>
      </p:sp>
    </p:spTree>
    <p:extLst>
      <p:ext uri="{BB962C8B-B14F-4D97-AF65-F5344CB8AC3E}">
        <p14:creationId xmlns:p14="http://schemas.microsoft.com/office/powerpoint/2010/main" val="1612447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0968A1-6CE4-4CB8-86EE-6E466B9804B0}"/>
              </a:ext>
            </a:extLst>
          </p:cNvPr>
          <p:cNvSpPr txBox="1">
            <a:spLocks noGrp="1"/>
          </p:cNvSpPr>
          <p:nvPr>
            <p:ph type="dt" sz="half" idx="7"/>
          </p:nvPr>
        </p:nvSpPr>
        <p:spPr/>
        <p:txBody>
          <a:bodyPr/>
          <a:lstStyle>
            <a:lvl1pPr>
              <a:defRPr/>
            </a:lvl1pPr>
          </a:lstStyle>
          <a:p>
            <a:pPr lvl="0"/>
            <a:fld id="{927E9597-1BFA-439C-8DDE-9D93EFA43715}" type="datetime1">
              <a:rPr lang="en-GB"/>
              <a:pPr lvl="0"/>
              <a:t>14/01/2022</a:t>
            </a:fld>
            <a:endParaRPr lang="en-GB"/>
          </a:p>
        </p:txBody>
      </p:sp>
      <p:sp>
        <p:nvSpPr>
          <p:cNvPr id="3" name="Footer Placeholder 2">
            <a:extLst>
              <a:ext uri="{FF2B5EF4-FFF2-40B4-BE49-F238E27FC236}">
                <a16:creationId xmlns:a16="http://schemas.microsoft.com/office/drawing/2014/main" id="{4A9A97A6-E2A9-4934-AEF8-A0DFFAC3F602}"/>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B5336A0-1810-48B5-ACD8-8241D13D1E41}"/>
              </a:ext>
            </a:extLst>
          </p:cNvPr>
          <p:cNvSpPr txBox="1">
            <a:spLocks noGrp="1"/>
          </p:cNvSpPr>
          <p:nvPr>
            <p:ph type="sldNum" sz="quarter" idx="8"/>
          </p:nvPr>
        </p:nvSpPr>
        <p:spPr/>
        <p:txBody>
          <a:bodyPr/>
          <a:lstStyle>
            <a:lvl1pPr>
              <a:defRPr/>
            </a:lvl1pPr>
          </a:lstStyle>
          <a:p>
            <a:pPr lvl="0"/>
            <a:fld id="{8D5B374E-725D-43A4-8DD4-871D66E4B345}" type="slidenum">
              <a:t>‹#›</a:t>
            </a:fld>
            <a:endParaRPr lang="en-GB"/>
          </a:p>
        </p:txBody>
      </p:sp>
    </p:spTree>
    <p:extLst>
      <p:ext uri="{BB962C8B-B14F-4D97-AF65-F5344CB8AC3E}">
        <p14:creationId xmlns:p14="http://schemas.microsoft.com/office/powerpoint/2010/main" val="376346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22193D28-2551-475F-8AEB-DECCE949BF8A}"/>
              </a:ext>
            </a:extLst>
          </p:cNvPr>
          <p:cNvSpPr/>
          <p:nvPr/>
        </p:nvSpPr>
        <p:spPr>
          <a:xfrm>
            <a:off x="245525" y="237744"/>
            <a:ext cx="8531352"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14">
            <a:extLst>
              <a:ext uri="{FF2B5EF4-FFF2-40B4-BE49-F238E27FC236}">
                <a16:creationId xmlns:a16="http://schemas.microsoft.com/office/drawing/2014/main" id="{0C1652FF-06AF-4BAC-86AD-E031FDD55E33}"/>
              </a:ext>
            </a:extLst>
          </p:cNvPr>
          <p:cNvSpPr/>
          <p:nvPr/>
        </p:nvSpPr>
        <p:spPr>
          <a:xfrm>
            <a:off x="9020382" y="237744"/>
            <a:ext cx="2926080" cy="6382512"/>
          </a:xfrm>
          <a:prstGeom prst="rect">
            <a:avLst/>
          </a:prstGeom>
          <a:solidFill>
            <a:srgbClr val="1CADE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68BCBC25-4385-40B4-B593-CA4AD021F0F4}"/>
              </a:ext>
            </a:extLst>
          </p:cNvPr>
          <p:cNvSpPr txBox="1">
            <a:spLocks noGrp="1"/>
          </p:cNvSpPr>
          <p:nvPr>
            <p:ph type="title"/>
          </p:nvPr>
        </p:nvSpPr>
        <p:spPr>
          <a:xfrm>
            <a:off x="9296403" y="607390"/>
            <a:ext cx="2430776" cy="1645920"/>
          </a:xfrm>
        </p:spPr>
        <p:txBody>
          <a:bodyPr anchor="b"/>
          <a:lstStyle>
            <a:lvl1pPr>
              <a:defRPr sz="2800">
                <a:solidFill>
                  <a:srgbClr val="FFFFFF"/>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FED35A79-A235-4892-83EC-2A3730E27578}"/>
              </a:ext>
            </a:extLst>
          </p:cNvPr>
          <p:cNvSpPr txBox="1">
            <a:spLocks noGrp="1"/>
          </p:cNvSpPr>
          <p:nvPr>
            <p:ph idx="1"/>
          </p:nvPr>
        </p:nvSpPr>
        <p:spPr>
          <a:xfrm>
            <a:off x="685800" y="609603"/>
            <a:ext cx="7772400" cy="53339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59444675-C595-4835-9855-3069AC694F6D}"/>
              </a:ext>
            </a:extLst>
          </p:cNvPr>
          <p:cNvSpPr txBox="1">
            <a:spLocks noGrp="1"/>
          </p:cNvSpPr>
          <p:nvPr>
            <p:ph type="body" idx="2"/>
          </p:nvPr>
        </p:nvSpPr>
        <p:spPr>
          <a:xfrm>
            <a:off x="9296403" y="2286000"/>
            <a:ext cx="2430776" cy="3505196"/>
          </a:xfrm>
        </p:spPr>
        <p:txBody>
          <a:bodyPr/>
          <a:lstStyle>
            <a:lvl1pPr marL="0" indent="0">
              <a:lnSpc>
                <a:spcPct val="110000"/>
              </a:lnSpc>
              <a:spcBef>
                <a:spcPts val="800"/>
              </a:spcBef>
              <a:buNone/>
              <a:defRPr sz="1400">
                <a:solidFill>
                  <a:srgbClr val="FFFFFF"/>
                </a:solidFill>
              </a:defRPr>
            </a:lvl1pPr>
          </a:lstStyle>
          <a:p>
            <a:pPr lvl="0"/>
            <a:r>
              <a:rPr lang="en-US"/>
              <a:t>Click to edit Master text styles</a:t>
            </a:r>
          </a:p>
        </p:txBody>
      </p:sp>
      <p:sp>
        <p:nvSpPr>
          <p:cNvPr id="7" name="Date Placeholder 7">
            <a:extLst>
              <a:ext uri="{FF2B5EF4-FFF2-40B4-BE49-F238E27FC236}">
                <a16:creationId xmlns:a16="http://schemas.microsoft.com/office/drawing/2014/main" id="{E0D4D452-873E-487D-A999-6BF30710289A}"/>
              </a:ext>
            </a:extLst>
          </p:cNvPr>
          <p:cNvSpPr txBox="1">
            <a:spLocks noGrp="1"/>
          </p:cNvSpPr>
          <p:nvPr>
            <p:ph type="dt" sz="half" idx="7"/>
          </p:nvPr>
        </p:nvSpPr>
        <p:spPr/>
        <p:txBody>
          <a:bodyPr/>
          <a:lstStyle>
            <a:lvl1pPr>
              <a:defRPr/>
            </a:lvl1pPr>
          </a:lstStyle>
          <a:p>
            <a:pPr lvl="0"/>
            <a:fld id="{894D0FCD-0CF2-4C04-8097-5AF320445066}" type="datetime1">
              <a:rPr lang="en-GB"/>
              <a:pPr lvl="0"/>
              <a:t>14/01/2022</a:t>
            </a:fld>
            <a:endParaRPr lang="en-GB"/>
          </a:p>
        </p:txBody>
      </p:sp>
      <p:sp>
        <p:nvSpPr>
          <p:cNvPr id="8" name="Footer Placeholder 8">
            <a:extLst>
              <a:ext uri="{FF2B5EF4-FFF2-40B4-BE49-F238E27FC236}">
                <a16:creationId xmlns:a16="http://schemas.microsoft.com/office/drawing/2014/main" id="{256DC515-EDEC-41EE-8453-E76702CFB52F}"/>
              </a:ext>
            </a:extLst>
          </p:cNvPr>
          <p:cNvSpPr txBox="1">
            <a:spLocks noGrp="1"/>
          </p:cNvSpPr>
          <p:nvPr>
            <p:ph type="ftr" sz="quarter" idx="9"/>
          </p:nvPr>
        </p:nvSpPr>
        <p:spPr/>
        <p:txBody>
          <a:bodyPr anchorCtr="0"/>
          <a:lstStyle>
            <a:lvl1pPr algn="r">
              <a:defRPr/>
            </a:lvl1pPr>
          </a:lstStyle>
          <a:p>
            <a:pPr lvl="0"/>
            <a:endParaRPr lang="en-GB"/>
          </a:p>
        </p:txBody>
      </p:sp>
      <p:sp>
        <p:nvSpPr>
          <p:cNvPr id="9" name="Slide Number Placeholder 10">
            <a:extLst>
              <a:ext uri="{FF2B5EF4-FFF2-40B4-BE49-F238E27FC236}">
                <a16:creationId xmlns:a16="http://schemas.microsoft.com/office/drawing/2014/main" id="{235A520B-B1F9-415E-8DF1-D397AF8EB045}"/>
              </a:ext>
            </a:extLst>
          </p:cNvPr>
          <p:cNvSpPr txBox="1">
            <a:spLocks noGrp="1"/>
          </p:cNvSpPr>
          <p:nvPr>
            <p:ph type="sldNum" sz="quarter" idx="8"/>
          </p:nvPr>
        </p:nvSpPr>
        <p:spPr>
          <a:xfrm>
            <a:off x="10393673" y="6223004"/>
            <a:ext cx="1463040" cy="274320"/>
          </a:xfrm>
        </p:spPr>
        <p:txBody>
          <a:bodyPr/>
          <a:lstStyle>
            <a:lvl1pPr>
              <a:defRPr>
                <a:solidFill>
                  <a:srgbClr val="FFFFFF"/>
                </a:solidFill>
              </a:defRPr>
            </a:lvl1pPr>
          </a:lstStyle>
          <a:p>
            <a:pPr lvl="0"/>
            <a:fld id="{B226325B-9794-444A-A848-2619CD3D9ECB}" type="slidenum">
              <a:t>‹#›</a:t>
            </a:fld>
            <a:endParaRPr lang="en-GB"/>
          </a:p>
        </p:txBody>
      </p:sp>
      <p:sp>
        <p:nvSpPr>
          <p:cNvPr id="10" name="Rectangle 11">
            <a:extLst>
              <a:ext uri="{FF2B5EF4-FFF2-40B4-BE49-F238E27FC236}">
                <a16:creationId xmlns:a16="http://schemas.microsoft.com/office/drawing/2014/main" id="{8C8FA94F-8B72-4241-BCB9-72B19D392FFB}"/>
              </a:ext>
            </a:extLst>
          </p:cNvPr>
          <p:cNvSpPr/>
          <p:nvPr/>
        </p:nvSpPr>
        <p:spPr>
          <a:xfrm>
            <a:off x="9157542" y="374904"/>
            <a:ext cx="2651760" cy="6108192"/>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936353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28F097A5-1E11-4660-8C4F-BBBE39EAA4A7}"/>
              </a:ext>
            </a:extLst>
          </p:cNvPr>
          <p:cNvSpPr/>
          <p:nvPr/>
        </p:nvSpPr>
        <p:spPr>
          <a:xfrm>
            <a:off x="9020382" y="237744"/>
            <a:ext cx="2926080" cy="6382512"/>
          </a:xfrm>
          <a:prstGeom prst="rect">
            <a:avLst/>
          </a:prstGeom>
          <a:solidFill>
            <a:srgbClr val="1CADE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C9C4D00F-2931-4169-98B5-92E6262650D6}"/>
              </a:ext>
            </a:extLst>
          </p:cNvPr>
          <p:cNvSpPr txBox="1">
            <a:spLocks noGrp="1"/>
          </p:cNvSpPr>
          <p:nvPr>
            <p:ph type="title"/>
          </p:nvPr>
        </p:nvSpPr>
        <p:spPr>
          <a:xfrm>
            <a:off x="9296403" y="603504"/>
            <a:ext cx="2432304" cy="1645920"/>
          </a:xfrm>
        </p:spPr>
        <p:txBody>
          <a:bodyPr anchor="b">
            <a:noAutofit/>
          </a:bodyPr>
          <a:lstStyle>
            <a:lvl1pPr>
              <a:defRPr sz="2800">
                <a:solidFill>
                  <a:srgbClr val="FFFFFF"/>
                </a:solidFill>
              </a:defRPr>
            </a:lvl1pPr>
          </a:lstStyle>
          <a:p>
            <a:pPr lvl="0"/>
            <a:r>
              <a:rPr lang="en-US"/>
              <a:t>Click to edit Master title style</a:t>
            </a:r>
          </a:p>
        </p:txBody>
      </p:sp>
      <p:sp>
        <p:nvSpPr>
          <p:cNvPr id="4" name="Picture Placeholder 2">
            <a:extLst>
              <a:ext uri="{FF2B5EF4-FFF2-40B4-BE49-F238E27FC236}">
                <a16:creationId xmlns:a16="http://schemas.microsoft.com/office/drawing/2014/main" id="{65351E6A-5438-4C2E-A58C-60A382E17C0D}"/>
              </a:ext>
            </a:extLst>
          </p:cNvPr>
          <p:cNvSpPr txBox="1">
            <a:spLocks noGrp="1"/>
          </p:cNvSpPr>
          <p:nvPr>
            <p:ph type="pic" idx="1"/>
          </p:nvPr>
        </p:nvSpPr>
        <p:spPr>
          <a:xfrm>
            <a:off x="228600" y="237744"/>
            <a:ext cx="8531352" cy="6382512"/>
          </a:xfrm>
          <a:solidFill>
            <a:srgbClr val="77CEEF"/>
          </a:solidFill>
        </p:spPr>
        <p:txBody>
          <a:bodyPr/>
          <a:lstStyle>
            <a:lvl1pPr marL="0" indent="0">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26749CD0-FE4C-48C7-9E3C-4B510C0929A9}"/>
              </a:ext>
            </a:extLst>
          </p:cNvPr>
          <p:cNvSpPr txBox="1">
            <a:spLocks noGrp="1"/>
          </p:cNvSpPr>
          <p:nvPr>
            <p:ph type="body" idx="2"/>
          </p:nvPr>
        </p:nvSpPr>
        <p:spPr>
          <a:xfrm>
            <a:off x="9296403" y="2286000"/>
            <a:ext cx="2432304" cy="3502151"/>
          </a:xfrm>
        </p:spPr>
        <p:txBody>
          <a:bodyPr/>
          <a:lstStyle>
            <a:lvl1pPr marL="0" indent="0">
              <a:lnSpc>
                <a:spcPct val="110000"/>
              </a:lnSpc>
              <a:spcBef>
                <a:spcPts val="800"/>
              </a:spcBef>
              <a:buNone/>
              <a:defRPr sz="1400">
                <a:solidFill>
                  <a:srgbClr val="FFFFFF"/>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863B108E-F1BE-4103-9FAB-E0662F0203C6}"/>
              </a:ext>
            </a:extLst>
          </p:cNvPr>
          <p:cNvSpPr txBox="1">
            <a:spLocks noGrp="1"/>
          </p:cNvSpPr>
          <p:nvPr>
            <p:ph type="dt" sz="half" idx="7"/>
          </p:nvPr>
        </p:nvSpPr>
        <p:spPr/>
        <p:txBody>
          <a:bodyPr/>
          <a:lstStyle>
            <a:lvl1pPr>
              <a:defRPr>
                <a:solidFill>
                  <a:srgbClr val="FFFFFF"/>
                </a:solidFill>
                <a:effectLst>
                  <a:outerShdw dist="6348" dir="2700000">
                    <a:srgbClr val="000000"/>
                  </a:outerShdw>
                </a:effectLst>
              </a:defRPr>
            </a:lvl1pPr>
          </a:lstStyle>
          <a:p>
            <a:pPr lvl="0"/>
            <a:fld id="{E7A6F213-BF04-4B79-AB71-8CE50F8F40F0}" type="datetime1">
              <a:rPr lang="en-GB"/>
              <a:pPr lvl="0"/>
              <a:t>14/01/2022</a:t>
            </a:fld>
            <a:endParaRPr lang="en-GB"/>
          </a:p>
        </p:txBody>
      </p:sp>
      <p:sp>
        <p:nvSpPr>
          <p:cNvPr id="7" name="Footer Placeholder 5">
            <a:extLst>
              <a:ext uri="{FF2B5EF4-FFF2-40B4-BE49-F238E27FC236}">
                <a16:creationId xmlns:a16="http://schemas.microsoft.com/office/drawing/2014/main" id="{55B51664-C290-4FE1-ACD1-4345EED5C229}"/>
              </a:ext>
            </a:extLst>
          </p:cNvPr>
          <p:cNvSpPr txBox="1">
            <a:spLocks noGrp="1"/>
          </p:cNvSpPr>
          <p:nvPr>
            <p:ph type="ftr" sz="quarter" idx="9"/>
          </p:nvPr>
        </p:nvSpPr>
        <p:spPr/>
        <p:txBody>
          <a:bodyPr anchorCtr="0"/>
          <a:lstStyle>
            <a:lvl1pPr algn="r" defTabSz="914400">
              <a:defRPr>
                <a:solidFill>
                  <a:srgbClr val="FFFFFF"/>
                </a:solidFill>
                <a:effectLst>
                  <a:outerShdw dist="6348" dir="2700000">
                    <a:srgbClr val="000000"/>
                  </a:outerShdw>
                </a:effectLst>
              </a:defRPr>
            </a:lvl1pPr>
          </a:lstStyle>
          <a:p>
            <a:pPr lvl="0"/>
            <a:endParaRPr lang="en-GB"/>
          </a:p>
        </p:txBody>
      </p:sp>
      <p:sp>
        <p:nvSpPr>
          <p:cNvPr id="8" name="Slide Number Placeholder 6">
            <a:extLst>
              <a:ext uri="{FF2B5EF4-FFF2-40B4-BE49-F238E27FC236}">
                <a16:creationId xmlns:a16="http://schemas.microsoft.com/office/drawing/2014/main" id="{AA8866FF-4F41-4000-9CFE-7998442D86A0}"/>
              </a:ext>
            </a:extLst>
          </p:cNvPr>
          <p:cNvSpPr txBox="1">
            <a:spLocks noGrp="1"/>
          </p:cNvSpPr>
          <p:nvPr>
            <p:ph type="sldNum" sz="quarter" idx="8"/>
          </p:nvPr>
        </p:nvSpPr>
        <p:spPr>
          <a:xfrm>
            <a:off x="10396728" y="6227064"/>
            <a:ext cx="1463040" cy="274320"/>
          </a:xfrm>
        </p:spPr>
        <p:txBody>
          <a:bodyPr/>
          <a:lstStyle>
            <a:lvl1pPr>
              <a:defRPr>
                <a:solidFill>
                  <a:srgbClr val="FFFFFF"/>
                </a:solidFill>
              </a:defRPr>
            </a:lvl1pPr>
          </a:lstStyle>
          <a:p>
            <a:pPr lvl="0"/>
            <a:fld id="{000592DE-C5C5-40A0-AC8C-BBA1E6E29B50}" type="slidenum">
              <a:t>‹#›</a:t>
            </a:fld>
            <a:endParaRPr lang="en-GB"/>
          </a:p>
        </p:txBody>
      </p:sp>
      <p:sp>
        <p:nvSpPr>
          <p:cNvPr id="9" name="Rectangle 9">
            <a:extLst>
              <a:ext uri="{FF2B5EF4-FFF2-40B4-BE49-F238E27FC236}">
                <a16:creationId xmlns:a16="http://schemas.microsoft.com/office/drawing/2014/main" id="{B8EE5BB3-437F-4576-A21D-354133B72714}"/>
              </a:ext>
            </a:extLst>
          </p:cNvPr>
          <p:cNvSpPr/>
          <p:nvPr/>
        </p:nvSpPr>
        <p:spPr>
          <a:xfrm>
            <a:off x="9157542" y="374904"/>
            <a:ext cx="2651760" cy="6108192"/>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860115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9D14-9A21-4B0D-B41E-17C0D6BDDDF1}"/>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09E3CFD-6EC4-47F5-A40E-FD2069EB686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11D6BA-99FC-48F4-BD5B-CAF0B331ED4E}"/>
              </a:ext>
            </a:extLst>
          </p:cNvPr>
          <p:cNvSpPr txBox="1">
            <a:spLocks noGrp="1"/>
          </p:cNvSpPr>
          <p:nvPr>
            <p:ph type="dt" sz="half" idx="7"/>
          </p:nvPr>
        </p:nvSpPr>
        <p:spPr/>
        <p:txBody>
          <a:bodyPr/>
          <a:lstStyle>
            <a:lvl1pPr>
              <a:defRPr/>
            </a:lvl1pPr>
          </a:lstStyle>
          <a:p>
            <a:pPr lvl="0"/>
            <a:fld id="{B3876613-B24F-44F3-B73E-C1A5B0807196}" type="datetime1">
              <a:rPr lang="en-GB"/>
              <a:pPr lvl="0"/>
              <a:t>14/01/2022</a:t>
            </a:fld>
            <a:endParaRPr lang="en-GB"/>
          </a:p>
        </p:txBody>
      </p:sp>
      <p:sp>
        <p:nvSpPr>
          <p:cNvPr id="5" name="Footer Placeholder 4">
            <a:extLst>
              <a:ext uri="{FF2B5EF4-FFF2-40B4-BE49-F238E27FC236}">
                <a16:creationId xmlns:a16="http://schemas.microsoft.com/office/drawing/2014/main" id="{2CF33B08-29CE-42AC-AD0E-2E453B58A5C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794DB40-7FF1-42EB-A335-0D5C96CF1B7D}"/>
              </a:ext>
            </a:extLst>
          </p:cNvPr>
          <p:cNvSpPr txBox="1">
            <a:spLocks noGrp="1"/>
          </p:cNvSpPr>
          <p:nvPr>
            <p:ph type="sldNum" sz="quarter" idx="8"/>
          </p:nvPr>
        </p:nvSpPr>
        <p:spPr/>
        <p:txBody>
          <a:bodyPr/>
          <a:lstStyle>
            <a:lvl1pPr>
              <a:defRPr/>
            </a:lvl1pPr>
          </a:lstStyle>
          <a:p>
            <a:pPr lvl="0"/>
            <a:fld id="{9DA67930-193D-4C55-B03D-96060843F006}" type="slidenum">
              <a:t>‹#›</a:t>
            </a:fld>
            <a:endParaRPr lang="en-GB"/>
          </a:p>
        </p:txBody>
      </p:sp>
    </p:spTree>
    <p:extLst>
      <p:ext uri="{BB962C8B-B14F-4D97-AF65-F5344CB8AC3E}">
        <p14:creationId xmlns:p14="http://schemas.microsoft.com/office/powerpoint/2010/main" val="620237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F1FCA-F5C3-41BF-8F40-DAEB84D9DEB2}"/>
              </a:ext>
            </a:extLst>
          </p:cNvPr>
          <p:cNvSpPr txBox="1">
            <a:spLocks noGrp="1"/>
          </p:cNvSpPr>
          <p:nvPr>
            <p:ph type="title" orient="vert"/>
          </p:nvPr>
        </p:nvSpPr>
        <p:spPr>
          <a:xfrm>
            <a:off x="8991596" y="761996"/>
            <a:ext cx="2362196" cy="525780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DA33D54-4549-486D-99C6-9AFBC8D78DC6}"/>
              </a:ext>
            </a:extLst>
          </p:cNvPr>
          <p:cNvSpPr txBox="1">
            <a:spLocks noGrp="1"/>
          </p:cNvSpPr>
          <p:nvPr>
            <p:ph type="body" orient="vert" idx="1"/>
          </p:nvPr>
        </p:nvSpPr>
        <p:spPr>
          <a:xfrm>
            <a:off x="838203" y="761996"/>
            <a:ext cx="8077196" cy="525780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9DAD23-6700-41C2-BD9B-52A81EC07D2D}"/>
              </a:ext>
            </a:extLst>
          </p:cNvPr>
          <p:cNvSpPr txBox="1">
            <a:spLocks noGrp="1"/>
          </p:cNvSpPr>
          <p:nvPr>
            <p:ph type="dt" sz="half" idx="7"/>
          </p:nvPr>
        </p:nvSpPr>
        <p:spPr/>
        <p:txBody>
          <a:bodyPr/>
          <a:lstStyle>
            <a:lvl1pPr>
              <a:defRPr/>
            </a:lvl1pPr>
          </a:lstStyle>
          <a:p>
            <a:pPr lvl="0"/>
            <a:fld id="{063FE34D-09A1-464A-8FA0-20BCCF3B8B78}" type="datetime1">
              <a:rPr lang="en-GB"/>
              <a:pPr lvl="0"/>
              <a:t>14/01/2022</a:t>
            </a:fld>
            <a:endParaRPr lang="en-GB"/>
          </a:p>
        </p:txBody>
      </p:sp>
      <p:sp>
        <p:nvSpPr>
          <p:cNvPr id="5" name="Footer Placeholder 4">
            <a:extLst>
              <a:ext uri="{FF2B5EF4-FFF2-40B4-BE49-F238E27FC236}">
                <a16:creationId xmlns:a16="http://schemas.microsoft.com/office/drawing/2014/main" id="{500A97CB-0A0B-4D72-8A4A-188CF31BEAB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1E149FF-2783-4990-A038-B70747522358}"/>
              </a:ext>
            </a:extLst>
          </p:cNvPr>
          <p:cNvSpPr txBox="1">
            <a:spLocks noGrp="1"/>
          </p:cNvSpPr>
          <p:nvPr>
            <p:ph type="sldNum" sz="quarter" idx="8"/>
          </p:nvPr>
        </p:nvSpPr>
        <p:spPr/>
        <p:txBody>
          <a:bodyPr/>
          <a:lstStyle>
            <a:lvl1pPr>
              <a:defRPr/>
            </a:lvl1pPr>
          </a:lstStyle>
          <a:p>
            <a:pPr lvl="0"/>
            <a:fld id="{3AC10B72-B1CD-4996-A376-AA163AF85D6C}" type="slidenum">
              <a:t>‹#›</a:t>
            </a:fld>
            <a:endParaRPr lang="en-GB"/>
          </a:p>
        </p:txBody>
      </p:sp>
    </p:spTree>
    <p:extLst>
      <p:ext uri="{BB962C8B-B14F-4D97-AF65-F5344CB8AC3E}">
        <p14:creationId xmlns:p14="http://schemas.microsoft.com/office/powerpoint/2010/main" val="225932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7EFAF5D4-0288-4D01-A732-338F1B8892C1}"/>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Placeholder 1">
            <a:extLst>
              <a:ext uri="{FF2B5EF4-FFF2-40B4-BE49-F238E27FC236}">
                <a16:creationId xmlns:a16="http://schemas.microsoft.com/office/drawing/2014/main" id="{0C78A839-D86C-4449-8A89-C289A72824E3}"/>
              </a:ext>
            </a:extLst>
          </p:cNvPr>
          <p:cNvSpPr txBox="1">
            <a:spLocks noGrp="1"/>
          </p:cNvSpPr>
          <p:nvPr>
            <p:ph type="title"/>
          </p:nvPr>
        </p:nvSpPr>
        <p:spPr>
          <a:xfrm>
            <a:off x="1066803" y="642594"/>
            <a:ext cx="10058400" cy="1371600"/>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1C0222AC-B8B4-4DFB-BABF-26737AA3023B}"/>
              </a:ext>
            </a:extLst>
          </p:cNvPr>
          <p:cNvSpPr txBox="1">
            <a:spLocks noGrp="1"/>
          </p:cNvSpPr>
          <p:nvPr>
            <p:ph type="body" idx="1"/>
          </p:nvPr>
        </p:nvSpPr>
        <p:spPr>
          <a:xfrm>
            <a:off x="1066803" y="2103120"/>
            <a:ext cx="10058400" cy="393192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D31CCA12-8D14-4FB9-BA1C-7565752926E5}"/>
              </a:ext>
            </a:extLst>
          </p:cNvPr>
          <p:cNvSpPr txBox="1">
            <a:spLocks noGrp="1"/>
          </p:cNvSpPr>
          <p:nvPr>
            <p:ph type="dt" sz="half" idx="2"/>
          </p:nvPr>
        </p:nvSpPr>
        <p:spPr>
          <a:xfrm>
            <a:off x="274320" y="6307668"/>
            <a:ext cx="2743200" cy="274320"/>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404040"/>
                </a:solidFill>
                <a:uFillTx/>
                <a:latin typeface="Century Gothic"/>
              </a:defRPr>
            </a:lvl1pPr>
          </a:lstStyle>
          <a:p>
            <a:pPr lvl="0"/>
            <a:fld id="{47D47C4B-D5BB-4CC7-A4D1-EA817C4F792E}" type="datetime1">
              <a:rPr lang="en-GB"/>
              <a:pPr lvl="0"/>
              <a:t>14/01/2022</a:t>
            </a:fld>
            <a:endParaRPr lang="en-GB"/>
          </a:p>
        </p:txBody>
      </p:sp>
      <p:sp>
        <p:nvSpPr>
          <p:cNvPr id="6" name="Footer Placeholder 4">
            <a:extLst>
              <a:ext uri="{FF2B5EF4-FFF2-40B4-BE49-F238E27FC236}">
                <a16:creationId xmlns:a16="http://schemas.microsoft.com/office/drawing/2014/main" id="{17D74896-0BAA-4E3A-9F7A-89B895D6D3FF}"/>
              </a:ext>
            </a:extLst>
          </p:cNvPr>
          <p:cNvSpPr txBox="1">
            <a:spLocks noGrp="1"/>
          </p:cNvSpPr>
          <p:nvPr>
            <p:ph type="ftr" sz="quarter" idx="3"/>
          </p:nvPr>
        </p:nvSpPr>
        <p:spPr>
          <a:xfrm>
            <a:off x="3489963" y="6307668"/>
            <a:ext cx="5212080" cy="274320"/>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1000" b="0" i="0" u="none" strike="noStrike" kern="1200" cap="none" spc="0" baseline="0">
                <a:solidFill>
                  <a:srgbClr val="404040"/>
                </a:solidFill>
                <a:uFillTx/>
                <a:latin typeface="Century Gothic"/>
              </a:defRPr>
            </a:lvl1pPr>
          </a:lstStyle>
          <a:p>
            <a:pPr lvl="0"/>
            <a:endParaRPr lang="en-GB"/>
          </a:p>
        </p:txBody>
      </p:sp>
      <p:sp>
        <p:nvSpPr>
          <p:cNvPr id="7" name="Slide Number Placeholder 5">
            <a:extLst>
              <a:ext uri="{FF2B5EF4-FFF2-40B4-BE49-F238E27FC236}">
                <a16:creationId xmlns:a16="http://schemas.microsoft.com/office/drawing/2014/main" id="{0E42749E-BAB2-4B4F-8EBD-9A94EBCE1ACE}"/>
              </a:ext>
            </a:extLst>
          </p:cNvPr>
          <p:cNvSpPr txBox="1">
            <a:spLocks noGrp="1"/>
          </p:cNvSpPr>
          <p:nvPr>
            <p:ph type="sldNum" sz="quarter" idx="4"/>
          </p:nvPr>
        </p:nvSpPr>
        <p:spPr>
          <a:xfrm>
            <a:off x="10469880" y="6307668"/>
            <a:ext cx="1463040" cy="274320"/>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404040"/>
                </a:solidFill>
                <a:uFillTx/>
                <a:latin typeface="Century Gothic"/>
              </a:defRPr>
            </a:lvl1pPr>
          </a:lstStyle>
          <a:p>
            <a:pPr lvl="0"/>
            <a:fld id="{37D848AF-78D5-4CE8-A013-FC47590D976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800" b="0" i="0" u="none" strike="noStrike" kern="1200" cap="none" spc="0" baseline="0">
          <a:solidFill>
            <a:srgbClr val="262626"/>
          </a:solidFill>
          <a:uFillTx/>
          <a:latin typeface="Century Gothic"/>
        </a:defRPr>
      </a:lvl1pPr>
    </p:titleStyle>
    <p:bodyStyle>
      <a:lvl1pPr marL="182880" marR="0" lvl="0" indent="-182880" algn="l" defTabSz="914400" rtl="0" fontAlgn="auto" hangingPunct="1">
        <a:lnSpc>
          <a:spcPct val="100000"/>
        </a:lnSpc>
        <a:spcBef>
          <a:spcPts val="900"/>
        </a:spcBef>
        <a:spcAft>
          <a:spcPts val="0"/>
        </a:spcAft>
        <a:buClr>
          <a:srgbClr val="262626"/>
        </a:buClr>
        <a:buSzPct val="100000"/>
        <a:buFont typeface="Garamond" pitchFamily="18"/>
        <a:buChar char="◦"/>
        <a:tabLst/>
        <a:defRPr lang="en-US" sz="1800" b="0" i="0" u="none" strike="noStrike" kern="1200" cap="none" spc="0" baseline="0">
          <a:solidFill>
            <a:srgbClr val="000000"/>
          </a:solidFill>
          <a:uFillTx/>
          <a:latin typeface="Century Gothic"/>
        </a:defRPr>
      </a:lvl1pPr>
      <a:lvl2pPr marL="457200" marR="0" lvl="1"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600" b="0" i="0" u="none" strike="noStrike" kern="1200" cap="none" spc="0" baseline="0">
          <a:solidFill>
            <a:srgbClr val="000000"/>
          </a:solidFill>
          <a:uFillTx/>
          <a:latin typeface="Century Gothic"/>
        </a:defRPr>
      </a:lvl2pPr>
      <a:lvl3pPr marL="731520" marR="0" lvl="2"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Century Gothic"/>
        </a:defRPr>
      </a:lvl3pPr>
      <a:lvl4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Century Gothic"/>
        </a:defRPr>
      </a:lvl4pPr>
      <a:lvl5pPr marL="1280160" marR="0" lvl="4"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ico.org.uk/for-organisations/childrens-code-hub/additional-resources/the-united-nations-convention-on-the-rights-of-the-child/" TargetMode="External"/><Relationship Id="rId3" Type="http://schemas.openxmlformats.org/officeDocument/2006/relationships/hyperlink" Target="https://www.nurseryworld.co.uk/news/article/attitude-problems" TargetMode="External"/><Relationship Id="rId7" Type="http://schemas.openxmlformats.org/officeDocument/2006/relationships/hyperlink" Target="https://www.opensocietyfoundations.org/explainers/value-inclusive-education" TargetMode="External"/><Relationship Id="rId2" Type="http://schemas.openxmlformats.org/officeDocument/2006/relationships/hyperlink" Target="https://dictionary.cambridge.org/dictionary/english/anti-discrimination" TargetMode="External"/><Relationship Id="rId1" Type="http://schemas.openxmlformats.org/officeDocument/2006/relationships/slideLayout" Target="../slideLayouts/slideLayout2.xml"/><Relationship Id="rId6" Type="http://schemas.openxmlformats.org/officeDocument/2006/relationships/hyperlink" Target="https://www.highspeedtraining.co.uk/hub/what-is-inclusive-practice/" TargetMode="External"/><Relationship Id="rId5" Type="http://schemas.openxmlformats.org/officeDocument/2006/relationships/hyperlink" Target="https://www.crisisprevention.com/Blog/Talking-About-Race-and-Disability" TargetMode="External"/><Relationship Id="rId10" Type="http://schemas.openxmlformats.org/officeDocument/2006/relationships/hyperlink" Target="https://www.legislation.gov.uk/mwa/2011/2/contents" TargetMode="External"/><Relationship Id="rId4" Type="http://schemas.openxmlformats.org/officeDocument/2006/relationships/hyperlink" Target="https://www.equalityhumanrights.com/en/human-rights/what-are-human-rights" TargetMode="External"/><Relationship Id="rId9" Type="http://schemas.openxmlformats.org/officeDocument/2006/relationships/hyperlink" Target="https://www.swansea.gov.uk/safeguardingin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gradFill>
          <a:gsLst>
            <a:gs pos="0">
              <a:srgbClr val="F6F6F6"/>
            </a:gs>
            <a:gs pos="100000">
              <a:srgbClr val="DEDEDE"/>
            </a:gs>
          </a:gsLst>
          <a:lin ang="54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16C4C-BBA5-41BB-B5FF-2EF11D9E2BBA}"/>
              </a:ext>
            </a:extLst>
          </p:cNvPr>
          <p:cNvSpPr txBox="1">
            <a:spLocks noGrp="1"/>
          </p:cNvSpPr>
          <p:nvPr>
            <p:ph type="ctrTitle"/>
          </p:nvPr>
        </p:nvSpPr>
        <p:spPr>
          <a:xfrm>
            <a:off x="1122682" y="1129366"/>
            <a:ext cx="5991852" cy="4599267"/>
          </a:xfrm>
        </p:spPr>
        <p:txBody>
          <a:bodyPr>
            <a:normAutofit/>
          </a:bodyPr>
          <a:lstStyle/>
          <a:p>
            <a:pPr lvl="0"/>
            <a:r>
              <a:rPr lang="en-GB" sz="5100">
                <a:solidFill>
                  <a:srgbClr val="404040"/>
                </a:solidFill>
                <a:highlight>
                  <a:srgbClr val="FFFFFF"/>
                </a:highlight>
                <a:latin typeface="Arial" pitchFamily="34"/>
              </a:rPr>
              <a:t>Anti-Discriminatory and Inclusive Practice</a:t>
            </a:r>
            <a:endParaRPr lang="en-GB" sz="5100">
              <a:solidFill>
                <a:srgbClr val="404040"/>
              </a:solidFill>
            </a:endParaRPr>
          </a:p>
        </p:txBody>
      </p:sp>
      <p:sp>
        <p:nvSpPr>
          <p:cNvPr id="3" name="Subtitle 2">
            <a:extLst>
              <a:ext uri="{FF2B5EF4-FFF2-40B4-BE49-F238E27FC236}">
                <a16:creationId xmlns:a16="http://schemas.microsoft.com/office/drawing/2014/main" id="{C0209626-B336-49EF-AF1D-C38B9D2B4F16}"/>
              </a:ext>
            </a:extLst>
          </p:cNvPr>
          <p:cNvSpPr txBox="1">
            <a:spLocks noGrp="1"/>
          </p:cNvSpPr>
          <p:nvPr>
            <p:ph type="subTitle" idx="1"/>
          </p:nvPr>
        </p:nvSpPr>
        <p:spPr>
          <a:xfrm>
            <a:off x="8604229" y="1127756"/>
            <a:ext cx="2830680" cy="4599267"/>
          </a:xfrm>
        </p:spPr>
        <p:txBody>
          <a:bodyPr anchor="ctr" anchorCtr="0"/>
          <a:lstStyle/>
          <a:p>
            <a:pPr lvl="0" algn="l">
              <a:spcAft>
                <a:spcPts val="600"/>
              </a:spcAft>
            </a:pPr>
            <a:r>
              <a:rPr lang="en-GB" sz="2800" b="1">
                <a:solidFill>
                  <a:srgbClr val="FFFFFF"/>
                </a:solidFill>
              </a:rPr>
              <a:t>Shkurte Koka</a:t>
            </a:r>
          </a:p>
          <a:p>
            <a:pPr lvl="0" algn="l">
              <a:spcAft>
                <a:spcPts val="600"/>
              </a:spcAft>
            </a:pPr>
            <a:endParaRPr lang="en-GB" sz="2000">
              <a:solidFill>
                <a:srgbClr val="FFFFFF"/>
              </a:solidFill>
            </a:endParaRPr>
          </a:p>
        </p:txBody>
      </p:sp>
      <p:sp>
        <p:nvSpPr>
          <p:cNvPr id="4" name="Rectangle 3">
            <a:extLst>
              <a:ext uri="{FF2B5EF4-FFF2-40B4-BE49-F238E27FC236}">
                <a16:creationId xmlns:a16="http://schemas.microsoft.com/office/drawing/2014/main" id="{814FB154-6931-4660-8380-D363AF2B22F0}"/>
              </a:ext>
            </a:extLst>
          </p:cNvPr>
          <p:cNvSpPr/>
          <p:nvPr/>
        </p:nvSpPr>
        <p:spPr>
          <a:xfrm>
            <a:off x="7364623" y="1705227"/>
            <a:ext cx="3212753" cy="3599937"/>
          </a:xfrm>
          <a:prstGeom prst="rect">
            <a:avLst/>
          </a:pr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FFFF"/>
                </a:solidFill>
                <a:uFillTx/>
                <a:latin typeface="Calibri"/>
              </a:rPr>
              <a:t>Shkurte Koka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B2BEE-E417-4E0E-8283-CE8FBEB6DE3E}"/>
              </a:ext>
            </a:extLst>
          </p:cNvPr>
          <p:cNvSpPr txBox="1">
            <a:spLocks noGrp="1"/>
          </p:cNvSpPr>
          <p:nvPr>
            <p:ph type="title"/>
          </p:nvPr>
        </p:nvSpPr>
        <p:spPr>
          <a:xfrm>
            <a:off x="573411" y="559475"/>
            <a:ext cx="3765197" cy="5709934"/>
          </a:xfrm>
        </p:spPr>
        <p:txBody>
          <a:bodyPr anchorCtr="1"/>
          <a:lstStyle/>
          <a:p>
            <a:pPr lvl="0" algn="ctr"/>
            <a:r>
              <a:rPr lang="en-GB" sz="4400">
                <a:latin typeface="Arial" pitchFamily="34"/>
              </a:rPr>
              <a:t>Definition of Anti-discriminatory practise:</a:t>
            </a:r>
            <a:endParaRPr lang="en-GB" sz="4400"/>
          </a:p>
        </p:txBody>
      </p:sp>
      <p:sp>
        <p:nvSpPr>
          <p:cNvPr id="3" name="Content Placeholder 2">
            <a:extLst>
              <a:ext uri="{FF2B5EF4-FFF2-40B4-BE49-F238E27FC236}">
                <a16:creationId xmlns:a16="http://schemas.microsoft.com/office/drawing/2014/main" id="{9E7F0237-603A-4A9D-AA88-A02FC571DC43}"/>
              </a:ext>
            </a:extLst>
          </p:cNvPr>
          <p:cNvSpPr txBox="1">
            <a:spLocks noGrp="1"/>
          </p:cNvSpPr>
          <p:nvPr>
            <p:ph idx="1"/>
          </p:nvPr>
        </p:nvSpPr>
        <p:spPr>
          <a:xfrm>
            <a:off x="5478124" y="559475"/>
            <a:ext cx="5647078" cy="5475564"/>
          </a:xfrm>
        </p:spPr>
        <p:txBody>
          <a:bodyPr anchor="ctr"/>
          <a:lstStyle/>
          <a:p>
            <a:pPr lvl="0"/>
            <a:r>
              <a:rPr lang="en-GB" b="1">
                <a:latin typeface="Arial" pitchFamily="34"/>
              </a:rPr>
              <a:t>Anti-Discriminatory practise </a:t>
            </a:r>
            <a:r>
              <a:rPr lang="en-GB">
                <a:latin typeface="Arial" pitchFamily="34"/>
              </a:rPr>
              <a:t>is defined as a practise which intends to prevent discrimination so any ‘unfair treatment of someone because of their ‘age, race, gender’, disability, marriage, pregnancy and religion (Cambridge Dictionary, 2021). </a:t>
            </a:r>
          </a:p>
          <a:p>
            <a:pPr lvl="0"/>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D5AB-97E0-4A1C-9098-0772ACD38363}"/>
              </a:ext>
            </a:extLst>
          </p:cNvPr>
          <p:cNvSpPr txBox="1">
            <a:spLocks noGrp="1"/>
          </p:cNvSpPr>
          <p:nvPr>
            <p:ph type="title"/>
          </p:nvPr>
        </p:nvSpPr>
        <p:spPr/>
        <p:txBody>
          <a:bodyPr anchorCtr="1"/>
          <a:lstStyle/>
          <a:p>
            <a:pPr lvl="0" algn="ctr"/>
            <a:r>
              <a:rPr lang="en-GB" sz="3700">
                <a:latin typeface="Arial" pitchFamily="34"/>
              </a:rPr>
              <a:t>The importance of anti-discriminatory practise</a:t>
            </a:r>
            <a:br>
              <a:rPr lang="en-GB" sz="3700">
                <a:latin typeface="Arial" pitchFamily="34"/>
              </a:rPr>
            </a:br>
            <a:endParaRPr lang="en-GB" sz="3700"/>
          </a:p>
        </p:txBody>
      </p:sp>
      <p:grpSp>
        <p:nvGrpSpPr>
          <p:cNvPr id="3" name="Content Placeholder 2">
            <a:extLst>
              <a:ext uri="{FF2B5EF4-FFF2-40B4-BE49-F238E27FC236}">
                <a16:creationId xmlns:a16="http://schemas.microsoft.com/office/drawing/2014/main" id="{19145845-7B93-40A0-A3E6-BE03517FD334}"/>
              </a:ext>
            </a:extLst>
          </p:cNvPr>
          <p:cNvGrpSpPr/>
          <p:nvPr/>
        </p:nvGrpSpPr>
        <p:grpSpPr>
          <a:xfrm>
            <a:off x="1066803" y="3229898"/>
            <a:ext cx="10058400" cy="1885950"/>
            <a:chOff x="1066803" y="3229898"/>
            <a:chExt cx="10058400" cy="1885950"/>
          </a:xfrm>
        </p:grpSpPr>
        <p:sp>
          <p:nvSpPr>
            <p:cNvPr id="4" name="Freeform: Shape 3">
              <a:extLst>
                <a:ext uri="{FF2B5EF4-FFF2-40B4-BE49-F238E27FC236}">
                  <a16:creationId xmlns:a16="http://schemas.microsoft.com/office/drawing/2014/main" id="{79731544-B7CB-4B8F-8C55-5BCD8010BCBF}"/>
                </a:ext>
              </a:extLst>
            </p:cNvPr>
            <p:cNvSpPr/>
            <p:nvPr/>
          </p:nvSpPr>
          <p:spPr>
            <a:xfrm>
              <a:off x="1066803" y="3229898"/>
              <a:ext cx="3143250" cy="1885950"/>
            </a:xfrm>
            <a:custGeom>
              <a:avLst/>
              <a:gdLst>
                <a:gd name="f0" fmla="val 10800000"/>
                <a:gd name="f1" fmla="val 5400000"/>
                <a:gd name="f2" fmla="val 180"/>
                <a:gd name="f3" fmla="val w"/>
                <a:gd name="f4" fmla="val h"/>
                <a:gd name="f5" fmla="val 0"/>
                <a:gd name="f6" fmla="val 3143249"/>
                <a:gd name="f7" fmla="val 1885950"/>
                <a:gd name="f8" fmla="+- 0 0 -90"/>
                <a:gd name="f9" fmla="*/ f3 1 3143249"/>
                <a:gd name="f10" fmla="*/ f4 1 1885950"/>
                <a:gd name="f11" fmla="+- f7 0 f5"/>
                <a:gd name="f12" fmla="+- f6 0 f5"/>
                <a:gd name="f13" fmla="*/ f8 f0 1"/>
                <a:gd name="f14" fmla="*/ f12 1 3143249"/>
                <a:gd name="f15" fmla="*/ f11 1 1885950"/>
                <a:gd name="f16" fmla="*/ 0 f12 1"/>
                <a:gd name="f17" fmla="*/ 0 f11 1"/>
                <a:gd name="f18" fmla="*/ 3143249 f12 1"/>
                <a:gd name="f19" fmla="*/ 1885950 f11 1"/>
                <a:gd name="f20" fmla="*/ f13 1 f2"/>
                <a:gd name="f21" fmla="*/ f16 1 3143249"/>
                <a:gd name="f22" fmla="*/ f17 1 1885950"/>
                <a:gd name="f23" fmla="*/ f18 1 3143249"/>
                <a:gd name="f24" fmla="*/ f19 1 188595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43249" h="1885950">
                  <a:moveTo>
                    <a:pt x="f5" y="f5"/>
                  </a:moveTo>
                  <a:lnTo>
                    <a:pt x="f6" y="f5"/>
                  </a:lnTo>
                  <a:lnTo>
                    <a:pt x="f6" y="f7"/>
                  </a:lnTo>
                  <a:lnTo>
                    <a:pt x="f5" y="f7"/>
                  </a:lnTo>
                  <a:lnTo>
                    <a:pt x="f5" y="f5"/>
                  </a:lnTo>
                  <a:close/>
                </a:path>
              </a:pathLst>
            </a:custGeom>
            <a:solidFill>
              <a:srgbClr val="2683C6"/>
            </a:solidFill>
            <a:ln w="19046" cap="flat">
              <a:solidFill>
                <a:srgbClr val="FFFFFF"/>
              </a:solidFill>
              <a:prstDash val="solid"/>
              <a:miter/>
            </a:ln>
          </p:spPr>
          <p:txBody>
            <a:bodyPr vert="horz" wrap="square" lIns="60963" tIns="60963" rIns="60963" bIns="6096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entury Gothic"/>
                </a:rPr>
                <a:t>It acknowledges and values the essential needs that every child and young person may have, regardless of any characteristics (Timothy Hackworth Primary School, 2021). </a:t>
              </a:r>
              <a:endParaRPr lang="en-US" sz="1600" b="0" i="0" u="none" strike="noStrike" kern="1200" cap="none" spc="0" baseline="0">
                <a:solidFill>
                  <a:srgbClr val="FFFFFF"/>
                </a:solidFill>
                <a:uFillTx/>
                <a:latin typeface="Century Gothic"/>
              </a:endParaRPr>
            </a:p>
          </p:txBody>
        </p:sp>
        <p:sp>
          <p:nvSpPr>
            <p:cNvPr id="5" name="Freeform: Shape 4">
              <a:extLst>
                <a:ext uri="{FF2B5EF4-FFF2-40B4-BE49-F238E27FC236}">
                  <a16:creationId xmlns:a16="http://schemas.microsoft.com/office/drawing/2014/main" id="{315B105D-954B-4262-9B58-40274D9CFDDF}"/>
                </a:ext>
              </a:extLst>
            </p:cNvPr>
            <p:cNvSpPr/>
            <p:nvPr/>
          </p:nvSpPr>
          <p:spPr>
            <a:xfrm>
              <a:off x="4524378" y="3229898"/>
              <a:ext cx="3143250" cy="1885950"/>
            </a:xfrm>
            <a:custGeom>
              <a:avLst/>
              <a:gdLst>
                <a:gd name="f0" fmla="val 10800000"/>
                <a:gd name="f1" fmla="val 5400000"/>
                <a:gd name="f2" fmla="val 180"/>
                <a:gd name="f3" fmla="val w"/>
                <a:gd name="f4" fmla="val h"/>
                <a:gd name="f5" fmla="val 0"/>
                <a:gd name="f6" fmla="val 3143249"/>
                <a:gd name="f7" fmla="val 1885950"/>
                <a:gd name="f8" fmla="+- 0 0 -90"/>
                <a:gd name="f9" fmla="*/ f3 1 3143249"/>
                <a:gd name="f10" fmla="*/ f4 1 1885950"/>
                <a:gd name="f11" fmla="+- f7 0 f5"/>
                <a:gd name="f12" fmla="+- f6 0 f5"/>
                <a:gd name="f13" fmla="*/ f8 f0 1"/>
                <a:gd name="f14" fmla="*/ f12 1 3143249"/>
                <a:gd name="f15" fmla="*/ f11 1 1885950"/>
                <a:gd name="f16" fmla="*/ 0 f12 1"/>
                <a:gd name="f17" fmla="*/ 0 f11 1"/>
                <a:gd name="f18" fmla="*/ 3143249 f12 1"/>
                <a:gd name="f19" fmla="*/ 1885950 f11 1"/>
                <a:gd name="f20" fmla="*/ f13 1 f2"/>
                <a:gd name="f21" fmla="*/ f16 1 3143249"/>
                <a:gd name="f22" fmla="*/ f17 1 1885950"/>
                <a:gd name="f23" fmla="*/ f18 1 3143249"/>
                <a:gd name="f24" fmla="*/ f19 1 188595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43249" h="1885950">
                  <a:moveTo>
                    <a:pt x="f5" y="f5"/>
                  </a:moveTo>
                  <a:lnTo>
                    <a:pt x="f6" y="f5"/>
                  </a:lnTo>
                  <a:lnTo>
                    <a:pt x="f6" y="f7"/>
                  </a:lnTo>
                  <a:lnTo>
                    <a:pt x="f5" y="f7"/>
                  </a:lnTo>
                  <a:lnTo>
                    <a:pt x="f5" y="f5"/>
                  </a:lnTo>
                  <a:close/>
                </a:path>
              </a:pathLst>
            </a:custGeom>
            <a:solidFill>
              <a:srgbClr val="27A7CE"/>
            </a:solidFill>
            <a:ln w="19046" cap="flat">
              <a:solidFill>
                <a:srgbClr val="FFFFFF"/>
              </a:solidFill>
              <a:prstDash val="solid"/>
              <a:miter/>
            </a:ln>
          </p:spPr>
          <p:txBody>
            <a:bodyPr vert="horz" wrap="square" lIns="60963" tIns="60963" rIns="60963" bIns="6096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entury Gothic"/>
                </a:rPr>
                <a:t>It promotes and recognises diversity, leading to a diverse friendly environment, with the most up to date and anti-discriminatory policies and procedures. (Nursery World, 2020).  </a:t>
              </a:r>
              <a:endParaRPr lang="en-US" sz="1600" b="0" i="0" u="none" strike="noStrike" kern="1200" cap="none" spc="0" baseline="0">
                <a:solidFill>
                  <a:srgbClr val="FFFFFF"/>
                </a:solidFill>
                <a:uFillTx/>
                <a:latin typeface="Century Gothic"/>
              </a:endParaRPr>
            </a:p>
          </p:txBody>
        </p:sp>
        <p:sp>
          <p:nvSpPr>
            <p:cNvPr id="6" name="Freeform: Shape 5">
              <a:extLst>
                <a:ext uri="{FF2B5EF4-FFF2-40B4-BE49-F238E27FC236}">
                  <a16:creationId xmlns:a16="http://schemas.microsoft.com/office/drawing/2014/main" id="{72FD0D94-C72C-460C-B1D7-4223B00FBB0C}"/>
                </a:ext>
              </a:extLst>
            </p:cNvPr>
            <p:cNvSpPr/>
            <p:nvPr/>
          </p:nvSpPr>
          <p:spPr>
            <a:xfrm>
              <a:off x="7981953" y="3229898"/>
              <a:ext cx="3143250" cy="1885950"/>
            </a:xfrm>
            <a:custGeom>
              <a:avLst/>
              <a:gdLst>
                <a:gd name="f0" fmla="val 10800000"/>
                <a:gd name="f1" fmla="val 5400000"/>
                <a:gd name="f2" fmla="val 180"/>
                <a:gd name="f3" fmla="val w"/>
                <a:gd name="f4" fmla="val h"/>
                <a:gd name="f5" fmla="val 0"/>
                <a:gd name="f6" fmla="val 3143249"/>
                <a:gd name="f7" fmla="val 1885950"/>
                <a:gd name="f8" fmla="+- 0 0 -90"/>
                <a:gd name="f9" fmla="*/ f3 1 3143249"/>
                <a:gd name="f10" fmla="*/ f4 1 1885950"/>
                <a:gd name="f11" fmla="+- f7 0 f5"/>
                <a:gd name="f12" fmla="+- f6 0 f5"/>
                <a:gd name="f13" fmla="*/ f8 f0 1"/>
                <a:gd name="f14" fmla="*/ f12 1 3143249"/>
                <a:gd name="f15" fmla="*/ f11 1 1885950"/>
                <a:gd name="f16" fmla="*/ 0 f12 1"/>
                <a:gd name="f17" fmla="*/ 0 f11 1"/>
                <a:gd name="f18" fmla="*/ 3143249 f12 1"/>
                <a:gd name="f19" fmla="*/ 1885950 f11 1"/>
                <a:gd name="f20" fmla="*/ f13 1 f2"/>
                <a:gd name="f21" fmla="*/ f16 1 3143249"/>
                <a:gd name="f22" fmla="*/ f17 1 1885950"/>
                <a:gd name="f23" fmla="*/ f18 1 3143249"/>
                <a:gd name="f24" fmla="*/ f19 1 188595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43249" h="1885950">
                  <a:moveTo>
                    <a:pt x="f5" y="f5"/>
                  </a:moveTo>
                  <a:lnTo>
                    <a:pt x="f6" y="f5"/>
                  </a:lnTo>
                  <a:lnTo>
                    <a:pt x="f6" y="f7"/>
                  </a:lnTo>
                  <a:lnTo>
                    <a:pt x="f5" y="f7"/>
                  </a:lnTo>
                  <a:lnTo>
                    <a:pt x="f5" y="f5"/>
                  </a:lnTo>
                  <a:close/>
                </a:path>
              </a:pathLst>
            </a:custGeom>
            <a:solidFill>
              <a:srgbClr val="27CED7"/>
            </a:solidFill>
            <a:ln w="19046" cap="flat">
              <a:solidFill>
                <a:srgbClr val="FFFFFF"/>
              </a:solidFill>
              <a:prstDash val="solid"/>
              <a:miter/>
            </a:ln>
          </p:spPr>
          <p:txBody>
            <a:bodyPr vert="horz" wrap="square" lIns="60963" tIns="60963" rIns="60963" bIns="6096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entury Gothic"/>
                </a:rPr>
                <a:t>It helps children flourish and not be in fear of discrimination, which helps in a healthier mental wellbeing. (Timothy Hackworth Primary School, 2021). </a:t>
              </a:r>
              <a:endParaRPr lang="en-US" sz="1600" b="0" i="0" u="none" strike="noStrike" kern="1200" cap="none" spc="0" baseline="0">
                <a:solidFill>
                  <a:srgbClr val="FFFFFF"/>
                </a:solidFill>
                <a:uFillTx/>
                <a:latin typeface="Century Gothic"/>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7678B-F9D6-4F09-A299-0BBCA0311861}"/>
              </a:ext>
            </a:extLst>
          </p:cNvPr>
          <p:cNvSpPr txBox="1">
            <a:spLocks noGrp="1"/>
          </p:cNvSpPr>
          <p:nvPr>
            <p:ph type="title"/>
          </p:nvPr>
        </p:nvSpPr>
        <p:spPr>
          <a:xfrm>
            <a:off x="573411" y="559475"/>
            <a:ext cx="3765197" cy="5709934"/>
          </a:xfrm>
        </p:spPr>
        <p:txBody>
          <a:bodyPr anchorCtr="1"/>
          <a:lstStyle/>
          <a:p>
            <a:pPr lvl="0" algn="ctr"/>
            <a:r>
              <a:rPr lang="en-GB"/>
              <a:t>Human rights of children &amp; UNCRC</a:t>
            </a:r>
          </a:p>
        </p:txBody>
      </p:sp>
      <p:grpSp>
        <p:nvGrpSpPr>
          <p:cNvPr id="3" name="Content Placeholder 2">
            <a:extLst>
              <a:ext uri="{FF2B5EF4-FFF2-40B4-BE49-F238E27FC236}">
                <a16:creationId xmlns:a16="http://schemas.microsoft.com/office/drawing/2014/main" id="{370F7135-3C55-4203-AA56-5EC73B66F08E}"/>
              </a:ext>
            </a:extLst>
          </p:cNvPr>
          <p:cNvGrpSpPr/>
          <p:nvPr/>
        </p:nvGrpSpPr>
        <p:grpSpPr>
          <a:xfrm>
            <a:off x="5478124" y="1159550"/>
            <a:ext cx="5906182" cy="4513505"/>
            <a:chOff x="5478124" y="1159550"/>
            <a:chExt cx="5906182" cy="4513505"/>
          </a:xfrm>
        </p:grpSpPr>
        <p:sp>
          <p:nvSpPr>
            <p:cNvPr id="4" name="Freeform: Shape 3">
              <a:extLst>
                <a:ext uri="{FF2B5EF4-FFF2-40B4-BE49-F238E27FC236}">
                  <a16:creationId xmlns:a16="http://schemas.microsoft.com/office/drawing/2014/main" id="{3D4EA2EE-A86C-4413-B4B1-E74FD8B6385F}"/>
                </a:ext>
              </a:extLst>
            </p:cNvPr>
            <p:cNvSpPr/>
            <p:nvPr/>
          </p:nvSpPr>
          <p:spPr>
            <a:xfrm>
              <a:off x="5478124" y="1159550"/>
              <a:ext cx="5906182" cy="1471863"/>
            </a:xfrm>
            <a:custGeom>
              <a:avLst/>
              <a:gdLst>
                <a:gd name="f0" fmla="val 10800000"/>
                <a:gd name="f1" fmla="val 5400000"/>
                <a:gd name="f2" fmla="val 180"/>
                <a:gd name="f3" fmla="val w"/>
                <a:gd name="f4" fmla="val h"/>
                <a:gd name="f5" fmla="val 0"/>
                <a:gd name="f6" fmla="val 5906181"/>
                <a:gd name="f7" fmla="val 1471860"/>
                <a:gd name="f8" fmla="val 245315"/>
                <a:gd name="f9" fmla="val 109831"/>
                <a:gd name="f10" fmla="val 5660866"/>
                <a:gd name="f11" fmla="val 5796350"/>
                <a:gd name="f12" fmla="val 1226545"/>
                <a:gd name="f13" fmla="val 1362029"/>
                <a:gd name="f14" fmla="+- 0 0 -90"/>
                <a:gd name="f15" fmla="*/ f3 1 5906181"/>
                <a:gd name="f16" fmla="*/ f4 1 1471860"/>
                <a:gd name="f17" fmla="+- f7 0 f5"/>
                <a:gd name="f18" fmla="+- f6 0 f5"/>
                <a:gd name="f19" fmla="*/ f14 f0 1"/>
                <a:gd name="f20" fmla="*/ f18 1 5906181"/>
                <a:gd name="f21" fmla="*/ f17 1 1471860"/>
                <a:gd name="f22" fmla="*/ 0 f18 1"/>
                <a:gd name="f23" fmla="*/ 245315 f17 1"/>
                <a:gd name="f24" fmla="*/ 245315 f18 1"/>
                <a:gd name="f25" fmla="*/ 0 f17 1"/>
                <a:gd name="f26" fmla="*/ 5660866 f18 1"/>
                <a:gd name="f27" fmla="*/ 5906181 f18 1"/>
                <a:gd name="f28" fmla="*/ 1226545 f17 1"/>
                <a:gd name="f29" fmla="*/ 1471860 f17 1"/>
                <a:gd name="f30" fmla="*/ f19 1 f2"/>
                <a:gd name="f31" fmla="*/ f22 1 5906181"/>
                <a:gd name="f32" fmla="*/ f23 1 1471860"/>
                <a:gd name="f33" fmla="*/ f24 1 5906181"/>
                <a:gd name="f34" fmla="*/ f25 1 1471860"/>
                <a:gd name="f35" fmla="*/ f26 1 5906181"/>
                <a:gd name="f36" fmla="*/ f27 1 5906181"/>
                <a:gd name="f37" fmla="*/ f28 1 1471860"/>
                <a:gd name="f38" fmla="*/ f29 1 147186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47186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683C6"/>
            </a:solidFill>
            <a:ln w="12701" cap="flat">
              <a:solidFill>
                <a:srgbClr val="FFFFFF"/>
              </a:solidFill>
              <a:prstDash val="solid"/>
              <a:miter/>
            </a:ln>
          </p:spPr>
          <p:txBody>
            <a:bodyPr vert="horz" wrap="square" lIns="136620" tIns="136620" rIns="136620" bIns="136620"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Century Gothic"/>
                </a:rPr>
                <a:t>In the United Kingdom, human rights are binding on the government and any authorities. This is to give everyone a freedom and to meet the basic needs of humanity which is in respect for human dignity. (Articles 6, 12, 15 and 27)(Equality and Human Rights Commission, 2019). </a:t>
              </a:r>
              <a:endParaRPr lang="en-US" sz="1700" b="0" i="0" u="none" strike="noStrike" kern="1200" cap="none" spc="0" baseline="0">
                <a:solidFill>
                  <a:srgbClr val="FFFFFF"/>
                </a:solidFill>
                <a:uFillTx/>
                <a:latin typeface="Century Gothic"/>
              </a:endParaRPr>
            </a:p>
          </p:txBody>
        </p:sp>
        <p:sp>
          <p:nvSpPr>
            <p:cNvPr id="5" name="Freeform: Shape 4">
              <a:extLst>
                <a:ext uri="{FF2B5EF4-FFF2-40B4-BE49-F238E27FC236}">
                  <a16:creationId xmlns:a16="http://schemas.microsoft.com/office/drawing/2014/main" id="{A6A166A8-EEA6-4AA7-B423-FF2034F17645}"/>
                </a:ext>
              </a:extLst>
            </p:cNvPr>
            <p:cNvSpPr/>
            <p:nvPr/>
          </p:nvSpPr>
          <p:spPr>
            <a:xfrm>
              <a:off x="5478124" y="2680371"/>
              <a:ext cx="5906182" cy="1471863"/>
            </a:xfrm>
            <a:custGeom>
              <a:avLst/>
              <a:gdLst>
                <a:gd name="f0" fmla="val 10800000"/>
                <a:gd name="f1" fmla="val 5400000"/>
                <a:gd name="f2" fmla="val 180"/>
                <a:gd name="f3" fmla="val w"/>
                <a:gd name="f4" fmla="val h"/>
                <a:gd name="f5" fmla="val 0"/>
                <a:gd name="f6" fmla="val 5906181"/>
                <a:gd name="f7" fmla="val 1471860"/>
                <a:gd name="f8" fmla="val 245315"/>
                <a:gd name="f9" fmla="val 109831"/>
                <a:gd name="f10" fmla="val 5660866"/>
                <a:gd name="f11" fmla="val 5796350"/>
                <a:gd name="f12" fmla="val 1226545"/>
                <a:gd name="f13" fmla="val 1362029"/>
                <a:gd name="f14" fmla="+- 0 0 -90"/>
                <a:gd name="f15" fmla="*/ f3 1 5906181"/>
                <a:gd name="f16" fmla="*/ f4 1 1471860"/>
                <a:gd name="f17" fmla="+- f7 0 f5"/>
                <a:gd name="f18" fmla="+- f6 0 f5"/>
                <a:gd name="f19" fmla="*/ f14 f0 1"/>
                <a:gd name="f20" fmla="*/ f18 1 5906181"/>
                <a:gd name="f21" fmla="*/ f17 1 1471860"/>
                <a:gd name="f22" fmla="*/ 0 f18 1"/>
                <a:gd name="f23" fmla="*/ 245315 f17 1"/>
                <a:gd name="f24" fmla="*/ 245315 f18 1"/>
                <a:gd name="f25" fmla="*/ 0 f17 1"/>
                <a:gd name="f26" fmla="*/ 5660866 f18 1"/>
                <a:gd name="f27" fmla="*/ 5906181 f18 1"/>
                <a:gd name="f28" fmla="*/ 1226545 f17 1"/>
                <a:gd name="f29" fmla="*/ 1471860 f17 1"/>
                <a:gd name="f30" fmla="*/ f19 1 f2"/>
                <a:gd name="f31" fmla="*/ f22 1 5906181"/>
                <a:gd name="f32" fmla="*/ f23 1 1471860"/>
                <a:gd name="f33" fmla="*/ f24 1 5906181"/>
                <a:gd name="f34" fmla="*/ f25 1 1471860"/>
                <a:gd name="f35" fmla="*/ f26 1 5906181"/>
                <a:gd name="f36" fmla="*/ f27 1 5906181"/>
                <a:gd name="f37" fmla="*/ f28 1 1471860"/>
                <a:gd name="f38" fmla="*/ f29 1 147186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47186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A7CE"/>
            </a:solidFill>
            <a:ln w="12701" cap="flat">
              <a:solidFill>
                <a:srgbClr val="FFFFFF"/>
              </a:solidFill>
              <a:prstDash val="solid"/>
              <a:miter/>
            </a:ln>
          </p:spPr>
          <p:txBody>
            <a:bodyPr vert="horz" wrap="square" lIns="136620" tIns="136620" rIns="136620" bIns="136620"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Century Gothic"/>
                </a:rPr>
                <a:t>‘The United Nations Convention on the Rights of the Child is the most human rights treaty in the world that recognises and protects every person under the age of 18 as a ‘right holder and a unique and valuable human being’ (Lievens, 2021). </a:t>
              </a:r>
              <a:endParaRPr lang="en-US" sz="1700" b="0" i="0" u="none" strike="noStrike" kern="1200" cap="none" spc="0" baseline="0">
                <a:solidFill>
                  <a:srgbClr val="FFFFFF"/>
                </a:solidFill>
                <a:uFillTx/>
                <a:latin typeface="Century Gothic"/>
              </a:endParaRPr>
            </a:p>
          </p:txBody>
        </p:sp>
        <p:sp>
          <p:nvSpPr>
            <p:cNvPr id="6" name="Freeform: Shape 5">
              <a:extLst>
                <a:ext uri="{FF2B5EF4-FFF2-40B4-BE49-F238E27FC236}">
                  <a16:creationId xmlns:a16="http://schemas.microsoft.com/office/drawing/2014/main" id="{B4894177-DD74-43AE-91A1-DD6DF39B39EC}"/>
                </a:ext>
              </a:extLst>
            </p:cNvPr>
            <p:cNvSpPr/>
            <p:nvPr/>
          </p:nvSpPr>
          <p:spPr>
            <a:xfrm>
              <a:off x="5478124" y="4201192"/>
              <a:ext cx="5906182" cy="1471863"/>
            </a:xfrm>
            <a:custGeom>
              <a:avLst/>
              <a:gdLst>
                <a:gd name="f0" fmla="val 10800000"/>
                <a:gd name="f1" fmla="val 5400000"/>
                <a:gd name="f2" fmla="val 180"/>
                <a:gd name="f3" fmla="val w"/>
                <a:gd name="f4" fmla="val h"/>
                <a:gd name="f5" fmla="val 0"/>
                <a:gd name="f6" fmla="val 5906181"/>
                <a:gd name="f7" fmla="val 1471860"/>
                <a:gd name="f8" fmla="val 245315"/>
                <a:gd name="f9" fmla="val 109831"/>
                <a:gd name="f10" fmla="val 5660866"/>
                <a:gd name="f11" fmla="val 5796350"/>
                <a:gd name="f12" fmla="val 1226545"/>
                <a:gd name="f13" fmla="val 1362029"/>
                <a:gd name="f14" fmla="+- 0 0 -90"/>
                <a:gd name="f15" fmla="*/ f3 1 5906181"/>
                <a:gd name="f16" fmla="*/ f4 1 1471860"/>
                <a:gd name="f17" fmla="+- f7 0 f5"/>
                <a:gd name="f18" fmla="+- f6 0 f5"/>
                <a:gd name="f19" fmla="*/ f14 f0 1"/>
                <a:gd name="f20" fmla="*/ f18 1 5906181"/>
                <a:gd name="f21" fmla="*/ f17 1 1471860"/>
                <a:gd name="f22" fmla="*/ 0 f18 1"/>
                <a:gd name="f23" fmla="*/ 245315 f17 1"/>
                <a:gd name="f24" fmla="*/ 245315 f18 1"/>
                <a:gd name="f25" fmla="*/ 0 f17 1"/>
                <a:gd name="f26" fmla="*/ 5660866 f18 1"/>
                <a:gd name="f27" fmla="*/ 5906181 f18 1"/>
                <a:gd name="f28" fmla="*/ 1226545 f17 1"/>
                <a:gd name="f29" fmla="*/ 1471860 f17 1"/>
                <a:gd name="f30" fmla="*/ f19 1 f2"/>
                <a:gd name="f31" fmla="*/ f22 1 5906181"/>
                <a:gd name="f32" fmla="*/ f23 1 1471860"/>
                <a:gd name="f33" fmla="*/ f24 1 5906181"/>
                <a:gd name="f34" fmla="*/ f25 1 1471860"/>
                <a:gd name="f35" fmla="*/ f26 1 5906181"/>
                <a:gd name="f36" fmla="*/ f27 1 5906181"/>
                <a:gd name="f37" fmla="*/ f28 1 1471860"/>
                <a:gd name="f38" fmla="*/ f29 1 147186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47186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CED7"/>
            </a:solidFill>
            <a:ln w="12701" cap="flat">
              <a:solidFill>
                <a:srgbClr val="FFFFFF"/>
              </a:solidFill>
              <a:prstDash val="solid"/>
              <a:miter/>
            </a:ln>
          </p:spPr>
          <p:txBody>
            <a:bodyPr vert="horz" wrap="square" lIns="136620" tIns="136620" rIns="136620" bIns="136620"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Century Gothic"/>
                </a:rPr>
                <a:t>Children rights are divided into three themes, which according to (SOSCN, 2019) are: ‘participation, provision, protection’. </a:t>
              </a:r>
              <a:endParaRPr lang="en-US" sz="1700" b="0" i="0" u="none" strike="noStrike" kern="1200" cap="none" spc="0" baseline="0">
                <a:solidFill>
                  <a:srgbClr val="FFFFFF"/>
                </a:solidFill>
                <a:uFillTx/>
                <a:latin typeface="Century Gothic"/>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9AE15-3527-49F2-83DE-CDBCBD98056A}"/>
              </a:ext>
            </a:extLst>
          </p:cNvPr>
          <p:cNvSpPr txBox="1">
            <a:spLocks noGrp="1"/>
          </p:cNvSpPr>
          <p:nvPr>
            <p:ph type="title"/>
          </p:nvPr>
        </p:nvSpPr>
        <p:spPr>
          <a:xfrm>
            <a:off x="573411" y="559475"/>
            <a:ext cx="3765197" cy="5709934"/>
          </a:xfrm>
        </p:spPr>
        <p:txBody>
          <a:bodyPr anchorCtr="1"/>
          <a:lstStyle/>
          <a:p>
            <a:pPr lvl="0" algn="ctr"/>
            <a:r>
              <a:rPr lang="en-GB" sz="4400">
                <a:latin typeface="Arial" pitchFamily="34"/>
              </a:rPr>
              <a:t>Definition of Inclusive Practise</a:t>
            </a:r>
            <a:endParaRPr lang="en-GB" sz="4400"/>
          </a:p>
        </p:txBody>
      </p:sp>
      <p:sp>
        <p:nvSpPr>
          <p:cNvPr id="3" name="Content Placeholder 2">
            <a:extLst>
              <a:ext uri="{FF2B5EF4-FFF2-40B4-BE49-F238E27FC236}">
                <a16:creationId xmlns:a16="http://schemas.microsoft.com/office/drawing/2014/main" id="{2CA1181E-C71A-4E57-86D5-2DBACC14B31D}"/>
              </a:ext>
            </a:extLst>
          </p:cNvPr>
          <p:cNvSpPr txBox="1">
            <a:spLocks noGrp="1"/>
          </p:cNvSpPr>
          <p:nvPr>
            <p:ph idx="1"/>
          </p:nvPr>
        </p:nvSpPr>
        <p:spPr>
          <a:xfrm>
            <a:off x="5478124" y="559475"/>
            <a:ext cx="5647078" cy="5475564"/>
          </a:xfrm>
        </p:spPr>
        <p:txBody>
          <a:bodyPr anchor="ctr"/>
          <a:lstStyle/>
          <a:p>
            <a:pPr lvl="0"/>
            <a:r>
              <a:rPr lang="en-GB">
                <a:latin typeface="Arial" pitchFamily="34"/>
              </a:rPr>
              <a:t>Inclusive Practice is a teaching approach that recognises and appreciates the difference between students and uses this as a way of ensuring every pupil accesses the equal educational content and can fully participate in learning (Collier, 2019). </a:t>
            </a:r>
          </a:p>
          <a:p>
            <a:pPr lvl="0"/>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B3D50-3C93-4B4A-A4C3-99453FA73F69}"/>
              </a:ext>
            </a:extLst>
          </p:cNvPr>
          <p:cNvSpPr txBox="1">
            <a:spLocks noGrp="1"/>
          </p:cNvSpPr>
          <p:nvPr>
            <p:ph type="title"/>
          </p:nvPr>
        </p:nvSpPr>
        <p:spPr/>
        <p:txBody>
          <a:bodyPr anchorCtr="1"/>
          <a:lstStyle/>
          <a:p>
            <a:pPr lvl="0" algn="ctr"/>
            <a:r>
              <a:rPr lang="en-GB" sz="4400">
                <a:latin typeface="Arial" pitchFamily="34"/>
              </a:rPr>
              <a:t>The importance of Inclusive Practises in Schools </a:t>
            </a:r>
            <a:endParaRPr lang="en-GB" sz="4400"/>
          </a:p>
        </p:txBody>
      </p:sp>
      <p:grpSp>
        <p:nvGrpSpPr>
          <p:cNvPr id="3" name="Content Placeholder 2">
            <a:extLst>
              <a:ext uri="{FF2B5EF4-FFF2-40B4-BE49-F238E27FC236}">
                <a16:creationId xmlns:a16="http://schemas.microsoft.com/office/drawing/2014/main" id="{378DC47B-91A4-4976-9F1A-3B3AF1D30A57}"/>
              </a:ext>
            </a:extLst>
          </p:cNvPr>
          <p:cNvGrpSpPr/>
          <p:nvPr/>
        </p:nvGrpSpPr>
        <p:grpSpPr>
          <a:xfrm>
            <a:off x="1066803" y="3039758"/>
            <a:ext cx="10058400" cy="2076090"/>
            <a:chOff x="1066803" y="3039758"/>
            <a:chExt cx="10058400" cy="2076090"/>
          </a:xfrm>
        </p:grpSpPr>
        <p:sp>
          <p:nvSpPr>
            <p:cNvPr id="4" name="Freeform: Shape 3">
              <a:extLst>
                <a:ext uri="{FF2B5EF4-FFF2-40B4-BE49-F238E27FC236}">
                  <a16:creationId xmlns:a16="http://schemas.microsoft.com/office/drawing/2014/main" id="{16450FA4-E388-4CE5-ADB6-0826729B8D43}"/>
                </a:ext>
              </a:extLst>
            </p:cNvPr>
            <p:cNvSpPr/>
            <p:nvPr/>
          </p:nvSpPr>
          <p:spPr>
            <a:xfrm>
              <a:off x="1066803" y="3039758"/>
              <a:ext cx="3143250" cy="2076090"/>
            </a:xfrm>
            <a:custGeom>
              <a:avLst/>
              <a:gdLst>
                <a:gd name="f0" fmla="val 10800000"/>
                <a:gd name="f1" fmla="val 5400000"/>
                <a:gd name="f2" fmla="val 180"/>
                <a:gd name="f3" fmla="val w"/>
                <a:gd name="f4" fmla="val h"/>
                <a:gd name="f5" fmla="val 0"/>
                <a:gd name="f6" fmla="val 3143249"/>
                <a:gd name="f7" fmla="val 1885950"/>
                <a:gd name="f8" fmla="+- 0 0 -90"/>
                <a:gd name="f9" fmla="*/ f3 1 3143249"/>
                <a:gd name="f10" fmla="*/ f4 1 1885950"/>
                <a:gd name="f11" fmla="+- f7 0 f5"/>
                <a:gd name="f12" fmla="+- f6 0 f5"/>
                <a:gd name="f13" fmla="*/ f8 f0 1"/>
                <a:gd name="f14" fmla="*/ f12 1 3143249"/>
                <a:gd name="f15" fmla="*/ f11 1 1885950"/>
                <a:gd name="f16" fmla="*/ 0 f12 1"/>
                <a:gd name="f17" fmla="*/ 0 f11 1"/>
                <a:gd name="f18" fmla="*/ 3143249 f12 1"/>
                <a:gd name="f19" fmla="*/ 1885950 f11 1"/>
                <a:gd name="f20" fmla="*/ f13 1 f2"/>
                <a:gd name="f21" fmla="*/ f16 1 3143249"/>
                <a:gd name="f22" fmla="*/ f17 1 1885950"/>
                <a:gd name="f23" fmla="*/ f18 1 3143249"/>
                <a:gd name="f24" fmla="*/ f19 1 188595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43249" h="1885950">
                  <a:moveTo>
                    <a:pt x="f5" y="f5"/>
                  </a:moveTo>
                  <a:lnTo>
                    <a:pt x="f6" y="f5"/>
                  </a:lnTo>
                  <a:lnTo>
                    <a:pt x="f6" y="f7"/>
                  </a:lnTo>
                  <a:lnTo>
                    <a:pt x="f5" y="f7"/>
                  </a:lnTo>
                  <a:lnTo>
                    <a:pt x="f5" y="f5"/>
                  </a:lnTo>
                  <a:close/>
                </a:path>
              </a:pathLst>
            </a:custGeom>
            <a:solidFill>
              <a:srgbClr val="2683C6"/>
            </a:solidFill>
            <a:ln w="19046" cap="flat">
              <a:solidFill>
                <a:srgbClr val="FFFFFF"/>
              </a:solidFill>
              <a:prstDash val="solid"/>
              <a:miter/>
            </a:ln>
          </p:spPr>
          <p:txBody>
            <a:bodyPr vert="horz" wrap="square" lIns="68580" tIns="68580" rIns="68580" bIns="68580"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It teaches pupils about diversity and its importance (Collier, 2019)</a:t>
              </a: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Century Gothic"/>
                </a:rPr>
                <a:t>Article 14, 23, </a:t>
              </a:r>
              <a:endParaRPr lang="en-US" sz="1800" b="0" i="0" u="none" strike="noStrike" kern="1200" cap="none" spc="0" baseline="0">
                <a:solidFill>
                  <a:srgbClr val="FFFFFF"/>
                </a:solidFill>
                <a:uFillTx/>
                <a:latin typeface="Century Gothic"/>
              </a:endParaRPr>
            </a:p>
          </p:txBody>
        </p:sp>
        <p:sp>
          <p:nvSpPr>
            <p:cNvPr id="5" name="Freeform: Shape 4">
              <a:extLst>
                <a:ext uri="{FF2B5EF4-FFF2-40B4-BE49-F238E27FC236}">
                  <a16:creationId xmlns:a16="http://schemas.microsoft.com/office/drawing/2014/main" id="{C3B06E64-DC8E-4BDB-B983-DD35A65201D5}"/>
                </a:ext>
              </a:extLst>
            </p:cNvPr>
            <p:cNvSpPr/>
            <p:nvPr/>
          </p:nvSpPr>
          <p:spPr>
            <a:xfrm>
              <a:off x="4524378" y="3039758"/>
              <a:ext cx="3143250" cy="2076090"/>
            </a:xfrm>
            <a:custGeom>
              <a:avLst/>
              <a:gdLst>
                <a:gd name="f0" fmla="val 10800000"/>
                <a:gd name="f1" fmla="val 5400000"/>
                <a:gd name="f2" fmla="val 180"/>
                <a:gd name="f3" fmla="val w"/>
                <a:gd name="f4" fmla="val h"/>
                <a:gd name="f5" fmla="val 0"/>
                <a:gd name="f6" fmla="val 3143249"/>
                <a:gd name="f7" fmla="val 1885950"/>
                <a:gd name="f8" fmla="+- 0 0 -90"/>
                <a:gd name="f9" fmla="*/ f3 1 3143249"/>
                <a:gd name="f10" fmla="*/ f4 1 1885950"/>
                <a:gd name="f11" fmla="+- f7 0 f5"/>
                <a:gd name="f12" fmla="+- f6 0 f5"/>
                <a:gd name="f13" fmla="*/ f8 f0 1"/>
                <a:gd name="f14" fmla="*/ f12 1 3143249"/>
                <a:gd name="f15" fmla="*/ f11 1 1885950"/>
                <a:gd name="f16" fmla="*/ 0 f12 1"/>
                <a:gd name="f17" fmla="*/ 0 f11 1"/>
                <a:gd name="f18" fmla="*/ 3143249 f12 1"/>
                <a:gd name="f19" fmla="*/ 1885950 f11 1"/>
                <a:gd name="f20" fmla="*/ f13 1 f2"/>
                <a:gd name="f21" fmla="*/ f16 1 3143249"/>
                <a:gd name="f22" fmla="*/ f17 1 1885950"/>
                <a:gd name="f23" fmla="*/ f18 1 3143249"/>
                <a:gd name="f24" fmla="*/ f19 1 188595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43249" h="1885950">
                  <a:moveTo>
                    <a:pt x="f5" y="f5"/>
                  </a:moveTo>
                  <a:lnTo>
                    <a:pt x="f6" y="f5"/>
                  </a:lnTo>
                  <a:lnTo>
                    <a:pt x="f6" y="f7"/>
                  </a:lnTo>
                  <a:lnTo>
                    <a:pt x="f5" y="f7"/>
                  </a:lnTo>
                  <a:lnTo>
                    <a:pt x="f5" y="f5"/>
                  </a:lnTo>
                  <a:close/>
                </a:path>
              </a:pathLst>
            </a:custGeom>
            <a:solidFill>
              <a:srgbClr val="27A7CE"/>
            </a:solidFill>
            <a:ln w="19046" cap="flat">
              <a:solidFill>
                <a:srgbClr val="FFFFFF"/>
              </a:solidFill>
              <a:prstDash val="solid"/>
              <a:miter/>
            </a:ln>
          </p:spPr>
          <p:txBody>
            <a:bodyPr vert="horz" wrap="square" lIns="68580" tIns="68580" rIns="68580" bIns="68580"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It leads to a better quality of teaching for all children (Open Society Foundations, 2019). </a:t>
              </a: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Century Gothic"/>
                </a:rPr>
                <a:t>Article 28, 29 </a:t>
              </a:r>
              <a:endParaRPr lang="en-US" sz="1800" b="0" i="0" u="none" strike="noStrike" kern="1200" cap="none" spc="0" baseline="0">
                <a:solidFill>
                  <a:srgbClr val="FFFFFF"/>
                </a:solidFill>
                <a:uFillTx/>
                <a:latin typeface="Century Gothic"/>
              </a:endParaRPr>
            </a:p>
          </p:txBody>
        </p:sp>
        <p:sp>
          <p:nvSpPr>
            <p:cNvPr id="6" name="Freeform: Shape 5">
              <a:extLst>
                <a:ext uri="{FF2B5EF4-FFF2-40B4-BE49-F238E27FC236}">
                  <a16:creationId xmlns:a16="http://schemas.microsoft.com/office/drawing/2014/main" id="{DB5E629C-42FC-452D-ABF3-66934585E500}"/>
                </a:ext>
              </a:extLst>
            </p:cNvPr>
            <p:cNvSpPr/>
            <p:nvPr/>
          </p:nvSpPr>
          <p:spPr>
            <a:xfrm>
              <a:off x="7981953" y="3039758"/>
              <a:ext cx="3143250" cy="2076090"/>
            </a:xfrm>
            <a:custGeom>
              <a:avLst/>
              <a:gdLst>
                <a:gd name="f0" fmla="val 10800000"/>
                <a:gd name="f1" fmla="val 5400000"/>
                <a:gd name="f2" fmla="val 180"/>
                <a:gd name="f3" fmla="val w"/>
                <a:gd name="f4" fmla="val h"/>
                <a:gd name="f5" fmla="val 0"/>
                <a:gd name="f6" fmla="val 3143249"/>
                <a:gd name="f7" fmla="val 1885950"/>
                <a:gd name="f8" fmla="+- 0 0 -90"/>
                <a:gd name="f9" fmla="*/ f3 1 3143249"/>
                <a:gd name="f10" fmla="*/ f4 1 1885950"/>
                <a:gd name="f11" fmla="+- f7 0 f5"/>
                <a:gd name="f12" fmla="+- f6 0 f5"/>
                <a:gd name="f13" fmla="*/ f8 f0 1"/>
                <a:gd name="f14" fmla="*/ f12 1 3143249"/>
                <a:gd name="f15" fmla="*/ f11 1 1885950"/>
                <a:gd name="f16" fmla="*/ 0 f12 1"/>
                <a:gd name="f17" fmla="*/ 0 f11 1"/>
                <a:gd name="f18" fmla="*/ 3143249 f12 1"/>
                <a:gd name="f19" fmla="*/ 1885950 f11 1"/>
                <a:gd name="f20" fmla="*/ f13 1 f2"/>
                <a:gd name="f21" fmla="*/ f16 1 3143249"/>
                <a:gd name="f22" fmla="*/ f17 1 1885950"/>
                <a:gd name="f23" fmla="*/ f18 1 3143249"/>
                <a:gd name="f24" fmla="*/ f19 1 188595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43249" h="1885950">
                  <a:moveTo>
                    <a:pt x="f5" y="f5"/>
                  </a:moveTo>
                  <a:lnTo>
                    <a:pt x="f6" y="f5"/>
                  </a:lnTo>
                  <a:lnTo>
                    <a:pt x="f6" y="f7"/>
                  </a:lnTo>
                  <a:lnTo>
                    <a:pt x="f5" y="f7"/>
                  </a:lnTo>
                  <a:lnTo>
                    <a:pt x="f5" y="f5"/>
                  </a:lnTo>
                  <a:close/>
                </a:path>
              </a:pathLst>
            </a:custGeom>
            <a:solidFill>
              <a:srgbClr val="27CED7"/>
            </a:solidFill>
            <a:ln w="19046" cap="flat">
              <a:solidFill>
                <a:srgbClr val="FFFFFF"/>
              </a:solidFill>
              <a:prstDash val="solid"/>
              <a:miter/>
            </a:ln>
          </p:spPr>
          <p:txBody>
            <a:bodyPr vert="horz" wrap="square" lIns="68580" tIns="68580" rIns="68580" bIns="68580"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It contributes to helping children and young people in developing ‘social relationships and interactions’ (Open Society Foundations, 2019).  </a:t>
              </a: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Article 26</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622A7-5251-4852-AE24-923BF061DE6A}"/>
              </a:ext>
            </a:extLst>
          </p:cNvPr>
          <p:cNvSpPr txBox="1">
            <a:spLocks noGrp="1"/>
          </p:cNvSpPr>
          <p:nvPr>
            <p:ph type="title"/>
          </p:nvPr>
        </p:nvSpPr>
        <p:spPr/>
        <p:txBody>
          <a:bodyPr/>
          <a:lstStyle/>
          <a:p>
            <a:pPr lvl="0"/>
            <a:r>
              <a:rPr lang="en-GB" sz="4400">
                <a:latin typeface="Arial" pitchFamily="34"/>
              </a:rPr>
              <a:t>How anti-discriminatory and inclusive practise is implemented in schools</a:t>
            </a:r>
            <a:endParaRPr lang="en-GB"/>
          </a:p>
        </p:txBody>
      </p:sp>
      <p:sp>
        <p:nvSpPr>
          <p:cNvPr id="3" name="Content Placeholder 2">
            <a:extLst>
              <a:ext uri="{FF2B5EF4-FFF2-40B4-BE49-F238E27FC236}">
                <a16:creationId xmlns:a16="http://schemas.microsoft.com/office/drawing/2014/main" id="{41DBC34C-7104-4D0F-AB91-A7B305A8D096}"/>
              </a:ext>
            </a:extLst>
          </p:cNvPr>
          <p:cNvSpPr txBox="1">
            <a:spLocks noGrp="1"/>
          </p:cNvSpPr>
          <p:nvPr>
            <p:ph idx="1"/>
          </p:nvPr>
        </p:nvSpPr>
        <p:spPr/>
        <p:txBody>
          <a:bodyPr/>
          <a:lstStyle/>
          <a:p>
            <a:pPr lvl="0"/>
            <a:r>
              <a:rPr lang="en-GB">
                <a:latin typeface="Arial" pitchFamily="34"/>
              </a:rPr>
              <a:t>Creating a safe and welcoming environment for each pupil (Article 32, 33, 36)</a:t>
            </a:r>
          </a:p>
          <a:p>
            <a:pPr lvl="0"/>
            <a:r>
              <a:rPr lang="en-GB">
                <a:latin typeface="Arial" pitchFamily="34"/>
              </a:rPr>
              <a:t>‘Celebrating diversity and addressing prejudice in an appropriate age’ (Mentally Healthy Schools, 2021). (Article 14, 22, 23)</a:t>
            </a:r>
          </a:p>
          <a:p>
            <a:pPr lvl="0">
              <a:lnSpc>
                <a:spcPct val="115000"/>
              </a:lnSpc>
            </a:pPr>
            <a:r>
              <a:rPr lang="en-GB">
                <a:latin typeface="Arial" pitchFamily="34"/>
              </a:rPr>
              <a:t>Wearing a school uniform (Relocate, 2021)</a:t>
            </a:r>
          </a:p>
          <a:p>
            <a:pPr lvl="0">
              <a:lnSpc>
                <a:spcPct val="115000"/>
              </a:lnSpc>
            </a:pPr>
            <a:r>
              <a:rPr lang="en-GB">
                <a:latin typeface="Arial" pitchFamily="34"/>
              </a:rPr>
              <a:t>Encouraging students to speak up (Scroggins, 2015). (Article 14) </a:t>
            </a:r>
          </a:p>
          <a:p>
            <a:pPr lvl="0"/>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4BB6-1F9A-4932-97D2-67A511DAF0A9}"/>
              </a:ext>
            </a:extLst>
          </p:cNvPr>
          <p:cNvSpPr txBox="1">
            <a:spLocks noGrp="1"/>
          </p:cNvSpPr>
          <p:nvPr>
            <p:ph type="title"/>
          </p:nvPr>
        </p:nvSpPr>
        <p:spPr>
          <a:xfrm>
            <a:off x="573411" y="559475"/>
            <a:ext cx="3765197" cy="5709934"/>
          </a:xfrm>
        </p:spPr>
        <p:txBody>
          <a:bodyPr anchorCtr="1"/>
          <a:lstStyle/>
          <a:p>
            <a:pPr lvl="0" algn="ctr"/>
            <a:r>
              <a:rPr lang="en-GB">
                <a:latin typeface="Arial" pitchFamily="34"/>
              </a:rPr>
              <a:t>Detail of workplace and why it was chosen</a:t>
            </a:r>
            <a:endParaRPr lang="en-GB"/>
          </a:p>
        </p:txBody>
      </p:sp>
      <p:grpSp>
        <p:nvGrpSpPr>
          <p:cNvPr id="3" name="Content Placeholder 2">
            <a:extLst>
              <a:ext uri="{FF2B5EF4-FFF2-40B4-BE49-F238E27FC236}">
                <a16:creationId xmlns:a16="http://schemas.microsoft.com/office/drawing/2014/main" id="{4BB03F1B-56DB-486B-A0CE-20E0981280F3}"/>
              </a:ext>
            </a:extLst>
          </p:cNvPr>
          <p:cNvGrpSpPr/>
          <p:nvPr/>
        </p:nvGrpSpPr>
        <p:grpSpPr>
          <a:xfrm>
            <a:off x="5478124" y="814858"/>
            <a:ext cx="5906182" cy="5202899"/>
            <a:chOff x="5478124" y="814858"/>
            <a:chExt cx="5906182" cy="5202899"/>
          </a:xfrm>
        </p:grpSpPr>
        <p:sp>
          <p:nvSpPr>
            <p:cNvPr id="4" name="Freeform: Shape 3">
              <a:extLst>
                <a:ext uri="{FF2B5EF4-FFF2-40B4-BE49-F238E27FC236}">
                  <a16:creationId xmlns:a16="http://schemas.microsoft.com/office/drawing/2014/main" id="{34D81293-1D67-4B70-AFB3-4BE2F835B4FC}"/>
                </a:ext>
              </a:extLst>
            </p:cNvPr>
            <p:cNvSpPr/>
            <p:nvPr/>
          </p:nvSpPr>
          <p:spPr>
            <a:xfrm>
              <a:off x="5478124" y="814858"/>
              <a:ext cx="5906182" cy="1439101"/>
            </a:xfrm>
            <a:custGeom>
              <a:avLst/>
              <a:gdLst>
                <a:gd name="f0" fmla="val 10800000"/>
                <a:gd name="f1" fmla="val 5400000"/>
                <a:gd name="f2" fmla="val 180"/>
                <a:gd name="f3" fmla="val w"/>
                <a:gd name="f4" fmla="val h"/>
                <a:gd name="f5" fmla="val 0"/>
                <a:gd name="f6" fmla="val 5906181"/>
                <a:gd name="f7" fmla="val 1439099"/>
                <a:gd name="f8" fmla="val 239855"/>
                <a:gd name="f9" fmla="val 107387"/>
                <a:gd name="f10" fmla="val 5666326"/>
                <a:gd name="f11" fmla="val 5798794"/>
                <a:gd name="f12" fmla="val 1199244"/>
                <a:gd name="f13" fmla="val 1331712"/>
                <a:gd name="f14" fmla="+- 0 0 -90"/>
                <a:gd name="f15" fmla="*/ f3 1 5906181"/>
                <a:gd name="f16" fmla="*/ f4 1 1439099"/>
                <a:gd name="f17" fmla="+- f7 0 f5"/>
                <a:gd name="f18" fmla="+- f6 0 f5"/>
                <a:gd name="f19" fmla="*/ f14 f0 1"/>
                <a:gd name="f20" fmla="*/ f18 1 5906181"/>
                <a:gd name="f21" fmla="*/ f17 1 1439099"/>
                <a:gd name="f22" fmla="*/ 0 f18 1"/>
                <a:gd name="f23" fmla="*/ 239855 f17 1"/>
                <a:gd name="f24" fmla="*/ 239855 f18 1"/>
                <a:gd name="f25" fmla="*/ 0 f17 1"/>
                <a:gd name="f26" fmla="*/ 5666326 f18 1"/>
                <a:gd name="f27" fmla="*/ 5906181 f18 1"/>
                <a:gd name="f28" fmla="*/ 1199244 f17 1"/>
                <a:gd name="f29" fmla="*/ 1439099 f17 1"/>
                <a:gd name="f30" fmla="*/ f19 1 f2"/>
                <a:gd name="f31" fmla="*/ f22 1 5906181"/>
                <a:gd name="f32" fmla="*/ f23 1 1439099"/>
                <a:gd name="f33" fmla="*/ f24 1 5906181"/>
                <a:gd name="f34" fmla="*/ f25 1 1439099"/>
                <a:gd name="f35" fmla="*/ f26 1 5906181"/>
                <a:gd name="f36" fmla="*/ f27 1 5906181"/>
                <a:gd name="f37" fmla="*/ f28 1 1439099"/>
                <a:gd name="f38" fmla="*/ f29 1 143909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43909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683C6"/>
            </a:solidFill>
            <a:ln w="12701" cap="flat">
              <a:solidFill>
                <a:srgbClr val="FFFFFF"/>
              </a:solidFill>
              <a:prstDash val="solid"/>
              <a:miter/>
            </a:ln>
          </p:spPr>
          <p:txBody>
            <a:bodyPr vert="horz" wrap="square" lIns="146450" tIns="146450" rIns="146450" bIns="146450" anchor="ctr"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a:rPr>
                <a:t>Waun Wen primary schools is a school which provides free education to children from the age of 2 to 12 years old.</a:t>
              </a:r>
              <a:endParaRPr lang="en-US" sz="2000" b="0" i="0" u="none" strike="noStrike" kern="1200" cap="none" spc="0" baseline="0">
                <a:solidFill>
                  <a:srgbClr val="FFFFFF"/>
                </a:solidFill>
                <a:uFillTx/>
                <a:latin typeface="Century Gothic"/>
              </a:endParaRPr>
            </a:p>
          </p:txBody>
        </p:sp>
        <p:sp>
          <p:nvSpPr>
            <p:cNvPr id="5" name="Freeform: Shape 4">
              <a:extLst>
                <a:ext uri="{FF2B5EF4-FFF2-40B4-BE49-F238E27FC236}">
                  <a16:creationId xmlns:a16="http://schemas.microsoft.com/office/drawing/2014/main" id="{F3B76EC7-71EF-4904-823B-ADCBDA92C5CD}"/>
                </a:ext>
              </a:extLst>
            </p:cNvPr>
            <p:cNvSpPr/>
            <p:nvPr/>
          </p:nvSpPr>
          <p:spPr>
            <a:xfrm>
              <a:off x="5478124" y="2311557"/>
              <a:ext cx="5906182" cy="1439101"/>
            </a:xfrm>
            <a:custGeom>
              <a:avLst/>
              <a:gdLst>
                <a:gd name="f0" fmla="val 10800000"/>
                <a:gd name="f1" fmla="val 5400000"/>
                <a:gd name="f2" fmla="val 180"/>
                <a:gd name="f3" fmla="val w"/>
                <a:gd name="f4" fmla="val h"/>
                <a:gd name="f5" fmla="val 0"/>
                <a:gd name="f6" fmla="val 5906181"/>
                <a:gd name="f7" fmla="val 1439099"/>
                <a:gd name="f8" fmla="val 239855"/>
                <a:gd name="f9" fmla="val 107387"/>
                <a:gd name="f10" fmla="val 5666326"/>
                <a:gd name="f11" fmla="val 5798794"/>
                <a:gd name="f12" fmla="val 1199244"/>
                <a:gd name="f13" fmla="val 1331712"/>
                <a:gd name="f14" fmla="+- 0 0 -90"/>
                <a:gd name="f15" fmla="*/ f3 1 5906181"/>
                <a:gd name="f16" fmla="*/ f4 1 1439099"/>
                <a:gd name="f17" fmla="+- f7 0 f5"/>
                <a:gd name="f18" fmla="+- f6 0 f5"/>
                <a:gd name="f19" fmla="*/ f14 f0 1"/>
                <a:gd name="f20" fmla="*/ f18 1 5906181"/>
                <a:gd name="f21" fmla="*/ f17 1 1439099"/>
                <a:gd name="f22" fmla="*/ 0 f18 1"/>
                <a:gd name="f23" fmla="*/ 239855 f17 1"/>
                <a:gd name="f24" fmla="*/ 239855 f18 1"/>
                <a:gd name="f25" fmla="*/ 0 f17 1"/>
                <a:gd name="f26" fmla="*/ 5666326 f18 1"/>
                <a:gd name="f27" fmla="*/ 5906181 f18 1"/>
                <a:gd name="f28" fmla="*/ 1199244 f17 1"/>
                <a:gd name="f29" fmla="*/ 1439099 f17 1"/>
                <a:gd name="f30" fmla="*/ f19 1 f2"/>
                <a:gd name="f31" fmla="*/ f22 1 5906181"/>
                <a:gd name="f32" fmla="*/ f23 1 1439099"/>
                <a:gd name="f33" fmla="*/ f24 1 5906181"/>
                <a:gd name="f34" fmla="*/ f25 1 1439099"/>
                <a:gd name="f35" fmla="*/ f26 1 5906181"/>
                <a:gd name="f36" fmla="*/ f27 1 5906181"/>
                <a:gd name="f37" fmla="*/ f28 1 1439099"/>
                <a:gd name="f38" fmla="*/ f29 1 143909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43909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A7CE"/>
            </a:solidFill>
            <a:ln w="12701" cap="flat">
              <a:solidFill>
                <a:srgbClr val="FFFFFF"/>
              </a:solidFill>
              <a:prstDash val="solid"/>
              <a:miter/>
            </a:ln>
          </p:spPr>
          <p:txBody>
            <a:bodyPr vert="horz" wrap="square" lIns="146450" tIns="146450" rIns="146450" bIns="146450" anchor="ctr"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a:rPr>
                <a:t>It provides an anti-discriminatory and inclusive practise because of the laws that have been underpinned by the UNCRC and these are:</a:t>
              </a:r>
              <a:endParaRPr lang="en-US" sz="2000" b="0" i="0" u="none" strike="noStrike" kern="1200" cap="none" spc="0" baseline="0">
                <a:solidFill>
                  <a:srgbClr val="FFFFFF"/>
                </a:solidFill>
                <a:uFillTx/>
                <a:latin typeface="Century Gothic"/>
              </a:endParaRPr>
            </a:p>
          </p:txBody>
        </p:sp>
        <p:sp>
          <p:nvSpPr>
            <p:cNvPr id="6" name="Freeform: Shape 5">
              <a:extLst>
                <a:ext uri="{FF2B5EF4-FFF2-40B4-BE49-F238E27FC236}">
                  <a16:creationId xmlns:a16="http://schemas.microsoft.com/office/drawing/2014/main" id="{16923B99-CF17-4F58-A6E1-1EF62ADBD632}"/>
                </a:ext>
              </a:extLst>
            </p:cNvPr>
            <p:cNvSpPr/>
            <p:nvPr/>
          </p:nvSpPr>
          <p:spPr>
            <a:xfrm>
              <a:off x="5478124" y="3750658"/>
              <a:ext cx="5906182" cy="827998"/>
            </a:xfrm>
            <a:custGeom>
              <a:avLst/>
              <a:gdLst>
                <a:gd name="f0" fmla="val 10800000"/>
                <a:gd name="f1" fmla="val 5400000"/>
                <a:gd name="f2" fmla="val 180"/>
                <a:gd name="f3" fmla="val w"/>
                <a:gd name="f4" fmla="val h"/>
                <a:gd name="f5" fmla="val 0"/>
                <a:gd name="f6" fmla="val 5906181"/>
                <a:gd name="f7" fmla="val 828000"/>
                <a:gd name="f8" fmla="+- 0 0 -90"/>
                <a:gd name="f9" fmla="*/ f3 1 5906181"/>
                <a:gd name="f10" fmla="*/ f4 1 828000"/>
                <a:gd name="f11" fmla="+- f7 0 f5"/>
                <a:gd name="f12" fmla="+- f6 0 f5"/>
                <a:gd name="f13" fmla="*/ f8 f0 1"/>
                <a:gd name="f14" fmla="*/ f12 1 5906181"/>
                <a:gd name="f15" fmla="*/ f11 1 828000"/>
                <a:gd name="f16" fmla="*/ 0 f12 1"/>
                <a:gd name="f17" fmla="*/ 0 f11 1"/>
                <a:gd name="f18" fmla="*/ 5906181 f12 1"/>
                <a:gd name="f19" fmla="*/ 828000 f11 1"/>
                <a:gd name="f20" fmla="*/ f13 1 f2"/>
                <a:gd name="f21" fmla="*/ f16 1 5906181"/>
                <a:gd name="f22" fmla="*/ f17 1 828000"/>
                <a:gd name="f23" fmla="*/ f18 1 5906181"/>
                <a:gd name="f24" fmla="*/ f19 1 828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906181" h="828000">
                  <a:moveTo>
                    <a:pt x="f5" y="f5"/>
                  </a:moveTo>
                  <a:lnTo>
                    <a:pt x="f6" y="f5"/>
                  </a:lnTo>
                  <a:lnTo>
                    <a:pt x="f6" y="f7"/>
                  </a:lnTo>
                  <a:lnTo>
                    <a:pt x="f5" y="f7"/>
                  </a:lnTo>
                  <a:lnTo>
                    <a:pt x="f5" y="f5"/>
                  </a:lnTo>
                  <a:close/>
                </a:path>
              </a:pathLst>
            </a:custGeom>
            <a:noFill/>
            <a:ln cap="flat">
              <a:noFill/>
              <a:prstDash val="solid"/>
            </a:ln>
          </p:spPr>
          <p:txBody>
            <a:bodyPr vert="horz" wrap="square" lIns="187525" tIns="25402" rIns="142244" bIns="25402" anchor="t" anchorCtr="0" compatLnSpc="1">
              <a:noAutofit/>
            </a:bodyPr>
            <a:lstStyle/>
            <a:p>
              <a:pPr marL="171450" marR="0" lvl="1" indent="-171450" algn="l" defTabSz="711202" rtl="0" fontAlgn="auto" hangingPunct="1">
                <a:lnSpc>
                  <a:spcPct val="90000"/>
                </a:lnSpc>
                <a:spcBef>
                  <a:spcPts val="0"/>
                </a:spcBef>
                <a:spcAft>
                  <a:spcPts val="40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entury Gothic"/>
                </a:rPr>
                <a:t>The rights of Children and Young People Measure 2011</a:t>
              </a:r>
              <a:endParaRPr lang="en-US" sz="1600" b="0" i="0" u="none" strike="noStrike" kern="1200" cap="none" spc="0" baseline="0">
                <a:solidFill>
                  <a:srgbClr val="000000"/>
                </a:solidFill>
                <a:uFillTx/>
                <a:latin typeface="Century Gothic"/>
              </a:endParaRPr>
            </a:p>
            <a:p>
              <a:pPr marL="171450" marR="0" lvl="1" indent="-171450" algn="l" defTabSz="711202" rtl="0" fontAlgn="auto" hangingPunct="1">
                <a:lnSpc>
                  <a:spcPct val="90000"/>
                </a:lnSpc>
                <a:spcBef>
                  <a:spcPts val="0"/>
                </a:spcBef>
                <a:spcAft>
                  <a:spcPts val="40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entury Gothic"/>
                </a:rPr>
                <a:t>Social Services and Wellbeing Act 2014</a:t>
              </a:r>
              <a:endParaRPr lang="en-US" sz="1600" b="0" i="0" u="none" strike="noStrike" kern="1200" cap="none" spc="0" baseline="0">
                <a:solidFill>
                  <a:srgbClr val="000000"/>
                </a:solidFill>
                <a:uFillTx/>
                <a:latin typeface="Century Gothic"/>
              </a:endParaRPr>
            </a:p>
            <a:p>
              <a:pPr marL="171450" marR="0" lvl="1" indent="-171450" algn="l" defTabSz="711202" rtl="0" fontAlgn="auto" hangingPunct="1">
                <a:lnSpc>
                  <a:spcPct val="90000"/>
                </a:lnSpc>
                <a:spcBef>
                  <a:spcPts val="0"/>
                </a:spcBef>
                <a:spcAft>
                  <a:spcPts val="40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entury Gothic"/>
                </a:rPr>
                <a:t>Well-being of Future Generations</a:t>
              </a:r>
              <a:endParaRPr lang="en-US" sz="1600" b="0" i="0" u="none" strike="noStrike" kern="1200" cap="none" spc="0" baseline="0">
                <a:solidFill>
                  <a:srgbClr val="000000"/>
                </a:solidFill>
                <a:uFillTx/>
                <a:latin typeface="Century Gothic"/>
              </a:endParaRPr>
            </a:p>
          </p:txBody>
        </p:sp>
        <p:sp>
          <p:nvSpPr>
            <p:cNvPr id="7" name="Freeform: Shape 6">
              <a:extLst>
                <a:ext uri="{FF2B5EF4-FFF2-40B4-BE49-F238E27FC236}">
                  <a16:creationId xmlns:a16="http://schemas.microsoft.com/office/drawing/2014/main" id="{4E33C05F-029F-47C9-B1ED-60A8CA539DF8}"/>
                </a:ext>
              </a:extLst>
            </p:cNvPr>
            <p:cNvSpPr/>
            <p:nvPr/>
          </p:nvSpPr>
          <p:spPr>
            <a:xfrm>
              <a:off x="5478124" y="4578656"/>
              <a:ext cx="5906182" cy="1439101"/>
            </a:xfrm>
            <a:custGeom>
              <a:avLst/>
              <a:gdLst>
                <a:gd name="f0" fmla="val 10800000"/>
                <a:gd name="f1" fmla="val 5400000"/>
                <a:gd name="f2" fmla="val 180"/>
                <a:gd name="f3" fmla="val w"/>
                <a:gd name="f4" fmla="val h"/>
                <a:gd name="f5" fmla="val 0"/>
                <a:gd name="f6" fmla="val 5906181"/>
                <a:gd name="f7" fmla="val 1439099"/>
                <a:gd name="f8" fmla="val 239855"/>
                <a:gd name="f9" fmla="val 107387"/>
                <a:gd name="f10" fmla="val 5666326"/>
                <a:gd name="f11" fmla="val 5798794"/>
                <a:gd name="f12" fmla="val 1199244"/>
                <a:gd name="f13" fmla="val 1331712"/>
                <a:gd name="f14" fmla="+- 0 0 -90"/>
                <a:gd name="f15" fmla="*/ f3 1 5906181"/>
                <a:gd name="f16" fmla="*/ f4 1 1439099"/>
                <a:gd name="f17" fmla="+- f7 0 f5"/>
                <a:gd name="f18" fmla="+- f6 0 f5"/>
                <a:gd name="f19" fmla="*/ f14 f0 1"/>
                <a:gd name="f20" fmla="*/ f18 1 5906181"/>
                <a:gd name="f21" fmla="*/ f17 1 1439099"/>
                <a:gd name="f22" fmla="*/ 0 f18 1"/>
                <a:gd name="f23" fmla="*/ 239855 f17 1"/>
                <a:gd name="f24" fmla="*/ 239855 f18 1"/>
                <a:gd name="f25" fmla="*/ 0 f17 1"/>
                <a:gd name="f26" fmla="*/ 5666326 f18 1"/>
                <a:gd name="f27" fmla="*/ 5906181 f18 1"/>
                <a:gd name="f28" fmla="*/ 1199244 f17 1"/>
                <a:gd name="f29" fmla="*/ 1439099 f17 1"/>
                <a:gd name="f30" fmla="*/ f19 1 f2"/>
                <a:gd name="f31" fmla="*/ f22 1 5906181"/>
                <a:gd name="f32" fmla="*/ f23 1 1439099"/>
                <a:gd name="f33" fmla="*/ f24 1 5906181"/>
                <a:gd name="f34" fmla="*/ f25 1 1439099"/>
                <a:gd name="f35" fmla="*/ f26 1 5906181"/>
                <a:gd name="f36" fmla="*/ f27 1 5906181"/>
                <a:gd name="f37" fmla="*/ f28 1 1439099"/>
                <a:gd name="f38" fmla="*/ f29 1 143909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43909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CED7"/>
            </a:solidFill>
            <a:ln w="12701" cap="flat">
              <a:solidFill>
                <a:srgbClr val="FFFFFF"/>
              </a:solidFill>
              <a:prstDash val="solid"/>
              <a:miter/>
            </a:ln>
          </p:spPr>
          <p:txBody>
            <a:bodyPr vert="horz" wrap="square" lIns="146450" tIns="146450" rIns="146450" bIns="146450" anchor="ctr"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a:rPr>
                <a:t>(Legislation.gov.uk, 2011)</a:t>
              </a:r>
              <a:endParaRPr lang="en-US" sz="2000" b="0" i="0" u="none" strike="noStrike" kern="1200" cap="none" spc="0" baseline="0">
                <a:solidFill>
                  <a:srgbClr val="FFFFFF"/>
                </a:solidFill>
                <a:uFillTx/>
                <a:latin typeface="Century Gothic"/>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F9981-DB48-4AAD-8D8D-06D2C0830C58}"/>
              </a:ext>
            </a:extLst>
          </p:cNvPr>
          <p:cNvSpPr txBox="1">
            <a:spLocks noGrp="1"/>
          </p:cNvSpPr>
          <p:nvPr>
            <p:ph type="title"/>
          </p:nvPr>
        </p:nvSpPr>
        <p:spPr>
          <a:xfrm>
            <a:off x="573411" y="559475"/>
            <a:ext cx="3765197" cy="5709934"/>
          </a:xfrm>
        </p:spPr>
        <p:txBody>
          <a:bodyPr anchorCtr="1"/>
          <a:lstStyle/>
          <a:p>
            <a:pPr lvl="0" algn="ctr"/>
            <a:r>
              <a:rPr lang="en-GB">
                <a:latin typeface="Arial" pitchFamily="34"/>
              </a:rPr>
              <a:t>Details of policies and procedures in place</a:t>
            </a:r>
            <a:endParaRPr lang="en-GB"/>
          </a:p>
        </p:txBody>
      </p:sp>
      <p:grpSp>
        <p:nvGrpSpPr>
          <p:cNvPr id="3" name="Content Placeholder 2">
            <a:extLst>
              <a:ext uri="{FF2B5EF4-FFF2-40B4-BE49-F238E27FC236}">
                <a16:creationId xmlns:a16="http://schemas.microsoft.com/office/drawing/2014/main" id="{A083D354-1769-44B2-8C5C-F1551F8584C7}"/>
              </a:ext>
            </a:extLst>
          </p:cNvPr>
          <p:cNvGrpSpPr/>
          <p:nvPr/>
        </p:nvGrpSpPr>
        <p:grpSpPr>
          <a:xfrm>
            <a:off x="5478124" y="1282948"/>
            <a:ext cx="5906182" cy="4266719"/>
            <a:chOff x="5478124" y="1282948"/>
            <a:chExt cx="5906182" cy="4266719"/>
          </a:xfrm>
        </p:grpSpPr>
        <p:sp>
          <p:nvSpPr>
            <p:cNvPr id="4" name="Freeform: Shape 3">
              <a:extLst>
                <a:ext uri="{FF2B5EF4-FFF2-40B4-BE49-F238E27FC236}">
                  <a16:creationId xmlns:a16="http://schemas.microsoft.com/office/drawing/2014/main" id="{E8F28904-5D87-4142-AAD0-A46B226BCEDE}"/>
                </a:ext>
              </a:extLst>
            </p:cNvPr>
            <p:cNvSpPr/>
            <p:nvPr/>
          </p:nvSpPr>
          <p:spPr>
            <a:xfrm>
              <a:off x="5478124" y="1282948"/>
              <a:ext cx="5906182" cy="1141921"/>
            </a:xfrm>
            <a:custGeom>
              <a:avLst/>
              <a:gdLst>
                <a:gd name="f0" fmla="val 10800000"/>
                <a:gd name="f1" fmla="val 5400000"/>
                <a:gd name="f2" fmla="val 180"/>
                <a:gd name="f3" fmla="val w"/>
                <a:gd name="f4" fmla="val h"/>
                <a:gd name="f5" fmla="val 0"/>
                <a:gd name="f6" fmla="val 5906181"/>
                <a:gd name="f7" fmla="val 1141920"/>
                <a:gd name="f8" fmla="val 190324"/>
                <a:gd name="f9" fmla="val 85211"/>
                <a:gd name="f10" fmla="val 5715857"/>
                <a:gd name="f11" fmla="val 5820970"/>
                <a:gd name="f12" fmla="val 951596"/>
                <a:gd name="f13" fmla="val 1056709"/>
                <a:gd name="f14" fmla="+- 0 0 -90"/>
                <a:gd name="f15" fmla="*/ f3 1 5906181"/>
                <a:gd name="f16" fmla="*/ f4 1 1141920"/>
                <a:gd name="f17" fmla="+- f7 0 f5"/>
                <a:gd name="f18" fmla="+- f6 0 f5"/>
                <a:gd name="f19" fmla="*/ f14 f0 1"/>
                <a:gd name="f20" fmla="*/ f18 1 5906181"/>
                <a:gd name="f21" fmla="*/ f17 1 1141920"/>
                <a:gd name="f22" fmla="*/ 0 f18 1"/>
                <a:gd name="f23" fmla="*/ 190324 f17 1"/>
                <a:gd name="f24" fmla="*/ 190324 f18 1"/>
                <a:gd name="f25" fmla="*/ 0 f17 1"/>
                <a:gd name="f26" fmla="*/ 5715857 f18 1"/>
                <a:gd name="f27" fmla="*/ 5906181 f18 1"/>
                <a:gd name="f28" fmla="*/ 951596 f17 1"/>
                <a:gd name="f29" fmla="*/ 1141920 f17 1"/>
                <a:gd name="f30" fmla="*/ f19 1 f2"/>
                <a:gd name="f31" fmla="*/ f22 1 5906181"/>
                <a:gd name="f32" fmla="*/ f23 1 1141920"/>
                <a:gd name="f33" fmla="*/ f24 1 5906181"/>
                <a:gd name="f34" fmla="*/ f25 1 1141920"/>
                <a:gd name="f35" fmla="*/ f26 1 5906181"/>
                <a:gd name="f36" fmla="*/ f27 1 5906181"/>
                <a:gd name="f37" fmla="*/ f28 1 1141920"/>
                <a:gd name="f38" fmla="*/ f29 1 114192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1419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683C6"/>
            </a:solidFill>
            <a:ln w="12701" cap="flat">
              <a:solidFill>
                <a:srgbClr val="FFFFFF"/>
              </a:solidFill>
              <a:prstDash val="solid"/>
              <a:miter/>
            </a:ln>
          </p:spPr>
          <p:txBody>
            <a:bodyPr vert="horz" wrap="square" lIns="116704" tIns="116704" rIns="116704" bIns="116704" anchor="ctr"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entury Gothic"/>
                </a:rPr>
                <a:t>Waun Wen Primary school has policies and procedures put in place like any other service and organisation that provides education and falls within the Education Department which involves contact with children.  </a:t>
              </a:r>
              <a:endParaRPr lang="en-US" sz="1600" b="0" i="0" u="none" strike="noStrike" kern="1200" cap="none" spc="0" baseline="0">
                <a:solidFill>
                  <a:srgbClr val="FFFFFF"/>
                </a:solidFill>
                <a:uFillTx/>
                <a:latin typeface="Century Gothic"/>
              </a:endParaRPr>
            </a:p>
          </p:txBody>
        </p:sp>
        <p:sp>
          <p:nvSpPr>
            <p:cNvPr id="5" name="Freeform: Shape 4">
              <a:extLst>
                <a:ext uri="{FF2B5EF4-FFF2-40B4-BE49-F238E27FC236}">
                  <a16:creationId xmlns:a16="http://schemas.microsoft.com/office/drawing/2014/main" id="{67B2965E-F5FF-4060-A352-C9A19D2CE880}"/>
                </a:ext>
              </a:extLst>
            </p:cNvPr>
            <p:cNvSpPr/>
            <p:nvPr/>
          </p:nvSpPr>
          <p:spPr>
            <a:xfrm>
              <a:off x="5478124" y="2470946"/>
              <a:ext cx="5906182" cy="1141921"/>
            </a:xfrm>
            <a:custGeom>
              <a:avLst/>
              <a:gdLst>
                <a:gd name="f0" fmla="val 10800000"/>
                <a:gd name="f1" fmla="val 5400000"/>
                <a:gd name="f2" fmla="val 180"/>
                <a:gd name="f3" fmla="val w"/>
                <a:gd name="f4" fmla="val h"/>
                <a:gd name="f5" fmla="val 0"/>
                <a:gd name="f6" fmla="val 5906181"/>
                <a:gd name="f7" fmla="val 1141920"/>
                <a:gd name="f8" fmla="val 190324"/>
                <a:gd name="f9" fmla="val 85211"/>
                <a:gd name="f10" fmla="val 5715857"/>
                <a:gd name="f11" fmla="val 5820970"/>
                <a:gd name="f12" fmla="val 951596"/>
                <a:gd name="f13" fmla="val 1056709"/>
                <a:gd name="f14" fmla="+- 0 0 -90"/>
                <a:gd name="f15" fmla="*/ f3 1 5906181"/>
                <a:gd name="f16" fmla="*/ f4 1 1141920"/>
                <a:gd name="f17" fmla="+- f7 0 f5"/>
                <a:gd name="f18" fmla="+- f6 0 f5"/>
                <a:gd name="f19" fmla="*/ f14 f0 1"/>
                <a:gd name="f20" fmla="*/ f18 1 5906181"/>
                <a:gd name="f21" fmla="*/ f17 1 1141920"/>
                <a:gd name="f22" fmla="*/ 0 f18 1"/>
                <a:gd name="f23" fmla="*/ 190324 f17 1"/>
                <a:gd name="f24" fmla="*/ 190324 f18 1"/>
                <a:gd name="f25" fmla="*/ 0 f17 1"/>
                <a:gd name="f26" fmla="*/ 5715857 f18 1"/>
                <a:gd name="f27" fmla="*/ 5906181 f18 1"/>
                <a:gd name="f28" fmla="*/ 951596 f17 1"/>
                <a:gd name="f29" fmla="*/ 1141920 f17 1"/>
                <a:gd name="f30" fmla="*/ f19 1 f2"/>
                <a:gd name="f31" fmla="*/ f22 1 5906181"/>
                <a:gd name="f32" fmla="*/ f23 1 1141920"/>
                <a:gd name="f33" fmla="*/ f24 1 5906181"/>
                <a:gd name="f34" fmla="*/ f25 1 1141920"/>
                <a:gd name="f35" fmla="*/ f26 1 5906181"/>
                <a:gd name="f36" fmla="*/ f27 1 5906181"/>
                <a:gd name="f37" fmla="*/ f28 1 1141920"/>
                <a:gd name="f38" fmla="*/ f29 1 114192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1419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A7CE"/>
            </a:solidFill>
            <a:ln w="12701" cap="flat">
              <a:solidFill>
                <a:srgbClr val="FFFFFF"/>
              </a:solidFill>
              <a:prstDash val="solid"/>
              <a:miter/>
            </a:ln>
          </p:spPr>
          <p:txBody>
            <a:bodyPr vert="horz" wrap="square" lIns="116704" tIns="116704" rIns="116704" bIns="116704" anchor="ctr"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1" i="0" u="none" strike="noStrike" kern="1200" cap="none" spc="0" baseline="0">
                  <a:solidFill>
                    <a:srgbClr val="FFFFFF"/>
                  </a:solidFill>
                  <a:uFillTx/>
                  <a:latin typeface="Century Gothic"/>
                </a:rPr>
                <a:t>The Designated Teacher for Child Protection- </a:t>
              </a:r>
              <a:r>
                <a:rPr lang="en-GB" sz="1600" b="0" i="0" u="none" strike="noStrike" kern="1200" cap="none" spc="0" baseline="0">
                  <a:solidFill>
                    <a:srgbClr val="FFFFFF"/>
                  </a:solidFill>
                  <a:uFillTx/>
                  <a:latin typeface="Century Gothic"/>
                </a:rPr>
                <a:t>Waun Wen headteacher is the designated Teacher and some of her roles are:</a:t>
              </a:r>
              <a:endParaRPr lang="en-US" sz="1600" b="0" i="0" u="none" strike="noStrike" kern="1200" cap="none" spc="0" baseline="0">
                <a:solidFill>
                  <a:srgbClr val="FFFFFF"/>
                </a:solidFill>
                <a:uFillTx/>
                <a:latin typeface="Century Gothic"/>
              </a:endParaRPr>
            </a:p>
          </p:txBody>
        </p:sp>
        <p:sp>
          <p:nvSpPr>
            <p:cNvPr id="6" name="Freeform: Shape 5">
              <a:extLst>
                <a:ext uri="{FF2B5EF4-FFF2-40B4-BE49-F238E27FC236}">
                  <a16:creationId xmlns:a16="http://schemas.microsoft.com/office/drawing/2014/main" id="{7220F1C7-FC02-4712-AD15-272C79897E21}"/>
                </a:ext>
              </a:extLst>
            </p:cNvPr>
            <p:cNvSpPr/>
            <p:nvPr/>
          </p:nvSpPr>
          <p:spPr>
            <a:xfrm>
              <a:off x="5478124" y="3612867"/>
              <a:ext cx="5906182" cy="794878"/>
            </a:xfrm>
            <a:custGeom>
              <a:avLst/>
              <a:gdLst>
                <a:gd name="f0" fmla="val 10800000"/>
                <a:gd name="f1" fmla="val 5400000"/>
                <a:gd name="f2" fmla="val 180"/>
                <a:gd name="f3" fmla="val w"/>
                <a:gd name="f4" fmla="val h"/>
                <a:gd name="f5" fmla="val 0"/>
                <a:gd name="f6" fmla="val 5906181"/>
                <a:gd name="f7" fmla="val 794880"/>
                <a:gd name="f8" fmla="+- 0 0 -90"/>
                <a:gd name="f9" fmla="*/ f3 1 5906181"/>
                <a:gd name="f10" fmla="*/ f4 1 794880"/>
                <a:gd name="f11" fmla="+- f7 0 f5"/>
                <a:gd name="f12" fmla="+- f6 0 f5"/>
                <a:gd name="f13" fmla="*/ f8 f0 1"/>
                <a:gd name="f14" fmla="*/ f12 1 5906181"/>
                <a:gd name="f15" fmla="*/ f11 1 794880"/>
                <a:gd name="f16" fmla="*/ 0 f12 1"/>
                <a:gd name="f17" fmla="*/ 0 f11 1"/>
                <a:gd name="f18" fmla="*/ 5906181 f12 1"/>
                <a:gd name="f19" fmla="*/ 794880 f11 1"/>
                <a:gd name="f20" fmla="*/ f13 1 f2"/>
                <a:gd name="f21" fmla="*/ f16 1 5906181"/>
                <a:gd name="f22" fmla="*/ f17 1 794880"/>
                <a:gd name="f23" fmla="*/ f18 1 5906181"/>
                <a:gd name="f24" fmla="*/ f19 1 79488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906181" h="794880">
                  <a:moveTo>
                    <a:pt x="f5" y="f5"/>
                  </a:moveTo>
                  <a:lnTo>
                    <a:pt x="f6" y="f5"/>
                  </a:lnTo>
                  <a:lnTo>
                    <a:pt x="f6" y="f7"/>
                  </a:lnTo>
                  <a:lnTo>
                    <a:pt x="f5" y="f7"/>
                  </a:lnTo>
                  <a:lnTo>
                    <a:pt x="f5" y="f5"/>
                  </a:lnTo>
                  <a:close/>
                </a:path>
              </a:pathLst>
            </a:custGeom>
            <a:noFill/>
            <a:ln cap="flat">
              <a:noFill/>
              <a:prstDash val="solid"/>
            </a:ln>
          </p:spPr>
          <p:txBody>
            <a:bodyPr vert="horz" wrap="square" lIns="187525" tIns="20317" rIns="113787" bIns="20317" anchor="t" anchorCtr="0" compatLnSpc="1">
              <a:noAutofit/>
            </a:bodyPr>
            <a:lstStyle/>
            <a:p>
              <a:pPr marL="114300" marR="0" lvl="1" indent="-114300" algn="l" defTabSz="533396"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Century Gothic"/>
                </a:rPr>
                <a:t>‘Responsible to make referrals to Social Services’</a:t>
              </a:r>
              <a:endParaRPr lang="en-US" sz="1200" b="0" i="0" u="none" strike="noStrike" kern="1200" cap="none" spc="0" baseline="0">
                <a:solidFill>
                  <a:srgbClr val="000000"/>
                </a:solidFill>
                <a:uFillTx/>
                <a:latin typeface="Century Gothic"/>
              </a:endParaRPr>
            </a:p>
            <a:p>
              <a:pPr marL="114300" marR="0" lvl="1" indent="-114300" algn="l" defTabSz="533396"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Century Gothic"/>
                </a:rPr>
                <a:t>To ensure that records are kept confidential and secure’. </a:t>
              </a:r>
              <a:endParaRPr lang="en-US" sz="1200" b="0" i="0" u="none" strike="noStrike" kern="1200" cap="none" spc="0" baseline="0">
                <a:solidFill>
                  <a:srgbClr val="000000"/>
                </a:solidFill>
                <a:uFillTx/>
                <a:latin typeface="Century Gothic"/>
              </a:endParaRPr>
            </a:p>
            <a:p>
              <a:pPr marL="114300" marR="0" lvl="1" indent="-114300" algn="l" defTabSz="533396"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Century Gothic"/>
                </a:rPr>
                <a:t>To keep any records of concern, even if that concern does not need immediate referral. </a:t>
              </a:r>
              <a:endParaRPr lang="en-US" sz="1200" b="0" i="0" u="none" strike="noStrike" kern="1200" cap="none" spc="0" baseline="0">
                <a:solidFill>
                  <a:srgbClr val="000000"/>
                </a:solidFill>
                <a:uFillTx/>
                <a:latin typeface="Century Gothic"/>
              </a:endParaRPr>
            </a:p>
          </p:txBody>
        </p:sp>
        <p:sp>
          <p:nvSpPr>
            <p:cNvPr id="7" name="Freeform: Shape 6">
              <a:extLst>
                <a:ext uri="{FF2B5EF4-FFF2-40B4-BE49-F238E27FC236}">
                  <a16:creationId xmlns:a16="http://schemas.microsoft.com/office/drawing/2014/main" id="{857ADA48-0F64-41AD-B6CD-33D6C05C9319}"/>
                </a:ext>
              </a:extLst>
            </p:cNvPr>
            <p:cNvSpPr/>
            <p:nvPr/>
          </p:nvSpPr>
          <p:spPr>
            <a:xfrm>
              <a:off x="5478124" y="4407746"/>
              <a:ext cx="5906182" cy="1141921"/>
            </a:xfrm>
            <a:custGeom>
              <a:avLst/>
              <a:gdLst>
                <a:gd name="f0" fmla="val 10800000"/>
                <a:gd name="f1" fmla="val 5400000"/>
                <a:gd name="f2" fmla="val 180"/>
                <a:gd name="f3" fmla="val w"/>
                <a:gd name="f4" fmla="val h"/>
                <a:gd name="f5" fmla="val 0"/>
                <a:gd name="f6" fmla="val 5906181"/>
                <a:gd name="f7" fmla="val 1141920"/>
                <a:gd name="f8" fmla="val 190324"/>
                <a:gd name="f9" fmla="val 85211"/>
                <a:gd name="f10" fmla="val 5715857"/>
                <a:gd name="f11" fmla="val 5820970"/>
                <a:gd name="f12" fmla="val 951596"/>
                <a:gd name="f13" fmla="val 1056709"/>
                <a:gd name="f14" fmla="+- 0 0 -90"/>
                <a:gd name="f15" fmla="*/ f3 1 5906181"/>
                <a:gd name="f16" fmla="*/ f4 1 1141920"/>
                <a:gd name="f17" fmla="+- f7 0 f5"/>
                <a:gd name="f18" fmla="+- f6 0 f5"/>
                <a:gd name="f19" fmla="*/ f14 f0 1"/>
                <a:gd name="f20" fmla="*/ f18 1 5906181"/>
                <a:gd name="f21" fmla="*/ f17 1 1141920"/>
                <a:gd name="f22" fmla="*/ 0 f18 1"/>
                <a:gd name="f23" fmla="*/ 190324 f17 1"/>
                <a:gd name="f24" fmla="*/ 190324 f18 1"/>
                <a:gd name="f25" fmla="*/ 0 f17 1"/>
                <a:gd name="f26" fmla="*/ 5715857 f18 1"/>
                <a:gd name="f27" fmla="*/ 5906181 f18 1"/>
                <a:gd name="f28" fmla="*/ 951596 f17 1"/>
                <a:gd name="f29" fmla="*/ 1141920 f17 1"/>
                <a:gd name="f30" fmla="*/ f19 1 f2"/>
                <a:gd name="f31" fmla="*/ f22 1 5906181"/>
                <a:gd name="f32" fmla="*/ f23 1 1141920"/>
                <a:gd name="f33" fmla="*/ f24 1 5906181"/>
                <a:gd name="f34" fmla="*/ f25 1 1141920"/>
                <a:gd name="f35" fmla="*/ f26 1 5906181"/>
                <a:gd name="f36" fmla="*/ f27 1 5906181"/>
                <a:gd name="f37" fmla="*/ f28 1 1141920"/>
                <a:gd name="f38" fmla="*/ f29 1 114192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1419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CED7"/>
            </a:solidFill>
            <a:ln w="12701" cap="flat">
              <a:solidFill>
                <a:srgbClr val="FFFFFF"/>
              </a:solidFill>
              <a:prstDash val="solid"/>
              <a:miter/>
            </a:ln>
          </p:spPr>
          <p:txBody>
            <a:bodyPr vert="horz" wrap="square" lIns="116704" tIns="116704" rIns="116704" bIns="116704" anchor="ctr"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entury Gothic"/>
                </a:rPr>
                <a:t>(Swansea Council, 2021)</a:t>
              </a:r>
              <a:endParaRPr lang="en-US" sz="1600" b="0" i="0" u="none" strike="noStrike" kern="1200" cap="none" spc="0" baseline="0">
                <a:solidFill>
                  <a:srgbClr val="FFFFFF"/>
                </a:solidFill>
                <a:uFillTx/>
                <a:latin typeface="Century Gothic"/>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56731-63CB-495D-9A64-FEAA2C56077E}"/>
              </a:ext>
            </a:extLst>
          </p:cNvPr>
          <p:cNvSpPr txBox="1">
            <a:spLocks noGrp="1"/>
          </p:cNvSpPr>
          <p:nvPr>
            <p:ph type="title"/>
          </p:nvPr>
        </p:nvSpPr>
        <p:spPr/>
        <p:txBody>
          <a:bodyPr anchorCtr="1"/>
          <a:lstStyle/>
          <a:p>
            <a:pPr lvl="0" algn="ctr"/>
            <a:br>
              <a:rPr lang="en-GB" sz="2100" u="sng">
                <a:latin typeface="Arial" pitchFamily="34"/>
              </a:rPr>
            </a:br>
            <a:br>
              <a:rPr lang="en-GB" sz="2100" u="sng">
                <a:latin typeface="Arial" pitchFamily="34"/>
              </a:rPr>
            </a:br>
            <a:r>
              <a:rPr lang="en-GB" sz="2100" u="sng">
                <a:latin typeface="Arial" pitchFamily="34"/>
              </a:rPr>
              <a:t>Policies</a:t>
            </a:r>
            <a:br>
              <a:rPr lang="en-GB" sz="2100" u="sng">
                <a:latin typeface="Arial" pitchFamily="34"/>
              </a:rPr>
            </a:br>
            <a:br>
              <a:rPr lang="en-GB" sz="2100" u="sng">
                <a:latin typeface="Arial" pitchFamily="34"/>
              </a:rPr>
            </a:br>
            <a:br>
              <a:rPr lang="en-GB" sz="2100" u="sng">
                <a:latin typeface="Arial" pitchFamily="34"/>
              </a:rPr>
            </a:br>
            <a:endParaRPr lang="en-GB" sz="2100"/>
          </a:p>
        </p:txBody>
      </p:sp>
      <p:grpSp>
        <p:nvGrpSpPr>
          <p:cNvPr id="3" name="Content Placeholder 2">
            <a:extLst>
              <a:ext uri="{FF2B5EF4-FFF2-40B4-BE49-F238E27FC236}">
                <a16:creationId xmlns:a16="http://schemas.microsoft.com/office/drawing/2014/main" id="{4BCF299B-25BD-4BB1-813F-6574F8191FE9}"/>
              </a:ext>
            </a:extLst>
          </p:cNvPr>
          <p:cNvGrpSpPr/>
          <p:nvPr/>
        </p:nvGrpSpPr>
        <p:grpSpPr>
          <a:xfrm>
            <a:off x="1066803" y="2310067"/>
            <a:ext cx="9915825" cy="3412302"/>
            <a:chOff x="1066803" y="2310067"/>
            <a:chExt cx="9915825" cy="3412302"/>
          </a:xfrm>
        </p:grpSpPr>
        <p:sp>
          <p:nvSpPr>
            <p:cNvPr id="4" name="Freeform: Shape 3">
              <a:extLst>
                <a:ext uri="{FF2B5EF4-FFF2-40B4-BE49-F238E27FC236}">
                  <a16:creationId xmlns:a16="http://schemas.microsoft.com/office/drawing/2014/main" id="{BBC389B1-F550-484F-A8E1-27DD51CC81B9}"/>
                </a:ext>
              </a:extLst>
            </p:cNvPr>
            <p:cNvSpPr/>
            <p:nvPr/>
          </p:nvSpPr>
          <p:spPr>
            <a:xfrm>
              <a:off x="1066803" y="2310067"/>
              <a:ext cx="7932666" cy="750704"/>
            </a:xfrm>
            <a:custGeom>
              <a:avLst/>
              <a:gdLst>
                <a:gd name="f0" fmla="val 10800000"/>
                <a:gd name="f1" fmla="val 5400000"/>
                <a:gd name="f2" fmla="val 180"/>
                <a:gd name="f3" fmla="val w"/>
                <a:gd name="f4" fmla="val h"/>
                <a:gd name="f5" fmla="val 0"/>
                <a:gd name="f6" fmla="val 7932665"/>
                <a:gd name="f7" fmla="val 750708"/>
                <a:gd name="f8" fmla="val 75071"/>
                <a:gd name="f9" fmla="val 33610"/>
                <a:gd name="f10" fmla="val 7857594"/>
                <a:gd name="f11" fmla="val 7899055"/>
                <a:gd name="f12" fmla="val 675637"/>
                <a:gd name="f13" fmla="val 717098"/>
                <a:gd name="f14" fmla="+- 0 0 -90"/>
                <a:gd name="f15" fmla="*/ f3 1 7932665"/>
                <a:gd name="f16" fmla="*/ f4 1 750708"/>
                <a:gd name="f17" fmla="+- f7 0 f5"/>
                <a:gd name="f18" fmla="+- f6 0 f5"/>
                <a:gd name="f19" fmla="*/ f14 f0 1"/>
                <a:gd name="f20" fmla="*/ f18 1 7932665"/>
                <a:gd name="f21" fmla="*/ f17 1 750708"/>
                <a:gd name="f22" fmla="*/ 0 f18 1"/>
                <a:gd name="f23" fmla="*/ 75071 f17 1"/>
                <a:gd name="f24" fmla="*/ 75071 f18 1"/>
                <a:gd name="f25" fmla="*/ 0 f17 1"/>
                <a:gd name="f26" fmla="*/ 7857594 f18 1"/>
                <a:gd name="f27" fmla="*/ 7932665 f18 1"/>
                <a:gd name="f28" fmla="*/ 675637 f17 1"/>
                <a:gd name="f29" fmla="*/ 750708 f17 1"/>
                <a:gd name="f30" fmla="*/ f19 1 f2"/>
                <a:gd name="f31" fmla="*/ f22 1 7932665"/>
                <a:gd name="f32" fmla="*/ f23 1 750708"/>
                <a:gd name="f33" fmla="*/ f24 1 7932665"/>
                <a:gd name="f34" fmla="*/ f25 1 750708"/>
                <a:gd name="f35" fmla="*/ f26 1 7932665"/>
                <a:gd name="f36" fmla="*/ f27 1 7932665"/>
                <a:gd name="f37" fmla="*/ f28 1 750708"/>
                <a:gd name="f38" fmla="*/ f29 1 750708"/>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932665" h="75070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683C6"/>
            </a:solidFill>
            <a:ln w="19046" cap="flat">
              <a:solidFill>
                <a:srgbClr val="FFFFFF"/>
              </a:solidFill>
              <a:prstDash val="solid"/>
              <a:miter/>
            </a:ln>
          </p:spPr>
          <p:txBody>
            <a:bodyPr vert="horz" wrap="square" lIns="121048" tIns="121048" rIns="950582" bIns="121048"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entury Gothic"/>
                </a:rPr>
                <a:t>Safeguarding and Child protection policy</a:t>
              </a:r>
              <a:endParaRPr lang="en-US" sz="2600" b="0" i="0" u="none" strike="noStrike" kern="1200" cap="none" spc="0" baseline="0">
                <a:solidFill>
                  <a:srgbClr val="FFFFFF"/>
                </a:solidFill>
                <a:uFillTx/>
                <a:latin typeface="Century Gothic"/>
              </a:endParaRPr>
            </a:p>
          </p:txBody>
        </p:sp>
        <p:sp>
          <p:nvSpPr>
            <p:cNvPr id="5" name="Freeform: Shape 4">
              <a:extLst>
                <a:ext uri="{FF2B5EF4-FFF2-40B4-BE49-F238E27FC236}">
                  <a16:creationId xmlns:a16="http://schemas.microsoft.com/office/drawing/2014/main" id="{508DB68F-9571-412A-A4B8-78E37A79BCAF}"/>
                </a:ext>
              </a:extLst>
            </p:cNvPr>
            <p:cNvSpPr/>
            <p:nvPr/>
          </p:nvSpPr>
          <p:spPr>
            <a:xfrm>
              <a:off x="1731160" y="3197263"/>
              <a:ext cx="7932666" cy="750704"/>
            </a:xfrm>
            <a:custGeom>
              <a:avLst/>
              <a:gdLst>
                <a:gd name="f0" fmla="val 10800000"/>
                <a:gd name="f1" fmla="val 5400000"/>
                <a:gd name="f2" fmla="val 180"/>
                <a:gd name="f3" fmla="val w"/>
                <a:gd name="f4" fmla="val h"/>
                <a:gd name="f5" fmla="val 0"/>
                <a:gd name="f6" fmla="val 7932665"/>
                <a:gd name="f7" fmla="val 750708"/>
                <a:gd name="f8" fmla="val 75071"/>
                <a:gd name="f9" fmla="val 33610"/>
                <a:gd name="f10" fmla="val 7857594"/>
                <a:gd name="f11" fmla="val 7899055"/>
                <a:gd name="f12" fmla="val 675637"/>
                <a:gd name="f13" fmla="val 717098"/>
                <a:gd name="f14" fmla="+- 0 0 -90"/>
                <a:gd name="f15" fmla="*/ f3 1 7932665"/>
                <a:gd name="f16" fmla="*/ f4 1 750708"/>
                <a:gd name="f17" fmla="+- f7 0 f5"/>
                <a:gd name="f18" fmla="+- f6 0 f5"/>
                <a:gd name="f19" fmla="*/ f14 f0 1"/>
                <a:gd name="f20" fmla="*/ f18 1 7932665"/>
                <a:gd name="f21" fmla="*/ f17 1 750708"/>
                <a:gd name="f22" fmla="*/ 0 f18 1"/>
                <a:gd name="f23" fmla="*/ 75071 f17 1"/>
                <a:gd name="f24" fmla="*/ 75071 f18 1"/>
                <a:gd name="f25" fmla="*/ 0 f17 1"/>
                <a:gd name="f26" fmla="*/ 7857594 f18 1"/>
                <a:gd name="f27" fmla="*/ 7932665 f18 1"/>
                <a:gd name="f28" fmla="*/ 675637 f17 1"/>
                <a:gd name="f29" fmla="*/ 750708 f17 1"/>
                <a:gd name="f30" fmla="*/ f19 1 f2"/>
                <a:gd name="f31" fmla="*/ f22 1 7932665"/>
                <a:gd name="f32" fmla="*/ f23 1 750708"/>
                <a:gd name="f33" fmla="*/ f24 1 7932665"/>
                <a:gd name="f34" fmla="*/ f25 1 750708"/>
                <a:gd name="f35" fmla="*/ f26 1 7932665"/>
                <a:gd name="f36" fmla="*/ f27 1 7932665"/>
                <a:gd name="f37" fmla="*/ f28 1 750708"/>
                <a:gd name="f38" fmla="*/ f29 1 750708"/>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932665" h="75070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69BCC"/>
            </a:solidFill>
            <a:ln w="19046" cap="flat">
              <a:solidFill>
                <a:srgbClr val="FFFFFF"/>
              </a:solidFill>
              <a:prstDash val="solid"/>
              <a:miter/>
            </a:ln>
          </p:spPr>
          <p:txBody>
            <a:bodyPr vert="horz" wrap="square" lIns="121048" tIns="121048" rIns="1273366" bIns="121048"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entury Gothic"/>
                </a:rPr>
                <a:t>Code of behaviour/Anti-bullying policy </a:t>
              </a:r>
              <a:endParaRPr lang="en-US" sz="2600" b="0" i="0" u="none" strike="noStrike" kern="1200" cap="none" spc="0" baseline="0">
                <a:solidFill>
                  <a:srgbClr val="FFFFFF"/>
                </a:solidFill>
                <a:uFillTx/>
                <a:latin typeface="Century Gothic"/>
              </a:endParaRPr>
            </a:p>
          </p:txBody>
        </p:sp>
        <p:sp>
          <p:nvSpPr>
            <p:cNvPr id="6" name="Freeform: Shape 5">
              <a:extLst>
                <a:ext uri="{FF2B5EF4-FFF2-40B4-BE49-F238E27FC236}">
                  <a16:creationId xmlns:a16="http://schemas.microsoft.com/office/drawing/2014/main" id="{B61D880F-063B-44E4-B78F-912BC4F52CB5}"/>
                </a:ext>
              </a:extLst>
            </p:cNvPr>
            <p:cNvSpPr/>
            <p:nvPr/>
          </p:nvSpPr>
          <p:spPr>
            <a:xfrm>
              <a:off x="2385605" y="4084460"/>
              <a:ext cx="7932666" cy="750704"/>
            </a:xfrm>
            <a:custGeom>
              <a:avLst/>
              <a:gdLst>
                <a:gd name="f0" fmla="val 10800000"/>
                <a:gd name="f1" fmla="val 5400000"/>
                <a:gd name="f2" fmla="val 180"/>
                <a:gd name="f3" fmla="val w"/>
                <a:gd name="f4" fmla="val h"/>
                <a:gd name="f5" fmla="val 0"/>
                <a:gd name="f6" fmla="val 7932665"/>
                <a:gd name="f7" fmla="val 750708"/>
                <a:gd name="f8" fmla="val 75071"/>
                <a:gd name="f9" fmla="val 33610"/>
                <a:gd name="f10" fmla="val 7857594"/>
                <a:gd name="f11" fmla="val 7899055"/>
                <a:gd name="f12" fmla="val 675637"/>
                <a:gd name="f13" fmla="val 717098"/>
                <a:gd name="f14" fmla="+- 0 0 -90"/>
                <a:gd name="f15" fmla="*/ f3 1 7932665"/>
                <a:gd name="f16" fmla="*/ f4 1 750708"/>
                <a:gd name="f17" fmla="+- f7 0 f5"/>
                <a:gd name="f18" fmla="+- f6 0 f5"/>
                <a:gd name="f19" fmla="*/ f14 f0 1"/>
                <a:gd name="f20" fmla="*/ f18 1 7932665"/>
                <a:gd name="f21" fmla="*/ f17 1 750708"/>
                <a:gd name="f22" fmla="*/ 0 f18 1"/>
                <a:gd name="f23" fmla="*/ 75071 f17 1"/>
                <a:gd name="f24" fmla="*/ 75071 f18 1"/>
                <a:gd name="f25" fmla="*/ 0 f17 1"/>
                <a:gd name="f26" fmla="*/ 7857594 f18 1"/>
                <a:gd name="f27" fmla="*/ 7932665 f18 1"/>
                <a:gd name="f28" fmla="*/ 675637 f17 1"/>
                <a:gd name="f29" fmla="*/ 750708 f17 1"/>
                <a:gd name="f30" fmla="*/ f19 1 f2"/>
                <a:gd name="f31" fmla="*/ f22 1 7932665"/>
                <a:gd name="f32" fmla="*/ f23 1 750708"/>
                <a:gd name="f33" fmla="*/ f24 1 7932665"/>
                <a:gd name="f34" fmla="*/ f25 1 750708"/>
                <a:gd name="f35" fmla="*/ f26 1 7932665"/>
                <a:gd name="f36" fmla="*/ f27 1 7932665"/>
                <a:gd name="f37" fmla="*/ f28 1 750708"/>
                <a:gd name="f38" fmla="*/ f29 1 750708"/>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932665" h="75070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B4D1"/>
            </a:solidFill>
            <a:ln w="19046" cap="flat">
              <a:solidFill>
                <a:srgbClr val="FFFFFF"/>
              </a:solidFill>
              <a:prstDash val="solid"/>
              <a:miter/>
            </a:ln>
          </p:spPr>
          <p:txBody>
            <a:bodyPr vert="horz" wrap="square" lIns="121048" tIns="121048" rIns="1263453" bIns="121048"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entury Gothic"/>
                </a:rPr>
                <a:t>Behaviour policy </a:t>
              </a:r>
              <a:endParaRPr lang="en-US" sz="2600" b="0" i="0" u="none" strike="noStrike" kern="1200" cap="none" spc="0" baseline="0">
                <a:solidFill>
                  <a:srgbClr val="FFFFFF"/>
                </a:solidFill>
                <a:uFillTx/>
                <a:latin typeface="Century Gothic"/>
              </a:endParaRPr>
            </a:p>
          </p:txBody>
        </p:sp>
        <p:sp>
          <p:nvSpPr>
            <p:cNvPr id="7" name="Freeform: Shape 6">
              <a:extLst>
                <a:ext uri="{FF2B5EF4-FFF2-40B4-BE49-F238E27FC236}">
                  <a16:creationId xmlns:a16="http://schemas.microsoft.com/office/drawing/2014/main" id="{6FDF8AEF-BCE6-4016-9BAB-9C6A8D0FD05D}"/>
                </a:ext>
              </a:extLst>
            </p:cNvPr>
            <p:cNvSpPr/>
            <p:nvPr/>
          </p:nvSpPr>
          <p:spPr>
            <a:xfrm>
              <a:off x="3049962" y="4971665"/>
              <a:ext cx="7932666" cy="750704"/>
            </a:xfrm>
            <a:custGeom>
              <a:avLst/>
              <a:gdLst>
                <a:gd name="f0" fmla="val 10800000"/>
                <a:gd name="f1" fmla="val 5400000"/>
                <a:gd name="f2" fmla="val 180"/>
                <a:gd name="f3" fmla="val w"/>
                <a:gd name="f4" fmla="val h"/>
                <a:gd name="f5" fmla="val 0"/>
                <a:gd name="f6" fmla="val 7932665"/>
                <a:gd name="f7" fmla="val 750708"/>
                <a:gd name="f8" fmla="val 75071"/>
                <a:gd name="f9" fmla="val 33610"/>
                <a:gd name="f10" fmla="val 7857594"/>
                <a:gd name="f11" fmla="val 7899055"/>
                <a:gd name="f12" fmla="val 675637"/>
                <a:gd name="f13" fmla="val 717098"/>
                <a:gd name="f14" fmla="+- 0 0 -90"/>
                <a:gd name="f15" fmla="*/ f3 1 7932665"/>
                <a:gd name="f16" fmla="*/ f4 1 750708"/>
                <a:gd name="f17" fmla="+- f7 0 f5"/>
                <a:gd name="f18" fmla="+- f6 0 f5"/>
                <a:gd name="f19" fmla="*/ f14 f0 1"/>
                <a:gd name="f20" fmla="*/ f18 1 7932665"/>
                <a:gd name="f21" fmla="*/ f17 1 750708"/>
                <a:gd name="f22" fmla="*/ 0 f18 1"/>
                <a:gd name="f23" fmla="*/ 75071 f17 1"/>
                <a:gd name="f24" fmla="*/ 75071 f18 1"/>
                <a:gd name="f25" fmla="*/ 0 f17 1"/>
                <a:gd name="f26" fmla="*/ 7857594 f18 1"/>
                <a:gd name="f27" fmla="*/ 7932665 f18 1"/>
                <a:gd name="f28" fmla="*/ 675637 f17 1"/>
                <a:gd name="f29" fmla="*/ 750708 f17 1"/>
                <a:gd name="f30" fmla="*/ f19 1 f2"/>
                <a:gd name="f31" fmla="*/ f22 1 7932665"/>
                <a:gd name="f32" fmla="*/ f23 1 750708"/>
                <a:gd name="f33" fmla="*/ f24 1 7932665"/>
                <a:gd name="f34" fmla="*/ f25 1 750708"/>
                <a:gd name="f35" fmla="*/ f26 1 7932665"/>
                <a:gd name="f36" fmla="*/ f27 1 7932665"/>
                <a:gd name="f37" fmla="*/ f28 1 750708"/>
                <a:gd name="f38" fmla="*/ f29 1 750708"/>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932665" h="75070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CED7"/>
            </a:solidFill>
            <a:ln w="19046" cap="flat">
              <a:solidFill>
                <a:srgbClr val="FFFFFF"/>
              </a:solidFill>
              <a:prstDash val="solid"/>
              <a:miter/>
            </a:ln>
          </p:spPr>
          <p:txBody>
            <a:bodyPr vert="horz" wrap="square" lIns="121048" tIns="121048" rIns="1273366" bIns="121048"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entury Gothic"/>
                </a:rPr>
                <a:t>Attendance policy</a:t>
              </a:r>
              <a:endParaRPr lang="en-US" sz="2600" b="0" i="0" u="none" strike="noStrike" kern="1200" cap="none" spc="0" baseline="0">
                <a:solidFill>
                  <a:srgbClr val="FFFFFF"/>
                </a:solidFill>
                <a:uFillTx/>
                <a:latin typeface="Century Gothic"/>
              </a:endParaRPr>
            </a:p>
          </p:txBody>
        </p:sp>
        <p:sp>
          <p:nvSpPr>
            <p:cNvPr id="8" name="Freeform: Shape 7">
              <a:extLst>
                <a:ext uri="{FF2B5EF4-FFF2-40B4-BE49-F238E27FC236}">
                  <a16:creationId xmlns:a16="http://schemas.microsoft.com/office/drawing/2014/main" id="{2953E7D5-DE5A-4732-8F0B-CF2203B4CED2}"/>
                </a:ext>
              </a:extLst>
            </p:cNvPr>
            <p:cNvSpPr/>
            <p:nvPr/>
          </p:nvSpPr>
          <p:spPr>
            <a:xfrm>
              <a:off x="8511509" y="2885032"/>
              <a:ext cx="487960" cy="487960"/>
            </a:xfrm>
            <a:custGeom>
              <a:avLst/>
              <a:gdLst>
                <a:gd name="f0" fmla="val 10800000"/>
                <a:gd name="f1" fmla="val 5400000"/>
                <a:gd name="f2" fmla="val 180"/>
                <a:gd name="f3" fmla="val w"/>
                <a:gd name="f4" fmla="val h"/>
                <a:gd name="f5" fmla="val 0"/>
                <a:gd name="f6" fmla="val 487960"/>
                <a:gd name="f7" fmla="val 268378"/>
                <a:gd name="f8" fmla="val 109791"/>
                <a:gd name="f9" fmla="val 378169"/>
                <a:gd name="f10" fmla="val 243980"/>
                <a:gd name="f11" fmla="+- 0 0 -90"/>
                <a:gd name="f12" fmla="*/ f3 1 487960"/>
                <a:gd name="f13" fmla="*/ f4 1 487960"/>
                <a:gd name="f14" fmla="+- f6 0 f5"/>
                <a:gd name="f15" fmla="*/ f11 f0 1"/>
                <a:gd name="f16" fmla="*/ f14 1 487960"/>
                <a:gd name="f17" fmla="*/ 0 f14 1"/>
                <a:gd name="f18" fmla="*/ 268378 f14 1"/>
                <a:gd name="f19" fmla="*/ 109791 f14 1"/>
                <a:gd name="f20" fmla="*/ 378169 f14 1"/>
                <a:gd name="f21" fmla="*/ 487960 f14 1"/>
                <a:gd name="f22" fmla="*/ 243980 f14 1"/>
                <a:gd name="f23" fmla="*/ f15 1 f2"/>
                <a:gd name="f24" fmla="*/ f17 1 487960"/>
                <a:gd name="f25" fmla="*/ f18 1 487960"/>
                <a:gd name="f26" fmla="*/ f19 1 487960"/>
                <a:gd name="f27" fmla="*/ f20 1 487960"/>
                <a:gd name="f28" fmla="*/ f21 1 487960"/>
                <a:gd name="f29" fmla="*/ f22 1 487960"/>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487960" h="487960">
                  <a:moveTo>
                    <a:pt x="f5" y="f7"/>
                  </a:moveTo>
                  <a:lnTo>
                    <a:pt x="f8" y="f7"/>
                  </a:lnTo>
                  <a:lnTo>
                    <a:pt x="f8" y="f5"/>
                  </a:lnTo>
                  <a:lnTo>
                    <a:pt x="f9" y="f5"/>
                  </a:lnTo>
                  <a:lnTo>
                    <a:pt x="f9" y="f7"/>
                  </a:lnTo>
                  <a:lnTo>
                    <a:pt x="f6" y="f7"/>
                  </a:lnTo>
                  <a:lnTo>
                    <a:pt x="f10" y="f6"/>
                  </a:lnTo>
                  <a:lnTo>
                    <a:pt x="f5" y="f7"/>
                  </a:lnTo>
                  <a:close/>
                </a:path>
              </a:pathLst>
            </a:custGeom>
            <a:solidFill>
              <a:srgbClr val="CDD9EA">
                <a:alpha val="90000"/>
              </a:srgbClr>
            </a:solidFill>
            <a:ln w="12701" cap="flat">
              <a:solidFill>
                <a:srgbClr val="CDD9EA">
                  <a:alpha val="90000"/>
                </a:srgbClr>
              </a:solidFill>
              <a:prstDash val="solid"/>
              <a:miter/>
            </a:ln>
          </p:spPr>
          <p:txBody>
            <a:bodyPr vert="horz" wrap="square" lIns="137726" tIns="27944" rIns="137726" bIns="148708"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endParaRPr lang="en-US" sz="2200" b="0" i="0" u="none" strike="noStrike" kern="1200" cap="none" spc="0" baseline="0">
                <a:solidFill>
                  <a:srgbClr val="000000"/>
                </a:solidFill>
                <a:uFillTx/>
                <a:latin typeface="Century Gothic"/>
              </a:endParaRPr>
            </a:p>
          </p:txBody>
        </p:sp>
        <p:sp>
          <p:nvSpPr>
            <p:cNvPr id="9" name="Freeform: Shape 8">
              <a:extLst>
                <a:ext uri="{FF2B5EF4-FFF2-40B4-BE49-F238E27FC236}">
                  <a16:creationId xmlns:a16="http://schemas.microsoft.com/office/drawing/2014/main" id="{C62F936D-D229-41B1-8208-381A6ADC40FA}"/>
                </a:ext>
              </a:extLst>
            </p:cNvPr>
            <p:cNvSpPr/>
            <p:nvPr/>
          </p:nvSpPr>
          <p:spPr>
            <a:xfrm>
              <a:off x="9175866" y="3772238"/>
              <a:ext cx="487960" cy="487960"/>
            </a:xfrm>
            <a:custGeom>
              <a:avLst/>
              <a:gdLst>
                <a:gd name="f0" fmla="val 10800000"/>
                <a:gd name="f1" fmla="val 5400000"/>
                <a:gd name="f2" fmla="val 180"/>
                <a:gd name="f3" fmla="val w"/>
                <a:gd name="f4" fmla="val h"/>
                <a:gd name="f5" fmla="val 0"/>
                <a:gd name="f6" fmla="val 487960"/>
                <a:gd name="f7" fmla="val 268378"/>
                <a:gd name="f8" fmla="val 109791"/>
                <a:gd name="f9" fmla="val 378169"/>
                <a:gd name="f10" fmla="val 243980"/>
                <a:gd name="f11" fmla="+- 0 0 -90"/>
                <a:gd name="f12" fmla="*/ f3 1 487960"/>
                <a:gd name="f13" fmla="*/ f4 1 487960"/>
                <a:gd name="f14" fmla="+- f6 0 f5"/>
                <a:gd name="f15" fmla="*/ f11 f0 1"/>
                <a:gd name="f16" fmla="*/ f14 1 487960"/>
                <a:gd name="f17" fmla="*/ 0 f14 1"/>
                <a:gd name="f18" fmla="*/ 268378 f14 1"/>
                <a:gd name="f19" fmla="*/ 109791 f14 1"/>
                <a:gd name="f20" fmla="*/ 378169 f14 1"/>
                <a:gd name="f21" fmla="*/ 487960 f14 1"/>
                <a:gd name="f22" fmla="*/ 243980 f14 1"/>
                <a:gd name="f23" fmla="*/ f15 1 f2"/>
                <a:gd name="f24" fmla="*/ f17 1 487960"/>
                <a:gd name="f25" fmla="*/ f18 1 487960"/>
                <a:gd name="f26" fmla="*/ f19 1 487960"/>
                <a:gd name="f27" fmla="*/ f20 1 487960"/>
                <a:gd name="f28" fmla="*/ f21 1 487960"/>
                <a:gd name="f29" fmla="*/ f22 1 487960"/>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487960" h="487960">
                  <a:moveTo>
                    <a:pt x="f5" y="f7"/>
                  </a:moveTo>
                  <a:lnTo>
                    <a:pt x="f8" y="f7"/>
                  </a:lnTo>
                  <a:lnTo>
                    <a:pt x="f8" y="f5"/>
                  </a:lnTo>
                  <a:lnTo>
                    <a:pt x="f9" y="f5"/>
                  </a:lnTo>
                  <a:lnTo>
                    <a:pt x="f9" y="f7"/>
                  </a:lnTo>
                  <a:lnTo>
                    <a:pt x="f6" y="f7"/>
                  </a:lnTo>
                  <a:lnTo>
                    <a:pt x="f10" y="f6"/>
                  </a:lnTo>
                  <a:lnTo>
                    <a:pt x="f5" y="f7"/>
                  </a:lnTo>
                  <a:close/>
                </a:path>
              </a:pathLst>
            </a:custGeom>
            <a:solidFill>
              <a:srgbClr val="CDE2ED">
                <a:alpha val="90000"/>
              </a:srgbClr>
            </a:solidFill>
            <a:ln w="12701" cap="flat">
              <a:solidFill>
                <a:srgbClr val="CDE2ED">
                  <a:alpha val="90000"/>
                </a:srgbClr>
              </a:solidFill>
              <a:prstDash val="solid"/>
              <a:miter/>
            </a:ln>
          </p:spPr>
          <p:txBody>
            <a:bodyPr vert="horz" wrap="square" lIns="137726" tIns="27944" rIns="137726" bIns="148708"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endParaRPr lang="en-US" sz="2200" b="0" i="0" u="none" strike="noStrike" kern="1200" cap="none" spc="0" baseline="0">
                <a:solidFill>
                  <a:srgbClr val="000000"/>
                </a:solidFill>
                <a:uFillTx/>
                <a:latin typeface="Century Gothic"/>
              </a:endParaRPr>
            </a:p>
          </p:txBody>
        </p:sp>
        <p:sp>
          <p:nvSpPr>
            <p:cNvPr id="10" name="Freeform: Shape 9">
              <a:extLst>
                <a:ext uri="{FF2B5EF4-FFF2-40B4-BE49-F238E27FC236}">
                  <a16:creationId xmlns:a16="http://schemas.microsoft.com/office/drawing/2014/main" id="{5907FFED-0BC2-4FC7-BB66-BCFD27F9519E}"/>
                </a:ext>
              </a:extLst>
            </p:cNvPr>
            <p:cNvSpPr/>
            <p:nvPr/>
          </p:nvSpPr>
          <p:spPr>
            <a:xfrm>
              <a:off x="9830312" y="4659434"/>
              <a:ext cx="487960" cy="487960"/>
            </a:xfrm>
            <a:custGeom>
              <a:avLst/>
              <a:gdLst>
                <a:gd name="f0" fmla="val 10800000"/>
                <a:gd name="f1" fmla="val 5400000"/>
                <a:gd name="f2" fmla="val 180"/>
                <a:gd name="f3" fmla="val w"/>
                <a:gd name="f4" fmla="val h"/>
                <a:gd name="f5" fmla="val 0"/>
                <a:gd name="f6" fmla="val 487960"/>
                <a:gd name="f7" fmla="val 268378"/>
                <a:gd name="f8" fmla="val 109791"/>
                <a:gd name="f9" fmla="val 378169"/>
                <a:gd name="f10" fmla="val 243980"/>
                <a:gd name="f11" fmla="+- 0 0 -90"/>
                <a:gd name="f12" fmla="*/ f3 1 487960"/>
                <a:gd name="f13" fmla="*/ f4 1 487960"/>
                <a:gd name="f14" fmla="+- f6 0 f5"/>
                <a:gd name="f15" fmla="*/ f11 f0 1"/>
                <a:gd name="f16" fmla="*/ f14 1 487960"/>
                <a:gd name="f17" fmla="*/ 0 f14 1"/>
                <a:gd name="f18" fmla="*/ 268378 f14 1"/>
                <a:gd name="f19" fmla="*/ 109791 f14 1"/>
                <a:gd name="f20" fmla="*/ 378169 f14 1"/>
                <a:gd name="f21" fmla="*/ 487960 f14 1"/>
                <a:gd name="f22" fmla="*/ 243980 f14 1"/>
                <a:gd name="f23" fmla="*/ f15 1 f2"/>
                <a:gd name="f24" fmla="*/ f17 1 487960"/>
                <a:gd name="f25" fmla="*/ f18 1 487960"/>
                <a:gd name="f26" fmla="*/ f19 1 487960"/>
                <a:gd name="f27" fmla="*/ f20 1 487960"/>
                <a:gd name="f28" fmla="*/ f21 1 487960"/>
                <a:gd name="f29" fmla="*/ f22 1 487960"/>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487960" h="487960">
                  <a:moveTo>
                    <a:pt x="f5" y="f7"/>
                  </a:moveTo>
                  <a:lnTo>
                    <a:pt x="f8" y="f7"/>
                  </a:lnTo>
                  <a:lnTo>
                    <a:pt x="f8" y="f5"/>
                  </a:lnTo>
                  <a:lnTo>
                    <a:pt x="f9" y="f5"/>
                  </a:lnTo>
                  <a:lnTo>
                    <a:pt x="f9" y="f7"/>
                  </a:lnTo>
                  <a:lnTo>
                    <a:pt x="f6" y="f7"/>
                  </a:lnTo>
                  <a:lnTo>
                    <a:pt x="f10" y="f6"/>
                  </a:lnTo>
                  <a:lnTo>
                    <a:pt x="f5" y="f7"/>
                  </a:lnTo>
                  <a:close/>
                </a:path>
              </a:pathLst>
            </a:custGeom>
            <a:solidFill>
              <a:srgbClr val="CDEDF0">
                <a:alpha val="90000"/>
              </a:srgbClr>
            </a:solidFill>
            <a:ln w="12701" cap="flat">
              <a:solidFill>
                <a:srgbClr val="CDEDF0">
                  <a:alpha val="90000"/>
                </a:srgbClr>
              </a:solidFill>
              <a:prstDash val="solid"/>
              <a:miter/>
            </a:ln>
          </p:spPr>
          <p:txBody>
            <a:bodyPr vert="horz" wrap="square" lIns="137726" tIns="27944" rIns="137726" bIns="148708"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endParaRPr lang="en-US" sz="2200" b="0" i="0" u="none" strike="noStrike" kern="1200" cap="none" spc="0" baseline="0">
                <a:solidFill>
                  <a:srgbClr val="000000"/>
                </a:solidFill>
                <a:uFillTx/>
                <a:latin typeface="Century Gothic"/>
              </a:endParaRPr>
            </a:p>
          </p:txBody>
        </p:sp>
      </p:grpSp>
      <p:graphicFrame>
        <p:nvGraphicFramePr>
          <p:cNvPr id="11" name="Table 5">
            <a:extLst>
              <a:ext uri="{FF2B5EF4-FFF2-40B4-BE49-F238E27FC236}">
                <a16:creationId xmlns:a16="http://schemas.microsoft.com/office/drawing/2014/main" id="{262625F4-F099-484E-AB51-1C98DBD536D8}"/>
              </a:ext>
            </a:extLst>
          </p:cNvPr>
          <p:cNvGraphicFramePr>
            <a:graphicFrameLocks noGrp="1"/>
          </p:cNvGraphicFramePr>
          <p:nvPr/>
        </p:nvGraphicFramePr>
        <p:xfrm>
          <a:off x="9796003" y="5758205"/>
          <a:ext cx="2113278" cy="914400"/>
        </p:xfrm>
        <a:graphic>
          <a:graphicData uri="http://schemas.openxmlformats.org/drawingml/2006/table">
            <a:tbl>
              <a:tblPr firstRow="1" bandRow="1">
                <a:effectLst/>
                <a:tableStyleId>{5C22544A-7EE6-4342-B048-85BDC9FD1C3A}</a:tableStyleId>
              </a:tblPr>
              <a:tblGrid>
                <a:gridCol w="2113278">
                  <a:extLst>
                    <a:ext uri="{9D8B030D-6E8A-4147-A177-3AD203B41FA5}">
                      <a16:colId xmlns:a16="http://schemas.microsoft.com/office/drawing/2014/main" val="3356589131"/>
                    </a:ext>
                  </a:extLst>
                </a:gridCol>
              </a:tblGrid>
              <a:tr h="678429">
                <a:tc>
                  <a:txBody>
                    <a:bodyPr/>
                    <a:lstStyle/>
                    <a:p>
                      <a:pPr marL="0" marR="0" lvl="0" indent="0" algn="l" defTabSz="914400" rtl="0" fontAlgn="auto" hangingPunct="1">
                        <a:lnSpc>
                          <a:spcPct val="100000"/>
                        </a:lnSpc>
                        <a:spcBef>
                          <a:spcPts val="0"/>
                        </a:spcBef>
                        <a:spcAft>
                          <a:spcPts val="0"/>
                        </a:spcAft>
                        <a:buNone/>
                        <a:tabLst/>
                      </a:pPr>
                      <a:r>
                        <a:rPr lang="en-GB"/>
                        <a:t>(Swansea Council, 2021)</a:t>
                      </a:r>
                      <a:endParaRPr lang="en-US"/>
                    </a:p>
                    <a:p>
                      <a:pPr lvl="0"/>
                      <a:endParaRPr lang="en-GB"/>
                    </a:p>
                  </a:txBody>
                  <a:tcPr/>
                </a:tc>
                <a:extLst>
                  <a:ext uri="{0D108BD9-81ED-4DB2-BD59-A6C34878D82A}">
                    <a16:rowId xmlns:a16="http://schemas.microsoft.com/office/drawing/2014/main" val="1835168141"/>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A4281-3683-4BC6-A273-05B26FD024D5}"/>
              </a:ext>
            </a:extLst>
          </p:cNvPr>
          <p:cNvSpPr txBox="1">
            <a:spLocks noGrp="1"/>
          </p:cNvSpPr>
          <p:nvPr>
            <p:ph type="title"/>
          </p:nvPr>
        </p:nvSpPr>
        <p:spPr/>
        <p:txBody>
          <a:bodyPr anchorCtr="1"/>
          <a:lstStyle/>
          <a:p>
            <a:pPr lvl="0" algn="ctr"/>
            <a:r>
              <a:rPr lang="en-GB" u="sng">
                <a:latin typeface="Arial" pitchFamily="34"/>
              </a:rPr>
              <a:t>Procedures and guidelines </a:t>
            </a:r>
            <a:endParaRPr lang="en-GB"/>
          </a:p>
        </p:txBody>
      </p:sp>
      <p:grpSp>
        <p:nvGrpSpPr>
          <p:cNvPr id="3" name="Content Placeholder 2">
            <a:extLst>
              <a:ext uri="{FF2B5EF4-FFF2-40B4-BE49-F238E27FC236}">
                <a16:creationId xmlns:a16="http://schemas.microsoft.com/office/drawing/2014/main" id="{FFF6EF19-B52C-4FBE-8F00-1F7FC0518E6D}"/>
              </a:ext>
            </a:extLst>
          </p:cNvPr>
          <p:cNvGrpSpPr/>
          <p:nvPr/>
        </p:nvGrpSpPr>
        <p:grpSpPr>
          <a:xfrm>
            <a:off x="1066803" y="2324450"/>
            <a:ext cx="10058400" cy="3696836"/>
            <a:chOff x="1066803" y="2324450"/>
            <a:chExt cx="10058400" cy="3696836"/>
          </a:xfrm>
        </p:grpSpPr>
        <p:sp>
          <p:nvSpPr>
            <p:cNvPr id="4" name="Rectangle 3">
              <a:extLst>
                <a:ext uri="{FF2B5EF4-FFF2-40B4-BE49-F238E27FC236}">
                  <a16:creationId xmlns:a16="http://schemas.microsoft.com/office/drawing/2014/main" id="{A4AB7A0A-A218-4355-84EC-DCA0E1116CFA}"/>
                </a:ext>
              </a:extLst>
            </p:cNvPr>
            <p:cNvSpPr/>
            <p:nvPr/>
          </p:nvSpPr>
          <p:spPr>
            <a:xfrm>
              <a:off x="1066803" y="2634404"/>
              <a:ext cx="10058400" cy="529199"/>
            </a:xfrm>
            <a:prstGeom prst="rect">
              <a:avLst/>
            </a:prstGeom>
            <a:solidFill>
              <a:srgbClr val="FFFFFF">
                <a:alpha val="90000"/>
              </a:srgbClr>
            </a:solidFill>
            <a:ln w="12701" cap="flat">
              <a:solidFill>
                <a:srgbClr val="2683C6"/>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FF25A1B5-7529-4822-8D1E-0894CC09D533}"/>
                </a:ext>
              </a:extLst>
            </p:cNvPr>
            <p:cNvSpPr/>
            <p:nvPr/>
          </p:nvSpPr>
          <p:spPr>
            <a:xfrm>
              <a:off x="1569723" y="2324450"/>
              <a:ext cx="7040880" cy="619917"/>
            </a:xfrm>
            <a:custGeom>
              <a:avLst/>
              <a:gdLst>
                <a:gd name="f0" fmla="val 10800000"/>
                <a:gd name="f1" fmla="val 5400000"/>
                <a:gd name="f2" fmla="val 180"/>
                <a:gd name="f3" fmla="val w"/>
                <a:gd name="f4" fmla="val h"/>
                <a:gd name="f5" fmla="val 0"/>
                <a:gd name="f6" fmla="val 7040880"/>
                <a:gd name="f7" fmla="val 619920"/>
                <a:gd name="f8" fmla="val 103322"/>
                <a:gd name="f9" fmla="val 46259"/>
                <a:gd name="f10" fmla="val 6937558"/>
                <a:gd name="f11" fmla="val 6994621"/>
                <a:gd name="f12" fmla="val 516598"/>
                <a:gd name="f13" fmla="val 573661"/>
                <a:gd name="f14" fmla="+- 0 0 -90"/>
                <a:gd name="f15" fmla="*/ f3 1 7040880"/>
                <a:gd name="f16" fmla="*/ f4 1 619920"/>
                <a:gd name="f17" fmla="+- f7 0 f5"/>
                <a:gd name="f18" fmla="+- f6 0 f5"/>
                <a:gd name="f19" fmla="*/ f14 f0 1"/>
                <a:gd name="f20" fmla="*/ f18 1 7040880"/>
                <a:gd name="f21" fmla="*/ f17 1 619920"/>
                <a:gd name="f22" fmla="*/ 0 f18 1"/>
                <a:gd name="f23" fmla="*/ 103322 f17 1"/>
                <a:gd name="f24" fmla="*/ 103322 f18 1"/>
                <a:gd name="f25" fmla="*/ 0 f17 1"/>
                <a:gd name="f26" fmla="*/ 6937558 f18 1"/>
                <a:gd name="f27" fmla="*/ 7040880 f18 1"/>
                <a:gd name="f28" fmla="*/ 516598 f17 1"/>
                <a:gd name="f29" fmla="*/ 619920 f17 1"/>
                <a:gd name="f30" fmla="*/ f19 1 f2"/>
                <a:gd name="f31" fmla="*/ f22 1 7040880"/>
                <a:gd name="f32" fmla="*/ f23 1 619920"/>
                <a:gd name="f33" fmla="*/ f24 1 7040880"/>
                <a:gd name="f34" fmla="*/ f25 1 619920"/>
                <a:gd name="f35" fmla="*/ f26 1 7040880"/>
                <a:gd name="f36" fmla="*/ f27 1 7040880"/>
                <a:gd name="f37" fmla="*/ f28 1 619920"/>
                <a:gd name="f38" fmla="*/ f29 1 61992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040880" h="6199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683C6"/>
            </a:solidFill>
            <a:ln w="19046" cap="flat">
              <a:solidFill>
                <a:srgbClr val="FFFFFF"/>
              </a:solidFill>
              <a:prstDash val="solid"/>
              <a:miter/>
            </a:ln>
          </p:spPr>
          <p:txBody>
            <a:bodyPr vert="horz" wrap="square" lIns="296393" tIns="30257" rIns="296393" bIns="30257" anchor="ctr"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FFFFFF"/>
                  </a:solidFill>
                  <a:uFillTx/>
                  <a:latin typeface="Century Gothic"/>
                </a:rPr>
                <a:t>All Wales Child Protection Policy (Articles 17,19, 24, 25)</a:t>
              </a:r>
              <a:endParaRPr lang="en-US" sz="2100" b="0" i="0" u="none" strike="noStrike" kern="1200" cap="none" spc="0" baseline="0">
                <a:solidFill>
                  <a:srgbClr val="FFFFFF"/>
                </a:solidFill>
                <a:uFillTx/>
                <a:latin typeface="Century Gothic"/>
              </a:endParaRPr>
            </a:p>
          </p:txBody>
        </p:sp>
        <p:sp>
          <p:nvSpPr>
            <p:cNvPr id="6" name="Rectangle 5">
              <a:extLst>
                <a:ext uri="{FF2B5EF4-FFF2-40B4-BE49-F238E27FC236}">
                  <a16:creationId xmlns:a16="http://schemas.microsoft.com/office/drawing/2014/main" id="{B2C6E86D-ACC8-4B93-A57C-4CB53CB1FE8E}"/>
                </a:ext>
              </a:extLst>
            </p:cNvPr>
            <p:cNvSpPr/>
            <p:nvPr/>
          </p:nvSpPr>
          <p:spPr>
            <a:xfrm>
              <a:off x="1066803" y="3586971"/>
              <a:ext cx="10058400" cy="529199"/>
            </a:xfrm>
            <a:prstGeom prst="rect">
              <a:avLst/>
            </a:prstGeom>
            <a:solidFill>
              <a:srgbClr val="FFFFFF">
                <a:alpha val="90000"/>
              </a:srgbClr>
            </a:solidFill>
            <a:ln w="12701" cap="flat">
              <a:solidFill>
                <a:srgbClr val="269BC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1678F932-55A9-42E6-9BDF-30E8E354DDB7}"/>
                </a:ext>
              </a:extLst>
            </p:cNvPr>
            <p:cNvSpPr/>
            <p:nvPr/>
          </p:nvSpPr>
          <p:spPr>
            <a:xfrm>
              <a:off x="1569723" y="3277008"/>
              <a:ext cx="7040880" cy="619917"/>
            </a:xfrm>
            <a:custGeom>
              <a:avLst/>
              <a:gdLst>
                <a:gd name="f0" fmla="val 10800000"/>
                <a:gd name="f1" fmla="val 5400000"/>
                <a:gd name="f2" fmla="val 180"/>
                <a:gd name="f3" fmla="val w"/>
                <a:gd name="f4" fmla="val h"/>
                <a:gd name="f5" fmla="val 0"/>
                <a:gd name="f6" fmla="val 7040880"/>
                <a:gd name="f7" fmla="val 619920"/>
                <a:gd name="f8" fmla="val 103322"/>
                <a:gd name="f9" fmla="val 46259"/>
                <a:gd name="f10" fmla="val 6937558"/>
                <a:gd name="f11" fmla="val 6994621"/>
                <a:gd name="f12" fmla="val 516598"/>
                <a:gd name="f13" fmla="val 573661"/>
                <a:gd name="f14" fmla="+- 0 0 -90"/>
                <a:gd name="f15" fmla="*/ f3 1 7040880"/>
                <a:gd name="f16" fmla="*/ f4 1 619920"/>
                <a:gd name="f17" fmla="+- f7 0 f5"/>
                <a:gd name="f18" fmla="+- f6 0 f5"/>
                <a:gd name="f19" fmla="*/ f14 f0 1"/>
                <a:gd name="f20" fmla="*/ f18 1 7040880"/>
                <a:gd name="f21" fmla="*/ f17 1 619920"/>
                <a:gd name="f22" fmla="*/ 0 f18 1"/>
                <a:gd name="f23" fmla="*/ 103322 f17 1"/>
                <a:gd name="f24" fmla="*/ 103322 f18 1"/>
                <a:gd name="f25" fmla="*/ 0 f17 1"/>
                <a:gd name="f26" fmla="*/ 6937558 f18 1"/>
                <a:gd name="f27" fmla="*/ 7040880 f18 1"/>
                <a:gd name="f28" fmla="*/ 516598 f17 1"/>
                <a:gd name="f29" fmla="*/ 619920 f17 1"/>
                <a:gd name="f30" fmla="*/ f19 1 f2"/>
                <a:gd name="f31" fmla="*/ f22 1 7040880"/>
                <a:gd name="f32" fmla="*/ f23 1 619920"/>
                <a:gd name="f33" fmla="*/ f24 1 7040880"/>
                <a:gd name="f34" fmla="*/ f25 1 619920"/>
                <a:gd name="f35" fmla="*/ f26 1 7040880"/>
                <a:gd name="f36" fmla="*/ f27 1 7040880"/>
                <a:gd name="f37" fmla="*/ f28 1 619920"/>
                <a:gd name="f38" fmla="*/ f29 1 61992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040880" h="6199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69BCC"/>
            </a:solidFill>
            <a:ln w="19046" cap="flat">
              <a:solidFill>
                <a:srgbClr val="FFFFFF"/>
              </a:solidFill>
              <a:prstDash val="solid"/>
              <a:miter/>
            </a:ln>
          </p:spPr>
          <p:txBody>
            <a:bodyPr vert="horz" wrap="square" lIns="296393" tIns="30257" rIns="296393" bIns="30257" anchor="ctr"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FFFFFF"/>
                  </a:solidFill>
                  <a:uFillTx/>
                  <a:latin typeface="Century Gothic"/>
                </a:rPr>
                <a:t>Children Missing from Education- 2010</a:t>
              </a:r>
              <a:endParaRPr lang="en-US" sz="2100" b="0" i="0" u="none" strike="noStrike" kern="1200" cap="none" spc="0" baseline="0">
                <a:solidFill>
                  <a:srgbClr val="FFFFFF"/>
                </a:solidFill>
                <a:uFillTx/>
                <a:latin typeface="Century Gothic"/>
              </a:endParaRPr>
            </a:p>
          </p:txBody>
        </p:sp>
        <p:sp>
          <p:nvSpPr>
            <p:cNvPr id="8" name="Rectangle 7">
              <a:extLst>
                <a:ext uri="{FF2B5EF4-FFF2-40B4-BE49-F238E27FC236}">
                  <a16:creationId xmlns:a16="http://schemas.microsoft.com/office/drawing/2014/main" id="{E01DEA1F-A92A-4662-94A7-8C4A6F9A5E6F}"/>
                </a:ext>
              </a:extLst>
            </p:cNvPr>
            <p:cNvSpPr/>
            <p:nvPr/>
          </p:nvSpPr>
          <p:spPr>
            <a:xfrm>
              <a:off x="1066803" y="4539529"/>
              <a:ext cx="10058400" cy="529199"/>
            </a:xfrm>
            <a:prstGeom prst="rect">
              <a:avLst/>
            </a:prstGeom>
            <a:solidFill>
              <a:srgbClr val="FFFFFF">
                <a:alpha val="90000"/>
              </a:srgbClr>
            </a:solidFill>
            <a:ln w="12701" cap="flat">
              <a:solidFill>
                <a:srgbClr val="27B4D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C8994CD4-B224-4873-B2D1-34C8010A54A6}"/>
                </a:ext>
              </a:extLst>
            </p:cNvPr>
            <p:cNvSpPr/>
            <p:nvPr/>
          </p:nvSpPr>
          <p:spPr>
            <a:xfrm>
              <a:off x="1569723" y="4229566"/>
              <a:ext cx="7040880" cy="619917"/>
            </a:xfrm>
            <a:custGeom>
              <a:avLst/>
              <a:gdLst>
                <a:gd name="f0" fmla="val 10800000"/>
                <a:gd name="f1" fmla="val 5400000"/>
                <a:gd name="f2" fmla="val 180"/>
                <a:gd name="f3" fmla="val w"/>
                <a:gd name="f4" fmla="val h"/>
                <a:gd name="f5" fmla="val 0"/>
                <a:gd name="f6" fmla="val 7040880"/>
                <a:gd name="f7" fmla="val 619920"/>
                <a:gd name="f8" fmla="val 103322"/>
                <a:gd name="f9" fmla="val 46259"/>
                <a:gd name="f10" fmla="val 6937558"/>
                <a:gd name="f11" fmla="val 6994621"/>
                <a:gd name="f12" fmla="val 516598"/>
                <a:gd name="f13" fmla="val 573661"/>
                <a:gd name="f14" fmla="+- 0 0 -90"/>
                <a:gd name="f15" fmla="*/ f3 1 7040880"/>
                <a:gd name="f16" fmla="*/ f4 1 619920"/>
                <a:gd name="f17" fmla="+- f7 0 f5"/>
                <a:gd name="f18" fmla="+- f6 0 f5"/>
                <a:gd name="f19" fmla="*/ f14 f0 1"/>
                <a:gd name="f20" fmla="*/ f18 1 7040880"/>
                <a:gd name="f21" fmla="*/ f17 1 619920"/>
                <a:gd name="f22" fmla="*/ 0 f18 1"/>
                <a:gd name="f23" fmla="*/ 103322 f17 1"/>
                <a:gd name="f24" fmla="*/ 103322 f18 1"/>
                <a:gd name="f25" fmla="*/ 0 f17 1"/>
                <a:gd name="f26" fmla="*/ 6937558 f18 1"/>
                <a:gd name="f27" fmla="*/ 7040880 f18 1"/>
                <a:gd name="f28" fmla="*/ 516598 f17 1"/>
                <a:gd name="f29" fmla="*/ 619920 f17 1"/>
                <a:gd name="f30" fmla="*/ f19 1 f2"/>
                <a:gd name="f31" fmla="*/ f22 1 7040880"/>
                <a:gd name="f32" fmla="*/ f23 1 619920"/>
                <a:gd name="f33" fmla="*/ f24 1 7040880"/>
                <a:gd name="f34" fmla="*/ f25 1 619920"/>
                <a:gd name="f35" fmla="*/ f26 1 7040880"/>
                <a:gd name="f36" fmla="*/ f27 1 7040880"/>
                <a:gd name="f37" fmla="*/ f28 1 619920"/>
                <a:gd name="f38" fmla="*/ f29 1 61992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040880" h="6199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B4D1"/>
            </a:solidFill>
            <a:ln w="19046" cap="flat">
              <a:solidFill>
                <a:srgbClr val="FFFFFF"/>
              </a:solidFill>
              <a:prstDash val="solid"/>
              <a:miter/>
            </a:ln>
          </p:spPr>
          <p:txBody>
            <a:bodyPr vert="horz" wrap="square" lIns="296393" tIns="30257" rIns="296393" bIns="30257" anchor="ctr"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FFFFFF"/>
                  </a:solidFill>
                  <a:uFillTx/>
                  <a:latin typeface="Century Gothic"/>
                </a:rPr>
                <a:t>Safeguarding Children in Education- April 2008</a:t>
              </a:r>
              <a:endParaRPr lang="en-US" sz="2100" b="0" i="0" u="none" strike="noStrike" kern="1200" cap="none" spc="0" baseline="0">
                <a:solidFill>
                  <a:srgbClr val="FFFFFF"/>
                </a:solidFill>
                <a:uFillTx/>
                <a:latin typeface="Century Gothic"/>
              </a:endParaRPr>
            </a:p>
          </p:txBody>
        </p:sp>
        <p:sp>
          <p:nvSpPr>
            <p:cNvPr id="10" name="Rectangle 9">
              <a:extLst>
                <a:ext uri="{FF2B5EF4-FFF2-40B4-BE49-F238E27FC236}">
                  <a16:creationId xmlns:a16="http://schemas.microsoft.com/office/drawing/2014/main" id="{07EC61CC-3F65-43A0-952D-7B5E72701036}"/>
                </a:ext>
              </a:extLst>
            </p:cNvPr>
            <p:cNvSpPr/>
            <p:nvPr/>
          </p:nvSpPr>
          <p:spPr>
            <a:xfrm>
              <a:off x="1066803" y="5492087"/>
              <a:ext cx="10058400" cy="529199"/>
            </a:xfrm>
            <a:prstGeom prst="rect">
              <a:avLst/>
            </a:prstGeom>
            <a:solidFill>
              <a:srgbClr val="FFFFFF">
                <a:alpha val="90000"/>
              </a:srgbClr>
            </a:solidFill>
            <a:ln w="12701" cap="flat">
              <a:solidFill>
                <a:srgbClr val="27CED7"/>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Shape 10">
              <a:extLst>
                <a:ext uri="{FF2B5EF4-FFF2-40B4-BE49-F238E27FC236}">
                  <a16:creationId xmlns:a16="http://schemas.microsoft.com/office/drawing/2014/main" id="{071C8D63-9EA6-4411-9919-A0795A5FF1D1}"/>
                </a:ext>
              </a:extLst>
            </p:cNvPr>
            <p:cNvSpPr/>
            <p:nvPr/>
          </p:nvSpPr>
          <p:spPr>
            <a:xfrm>
              <a:off x="1569723" y="5182133"/>
              <a:ext cx="7040880" cy="619917"/>
            </a:xfrm>
            <a:custGeom>
              <a:avLst/>
              <a:gdLst>
                <a:gd name="f0" fmla="val 10800000"/>
                <a:gd name="f1" fmla="val 5400000"/>
                <a:gd name="f2" fmla="val 180"/>
                <a:gd name="f3" fmla="val w"/>
                <a:gd name="f4" fmla="val h"/>
                <a:gd name="f5" fmla="val 0"/>
                <a:gd name="f6" fmla="val 7040880"/>
                <a:gd name="f7" fmla="val 619920"/>
                <a:gd name="f8" fmla="val 103322"/>
                <a:gd name="f9" fmla="val 46259"/>
                <a:gd name="f10" fmla="val 6937558"/>
                <a:gd name="f11" fmla="val 6994621"/>
                <a:gd name="f12" fmla="val 516598"/>
                <a:gd name="f13" fmla="val 573661"/>
                <a:gd name="f14" fmla="+- 0 0 -90"/>
                <a:gd name="f15" fmla="*/ f3 1 7040880"/>
                <a:gd name="f16" fmla="*/ f4 1 619920"/>
                <a:gd name="f17" fmla="+- f7 0 f5"/>
                <a:gd name="f18" fmla="+- f6 0 f5"/>
                <a:gd name="f19" fmla="*/ f14 f0 1"/>
                <a:gd name="f20" fmla="*/ f18 1 7040880"/>
                <a:gd name="f21" fmla="*/ f17 1 619920"/>
                <a:gd name="f22" fmla="*/ 0 f18 1"/>
                <a:gd name="f23" fmla="*/ 103322 f17 1"/>
                <a:gd name="f24" fmla="*/ 103322 f18 1"/>
                <a:gd name="f25" fmla="*/ 0 f17 1"/>
                <a:gd name="f26" fmla="*/ 6937558 f18 1"/>
                <a:gd name="f27" fmla="*/ 7040880 f18 1"/>
                <a:gd name="f28" fmla="*/ 516598 f17 1"/>
                <a:gd name="f29" fmla="*/ 619920 f17 1"/>
                <a:gd name="f30" fmla="*/ f19 1 f2"/>
                <a:gd name="f31" fmla="*/ f22 1 7040880"/>
                <a:gd name="f32" fmla="*/ f23 1 619920"/>
                <a:gd name="f33" fmla="*/ f24 1 7040880"/>
                <a:gd name="f34" fmla="*/ f25 1 619920"/>
                <a:gd name="f35" fmla="*/ f26 1 7040880"/>
                <a:gd name="f36" fmla="*/ f27 1 7040880"/>
                <a:gd name="f37" fmla="*/ f28 1 619920"/>
                <a:gd name="f38" fmla="*/ f29 1 61992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040880" h="6199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CED7"/>
            </a:solidFill>
            <a:ln w="19046" cap="flat">
              <a:solidFill>
                <a:srgbClr val="FFFFFF"/>
              </a:solidFill>
              <a:prstDash val="solid"/>
              <a:miter/>
            </a:ln>
          </p:spPr>
          <p:txBody>
            <a:bodyPr vert="horz" wrap="square" lIns="296393" tIns="30257" rIns="296393" bIns="30257" anchor="ctr"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FFFFFF"/>
                  </a:solidFill>
                  <a:uFillTx/>
                  <a:latin typeface="Century Gothic"/>
                </a:rPr>
                <a:t>(Swansea Council, 2021)</a:t>
              </a:r>
              <a:endParaRPr lang="en-US" sz="2100" b="0" i="0" u="none" strike="noStrike" kern="1200" cap="none" spc="0" baseline="0">
                <a:solidFill>
                  <a:srgbClr val="FFFFFF"/>
                </a:solidFill>
                <a:uFillTx/>
                <a:latin typeface="Century Gothic"/>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3486787-2BB0-46E6-A4DB-0D409D04A683}"/>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10">
            <a:extLst>
              <a:ext uri="{FF2B5EF4-FFF2-40B4-BE49-F238E27FC236}">
                <a16:creationId xmlns:a16="http://schemas.microsoft.com/office/drawing/2014/main" id="{6326AA35-E9A8-439C-833F-514013477653}"/>
              </a:ext>
            </a:extLst>
          </p:cNvPr>
          <p:cNvSpPr>
            <a:spLocks noMove="1" noResize="1"/>
          </p:cNvSpPr>
          <p:nvPr/>
        </p:nvSpPr>
        <p:spPr>
          <a:xfrm>
            <a:off x="234699" y="237744"/>
            <a:ext cx="4419596"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E6A9B656-F440-4B8D-93AA-FD65DA6BF481}"/>
              </a:ext>
            </a:extLst>
          </p:cNvPr>
          <p:cNvSpPr txBox="1">
            <a:spLocks noGrp="1"/>
          </p:cNvSpPr>
          <p:nvPr>
            <p:ph type="title"/>
          </p:nvPr>
        </p:nvSpPr>
        <p:spPr>
          <a:xfrm>
            <a:off x="573411" y="559475"/>
            <a:ext cx="3765197" cy="5709934"/>
          </a:xfrm>
        </p:spPr>
        <p:txBody>
          <a:bodyPr anchorCtr="1"/>
          <a:lstStyle/>
          <a:p>
            <a:pPr lvl="0" algn="ctr"/>
            <a:r>
              <a:rPr lang="en-GB" sz="4400">
                <a:latin typeface="Arial" pitchFamily="34"/>
              </a:rPr>
              <a:t>Pros of anti-discriminatory and inclusive practise</a:t>
            </a:r>
            <a:endParaRPr lang="en-GB" sz="4400"/>
          </a:p>
        </p:txBody>
      </p:sp>
      <p:grpSp>
        <p:nvGrpSpPr>
          <p:cNvPr id="5" name="Content Placeholder 2">
            <a:extLst>
              <a:ext uri="{FF2B5EF4-FFF2-40B4-BE49-F238E27FC236}">
                <a16:creationId xmlns:a16="http://schemas.microsoft.com/office/drawing/2014/main" id="{B1763F13-550F-4710-9C82-05816A6C85D1}"/>
              </a:ext>
            </a:extLst>
          </p:cNvPr>
          <p:cNvGrpSpPr/>
          <p:nvPr/>
        </p:nvGrpSpPr>
        <p:grpSpPr>
          <a:xfrm>
            <a:off x="5478124" y="859874"/>
            <a:ext cx="5906182" cy="5112857"/>
            <a:chOff x="5478124" y="859874"/>
            <a:chExt cx="5906182" cy="5112857"/>
          </a:xfrm>
        </p:grpSpPr>
        <p:sp>
          <p:nvSpPr>
            <p:cNvPr id="6" name="Freeform: Shape 5">
              <a:extLst>
                <a:ext uri="{FF2B5EF4-FFF2-40B4-BE49-F238E27FC236}">
                  <a16:creationId xmlns:a16="http://schemas.microsoft.com/office/drawing/2014/main" id="{BA3EC8A6-2EFE-4B0D-8340-4E60DFA04708}"/>
                </a:ext>
              </a:extLst>
            </p:cNvPr>
            <p:cNvSpPr/>
            <p:nvPr/>
          </p:nvSpPr>
          <p:spPr>
            <a:xfrm>
              <a:off x="5478124" y="859874"/>
              <a:ext cx="5906182" cy="1230690"/>
            </a:xfrm>
            <a:custGeom>
              <a:avLst/>
              <a:gdLst>
                <a:gd name="f0" fmla="val 10800000"/>
                <a:gd name="f1" fmla="val 5400000"/>
                <a:gd name="f2" fmla="val 180"/>
                <a:gd name="f3" fmla="val w"/>
                <a:gd name="f4" fmla="val h"/>
                <a:gd name="f5" fmla="val 0"/>
                <a:gd name="f6" fmla="val 5906181"/>
                <a:gd name="f7" fmla="val 1230693"/>
                <a:gd name="f8" fmla="val 205120"/>
                <a:gd name="f9" fmla="val 91835"/>
                <a:gd name="f10" fmla="val 5701061"/>
                <a:gd name="f11" fmla="val 5814346"/>
                <a:gd name="f12" fmla="val 1025573"/>
                <a:gd name="f13" fmla="val 1138858"/>
                <a:gd name="f14" fmla="+- 0 0 -90"/>
                <a:gd name="f15" fmla="*/ f3 1 5906181"/>
                <a:gd name="f16" fmla="*/ f4 1 1230693"/>
                <a:gd name="f17" fmla="+- f7 0 f5"/>
                <a:gd name="f18" fmla="+- f6 0 f5"/>
                <a:gd name="f19" fmla="*/ f14 f0 1"/>
                <a:gd name="f20" fmla="*/ f18 1 5906181"/>
                <a:gd name="f21" fmla="*/ f17 1 1230693"/>
                <a:gd name="f22" fmla="*/ 0 f18 1"/>
                <a:gd name="f23" fmla="*/ 205120 f17 1"/>
                <a:gd name="f24" fmla="*/ 205120 f18 1"/>
                <a:gd name="f25" fmla="*/ 0 f17 1"/>
                <a:gd name="f26" fmla="*/ 5701061 f18 1"/>
                <a:gd name="f27" fmla="*/ 5906181 f18 1"/>
                <a:gd name="f28" fmla="*/ 1025573 f17 1"/>
                <a:gd name="f29" fmla="*/ 1230693 f17 1"/>
                <a:gd name="f30" fmla="*/ f19 1 f2"/>
                <a:gd name="f31" fmla="*/ f22 1 5906181"/>
                <a:gd name="f32" fmla="*/ f23 1 1230693"/>
                <a:gd name="f33" fmla="*/ f24 1 5906181"/>
                <a:gd name="f34" fmla="*/ f25 1 1230693"/>
                <a:gd name="f35" fmla="*/ f26 1 5906181"/>
                <a:gd name="f36" fmla="*/ f27 1 5906181"/>
                <a:gd name="f37" fmla="*/ f28 1 1230693"/>
                <a:gd name="f38" fmla="*/ f29 1 12306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2306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683C6"/>
            </a:solidFill>
            <a:ln w="12701" cap="flat">
              <a:solidFill>
                <a:srgbClr val="FFFFFF"/>
              </a:solidFill>
              <a:prstDash val="solid"/>
              <a:miter/>
            </a:ln>
          </p:spPr>
          <p:txBody>
            <a:bodyPr vert="horz" wrap="square" lIns="143899" tIns="143899" rIns="143899" bIns="143899"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Century Gothic"/>
                </a:rPr>
                <a:t>Equal opportunities, regardless of any characteristics </a:t>
              </a:r>
              <a:endParaRPr lang="en-US" sz="2200" b="0" i="0" u="none" strike="noStrike" kern="1200" cap="none" spc="0" baseline="0">
                <a:solidFill>
                  <a:srgbClr val="FFFFFF"/>
                </a:solidFill>
                <a:uFillTx/>
                <a:latin typeface="Century Gothic"/>
              </a:endParaRPr>
            </a:p>
          </p:txBody>
        </p:sp>
        <p:sp>
          <p:nvSpPr>
            <p:cNvPr id="7" name="Freeform: Shape 6">
              <a:extLst>
                <a:ext uri="{FF2B5EF4-FFF2-40B4-BE49-F238E27FC236}">
                  <a16:creationId xmlns:a16="http://schemas.microsoft.com/office/drawing/2014/main" id="{4623C76B-35CA-4690-9841-6DB9EAD6F78E}"/>
                </a:ext>
              </a:extLst>
            </p:cNvPr>
            <p:cNvSpPr/>
            <p:nvPr/>
          </p:nvSpPr>
          <p:spPr>
            <a:xfrm>
              <a:off x="5478124" y="2153933"/>
              <a:ext cx="5906182" cy="1230690"/>
            </a:xfrm>
            <a:custGeom>
              <a:avLst/>
              <a:gdLst>
                <a:gd name="f0" fmla="val 10800000"/>
                <a:gd name="f1" fmla="val 5400000"/>
                <a:gd name="f2" fmla="val 180"/>
                <a:gd name="f3" fmla="val w"/>
                <a:gd name="f4" fmla="val h"/>
                <a:gd name="f5" fmla="val 0"/>
                <a:gd name="f6" fmla="val 5906181"/>
                <a:gd name="f7" fmla="val 1230693"/>
                <a:gd name="f8" fmla="val 205120"/>
                <a:gd name="f9" fmla="val 91835"/>
                <a:gd name="f10" fmla="val 5701061"/>
                <a:gd name="f11" fmla="val 5814346"/>
                <a:gd name="f12" fmla="val 1025573"/>
                <a:gd name="f13" fmla="val 1138858"/>
                <a:gd name="f14" fmla="+- 0 0 -90"/>
                <a:gd name="f15" fmla="*/ f3 1 5906181"/>
                <a:gd name="f16" fmla="*/ f4 1 1230693"/>
                <a:gd name="f17" fmla="+- f7 0 f5"/>
                <a:gd name="f18" fmla="+- f6 0 f5"/>
                <a:gd name="f19" fmla="*/ f14 f0 1"/>
                <a:gd name="f20" fmla="*/ f18 1 5906181"/>
                <a:gd name="f21" fmla="*/ f17 1 1230693"/>
                <a:gd name="f22" fmla="*/ 0 f18 1"/>
                <a:gd name="f23" fmla="*/ 205120 f17 1"/>
                <a:gd name="f24" fmla="*/ 205120 f18 1"/>
                <a:gd name="f25" fmla="*/ 0 f17 1"/>
                <a:gd name="f26" fmla="*/ 5701061 f18 1"/>
                <a:gd name="f27" fmla="*/ 5906181 f18 1"/>
                <a:gd name="f28" fmla="*/ 1025573 f17 1"/>
                <a:gd name="f29" fmla="*/ 1230693 f17 1"/>
                <a:gd name="f30" fmla="*/ f19 1 f2"/>
                <a:gd name="f31" fmla="*/ f22 1 5906181"/>
                <a:gd name="f32" fmla="*/ f23 1 1230693"/>
                <a:gd name="f33" fmla="*/ f24 1 5906181"/>
                <a:gd name="f34" fmla="*/ f25 1 1230693"/>
                <a:gd name="f35" fmla="*/ f26 1 5906181"/>
                <a:gd name="f36" fmla="*/ f27 1 5906181"/>
                <a:gd name="f37" fmla="*/ f28 1 1230693"/>
                <a:gd name="f38" fmla="*/ f29 1 12306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2306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69BCC"/>
            </a:solidFill>
            <a:ln w="12701" cap="flat">
              <a:solidFill>
                <a:srgbClr val="FFFFFF"/>
              </a:solidFill>
              <a:prstDash val="solid"/>
              <a:miter/>
            </a:ln>
          </p:spPr>
          <p:txBody>
            <a:bodyPr vert="horz" wrap="square" lIns="143899" tIns="143899" rIns="143899" bIns="143899"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Century Gothic"/>
                </a:rPr>
                <a:t>It helps and contributes to reducing discrimination and welcoming diversity </a:t>
              </a:r>
              <a:endParaRPr lang="en-US" sz="2200" b="0" i="0" u="none" strike="noStrike" kern="1200" cap="none" spc="0" baseline="0">
                <a:solidFill>
                  <a:srgbClr val="FFFFFF"/>
                </a:solidFill>
                <a:uFillTx/>
                <a:latin typeface="Century Gothic"/>
              </a:endParaRPr>
            </a:p>
          </p:txBody>
        </p:sp>
        <p:sp>
          <p:nvSpPr>
            <p:cNvPr id="8" name="Freeform: Shape 7">
              <a:extLst>
                <a:ext uri="{FF2B5EF4-FFF2-40B4-BE49-F238E27FC236}">
                  <a16:creationId xmlns:a16="http://schemas.microsoft.com/office/drawing/2014/main" id="{42A28090-DAF5-4BF3-BCD5-B07EB8A83F4F}"/>
                </a:ext>
              </a:extLst>
            </p:cNvPr>
            <p:cNvSpPr/>
            <p:nvPr/>
          </p:nvSpPr>
          <p:spPr>
            <a:xfrm>
              <a:off x="5478124" y="3447982"/>
              <a:ext cx="5906182" cy="1230690"/>
            </a:xfrm>
            <a:custGeom>
              <a:avLst/>
              <a:gdLst>
                <a:gd name="f0" fmla="val 10800000"/>
                <a:gd name="f1" fmla="val 5400000"/>
                <a:gd name="f2" fmla="val 180"/>
                <a:gd name="f3" fmla="val w"/>
                <a:gd name="f4" fmla="val h"/>
                <a:gd name="f5" fmla="val 0"/>
                <a:gd name="f6" fmla="val 5906181"/>
                <a:gd name="f7" fmla="val 1230693"/>
                <a:gd name="f8" fmla="val 205120"/>
                <a:gd name="f9" fmla="val 91835"/>
                <a:gd name="f10" fmla="val 5701061"/>
                <a:gd name="f11" fmla="val 5814346"/>
                <a:gd name="f12" fmla="val 1025573"/>
                <a:gd name="f13" fmla="val 1138858"/>
                <a:gd name="f14" fmla="+- 0 0 -90"/>
                <a:gd name="f15" fmla="*/ f3 1 5906181"/>
                <a:gd name="f16" fmla="*/ f4 1 1230693"/>
                <a:gd name="f17" fmla="+- f7 0 f5"/>
                <a:gd name="f18" fmla="+- f6 0 f5"/>
                <a:gd name="f19" fmla="*/ f14 f0 1"/>
                <a:gd name="f20" fmla="*/ f18 1 5906181"/>
                <a:gd name="f21" fmla="*/ f17 1 1230693"/>
                <a:gd name="f22" fmla="*/ 0 f18 1"/>
                <a:gd name="f23" fmla="*/ 205120 f17 1"/>
                <a:gd name="f24" fmla="*/ 205120 f18 1"/>
                <a:gd name="f25" fmla="*/ 0 f17 1"/>
                <a:gd name="f26" fmla="*/ 5701061 f18 1"/>
                <a:gd name="f27" fmla="*/ 5906181 f18 1"/>
                <a:gd name="f28" fmla="*/ 1025573 f17 1"/>
                <a:gd name="f29" fmla="*/ 1230693 f17 1"/>
                <a:gd name="f30" fmla="*/ f19 1 f2"/>
                <a:gd name="f31" fmla="*/ f22 1 5906181"/>
                <a:gd name="f32" fmla="*/ f23 1 1230693"/>
                <a:gd name="f33" fmla="*/ f24 1 5906181"/>
                <a:gd name="f34" fmla="*/ f25 1 1230693"/>
                <a:gd name="f35" fmla="*/ f26 1 5906181"/>
                <a:gd name="f36" fmla="*/ f27 1 5906181"/>
                <a:gd name="f37" fmla="*/ f28 1 1230693"/>
                <a:gd name="f38" fmla="*/ f29 1 12306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2306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B4D1"/>
            </a:solidFill>
            <a:ln w="12701" cap="flat">
              <a:solidFill>
                <a:srgbClr val="FFFFFF"/>
              </a:solidFill>
              <a:prstDash val="solid"/>
              <a:miter/>
            </a:ln>
          </p:spPr>
          <p:txBody>
            <a:bodyPr vert="horz" wrap="square" lIns="143899" tIns="143899" rIns="143899" bIns="143899"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Century Gothic"/>
                </a:rPr>
                <a:t>More help and support for children and young people with diverse abilities and diverse background </a:t>
              </a:r>
              <a:endParaRPr lang="en-US" sz="2200" b="0" i="0" u="none" strike="noStrike" kern="1200" cap="none" spc="0" baseline="0">
                <a:solidFill>
                  <a:srgbClr val="FFFFFF"/>
                </a:solidFill>
                <a:uFillTx/>
                <a:latin typeface="Century Gothic"/>
              </a:endParaRPr>
            </a:p>
          </p:txBody>
        </p:sp>
        <p:sp>
          <p:nvSpPr>
            <p:cNvPr id="9" name="Freeform: Shape 8">
              <a:extLst>
                <a:ext uri="{FF2B5EF4-FFF2-40B4-BE49-F238E27FC236}">
                  <a16:creationId xmlns:a16="http://schemas.microsoft.com/office/drawing/2014/main" id="{EED1D773-A7B4-4219-8150-ED0578D341C2}"/>
                </a:ext>
              </a:extLst>
            </p:cNvPr>
            <p:cNvSpPr/>
            <p:nvPr/>
          </p:nvSpPr>
          <p:spPr>
            <a:xfrm>
              <a:off x="5478124" y="4742041"/>
              <a:ext cx="5906182" cy="1230690"/>
            </a:xfrm>
            <a:custGeom>
              <a:avLst/>
              <a:gdLst>
                <a:gd name="f0" fmla="val 10800000"/>
                <a:gd name="f1" fmla="val 5400000"/>
                <a:gd name="f2" fmla="val 180"/>
                <a:gd name="f3" fmla="val w"/>
                <a:gd name="f4" fmla="val h"/>
                <a:gd name="f5" fmla="val 0"/>
                <a:gd name="f6" fmla="val 5906181"/>
                <a:gd name="f7" fmla="val 1230693"/>
                <a:gd name="f8" fmla="val 205120"/>
                <a:gd name="f9" fmla="val 91835"/>
                <a:gd name="f10" fmla="val 5701061"/>
                <a:gd name="f11" fmla="val 5814346"/>
                <a:gd name="f12" fmla="val 1025573"/>
                <a:gd name="f13" fmla="val 1138858"/>
                <a:gd name="f14" fmla="+- 0 0 -90"/>
                <a:gd name="f15" fmla="*/ f3 1 5906181"/>
                <a:gd name="f16" fmla="*/ f4 1 1230693"/>
                <a:gd name="f17" fmla="+- f7 0 f5"/>
                <a:gd name="f18" fmla="+- f6 0 f5"/>
                <a:gd name="f19" fmla="*/ f14 f0 1"/>
                <a:gd name="f20" fmla="*/ f18 1 5906181"/>
                <a:gd name="f21" fmla="*/ f17 1 1230693"/>
                <a:gd name="f22" fmla="*/ 0 f18 1"/>
                <a:gd name="f23" fmla="*/ 205120 f17 1"/>
                <a:gd name="f24" fmla="*/ 205120 f18 1"/>
                <a:gd name="f25" fmla="*/ 0 f17 1"/>
                <a:gd name="f26" fmla="*/ 5701061 f18 1"/>
                <a:gd name="f27" fmla="*/ 5906181 f18 1"/>
                <a:gd name="f28" fmla="*/ 1025573 f17 1"/>
                <a:gd name="f29" fmla="*/ 1230693 f17 1"/>
                <a:gd name="f30" fmla="*/ f19 1 f2"/>
                <a:gd name="f31" fmla="*/ f22 1 5906181"/>
                <a:gd name="f32" fmla="*/ f23 1 1230693"/>
                <a:gd name="f33" fmla="*/ f24 1 5906181"/>
                <a:gd name="f34" fmla="*/ f25 1 1230693"/>
                <a:gd name="f35" fmla="*/ f26 1 5906181"/>
                <a:gd name="f36" fmla="*/ f27 1 5906181"/>
                <a:gd name="f37" fmla="*/ f28 1 1230693"/>
                <a:gd name="f38" fmla="*/ f29 1 12306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906181" h="12306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CED7"/>
            </a:solidFill>
            <a:ln w="12701" cap="flat">
              <a:solidFill>
                <a:srgbClr val="FFFFFF"/>
              </a:solidFill>
              <a:prstDash val="solid"/>
              <a:miter/>
            </a:ln>
          </p:spPr>
          <p:txBody>
            <a:bodyPr vert="horz" wrap="square" lIns="143899" tIns="143899" rIns="143899" bIns="143899"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Century Gothic"/>
                </a:rPr>
                <a:t>Policies, procedures, and guidelines are more diverse and accepting. </a:t>
              </a:r>
              <a:endParaRPr lang="en-US" sz="2200" b="0" i="0" u="none" strike="noStrike" kern="1200" cap="none" spc="0" baseline="0">
                <a:solidFill>
                  <a:srgbClr val="FFFFFF"/>
                </a:solidFill>
                <a:uFillTx/>
                <a:latin typeface="Century Gothic"/>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4A4D2-7C1F-4659-82BA-05198B770EDC}"/>
              </a:ext>
            </a:extLst>
          </p:cNvPr>
          <p:cNvSpPr txBox="1">
            <a:spLocks noGrp="1"/>
          </p:cNvSpPr>
          <p:nvPr>
            <p:ph type="title"/>
          </p:nvPr>
        </p:nvSpPr>
        <p:spPr>
          <a:xfrm>
            <a:off x="573411" y="559475"/>
            <a:ext cx="3765197" cy="5709934"/>
          </a:xfrm>
        </p:spPr>
        <p:txBody>
          <a:bodyPr anchorCtr="1"/>
          <a:lstStyle/>
          <a:p>
            <a:pPr lvl="0" algn="ctr"/>
            <a:r>
              <a:rPr lang="en-GB" sz="4400">
                <a:latin typeface="Arial" pitchFamily="34"/>
              </a:rPr>
              <a:t>Cons of anti-discriminatory and inclusive practise </a:t>
            </a:r>
            <a:endParaRPr lang="en-GB" sz="4400"/>
          </a:p>
        </p:txBody>
      </p:sp>
      <p:grpSp>
        <p:nvGrpSpPr>
          <p:cNvPr id="3" name="Content Placeholder 2">
            <a:extLst>
              <a:ext uri="{FF2B5EF4-FFF2-40B4-BE49-F238E27FC236}">
                <a16:creationId xmlns:a16="http://schemas.microsoft.com/office/drawing/2014/main" id="{87360BDD-B45D-4BBB-BE0C-D2EF62F538BD}"/>
              </a:ext>
            </a:extLst>
          </p:cNvPr>
          <p:cNvGrpSpPr/>
          <p:nvPr/>
        </p:nvGrpSpPr>
        <p:grpSpPr>
          <a:xfrm>
            <a:off x="5478124" y="801407"/>
            <a:ext cx="5906173" cy="5229801"/>
            <a:chOff x="5478124" y="801407"/>
            <a:chExt cx="5906173" cy="5229801"/>
          </a:xfrm>
        </p:grpSpPr>
        <p:sp>
          <p:nvSpPr>
            <p:cNvPr id="4" name="Freeform: Shape 3">
              <a:extLst>
                <a:ext uri="{FF2B5EF4-FFF2-40B4-BE49-F238E27FC236}">
                  <a16:creationId xmlns:a16="http://schemas.microsoft.com/office/drawing/2014/main" id="{4396535F-04A6-4A7E-8601-E2A8C5BCC512}"/>
                </a:ext>
              </a:extLst>
            </p:cNvPr>
            <p:cNvSpPr/>
            <p:nvPr/>
          </p:nvSpPr>
          <p:spPr>
            <a:xfrm>
              <a:off x="6659355" y="801407"/>
              <a:ext cx="4724942" cy="2538740"/>
            </a:xfrm>
            <a:custGeom>
              <a:avLst/>
              <a:gdLst>
                <a:gd name="f0" fmla="val 10800000"/>
                <a:gd name="f1" fmla="val 5400000"/>
                <a:gd name="f2" fmla="val 180"/>
                <a:gd name="f3" fmla="val w"/>
                <a:gd name="f4" fmla="val h"/>
                <a:gd name="f5" fmla="val 0"/>
                <a:gd name="f6" fmla="val 4724944"/>
                <a:gd name="f7" fmla="val 2538737"/>
                <a:gd name="f8" fmla="+- 0 0 -90"/>
                <a:gd name="f9" fmla="*/ f3 1 4724944"/>
                <a:gd name="f10" fmla="*/ f4 1 2538737"/>
                <a:gd name="f11" fmla="+- f7 0 f5"/>
                <a:gd name="f12" fmla="+- f6 0 f5"/>
                <a:gd name="f13" fmla="*/ f8 f0 1"/>
                <a:gd name="f14" fmla="*/ f12 1 4724944"/>
                <a:gd name="f15" fmla="*/ f11 1 2538737"/>
                <a:gd name="f16" fmla="*/ 0 f12 1"/>
                <a:gd name="f17" fmla="*/ 0 f11 1"/>
                <a:gd name="f18" fmla="*/ 4724944 f12 1"/>
                <a:gd name="f19" fmla="*/ 2538737 f11 1"/>
                <a:gd name="f20" fmla="*/ f13 1 f2"/>
                <a:gd name="f21" fmla="*/ f16 1 4724944"/>
                <a:gd name="f22" fmla="*/ f17 1 2538737"/>
                <a:gd name="f23" fmla="*/ f18 1 4724944"/>
                <a:gd name="f24" fmla="*/ f19 1 25387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724944" h="2538737">
                  <a:moveTo>
                    <a:pt x="f5" y="f5"/>
                  </a:moveTo>
                  <a:lnTo>
                    <a:pt x="f6" y="f5"/>
                  </a:lnTo>
                  <a:lnTo>
                    <a:pt x="f6" y="f7"/>
                  </a:lnTo>
                  <a:lnTo>
                    <a:pt x="f5" y="f7"/>
                  </a:lnTo>
                  <a:lnTo>
                    <a:pt x="f5" y="f5"/>
                  </a:lnTo>
                  <a:close/>
                </a:path>
              </a:pathLst>
            </a:custGeom>
            <a:solidFill>
              <a:srgbClr val="2683C6"/>
            </a:solidFill>
            <a:ln w="12701" cap="flat">
              <a:solidFill>
                <a:srgbClr val="2683C6"/>
              </a:solidFill>
              <a:prstDash val="solid"/>
              <a:miter/>
            </a:ln>
          </p:spPr>
          <p:txBody>
            <a:bodyPr vert="horz" wrap="square" lIns="91677" tIns="644834" rIns="91677" bIns="644834"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Century Gothic"/>
                </a:rPr>
                <a:t>Getting bullied and excluded by peers (Zakaria and Tahar, 2017)</a:t>
              </a:r>
            </a:p>
          </p:txBody>
        </p:sp>
        <p:sp>
          <p:nvSpPr>
            <p:cNvPr id="5" name="Freeform: Shape 4">
              <a:extLst>
                <a:ext uri="{FF2B5EF4-FFF2-40B4-BE49-F238E27FC236}">
                  <a16:creationId xmlns:a16="http://schemas.microsoft.com/office/drawing/2014/main" id="{4A13D824-B1E4-422A-83F2-062542657D58}"/>
                </a:ext>
              </a:extLst>
            </p:cNvPr>
            <p:cNvSpPr/>
            <p:nvPr/>
          </p:nvSpPr>
          <p:spPr>
            <a:xfrm>
              <a:off x="5478124" y="801407"/>
              <a:ext cx="1181240" cy="2538740"/>
            </a:xfrm>
            <a:custGeom>
              <a:avLst/>
              <a:gdLst>
                <a:gd name="f0" fmla="val 10800000"/>
                <a:gd name="f1" fmla="val 5400000"/>
                <a:gd name="f2" fmla="val 180"/>
                <a:gd name="f3" fmla="val w"/>
                <a:gd name="f4" fmla="val h"/>
                <a:gd name="f5" fmla="val 0"/>
                <a:gd name="f6" fmla="val 1181236"/>
                <a:gd name="f7" fmla="val 2538737"/>
                <a:gd name="f8" fmla="+- 0 0 -90"/>
                <a:gd name="f9" fmla="*/ f3 1 1181236"/>
                <a:gd name="f10" fmla="*/ f4 1 2538737"/>
                <a:gd name="f11" fmla="+- f7 0 f5"/>
                <a:gd name="f12" fmla="+- f6 0 f5"/>
                <a:gd name="f13" fmla="*/ f8 f0 1"/>
                <a:gd name="f14" fmla="*/ f12 1 1181236"/>
                <a:gd name="f15" fmla="*/ f11 1 2538737"/>
                <a:gd name="f16" fmla="*/ 0 f12 1"/>
                <a:gd name="f17" fmla="*/ 0 f11 1"/>
                <a:gd name="f18" fmla="*/ 1181236 f12 1"/>
                <a:gd name="f19" fmla="*/ 2538737 f11 1"/>
                <a:gd name="f20" fmla="*/ f13 1 f2"/>
                <a:gd name="f21" fmla="*/ f16 1 1181236"/>
                <a:gd name="f22" fmla="*/ f17 1 2538737"/>
                <a:gd name="f23" fmla="*/ f18 1 1181236"/>
                <a:gd name="f24" fmla="*/ f19 1 25387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81236" h="2538737">
                  <a:moveTo>
                    <a:pt x="f5" y="f5"/>
                  </a:moveTo>
                  <a:lnTo>
                    <a:pt x="f6" y="f5"/>
                  </a:lnTo>
                  <a:lnTo>
                    <a:pt x="f6" y="f7"/>
                  </a:lnTo>
                  <a:lnTo>
                    <a:pt x="f5" y="f7"/>
                  </a:lnTo>
                  <a:lnTo>
                    <a:pt x="f5" y="f5"/>
                  </a:lnTo>
                  <a:close/>
                </a:path>
              </a:pathLst>
            </a:custGeom>
            <a:solidFill>
              <a:srgbClr val="FFFFFF"/>
            </a:solidFill>
            <a:ln w="12701" cap="flat">
              <a:solidFill>
                <a:srgbClr val="2683C6"/>
              </a:solidFill>
              <a:prstDash val="solid"/>
              <a:miter/>
            </a:ln>
          </p:spPr>
          <p:txBody>
            <a:bodyPr vert="horz" wrap="square" lIns="62508" tIns="250774" rIns="62508" bIns="25077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endParaRPr lang="en-US" sz="2800" b="0" i="0" u="none" strike="noStrike" kern="1200" cap="none" spc="0" baseline="0">
                <a:solidFill>
                  <a:srgbClr val="000000"/>
                </a:solidFill>
                <a:uFillTx/>
                <a:latin typeface="Century Gothic"/>
              </a:endParaRPr>
            </a:p>
          </p:txBody>
        </p:sp>
        <p:sp>
          <p:nvSpPr>
            <p:cNvPr id="6" name="Freeform: Shape 5">
              <a:extLst>
                <a:ext uri="{FF2B5EF4-FFF2-40B4-BE49-F238E27FC236}">
                  <a16:creationId xmlns:a16="http://schemas.microsoft.com/office/drawing/2014/main" id="{B693CCC3-22A3-4FBC-8D9A-6DE42D669CCF}"/>
                </a:ext>
              </a:extLst>
            </p:cNvPr>
            <p:cNvSpPr/>
            <p:nvPr/>
          </p:nvSpPr>
          <p:spPr>
            <a:xfrm>
              <a:off x="6659355" y="3492468"/>
              <a:ext cx="4724942" cy="2538740"/>
            </a:xfrm>
            <a:custGeom>
              <a:avLst/>
              <a:gdLst>
                <a:gd name="f0" fmla="val 10800000"/>
                <a:gd name="f1" fmla="val 5400000"/>
                <a:gd name="f2" fmla="val 180"/>
                <a:gd name="f3" fmla="val w"/>
                <a:gd name="f4" fmla="val h"/>
                <a:gd name="f5" fmla="val 0"/>
                <a:gd name="f6" fmla="val 4724944"/>
                <a:gd name="f7" fmla="val 2538737"/>
                <a:gd name="f8" fmla="+- 0 0 -90"/>
                <a:gd name="f9" fmla="*/ f3 1 4724944"/>
                <a:gd name="f10" fmla="*/ f4 1 2538737"/>
                <a:gd name="f11" fmla="+- f7 0 f5"/>
                <a:gd name="f12" fmla="+- f6 0 f5"/>
                <a:gd name="f13" fmla="*/ f8 f0 1"/>
                <a:gd name="f14" fmla="*/ f12 1 4724944"/>
                <a:gd name="f15" fmla="*/ f11 1 2538737"/>
                <a:gd name="f16" fmla="*/ 0 f12 1"/>
                <a:gd name="f17" fmla="*/ 0 f11 1"/>
                <a:gd name="f18" fmla="*/ 4724944 f12 1"/>
                <a:gd name="f19" fmla="*/ 2538737 f11 1"/>
                <a:gd name="f20" fmla="*/ f13 1 f2"/>
                <a:gd name="f21" fmla="*/ f16 1 4724944"/>
                <a:gd name="f22" fmla="*/ f17 1 2538737"/>
                <a:gd name="f23" fmla="*/ f18 1 4724944"/>
                <a:gd name="f24" fmla="*/ f19 1 25387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724944" h="2538737">
                  <a:moveTo>
                    <a:pt x="f5" y="f5"/>
                  </a:moveTo>
                  <a:lnTo>
                    <a:pt x="f6" y="f5"/>
                  </a:lnTo>
                  <a:lnTo>
                    <a:pt x="f6" y="f7"/>
                  </a:lnTo>
                  <a:lnTo>
                    <a:pt x="f5" y="f7"/>
                  </a:lnTo>
                  <a:lnTo>
                    <a:pt x="f5" y="f5"/>
                  </a:lnTo>
                  <a:close/>
                </a:path>
              </a:pathLst>
            </a:custGeom>
            <a:solidFill>
              <a:srgbClr val="27CED7"/>
            </a:solidFill>
            <a:ln w="12701" cap="flat">
              <a:solidFill>
                <a:srgbClr val="27CED7"/>
              </a:solidFill>
              <a:prstDash val="solid"/>
              <a:miter/>
            </a:ln>
          </p:spPr>
          <p:txBody>
            <a:bodyPr vert="horz" wrap="square" lIns="91677" tIns="644834" rIns="91677" bIns="644834"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Century Gothic"/>
                </a:rPr>
                <a:t>Facing academic issues (Zakaria and Tahar, 2017)</a:t>
              </a:r>
            </a:p>
          </p:txBody>
        </p:sp>
        <p:sp>
          <p:nvSpPr>
            <p:cNvPr id="7" name="Freeform: Shape 6">
              <a:extLst>
                <a:ext uri="{FF2B5EF4-FFF2-40B4-BE49-F238E27FC236}">
                  <a16:creationId xmlns:a16="http://schemas.microsoft.com/office/drawing/2014/main" id="{407FB1E2-2C2B-44BB-AB18-EC9E827A959C}"/>
                </a:ext>
              </a:extLst>
            </p:cNvPr>
            <p:cNvSpPr/>
            <p:nvPr/>
          </p:nvSpPr>
          <p:spPr>
            <a:xfrm>
              <a:off x="5478124" y="3492468"/>
              <a:ext cx="1181240" cy="2538740"/>
            </a:xfrm>
            <a:custGeom>
              <a:avLst/>
              <a:gdLst>
                <a:gd name="f0" fmla="val 10800000"/>
                <a:gd name="f1" fmla="val 5400000"/>
                <a:gd name="f2" fmla="val 180"/>
                <a:gd name="f3" fmla="val w"/>
                <a:gd name="f4" fmla="val h"/>
                <a:gd name="f5" fmla="val 0"/>
                <a:gd name="f6" fmla="val 1181236"/>
                <a:gd name="f7" fmla="val 2538737"/>
                <a:gd name="f8" fmla="+- 0 0 -90"/>
                <a:gd name="f9" fmla="*/ f3 1 1181236"/>
                <a:gd name="f10" fmla="*/ f4 1 2538737"/>
                <a:gd name="f11" fmla="+- f7 0 f5"/>
                <a:gd name="f12" fmla="+- f6 0 f5"/>
                <a:gd name="f13" fmla="*/ f8 f0 1"/>
                <a:gd name="f14" fmla="*/ f12 1 1181236"/>
                <a:gd name="f15" fmla="*/ f11 1 2538737"/>
                <a:gd name="f16" fmla="*/ 0 f12 1"/>
                <a:gd name="f17" fmla="*/ 0 f11 1"/>
                <a:gd name="f18" fmla="*/ 1181236 f12 1"/>
                <a:gd name="f19" fmla="*/ 2538737 f11 1"/>
                <a:gd name="f20" fmla="*/ f13 1 f2"/>
                <a:gd name="f21" fmla="*/ f16 1 1181236"/>
                <a:gd name="f22" fmla="*/ f17 1 2538737"/>
                <a:gd name="f23" fmla="*/ f18 1 1181236"/>
                <a:gd name="f24" fmla="*/ f19 1 25387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81236" h="2538737">
                  <a:moveTo>
                    <a:pt x="f5" y="f5"/>
                  </a:moveTo>
                  <a:lnTo>
                    <a:pt x="f6" y="f5"/>
                  </a:lnTo>
                  <a:lnTo>
                    <a:pt x="f6" y="f7"/>
                  </a:lnTo>
                  <a:lnTo>
                    <a:pt x="f5" y="f7"/>
                  </a:lnTo>
                  <a:lnTo>
                    <a:pt x="f5" y="f5"/>
                  </a:lnTo>
                  <a:close/>
                </a:path>
              </a:pathLst>
            </a:custGeom>
            <a:solidFill>
              <a:srgbClr val="FFFFFF"/>
            </a:solidFill>
            <a:ln w="12701" cap="flat">
              <a:solidFill>
                <a:srgbClr val="27CED7"/>
              </a:solidFill>
              <a:prstDash val="solid"/>
              <a:miter/>
            </a:ln>
          </p:spPr>
          <p:txBody>
            <a:bodyPr vert="horz" wrap="square" lIns="62508" tIns="250774" rIns="62508" bIns="25077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endParaRPr lang="en-US" sz="2800" b="0" i="0" u="none" strike="noStrike" kern="1200" cap="none" spc="0" baseline="0">
                <a:solidFill>
                  <a:srgbClr val="000000"/>
                </a:solidFill>
                <a:uFillTx/>
                <a:latin typeface="Century Gothic"/>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CFA80-9524-43FF-8A59-253F6906576E}"/>
              </a:ext>
            </a:extLst>
          </p:cNvPr>
          <p:cNvSpPr txBox="1">
            <a:spLocks noGrp="1"/>
          </p:cNvSpPr>
          <p:nvPr>
            <p:ph type="title"/>
          </p:nvPr>
        </p:nvSpPr>
        <p:spPr/>
        <p:txBody>
          <a:bodyPr anchorCtr="1"/>
          <a:lstStyle/>
          <a:p>
            <a:pPr lvl="0" algn="ctr"/>
            <a:r>
              <a:rPr lang="en-GB">
                <a:latin typeface="Arial" pitchFamily="34"/>
              </a:rPr>
              <a:t>Three recommendations</a:t>
            </a:r>
            <a:endParaRPr lang="en-GB"/>
          </a:p>
        </p:txBody>
      </p:sp>
      <p:grpSp>
        <p:nvGrpSpPr>
          <p:cNvPr id="3" name="Content Placeholder 2">
            <a:extLst>
              <a:ext uri="{FF2B5EF4-FFF2-40B4-BE49-F238E27FC236}">
                <a16:creationId xmlns:a16="http://schemas.microsoft.com/office/drawing/2014/main" id="{B136AFA2-09DC-42F8-A994-5764C005C138}"/>
              </a:ext>
            </a:extLst>
          </p:cNvPr>
          <p:cNvGrpSpPr/>
          <p:nvPr/>
        </p:nvGrpSpPr>
        <p:grpSpPr>
          <a:xfrm>
            <a:off x="1066803" y="2311319"/>
            <a:ext cx="10058400" cy="3724351"/>
            <a:chOff x="1066803" y="2311319"/>
            <a:chExt cx="10058400" cy="3724351"/>
          </a:xfrm>
        </p:grpSpPr>
        <p:sp>
          <p:nvSpPr>
            <p:cNvPr id="4" name="Freeform: Shape 3">
              <a:extLst>
                <a:ext uri="{FF2B5EF4-FFF2-40B4-BE49-F238E27FC236}">
                  <a16:creationId xmlns:a16="http://schemas.microsoft.com/office/drawing/2014/main" id="{0155D945-E195-4CF6-84DF-62CC6C5944A7}"/>
                </a:ext>
              </a:extLst>
            </p:cNvPr>
            <p:cNvSpPr/>
            <p:nvPr/>
          </p:nvSpPr>
          <p:spPr>
            <a:xfrm>
              <a:off x="1066803" y="2311319"/>
              <a:ext cx="8549640" cy="1117680"/>
            </a:xfrm>
            <a:custGeom>
              <a:avLst/>
              <a:gdLst>
                <a:gd name="f0" fmla="val 10800000"/>
                <a:gd name="f1" fmla="val 5400000"/>
                <a:gd name="f2" fmla="val 180"/>
                <a:gd name="f3" fmla="val w"/>
                <a:gd name="f4" fmla="val h"/>
                <a:gd name="f5" fmla="val 0"/>
                <a:gd name="f6" fmla="val 8549640"/>
                <a:gd name="f7" fmla="val 1117683"/>
                <a:gd name="f8" fmla="val 111768"/>
                <a:gd name="f9" fmla="val 50040"/>
                <a:gd name="f10" fmla="val 8437872"/>
                <a:gd name="f11" fmla="val 8499600"/>
                <a:gd name="f12" fmla="val 1005915"/>
                <a:gd name="f13" fmla="val 1067643"/>
                <a:gd name="f14" fmla="+- 0 0 -90"/>
                <a:gd name="f15" fmla="*/ f3 1 8549640"/>
                <a:gd name="f16" fmla="*/ f4 1 1117683"/>
                <a:gd name="f17" fmla="+- f7 0 f5"/>
                <a:gd name="f18" fmla="+- f6 0 f5"/>
                <a:gd name="f19" fmla="*/ f14 f0 1"/>
                <a:gd name="f20" fmla="*/ f18 1 8549640"/>
                <a:gd name="f21" fmla="*/ f17 1 1117683"/>
                <a:gd name="f22" fmla="*/ 0 f18 1"/>
                <a:gd name="f23" fmla="*/ 111768 f17 1"/>
                <a:gd name="f24" fmla="*/ 111768 f18 1"/>
                <a:gd name="f25" fmla="*/ 0 f17 1"/>
                <a:gd name="f26" fmla="*/ 8437872 f18 1"/>
                <a:gd name="f27" fmla="*/ 8549640 f18 1"/>
                <a:gd name="f28" fmla="*/ 1005915 f17 1"/>
                <a:gd name="f29" fmla="*/ 1117683 f17 1"/>
                <a:gd name="f30" fmla="*/ f19 1 f2"/>
                <a:gd name="f31" fmla="*/ f22 1 8549640"/>
                <a:gd name="f32" fmla="*/ f23 1 1117683"/>
                <a:gd name="f33" fmla="*/ f24 1 8549640"/>
                <a:gd name="f34" fmla="*/ f25 1 1117683"/>
                <a:gd name="f35" fmla="*/ f26 1 8549640"/>
                <a:gd name="f36" fmla="*/ f27 1 8549640"/>
                <a:gd name="f37" fmla="*/ f28 1 1117683"/>
                <a:gd name="f38" fmla="*/ f29 1 111768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8549640" h="111768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683C6"/>
            </a:solidFill>
            <a:ln w="19046" cap="flat">
              <a:solidFill>
                <a:srgbClr val="FFFFFF"/>
              </a:solidFill>
              <a:prstDash val="solid"/>
              <a:miter/>
            </a:ln>
          </p:spPr>
          <p:txBody>
            <a:bodyPr vert="horz" wrap="square" lIns="74642" tIns="74642" rIns="1215246" bIns="74642" anchor="ctr"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Century Gothic"/>
                </a:rPr>
                <a:t>Schools should provide free school meals to every child, regardless of their parents or household income. </a:t>
              </a:r>
              <a:endParaRPr lang="en-US" sz="1100" b="0" i="0" u="none" strike="noStrike" kern="1200" cap="none" spc="0" baseline="0">
                <a:solidFill>
                  <a:srgbClr val="FFFFFF"/>
                </a:solidFill>
                <a:uFillTx/>
                <a:latin typeface="Century Gothic"/>
              </a:endParaRPr>
            </a:p>
          </p:txBody>
        </p:sp>
        <p:sp>
          <p:nvSpPr>
            <p:cNvPr id="5" name="Freeform: Shape 4">
              <a:extLst>
                <a:ext uri="{FF2B5EF4-FFF2-40B4-BE49-F238E27FC236}">
                  <a16:creationId xmlns:a16="http://schemas.microsoft.com/office/drawing/2014/main" id="{F78E3E7C-B498-48CD-AC52-B269D80D778B}"/>
                </a:ext>
              </a:extLst>
            </p:cNvPr>
            <p:cNvSpPr/>
            <p:nvPr/>
          </p:nvSpPr>
          <p:spPr>
            <a:xfrm>
              <a:off x="1821183" y="3614028"/>
              <a:ext cx="8549640" cy="1117680"/>
            </a:xfrm>
            <a:custGeom>
              <a:avLst/>
              <a:gdLst>
                <a:gd name="f0" fmla="val 10800000"/>
                <a:gd name="f1" fmla="val 5400000"/>
                <a:gd name="f2" fmla="val 180"/>
                <a:gd name="f3" fmla="val w"/>
                <a:gd name="f4" fmla="val h"/>
                <a:gd name="f5" fmla="val 0"/>
                <a:gd name="f6" fmla="val 8549640"/>
                <a:gd name="f7" fmla="val 1117683"/>
                <a:gd name="f8" fmla="val 111768"/>
                <a:gd name="f9" fmla="val 50040"/>
                <a:gd name="f10" fmla="val 8437872"/>
                <a:gd name="f11" fmla="val 8499600"/>
                <a:gd name="f12" fmla="val 1005915"/>
                <a:gd name="f13" fmla="val 1067643"/>
                <a:gd name="f14" fmla="+- 0 0 -90"/>
                <a:gd name="f15" fmla="*/ f3 1 8549640"/>
                <a:gd name="f16" fmla="*/ f4 1 1117683"/>
                <a:gd name="f17" fmla="+- f7 0 f5"/>
                <a:gd name="f18" fmla="+- f6 0 f5"/>
                <a:gd name="f19" fmla="*/ f14 f0 1"/>
                <a:gd name="f20" fmla="*/ f18 1 8549640"/>
                <a:gd name="f21" fmla="*/ f17 1 1117683"/>
                <a:gd name="f22" fmla="*/ 0 f18 1"/>
                <a:gd name="f23" fmla="*/ 111768 f17 1"/>
                <a:gd name="f24" fmla="*/ 111768 f18 1"/>
                <a:gd name="f25" fmla="*/ 0 f17 1"/>
                <a:gd name="f26" fmla="*/ 8437872 f18 1"/>
                <a:gd name="f27" fmla="*/ 8549640 f18 1"/>
                <a:gd name="f28" fmla="*/ 1005915 f17 1"/>
                <a:gd name="f29" fmla="*/ 1117683 f17 1"/>
                <a:gd name="f30" fmla="*/ f19 1 f2"/>
                <a:gd name="f31" fmla="*/ f22 1 8549640"/>
                <a:gd name="f32" fmla="*/ f23 1 1117683"/>
                <a:gd name="f33" fmla="*/ f24 1 8549640"/>
                <a:gd name="f34" fmla="*/ f25 1 1117683"/>
                <a:gd name="f35" fmla="*/ f26 1 8549640"/>
                <a:gd name="f36" fmla="*/ f27 1 8549640"/>
                <a:gd name="f37" fmla="*/ f28 1 1117683"/>
                <a:gd name="f38" fmla="*/ f29 1 111768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8549640" h="111768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A7CE"/>
            </a:solidFill>
            <a:ln w="19046" cap="flat">
              <a:solidFill>
                <a:srgbClr val="FFFFFF"/>
              </a:solidFill>
              <a:prstDash val="solid"/>
              <a:miter/>
            </a:ln>
          </p:spPr>
          <p:txBody>
            <a:bodyPr vert="horz" wrap="square" lIns="74642" tIns="74642" rIns="1555522" bIns="74642" anchor="ctr"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Century Gothic"/>
                </a:rPr>
                <a:t>More trainings about anti-discriminatory and inclusive practice should be provided to teachers and staff members. </a:t>
              </a:r>
              <a:endParaRPr lang="en-US" sz="1100" b="0" i="0" u="none" strike="noStrike" kern="1200" cap="none" spc="0" baseline="0">
                <a:solidFill>
                  <a:srgbClr val="FFFFFF"/>
                </a:solidFill>
                <a:uFillTx/>
                <a:latin typeface="Century Gothic"/>
              </a:endParaRPr>
            </a:p>
          </p:txBody>
        </p:sp>
        <p:sp>
          <p:nvSpPr>
            <p:cNvPr id="6" name="Freeform: Shape 5">
              <a:extLst>
                <a:ext uri="{FF2B5EF4-FFF2-40B4-BE49-F238E27FC236}">
                  <a16:creationId xmlns:a16="http://schemas.microsoft.com/office/drawing/2014/main" id="{85D19692-5FB3-437A-AD8C-539146236D8E}"/>
                </a:ext>
              </a:extLst>
            </p:cNvPr>
            <p:cNvSpPr/>
            <p:nvPr/>
          </p:nvSpPr>
          <p:spPr>
            <a:xfrm>
              <a:off x="2575563" y="4917990"/>
              <a:ext cx="8549640" cy="1117680"/>
            </a:xfrm>
            <a:custGeom>
              <a:avLst/>
              <a:gdLst>
                <a:gd name="f0" fmla="val 10800000"/>
                <a:gd name="f1" fmla="val 5400000"/>
                <a:gd name="f2" fmla="val 180"/>
                <a:gd name="f3" fmla="val w"/>
                <a:gd name="f4" fmla="val h"/>
                <a:gd name="f5" fmla="val 0"/>
                <a:gd name="f6" fmla="val 8549640"/>
                <a:gd name="f7" fmla="val 1117683"/>
                <a:gd name="f8" fmla="val 111768"/>
                <a:gd name="f9" fmla="val 50040"/>
                <a:gd name="f10" fmla="val 8437872"/>
                <a:gd name="f11" fmla="val 8499600"/>
                <a:gd name="f12" fmla="val 1005915"/>
                <a:gd name="f13" fmla="val 1067643"/>
                <a:gd name="f14" fmla="+- 0 0 -90"/>
                <a:gd name="f15" fmla="*/ f3 1 8549640"/>
                <a:gd name="f16" fmla="*/ f4 1 1117683"/>
                <a:gd name="f17" fmla="+- f7 0 f5"/>
                <a:gd name="f18" fmla="+- f6 0 f5"/>
                <a:gd name="f19" fmla="*/ f14 f0 1"/>
                <a:gd name="f20" fmla="*/ f18 1 8549640"/>
                <a:gd name="f21" fmla="*/ f17 1 1117683"/>
                <a:gd name="f22" fmla="*/ 0 f18 1"/>
                <a:gd name="f23" fmla="*/ 111768 f17 1"/>
                <a:gd name="f24" fmla="*/ 111768 f18 1"/>
                <a:gd name="f25" fmla="*/ 0 f17 1"/>
                <a:gd name="f26" fmla="*/ 8437872 f18 1"/>
                <a:gd name="f27" fmla="*/ 8549640 f18 1"/>
                <a:gd name="f28" fmla="*/ 1005915 f17 1"/>
                <a:gd name="f29" fmla="*/ 1117683 f17 1"/>
                <a:gd name="f30" fmla="*/ f19 1 f2"/>
                <a:gd name="f31" fmla="*/ f22 1 8549640"/>
                <a:gd name="f32" fmla="*/ f23 1 1117683"/>
                <a:gd name="f33" fmla="*/ f24 1 8549640"/>
                <a:gd name="f34" fmla="*/ f25 1 1117683"/>
                <a:gd name="f35" fmla="*/ f26 1 8549640"/>
                <a:gd name="f36" fmla="*/ f27 1 8549640"/>
                <a:gd name="f37" fmla="*/ f28 1 1117683"/>
                <a:gd name="f38" fmla="*/ f29 1 111768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8549640" h="111768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27CED7"/>
            </a:solidFill>
            <a:ln w="19046" cap="flat">
              <a:solidFill>
                <a:srgbClr val="FFFFFF"/>
              </a:solidFill>
              <a:prstDash val="solid"/>
              <a:miter/>
            </a:ln>
          </p:spPr>
          <p:txBody>
            <a:bodyPr vert="horz" wrap="square" lIns="74642" tIns="74642" rIns="1555522" bIns="74642" anchor="ctr"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100" b="0" i="0" u="none" strike="noStrike" kern="1200" cap="none" spc="0" baseline="0">
                  <a:solidFill>
                    <a:srgbClr val="FFFFFF"/>
                  </a:solidFill>
                  <a:uFillTx/>
                  <a:latin typeface="Century Gothic"/>
                </a:rPr>
                <a:t>More activities about diversity and inclusion should be done and introduced in schools to familiarize children with diversity. </a:t>
              </a:r>
            </a:p>
          </p:txBody>
        </p:sp>
        <p:sp>
          <p:nvSpPr>
            <p:cNvPr id="7" name="Freeform: Shape 6">
              <a:extLst>
                <a:ext uri="{FF2B5EF4-FFF2-40B4-BE49-F238E27FC236}">
                  <a16:creationId xmlns:a16="http://schemas.microsoft.com/office/drawing/2014/main" id="{E01945DF-9FAC-4B9F-911C-EC02C0FC5913}"/>
                </a:ext>
              </a:extLst>
            </p:cNvPr>
            <p:cNvSpPr/>
            <p:nvPr/>
          </p:nvSpPr>
          <p:spPr>
            <a:xfrm>
              <a:off x="8889943" y="3157642"/>
              <a:ext cx="726490" cy="726490"/>
            </a:xfrm>
            <a:custGeom>
              <a:avLst/>
              <a:gdLst>
                <a:gd name="f0" fmla="val 10800000"/>
                <a:gd name="f1" fmla="val 5400000"/>
                <a:gd name="f2" fmla="val 180"/>
                <a:gd name="f3" fmla="val w"/>
                <a:gd name="f4" fmla="val h"/>
                <a:gd name="f5" fmla="val 0"/>
                <a:gd name="f6" fmla="val 726494"/>
                <a:gd name="f7" fmla="val 399572"/>
                <a:gd name="f8" fmla="val 163461"/>
                <a:gd name="f9" fmla="val 563033"/>
                <a:gd name="f10" fmla="val 363247"/>
                <a:gd name="f11" fmla="+- 0 0 -90"/>
                <a:gd name="f12" fmla="*/ f3 1 726494"/>
                <a:gd name="f13" fmla="*/ f4 1 726494"/>
                <a:gd name="f14" fmla="+- f6 0 f5"/>
                <a:gd name="f15" fmla="*/ f11 f0 1"/>
                <a:gd name="f16" fmla="*/ f14 1 726494"/>
                <a:gd name="f17" fmla="*/ 0 f14 1"/>
                <a:gd name="f18" fmla="*/ 399572 f14 1"/>
                <a:gd name="f19" fmla="*/ 163461 f14 1"/>
                <a:gd name="f20" fmla="*/ 563033 f14 1"/>
                <a:gd name="f21" fmla="*/ 726494 f14 1"/>
                <a:gd name="f22" fmla="*/ 363247 f14 1"/>
                <a:gd name="f23" fmla="*/ f15 1 f2"/>
                <a:gd name="f24" fmla="*/ f17 1 726494"/>
                <a:gd name="f25" fmla="*/ f18 1 726494"/>
                <a:gd name="f26" fmla="*/ f19 1 726494"/>
                <a:gd name="f27" fmla="*/ f20 1 726494"/>
                <a:gd name="f28" fmla="*/ f21 1 726494"/>
                <a:gd name="f29" fmla="*/ f22 1 726494"/>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726494" h="726494">
                  <a:moveTo>
                    <a:pt x="f5" y="f7"/>
                  </a:moveTo>
                  <a:lnTo>
                    <a:pt x="f8" y="f7"/>
                  </a:lnTo>
                  <a:lnTo>
                    <a:pt x="f8" y="f5"/>
                  </a:lnTo>
                  <a:lnTo>
                    <a:pt x="f9" y="f5"/>
                  </a:lnTo>
                  <a:lnTo>
                    <a:pt x="f9" y="f7"/>
                  </a:lnTo>
                  <a:lnTo>
                    <a:pt x="f6" y="f7"/>
                  </a:lnTo>
                  <a:lnTo>
                    <a:pt x="f10" y="f6"/>
                  </a:lnTo>
                  <a:lnTo>
                    <a:pt x="f5" y="f7"/>
                  </a:lnTo>
                  <a:close/>
                </a:path>
              </a:pathLst>
            </a:custGeom>
            <a:solidFill>
              <a:srgbClr val="CDD9EA">
                <a:alpha val="90000"/>
              </a:srgbClr>
            </a:solidFill>
            <a:ln w="12701" cap="flat">
              <a:solidFill>
                <a:srgbClr val="CDD9EA">
                  <a:alpha val="90000"/>
                </a:srgbClr>
              </a:solidFill>
              <a:prstDash val="solid"/>
              <a:miter/>
            </a:ln>
          </p:spPr>
          <p:txBody>
            <a:bodyPr vert="horz" wrap="square" lIns="205374" tIns="41906" rIns="205374" bIns="221714"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endParaRPr lang="en-US" sz="3300" b="0" i="0" u="none" strike="noStrike" kern="1200" cap="none" spc="0" baseline="0">
                <a:solidFill>
                  <a:srgbClr val="000000"/>
                </a:solidFill>
                <a:uFillTx/>
                <a:latin typeface="Century Gothic"/>
              </a:endParaRPr>
            </a:p>
          </p:txBody>
        </p:sp>
        <p:sp>
          <p:nvSpPr>
            <p:cNvPr id="8" name="Freeform: Shape 7">
              <a:extLst>
                <a:ext uri="{FF2B5EF4-FFF2-40B4-BE49-F238E27FC236}">
                  <a16:creationId xmlns:a16="http://schemas.microsoft.com/office/drawing/2014/main" id="{4A6F2982-D923-44E8-9CBB-C7F4E7B37DBB}"/>
                </a:ext>
              </a:extLst>
            </p:cNvPr>
            <p:cNvSpPr/>
            <p:nvPr/>
          </p:nvSpPr>
          <p:spPr>
            <a:xfrm>
              <a:off x="9644323" y="4454152"/>
              <a:ext cx="726490" cy="726490"/>
            </a:xfrm>
            <a:custGeom>
              <a:avLst/>
              <a:gdLst>
                <a:gd name="f0" fmla="val 10800000"/>
                <a:gd name="f1" fmla="val 5400000"/>
                <a:gd name="f2" fmla="val 180"/>
                <a:gd name="f3" fmla="val w"/>
                <a:gd name="f4" fmla="val h"/>
                <a:gd name="f5" fmla="val 0"/>
                <a:gd name="f6" fmla="val 726494"/>
                <a:gd name="f7" fmla="val 399572"/>
                <a:gd name="f8" fmla="val 163461"/>
                <a:gd name="f9" fmla="val 563033"/>
                <a:gd name="f10" fmla="val 363247"/>
                <a:gd name="f11" fmla="+- 0 0 -90"/>
                <a:gd name="f12" fmla="*/ f3 1 726494"/>
                <a:gd name="f13" fmla="*/ f4 1 726494"/>
                <a:gd name="f14" fmla="+- f6 0 f5"/>
                <a:gd name="f15" fmla="*/ f11 f0 1"/>
                <a:gd name="f16" fmla="*/ f14 1 726494"/>
                <a:gd name="f17" fmla="*/ 0 f14 1"/>
                <a:gd name="f18" fmla="*/ 399572 f14 1"/>
                <a:gd name="f19" fmla="*/ 163461 f14 1"/>
                <a:gd name="f20" fmla="*/ 563033 f14 1"/>
                <a:gd name="f21" fmla="*/ 726494 f14 1"/>
                <a:gd name="f22" fmla="*/ 363247 f14 1"/>
                <a:gd name="f23" fmla="*/ f15 1 f2"/>
                <a:gd name="f24" fmla="*/ f17 1 726494"/>
                <a:gd name="f25" fmla="*/ f18 1 726494"/>
                <a:gd name="f26" fmla="*/ f19 1 726494"/>
                <a:gd name="f27" fmla="*/ f20 1 726494"/>
                <a:gd name="f28" fmla="*/ f21 1 726494"/>
                <a:gd name="f29" fmla="*/ f22 1 726494"/>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726494" h="726494">
                  <a:moveTo>
                    <a:pt x="f5" y="f7"/>
                  </a:moveTo>
                  <a:lnTo>
                    <a:pt x="f8" y="f7"/>
                  </a:lnTo>
                  <a:lnTo>
                    <a:pt x="f8" y="f5"/>
                  </a:lnTo>
                  <a:lnTo>
                    <a:pt x="f9" y="f5"/>
                  </a:lnTo>
                  <a:lnTo>
                    <a:pt x="f9" y="f7"/>
                  </a:lnTo>
                  <a:lnTo>
                    <a:pt x="f6" y="f7"/>
                  </a:lnTo>
                  <a:lnTo>
                    <a:pt x="f10" y="f6"/>
                  </a:lnTo>
                  <a:lnTo>
                    <a:pt x="f5" y="f7"/>
                  </a:lnTo>
                  <a:close/>
                </a:path>
              </a:pathLst>
            </a:custGeom>
            <a:solidFill>
              <a:srgbClr val="CDEDF0">
                <a:alpha val="90000"/>
              </a:srgbClr>
            </a:solidFill>
            <a:ln w="12701" cap="flat">
              <a:solidFill>
                <a:srgbClr val="CDEDF0">
                  <a:alpha val="90000"/>
                </a:srgbClr>
              </a:solidFill>
              <a:prstDash val="solid"/>
              <a:miter/>
            </a:ln>
          </p:spPr>
          <p:txBody>
            <a:bodyPr vert="horz" wrap="square" lIns="205374" tIns="41906" rIns="205374" bIns="221714"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endParaRPr lang="en-US" sz="3300" b="0" i="0" u="none" strike="noStrike" kern="1200" cap="none" spc="0" baseline="0">
                <a:solidFill>
                  <a:srgbClr val="000000"/>
                </a:solidFill>
                <a:uFillTx/>
                <a:latin typeface="Century Gothic"/>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DB4A8-3DBE-44A8-913B-41216C9EC39C}"/>
              </a:ext>
            </a:extLst>
          </p:cNvPr>
          <p:cNvSpPr txBox="1">
            <a:spLocks noGrp="1"/>
          </p:cNvSpPr>
          <p:nvPr>
            <p:ph type="title"/>
          </p:nvPr>
        </p:nvSpPr>
        <p:spPr/>
        <p:txBody>
          <a:bodyPr/>
          <a:lstStyle/>
          <a:p>
            <a:pPr lvl="0"/>
            <a:r>
              <a:rPr lang="en-GB"/>
              <a:t>References </a:t>
            </a:r>
          </a:p>
        </p:txBody>
      </p:sp>
      <p:sp>
        <p:nvSpPr>
          <p:cNvPr id="3" name="Content Placeholder 2">
            <a:extLst>
              <a:ext uri="{FF2B5EF4-FFF2-40B4-BE49-F238E27FC236}">
                <a16:creationId xmlns:a16="http://schemas.microsoft.com/office/drawing/2014/main" id="{6A908F33-0BBF-4EEB-A5C5-63E248756BC6}"/>
              </a:ext>
            </a:extLst>
          </p:cNvPr>
          <p:cNvSpPr txBox="1">
            <a:spLocks noGrp="1"/>
          </p:cNvSpPr>
          <p:nvPr>
            <p:ph idx="1"/>
          </p:nvPr>
        </p:nvSpPr>
        <p:spPr/>
        <p:txBody>
          <a:bodyPr/>
          <a:lstStyle/>
          <a:p>
            <a:pPr lvl="0">
              <a:lnSpc>
                <a:spcPct val="95000"/>
              </a:lnSpc>
            </a:pPr>
            <a:r>
              <a:rPr lang="en-GB" sz="900">
                <a:latin typeface="Arial" pitchFamily="34"/>
              </a:rPr>
              <a:t>Cambridge Dictionary (2021) </a:t>
            </a:r>
            <a:r>
              <a:rPr lang="en-GB" sz="900" i="1">
                <a:latin typeface="Arial" pitchFamily="34"/>
              </a:rPr>
              <a:t>Anti-discrimination. </a:t>
            </a:r>
            <a:r>
              <a:rPr lang="en-GB" sz="900">
                <a:latin typeface="Arial" pitchFamily="34"/>
              </a:rPr>
              <a:t>Available at:  </a:t>
            </a:r>
            <a:r>
              <a:rPr lang="en-GB" sz="900" u="sng">
                <a:solidFill>
                  <a:srgbClr val="1155CC"/>
                </a:solidFill>
                <a:latin typeface="Arial" pitchFamily="34"/>
                <a:hlinkClick r:id="rId2"/>
              </a:rPr>
              <a:t>https://dictionary.cambridge.org/dictionary/english/anti-discrimination</a:t>
            </a:r>
            <a:r>
              <a:rPr lang="en-GB" sz="900">
                <a:latin typeface="Arial" pitchFamily="34"/>
              </a:rPr>
              <a:t> (Accessed 19  December 2021)</a:t>
            </a:r>
          </a:p>
          <a:p>
            <a:pPr lvl="0">
              <a:lnSpc>
                <a:spcPct val="95000"/>
              </a:lnSpc>
            </a:pPr>
            <a:r>
              <a:rPr lang="en-GB" sz="900">
                <a:latin typeface="Arial" pitchFamily="34"/>
              </a:rPr>
              <a:t>Nursery World (2020) </a:t>
            </a:r>
            <a:r>
              <a:rPr lang="en-GB" sz="900" i="1">
                <a:latin typeface="Arial" pitchFamily="34"/>
              </a:rPr>
              <a:t>Attitude problems. </a:t>
            </a:r>
            <a:r>
              <a:rPr lang="en-GB" sz="900">
                <a:latin typeface="Arial" pitchFamily="34"/>
              </a:rPr>
              <a:t>Available at:</a:t>
            </a:r>
          </a:p>
          <a:p>
            <a:pPr lvl="0">
              <a:lnSpc>
                <a:spcPct val="95000"/>
              </a:lnSpc>
            </a:pPr>
            <a:r>
              <a:rPr lang="en-GB" sz="900" u="sng">
                <a:solidFill>
                  <a:srgbClr val="1155CC"/>
                </a:solidFill>
                <a:latin typeface="Arial" pitchFamily="34"/>
                <a:hlinkClick r:id="rId3"/>
              </a:rPr>
              <a:t>https://www.nurseryworld.co.uk/news/article/attitude-problems</a:t>
            </a:r>
            <a:r>
              <a:rPr lang="en-GB" sz="900">
                <a:latin typeface="Arial" pitchFamily="34"/>
              </a:rPr>
              <a:t> (Accessed 20 December 2021)</a:t>
            </a:r>
          </a:p>
          <a:p>
            <a:pPr lvl="0">
              <a:lnSpc>
                <a:spcPct val="95000"/>
              </a:lnSpc>
            </a:pPr>
            <a:r>
              <a:rPr lang="en-GB" sz="900">
                <a:latin typeface="Arial" pitchFamily="34"/>
              </a:rPr>
              <a:t>Equality and Human Rights Commission (2019). </a:t>
            </a:r>
            <a:r>
              <a:rPr lang="en-GB" sz="900" i="1">
                <a:latin typeface="Arial" pitchFamily="34"/>
              </a:rPr>
              <a:t>What are Human Rights? </a:t>
            </a:r>
            <a:r>
              <a:rPr lang="en-GB" sz="900">
                <a:latin typeface="Arial" pitchFamily="34"/>
              </a:rPr>
              <a:t>Available at: </a:t>
            </a:r>
            <a:r>
              <a:rPr lang="en-GB" sz="900" u="sng">
                <a:solidFill>
                  <a:srgbClr val="1155CC"/>
                </a:solidFill>
                <a:latin typeface="Arial" pitchFamily="34"/>
                <a:hlinkClick r:id="rId4"/>
              </a:rPr>
              <a:t>https://www.equalityhumanrights.com/en/human-rights/what-are-human-rights</a:t>
            </a:r>
            <a:r>
              <a:rPr lang="en-GB" sz="900">
                <a:latin typeface="Arial" pitchFamily="34"/>
              </a:rPr>
              <a:t> (Accessed 20 December 2021)</a:t>
            </a:r>
          </a:p>
          <a:p>
            <a:pPr lvl="0">
              <a:lnSpc>
                <a:spcPct val="95000"/>
              </a:lnSpc>
            </a:pPr>
            <a:r>
              <a:rPr lang="en-GB" sz="900">
                <a:latin typeface="Arial" pitchFamily="34"/>
              </a:rPr>
              <a:t>Scroggins, D. (2015). </a:t>
            </a:r>
            <a:r>
              <a:rPr lang="en-GB" sz="900" i="1">
                <a:latin typeface="Arial" pitchFamily="34"/>
              </a:rPr>
              <a:t>4 Powerful Ways to Reduce Racism and Discrimination in Schools. </a:t>
            </a:r>
            <a:r>
              <a:rPr lang="en-GB" sz="900">
                <a:latin typeface="Arial" pitchFamily="34"/>
              </a:rPr>
              <a:t>Crisis Prevention Institute. Available at: </a:t>
            </a:r>
            <a:r>
              <a:rPr lang="en-GB" sz="900" u="sng">
                <a:solidFill>
                  <a:srgbClr val="1155CC"/>
                </a:solidFill>
                <a:latin typeface="Arial" pitchFamily="34"/>
                <a:hlinkClick r:id="rId5"/>
              </a:rPr>
              <a:t>https://www.crisisprevention.com/Blog/Talking-About-Race-and-Disability</a:t>
            </a:r>
            <a:r>
              <a:rPr lang="en-GB" sz="900">
                <a:latin typeface="Arial" pitchFamily="34"/>
              </a:rPr>
              <a:t> (Accessed 21 December 2021)</a:t>
            </a:r>
          </a:p>
          <a:p>
            <a:pPr lvl="0">
              <a:lnSpc>
                <a:spcPct val="95000"/>
              </a:lnSpc>
            </a:pPr>
            <a:r>
              <a:rPr lang="en-GB" sz="900">
                <a:latin typeface="Arial" pitchFamily="34"/>
              </a:rPr>
              <a:t>Collier, E. (2019).</a:t>
            </a:r>
            <a:r>
              <a:rPr lang="en-GB" sz="900" i="1">
                <a:latin typeface="Arial" pitchFamily="34"/>
              </a:rPr>
              <a:t> What is Inclusive Practise?</a:t>
            </a:r>
            <a:r>
              <a:rPr lang="en-GB" sz="900">
                <a:latin typeface="Arial" pitchFamily="34"/>
              </a:rPr>
              <a:t> From High Speed Learning. Available at: </a:t>
            </a:r>
            <a:r>
              <a:rPr lang="en-GB" sz="900" u="sng">
                <a:solidFill>
                  <a:srgbClr val="1155CC"/>
                </a:solidFill>
                <a:latin typeface="Arial" pitchFamily="34"/>
                <a:hlinkClick r:id="rId6"/>
              </a:rPr>
              <a:t>https://www.highspeedtraining.co.uk/hub/what-is-inclusive-practice/</a:t>
            </a:r>
            <a:r>
              <a:rPr lang="en-GB" sz="900">
                <a:latin typeface="Arial" pitchFamily="34"/>
              </a:rPr>
              <a:t> (Accessed 22 December 2021)</a:t>
            </a:r>
          </a:p>
          <a:p>
            <a:pPr lvl="0">
              <a:lnSpc>
                <a:spcPct val="95000"/>
              </a:lnSpc>
            </a:pPr>
            <a:r>
              <a:rPr lang="en-GB" sz="900">
                <a:latin typeface="Arial" pitchFamily="34"/>
              </a:rPr>
              <a:t>Open Society Foundations. (2019).</a:t>
            </a:r>
            <a:r>
              <a:rPr lang="en-GB" sz="900" i="1">
                <a:latin typeface="Arial" pitchFamily="34"/>
              </a:rPr>
              <a:t> The Value of Inclusive Education.</a:t>
            </a:r>
            <a:r>
              <a:rPr lang="en-GB" sz="900">
                <a:latin typeface="Arial" pitchFamily="34"/>
              </a:rPr>
              <a:t> Available at: </a:t>
            </a:r>
          </a:p>
          <a:p>
            <a:pPr lvl="0">
              <a:lnSpc>
                <a:spcPct val="95000"/>
              </a:lnSpc>
            </a:pPr>
            <a:r>
              <a:rPr lang="en-GB" sz="900" u="sng">
                <a:solidFill>
                  <a:srgbClr val="1155CC"/>
                </a:solidFill>
                <a:latin typeface="Arial" pitchFamily="34"/>
                <a:hlinkClick r:id="rId7"/>
              </a:rPr>
              <a:t>https://www.opensocietyfoundations.org/explainers/value-inclusive-education</a:t>
            </a:r>
            <a:r>
              <a:rPr lang="en-GB" sz="900">
                <a:latin typeface="Arial" pitchFamily="34"/>
              </a:rPr>
              <a:t> (Accessed 22 December 2021) </a:t>
            </a:r>
          </a:p>
          <a:p>
            <a:pPr lvl="0">
              <a:lnSpc>
                <a:spcPct val="95000"/>
              </a:lnSpc>
            </a:pPr>
            <a:r>
              <a:rPr lang="en-GB" sz="900">
                <a:latin typeface="Arial" pitchFamily="34"/>
              </a:rPr>
              <a:t>Lievens, E. (2021). </a:t>
            </a:r>
            <a:r>
              <a:rPr lang="en-GB" sz="900" i="1">
                <a:latin typeface="Arial" pitchFamily="34"/>
              </a:rPr>
              <a:t>The United Nations Convention on the rights of the child and what it means for online services. </a:t>
            </a:r>
            <a:r>
              <a:rPr lang="en-GB" sz="900">
                <a:latin typeface="Arial" pitchFamily="34"/>
              </a:rPr>
              <a:t>Information Commissioner Office. Available at: </a:t>
            </a:r>
            <a:r>
              <a:rPr lang="en-GB" sz="900" i="1">
                <a:latin typeface="Arial" pitchFamily="34"/>
              </a:rPr>
              <a:t> </a:t>
            </a:r>
            <a:endParaRPr lang="en-GB" sz="900">
              <a:latin typeface="Arial" pitchFamily="34"/>
            </a:endParaRPr>
          </a:p>
          <a:p>
            <a:pPr lvl="0">
              <a:lnSpc>
                <a:spcPct val="95000"/>
              </a:lnSpc>
            </a:pPr>
            <a:r>
              <a:rPr lang="en-GB" sz="900" u="sng">
                <a:solidFill>
                  <a:srgbClr val="1155CC"/>
                </a:solidFill>
                <a:latin typeface="Arial" pitchFamily="34"/>
                <a:hlinkClick r:id="rId8"/>
              </a:rPr>
              <a:t>https://ico.org.uk/for-organisations/childrens-code-hub/additional-resources/the-united-nations-convention-on-the-rights-of-the-child/</a:t>
            </a:r>
            <a:r>
              <a:rPr lang="en-GB" sz="900">
                <a:latin typeface="Arial" pitchFamily="34"/>
              </a:rPr>
              <a:t> (Accessed 24 December 2021)</a:t>
            </a:r>
          </a:p>
          <a:p>
            <a:pPr lvl="0">
              <a:lnSpc>
                <a:spcPct val="95000"/>
              </a:lnSpc>
            </a:pPr>
            <a:r>
              <a:rPr lang="en-GB" sz="900">
                <a:latin typeface="Arial" pitchFamily="34"/>
              </a:rPr>
              <a:t>Zakaria, N., Tahar, M. (2017). ‘The Effects of Inclusive Education on the Self-Concept of Students with Special Educational Needs’. </a:t>
            </a:r>
            <a:r>
              <a:rPr lang="en-GB" sz="900" i="1">
                <a:latin typeface="Arial" pitchFamily="34"/>
              </a:rPr>
              <a:t>Research Gate,</a:t>
            </a:r>
            <a:r>
              <a:rPr lang="en-GB" sz="900">
                <a:latin typeface="Arial" pitchFamily="34"/>
              </a:rPr>
              <a:t> 1(1):25-31</a:t>
            </a:r>
          </a:p>
          <a:p>
            <a:pPr lvl="0">
              <a:lnSpc>
                <a:spcPct val="95000"/>
              </a:lnSpc>
            </a:pPr>
            <a:r>
              <a:rPr lang="en-GB" sz="900">
                <a:latin typeface="Arial" pitchFamily="34"/>
              </a:rPr>
              <a:t>DOI:10.17977/um005v1i12017p025 </a:t>
            </a:r>
          </a:p>
          <a:p>
            <a:pPr lvl="0">
              <a:lnSpc>
                <a:spcPct val="95000"/>
              </a:lnSpc>
            </a:pPr>
            <a:r>
              <a:rPr lang="en-GB" sz="900">
                <a:latin typeface="Arial" pitchFamily="34"/>
              </a:rPr>
              <a:t>Swansea Council. (2021) </a:t>
            </a:r>
            <a:r>
              <a:rPr lang="en-GB" sz="900" i="1">
                <a:latin typeface="Arial" pitchFamily="34"/>
              </a:rPr>
              <a:t>Safeguarding guidance for Education and Lifelong Learning Services</a:t>
            </a:r>
            <a:r>
              <a:rPr lang="en-GB" sz="900">
                <a:latin typeface="Arial" pitchFamily="34"/>
              </a:rPr>
              <a:t>. Available at: </a:t>
            </a:r>
            <a:r>
              <a:rPr lang="en-GB" sz="900" u="sng">
                <a:solidFill>
                  <a:srgbClr val="1155CC"/>
                </a:solidFill>
                <a:latin typeface="Arial" pitchFamily="34"/>
                <a:hlinkClick r:id="rId9"/>
              </a:rPr>
              <a:t>https://www.swansea.gov.uk/safeguardingineducation</a:t>
            </a:r>
            <a:r>
              <a:rPr lang="en-GB" sz="900">
                <a:latin typeface="Arial" pitchFamily="34"/>
              </a:rPr>
              <a:t> (Accessed 25 December 2021)</a:t>
            </a:r>
          </a:p>
          <a:p>
            <a:pPr lvl="0">
              <a:lnSpc>
                <a:spcPct val="95000"/>
              </a:lnSpc>
            </a:pPr>
            <a:r>
              <a:rPr lang="en-GB" sz="900">
                <a:latin typeface="Arial" pitchFamily="34"/>
              </a:rPr>
              <a:t>Legislation.gov.uk (2011) Right of Children and Young Person (Wales) Measure 2011. Available at: </a:t>
            </a:r>
            <a:r>
              <a:rPr lang="en-GB" sz="900" u="sng">
                <a:solidFill>
                  <a:srgbClr val="1155CC"/>
                </a:solidFill>
                <a:latin typeface="Arial" pitchFamily="34"/>
                <a:hlinkClick r:id="rId10"/>
              </a:rPr>
              <a:t>https://www.legislation.gov.uk/mwa/2011/2/contents</a:t>
            </a:r>
            <a:r>
              <a:rPr lang="en-GB" sz="900">
                <a:latin typeface="Arial" pitchFamily="34"/>
              </a:rPr>
              <a:t> (Accessed 26 December 2021). </a:t>
            </a:r>
          </a:p>
          <a:p>
            <a:pPr lvl="0">
              <a:lnSpc>
                <a:spcPct val="80000"/>
              </a:lnSpc>
            </a:pPr>
            <a:endParaRPr lang="en-GB" sz="900"/>
          </a:p>
        </p:txBody>
      </p:sp>
    </p:spTree>
  </p:cSld>
  <p:clrMapOvr>
    <a:masterClrMapping/>
  </p:clrMapOvr>
</p:sld>
</file>

<file path=ppt/theme/theme1.xml><?xml version="1.0" encoding="utf-8"?>
<a:theme xmlns:a="http://schemas.openxmlformats.org/drawingml/2006/main" name="Sav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2730_Shkurte_Koka_Anti-discrimination_and_Inclusive_Practise_Presentation_370010_1198194029" id="{11B68995-F469-45E2-8A99-DBB68DB4631D}" vid="{B9C02F71-3B6F-4C65-9262-9CCC69A91F17}"/>
    </a:ext>
  </a:extLst>
</a:theme>
</file>

<file path=docProps/app.xml><?xml version="1.0" encoding="utf-8"?>
<Properties xmlns="http://schemas.openxmlformats.org/officeDocument/2006/extended-properties" xmlns:vt="http://schemas.openxmlformats.org/officeDocument/2006/docPropsVTypes">
  <Template/>
  <TotalTime>191</TotalTime>
  <Words>1235</Words>
  <Application>Microsoft Office PowerPoint</Application>
  <PresentationFormat>Widescreen</PresentationFormat>
  <Paragraphs>79</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Garamond</vt:lpstr>
      <vt:lpstr>Savon</vt:lpstr>
      <vt:lpstr>Anti-Discriminatory and Inclusive Practice</vt:lpstr>
      <vt:lpstr>Definition of Anti-discriminatory practise:</vt:lpstr>
      <vt:lpstr>The importance of anti-discriminatory practise </vt:lpstr>
      <vt:lpstr>Human rights of children &amp; UNCRC</vt:lpstr>
      <vt:lpstr>Definition of Inclusive Practise</vt:lpstr>
      <vt:lpstr>The importance of Inclusive Practises in Schools </vt:lpstr>
      <vt:lpstr>How anti-discriminatory and inclusive practise is implemented in schools</vt:lpstr>
      <vt:lpstr>Detail of workplace and why it was chosen</vt:lpstr>
      <vt:lpstr>Details of policies and procedures in place</vt:lpstr>
      <vt:lpstr>  Policies   </vt:lpstr>
      <vt:lpstr>Procedures and guidelines </vt:lpstr>
      <vt:lpstr>Pros of anti-discriminatory and inclusive practise</vt:lpstr>
      <vt:lpstr>Cons of anti-discriminatory and inclusive practise </vt:lpstr>
      <vt:lpstr>Three recommendations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Anti-Discriminatory and Inclusive Practice</dc:title>
  <dc:creator>Rudina Koka</dc:creator>
  <cp:lastModifiedBy>Rachael France</cp:lastModifiedBy>
  <cp:revision>6</cp:revision>
  <dcterms:created xsi:type="dcterms:W3CDTF">2022-01-02T22:41:10Z</dcterms:created>
  <dcterms:modified xsi:type="dcterms:W3CDTF">2022-01-14T13:13:21Z</dcterms:modified>
</cp:coreProperties>
</file>