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374" r:id="rId4"/>
    <p:sldId id="373" r:id="rId5"/>
    <p:sldId id="259" r:id="rId6"/>
    <p:sldId id="261" r:id="rId7"/>
    <p:sldId id="262" r:id="rId8"/>
    <p:sldId id="348" r:id="rId9"/>
    <p:sldId id="349" r:id="rId10"/>
    <p:sldId id="345" r:id="rId11"/>
    <p:sldId id="263" r:id="rId12"/>
    <p:sldId id="342" r:id="rId13"/>
    <p:sldId id="270" r:id="rId14"/>
    <p:sldId id="352" r:id="rId15"/>
    <p:sldId id="369" r:id="rId16"/>
    <p:sldId id="371" r:id="rId17"/>
    <p:sldId id="288" r:id="rId18"/>
    <p:sldId id="3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98" autoAdjust="0"/>
    <p:restoredTop sz="94660"/>
  </p:normalViewPr>
  <p:slideViewPr>
    <p:cSldViewPr snapToGrid="0">
      <p:cViewPr varScale="1">
        <p:scale>
          <a:sx n="101" d="100"/>
          <a:sy n="101" d="100"/>
        </p:scale>
        <p:origin x="9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21DBD-42D5-D8F3-B5CA-C713B97D9F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EBF88A-05E0-FA05-07A4-990A4B0CB4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04E2A0-3671-7E15-254C-FD585DCC96A0}"/>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5" name="Footer Placeholder 4">
            <a:extLst>
              <a:ext uri="{FF2B5EF4-FFF2-40B4-BE49-F238E27FC236}">
                <a16:creationId xmlns:a16="http://schemas.microsoft.com/office/drawing/2014/main" id="{AF409B83-AF2D-EC8B-EB9A-19482DCE1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9BCE8-C7D3-9CF2-EE6F-133CC6D7268E}"/>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1056256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DD2E-3AA9-E1A3-C355-F390CEB84F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ECB49C-22D2-7ECF-23C3-09B06A9AB6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156FD-57DC-BC96-5EF8-7E47E8A0B93F}"/>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5" name="Footer Placeholder 4">
            <a:extLst>
              <a:ext uri="{FF2B5EF4-FFF2-40B4-BE49-F238E27FC236}">
                <a16:creationId xmlns:a16="http://schemas.microsoft.com/office/drawing/2014/main" id="{D2A756CA-8A63-A188-8AD0-81CD6CB11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78C21B-131A-1C8C-3ABB-E28E01F22E6F}"/>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307139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6A2A6-D8A7-621A-A272-2BB18F9F3B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7ADAF0-B636-CB91-DAB4-4A1C4AB2C4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5F861-5261-7155-4BBB-E20ED8199117}"/>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5" name="Footer Placeholder 4">
            <a:extLst>
              <a:ext uri="{FF2B5EF4-FFF2-40B4-BE49-F238E27FC236}">
                <a16:creationId xmlns:a16="http://schemas.microsoft.com/office/drawing/2014/main" id="{6D1CEBCA-0758-A99A-00E2-84D4938195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65CAC1-C7AB-5811-7DDF-EC9FC0CE85E7}"/>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1268705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38A0E-61C2-0C1B-B932-BEE1878B5F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536B20-46BC-18D7-E522-5E8AAEE75E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5DE4F4-4627-6CB5-4C87-183332F302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0CDFE0-7DB5-E8DD-DF8E-95C9E30C05D9}"/>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6" name="Footer Placeholder 5">
            <a:extLst>
              <a:ext uri="{FF2B5EF4-FFF2-40B4-BE49-F238E27FC236}">
                <a16:creationId xmlns:a16="http://schemas.microsoft.com/office/drawing/2014/main" id="{3FBEB845-5CB7-4AB5-433E-A42DE121A7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16C98-E7DE-2154-90E5-4140B2B38BD9}"/>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26969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0A923-F135-2AB7-EF5A-1080C81A9D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5F504B-56AD-708B-F57C-F92F3221BB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67E492-D3AE-AFD6-A2FB-E70B1C48B8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B29803-A35A-053A-FA82-AEBA038915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BF671B-A3B6-BD67-5096-7A429123A5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3E53F9-448B-E9A6-AE6E-D97C1FE83110}"/>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8" name="Footer Placeholder 7">
            <a:extLst>
              <a:ext uri="{FF2B5EF4-FFF2-40B4-BE49-F238E27FC236}">
                <a16:creationId xmlns:a16="http://schemas.microsoft.com/office/drawing/2014/main" id="{F25B8C57-4165-3998-E08F-491611297E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9E56C9-569B-3DC7-C2AD-0D5F96DA2451}"/>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2190598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072A7-FA3E-9EA1-A9F5-9B7EAA1834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C2AFD2-A205-5FCD-C217-F86293357C1C}"/>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4" name="Footer Placeholder 3">
            <a:extLst>
              <a:ext uri="{FF2B5EF4-FFF2-40B4-BE49-F238E27FC236}">
                <a16:creationId xmlns:a16="http://schemas.microsoft.com/office/drawing/2014/main" id="{75A2B3F6-5B30-FD65-8AB9-09376C482F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64D097-7A42-72AD-50E7-204D9F974CA6}"/>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764607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8F6B2B-FF0F-5590-2AD5-B08439C565D5}"/>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3" name="Footer Placeholder 2">
            <a:extLst>
              <a:ext uri="{FF2B5EF4-FFF2-40B4-BE49-F238E27FC236}">
                <a16:creationId xmlns:a16="http://schemas.microsoft.com/office/drawing/2014/main" id="{B1C0082B-AF86-7A35-DD75-A3FB614468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C40C8F-640B-416A-C305-6F8FE418C5DC}"/>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244892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5D6AB-8038-0B85-6151-1B88C5AA4A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E43651-074D-45B4-0FAF-B493618EDB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2A94DC-377E-BF61-AC32-320293926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04A02C-CBFC-E1C9-61C3-17C59B480D6E}"/>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6" name="Footer Placeholder 5">
            <a:extLst>
              <a:ext uri="{FF2B5EF4-FFF2-40B4-BE49-F238E27FC236}">
                <a16:creationId xmlns:a16="http://schemas.microsoft.com/office/drawing/2014/main" id="{2EDAC363-133C-1458-4C2A-6906BED4ED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3062E-482C-08E0-6A44-85E04F6B28A5}"/>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2460036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2788-94E8-C5C6-DF2A-6B7A4BC0BE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D19C1F-B0DB-5308-644E-55C3613863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4E5257-79AB-8C54-53B2-D31D443611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628EA4-F878-BCE2-50B0-C88C64A25E69}"/>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6" name="Footer Placeholder 5">
            <a:extLst>
              <a:ext uri="{FF2B5EF4-FFF2-40B4-BE49-F238E27FC236}">
                <a16:creationId xmlns:a16="http://schemas.microsoft.com/office/drawing/2014/main" id="{CBDE367E-0150-7128-A2BC-3258C4FC17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E80D5C-8071-51A0-81B2-60EAFDC5D858}"/>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3404529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8A6E-B74E-E597-84B9-C61A591059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8662BF-4299-9491-CBCF-72A585063F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4A586-5016-9035-1B5F-38AB06ED3649}"/>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5" name="Footer Placeholder 4">
            <a:extLst>
              <a:ext uri="{FF2B5EF4-FFF2-40B4-BE49-F238E27FC236}">
                <a16:creationId xmlns:a16="http://schemas.microsoft.com/office/drawing/2014/main" id="{1201D005-A8D2-9DDC-D0FF-045B588CCE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7CEC2-E208-DB9E-AF63-C661DAE5018D}"/>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4093894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7BCAA3-BFF7-97EE-764B-50238256AE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BC14DE-3D2C-CD7A-A6C2-458A7C1678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CDF44-6FFC-3BA7-435A-5438CCF7D2E4}"/>
              </a:ext>
            </a:extLst>
          </p:cNvPr>
          <p:cNvSpPr>
            <a:spLocks noGrp="1"/>
          </p:cNvSpPr>
          <p:nvPr>
            <p:ph type="dt" sz="half" idx="10"/>
          </p:nvPr>
        </p:nvSpPr>
        <p:spPr/>
        <p:txBody>
          <a:bodyPr/>
          <a:lstStyle/>
          <a:p>
            <a:fld id="{21A9411B-A708-4967-A1FF-D31250CB7EDC}" type="datetimeFigureOut">
              <a:rPr lang="en-GB" smtClean="0"/>
              <a:t>02/12/2024</a:t>
            </a:fld>
            <a:endParaRPr lang="en-GB"/>
          </a:p>
        </p:txBody>
      </p:sp>
      <p:sp>
        <p:nvSpPr>
          <p:cNvPr id="5" name="Footer Placeholder 4">
            <a:extLst>
              <a:ext uri="{FF2B5EF4-FFF2-40B4-BE49-F238E27FC236}">
                <a16:creationId xmlns:a16="http://schemas.microsoft.com/office/drawing/2014/main" id="{8F99BF77-1D36-04CC-39C4-A1C2CB7659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D35F0E-C0C2-9C2E-1E6D-7F27D70F031C}"/>
              </a:ext>
            </a:extLst>
          </p:cNvPr>
          <p:cNvSpPr>
            <a:spLocks noGrp="1"/>
          </p:cNvSpPr>
          <p:nvPr>
            <p:ph type="sldNum" sz="quarter" idx="12"/>
          </p:nvPr>
        </p:nvSpPr>
        <p:spPr/>
        <p:txBody>
          <a:bodyPr/>
          <a:lstStyle/>
          <a:p>
            <a:fld id="{A4E4AE4D-926A-4406-AB97-E4682A2592EC}" type="slidenum">
              <a:rPr lang="en-GB" smtClean="0"/>
              <a:t>‹#›</a:t>
            </a:fld>
            <a:endParaRPr lang="en-GB"/>
          </a:p>
        </p:txBody>
      </p:sp>
    </p:spTree>
    <p:extLst>
      <p:ext uri="{BB962C8B-B14F-4D97-AF65-F5344CB8AC3E}">
        <p14:creationId xmlns:p14="http://schemas.microsoft.com/office/powerpoint/2010/main" val="4179723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74118C-F66B-2997-18CB-91AE75634C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18A66-710D-0B63-BE98-96041F6B21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1423B6-0553-7B99-26F4-97786043E2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A9411B-A708-4967-A1FF-D31250CB7EDC}" type="datetimeFigureOut">
              <a:rPr lang="en-GB" smtClean="0"/>
              <a:t>02/12/2024</a:t>
            </a:fld>
            <a:endParaRPr lang="en-GB"/>
          </a:p>
        </p:txBody>
      </p:sp>
      <p:sp>
        <p:nvSpPr>
          <p:cNvPr id="5" name="Footer Placeholder 4">
            <a:extLst>
              <a:ext uri="{FF2B5EF4-FFF2-40B4-BE49-F238E27FC236}">
                <a16:creationId xmlns:a16="http://schemas.microsoft.com/office/drawing/2014/main" id="{C84E8A05-7B65-C792-C1CB-7F92606BEB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64E22C0-7215-B004-340D-4B0A6A714D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E4AE4D-926A-4406-AB97-E4682A2592EC}" type="slidenum">
              <a:rPr lang="en-GB" smtClean="0"/>
              <a:t>‹#›</a:t>
            </a:fld>
            <a:endParaRPr lang="en-GB"/>
          </a:p>
        </p:txBody>
      </p:sp>
    </p:spTree>
    <p:extLst>
      <p:ext uri="{BB962C8B-B14F-4D97-AF65-F5344CB8AC3E}">
        <p14:creationId xmlns:p14="http://schemas.microsoft.com/office/powerpoint/2010/main" val="10740751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4.xml"/><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mindfire.ca/The%20Sabian%20Symbols/An%20Astrological%20Mandala%20-%20Symbols%20&amp;%20the%20Cyclic%20Character%20of%20Existence.ht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1B61A-0179-1A9F-726E-CAC065E5ACDE}"/>
              </a:ext>
            </a:extLst>
          </p:cNvPr>
          <p:cNvSpPr>
            <a:spLocks noGrp="1"/>
          </p:cNvSpPr>
          <p:nvPr>
            <p:ph type="ctrTitle"/>
          </p:nvPr>
        </p:nvSpPr>
        <p:spPr/>
        <p:txBody>
          <a:bodyPr>
            <a:normAutofit/>
          </a:bodyPr>
          <a:lstStyle/>
          <a:p>
            <a:br>
              <a:rPr lang="en-GB" sz="3200" kern="100" dirty="0">
                <a:effectLst/>
                <a:latin typeface="Aptos" panose="020B0004020202020204" pitchFamily="34" charset="0"/>
                <a:ea typeface="Aptos" panose="020B0004020202020204" pitchFamily="34" charset="0"/>
                <a:cs typeface="Times New Roman" panose="02020603050405020304" pitchFamily="18" charset="0"/>
              </a:rPr>
            </a:br>
            <a:endParaRPr lang="en-GB" sz="3200" dirty="0"/>
          </a:p>
        </p:txBody>
      </p:sp>
      <p:sp>
        <p:nvSpPr>
          <p:cNvPr id="3" name="Subtitle 2">
            <a:extLst>
              <a:ext uri="{FF2B5EF4-FFF2-40B4-BE49-F238E27FC236}">
                <a16:creationId xmlns:a16="http://schemas.microsoft.com/office/drawing/2014/main" id="{242AC738-4B40-CDE6-2FDA-397783FAA4A9}"/>
              </a:ext>
            </a:extLst>
          </p:cNvPr>
          <p:cNvSpPr>
            <a:spLocks noGrp="1"/>
          </p:cNvSpPr>
          <p:nvPr>
            <p:ph type="subTitle" idx="1"/>
          </p:nvPr>
        </p:nvSpPr>
        <p:spPr/>
        <p:txBody>
          <a:bodyPr>
            <a:normAutofit/>
          </a:bodyPr>
          <a:lstStyle/>
          <a:p>
            <a:r>
              <a:rPr lang="en-GB" dirty="0">
                <a:latin typeface="Calibri Light" panose="020F0302020204030204" pitchFamily="34" charset="0"/>
                <a:cs typeface="Calibri Light" panose="020F0302020204030204" pitchFamily="34" charset="0"/>
              </a:rPr>
              <a:t>Nick Campion</a:t>
            </a:r>
          </a:p>
          <a:p>
            <a:r>
              <a:rPr lang="en-GB" dirty="0">
                <a:latin typeface="Calibri Light" panose="020F0302020204030204" pitchFamily="34" charset="0"/>
                <a:cs typeface="Calibri Light" panose="020F0302020204030204" pitchFamily="34" charset="0"/>
              </a:rPr>
              <a:t>Foundations: New Thoughts on Magic Divination and Symbol</a:t>
            </a:r>
          </a:p>
          <a:p>
            <a:r>
              <a:rPr lang="en-GB" dirty="0">
                <a:latin typeface="Calibri Light" panose="020F0302020204030204" pitchFamily="34" charset="0"/>
                <a:cs typeface="Calibri Light" panose="020F0302020204030204" pitchFamily="34" charset="0"/>
              </a:rPr>
              <a:t>Dec 2024</a:t>
            </a:r>
          </a:p>
        </p:txBody>
      </p:sp>
      <p:pic>
        <p:nvPicPr>
          <p:cNvPr id="5" name="Picture 4" descr="A black and white text&#10;&#10;Description automatically generated">
            <a:extLst>
              <a:ext uri="{FF2B5EF4-FFF2-40B4-BE49-F238E27FC236}">
                <a16:creationId xmlns:a16="http://schemas.microsoft.com/office/drawing/2014/main" id="{1CCC2420-D06E-F335-F811-8C00B90DD314}"/>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2688717" y="600819"/>
            <a:ext cx="6814566" cy="1323168"/>
          </a:xfrm>
          <a:prstGeom prst="rect">
            <a:avLst/>
          </a:prstGeom>
        </p:spPr>
      </p:pic>
    </p:spTree>
    <p:extLst>
      <p:ext uri="{BB962C8B-B14F-4D97-AF65-F5344CB8AC3E}">
        <p14:creationId xmlns:p14="http://schemas.microsoft.com/office/powerpoint/2010/main" val="1360356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Calibri Light" panose="020F0302020204030204" pitchFamily="34" charset="0"/>
                <a:ea typeface="Calibri Light" panose="020F0302020204030204" pitchFamily="34" charset="0"/>
                <a:cs typeface="Calibri Light" panose="020F0302020204030204" pitchFamily="34" charset="0"/>
              </a:rPr>
              <a:t>Astrology and Symbol</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p:cNvSpPr>
            <a:spLocks noGrp="1"/>
          </p:cNvSpPr>
          <p:nvPr>
            <p:ph sz="half" idx="1"/>
          </p:nvPr>
        </p:nvSpPr>
        <p:spPr/>
        <p:txBody>
          <a:bodyPr>
            <a:normAutofit fontScale="92500" lnSpcReduction="10000"/>
          </a:bodyPr>
          <a:lstStyle/>
          <a:p>
            <a:pPr>
              <a:buNone/>
            </a:pPr>
            <a:r>
              <a:rPr lang="en-US" sz="2000" dirty="0">
                <a:latin typeface="Calibri Light" panose="020F0302020204030204" pitchFamily="34" charset="0"/>
                <a:ea typeface="Calibri Light" panose="020F0302020204030204" pitchFamily="34" charset="0"/>
                <a:cs typeface="Calibri Light" panose="020F0302020204030204" pitchFamily="34" charset="0"/>
              </a:rPr>
              <a:t>John Addey, former President of the Astrological Association, made the link between divination and symbol</a:t>
            </a:r>
          </a:p>
          <a:p>
            <a:pPr>
              <a:buNone/>
            </a:pPr>
            <a:endParaRPr lang="en-US" sz="2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US" sz="2000" dirty="0">
                <a:latin typeface="Calibri Light" panose="020F0302020204030204" pitchFamily="34" charset="0"/>
                <a:ea typeface="Calibri Light" panose="020F0302020204030204" pitchFamily="34" charset="0"/>
                <a:cs typeface="Calibri Light" panose="020F0302020204030204" pitchFamily="34" charset="0"/>
              </a:rPr>
              <a:t>Astrology ‘is a system for symbolism of a high order which can be most valuable’. </a:t>
            </a:r>
          </a:p>
          <a:p>
            <a:pPr>
              <a:buNone/>
            </a:pPr>
            <a:r>
              <a:rPr lang="en-US" sz="2000" dirty="0">
                <a:latin typeface="Calibri Light" panose="020F0302020204030204" pitchFamily="34" charset="0"/>
                <a:ea typeface="Calibri Light" panose="020F0302020204030204" pitchFamily="34" charset="0"/>
                <a:cs typeface="Calibri Light" panose="020F0302020204030204" pitchFamily="34" charset="0"/>
              </a:rPr>
              <a:t>John M. Addey, ‘Astrology as Divination’, </a:t>
            </a:r>
            <a:r>
              <a:rPr lang="en-US" sz="2000" i="1" dirty="0">
                <a:latin typeface="Calibri Light" panose="020F0302020204030204" pitchFamily="34" charset="0"/>
                <a:ea typeface="Calibri Light" panose="020F0302020204030204" pitchFamily="34" charset="0"/>
                <a:cs typeface="Calibri Light" panose="020F0302020204030204" pitchFamily="34" charset="0"/>
              </a:rPr>
              <a:t>Astrology,</a:t>
            </a:r>
            <a:r>
              <a:rPr lang="en-US" sz="2000" dirty="0">
                <a:latin typeface="Calibri Light" panose="020F0302020204030204" pitchFamily="34" charset="0"/>
                <a:ea typeface="Calibri Light" panose="020F0302020204030204" pitchFamily="34" charset="0"/>
                <a:cs typeface="Calibri Light" panose="020F0302020204030204" pitchFamily="34" charset="0"/>
              </a:rPr>
              <a:t> Vol. 56 no 2 (1982), p. 41.</a:t>
            </a:r>
          </a:p>
          <a:p>
            <a:pPr>
              <a:buNone/>
            </a:pPr>
            <a:r>
              <a:rPr lang="en-US" sz="2000" dirty="0">
                <a:latin typeface="Calibri Light" panose="020F0302020204030204" pitchFamily="34" charset="0"/>
                <a:ea typeface="Calibri Light" panose="020F0302020204030204" pitchFamily="34" charset="0"/>
                <a:cs typeface="Calibri Light" panose="020F0302020204030204" pitchFamily="34" charset="0"/>
              </a:rPr>
              <a:t> </a:t>
            </a:r>
          </a:p>
          <a:p>
            <a:pPr>
              <a:buNone/>
            </a:pPr>
            <a:endParaRPr lang="en-GB" sz="2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To say that astrology is symbolic does not mean that it is also divinatory.</a:t>
            </a:r>
          </a:p>
          <a:p>
            <a:pPr>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However, they overlap in the notion of the astrologer as reader of the heavens</a:t>
            </a:r>
            <a:endParaRPr lang="en-US" sz="2000" dirty="0">
              <a:latin typeface="Calibri Light" panose="020F0302020204030204" pitchFamily="34" charset="0"/>
              <a:ea typeface="Calibri Light" panose="020F0302020204030204" pitchFamily="34" charset="0"/>
              <a:cs typeface="Calibri Light" panose="020F0302020204030204" pitchFamily="34" charset="0"/>
            </a:endParaRPr>
          </a:p>
          <a:p>
            <a:endParaRPr lang="en-US" dirty="0">
              <a:latin typeface="Cambria" pitchFamily="18" charset="0"/>
            </a:endParaRPr>
          </a:p>
        </p:txBody>
      </p:sp>
      <p:sp>
        <p:nvSpPr>
          <p:cNvPr id="7" name="Content Placeholder 6"/>
          <p:cNvSpPr>
            <a:spLocks noGrp="1"/>
          </p:cNvSpPr>
          <p:nvPr>
            <p:ph sz="half" idx="2"/>
          </p:nvPr>
        </p:nvSpPr>
        <p:spPr>
          <a:xfrm>
            <a:off x="6256362" y="2243740"/>
            <a:ext cx="5181600" cy="4351338"/>
          </a:xfrm>
        </p:spPr>
        <p:txBody>
          <a:bodyPr>
            <a:normAutofit fontScale="92500" lnSpcReduction="10000"/>
          </a:bodyPr>
          <a:lstStyle/>
          <a:p>
            <a:pPr>
              <a:buNone/>
            </a:pPr>
            <a:endParaRPr lang="en-GB" sz="2200" dirty="0">
              <a:latin typeface="Calibri Light" panose="020F0302020204030204" pitchFamily="34" charset="0"/>
              <a:ea typeface="Calibri Light" panose="020F0302020204030204" pitchFamily="34" charset="0"/>
              <a:cs typeface="Calibri Light" panose="020F0302020204030204" pitchFamily="34" charset="0"/>
            </a:endParaRPr>
          </a:p>
          <a:p>
            <a:pPr>
              <a:buNone/>
            </a:pPr>
            <a:endParaRPr lang="en-GB" sz="22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2200" dirty="0">
                <a:latin typeface="Calibri Light" panose="020F0302020204030204" pitchFamily="34" charset="0"/>
                <a:ea typeface="Calibri Light" panose="020F0302020204030204" pitchFamily="34" charset="0"/>
                <a:cs typeface="Calibri Light" panose="020F0302020204030204" pitchFamily="34" charset="0"/>
              </a:rPr>
              <a:t>Understanding divination requires an understanding of the debate over the nature of signs and symbols.</a:t>
            </a:r>
          </a:p>
          <a:p>
            <a:pPr>
              <a:buNone/>
            </a:pPr>
            <a:endParaRPr lang="en-GB" sz="22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2200" dirty="0">
                <a:latin typeface="Calibri Light" panose="020F0302020204030204" pitchFamily="34" charset="0"/>
                <a:ea typeface="Calibri Light" panose="020F0302020204030204" pitchFamily="34" charset="0"/>
                <a:cs typeface="Calibri Light" panose="020F0302020204030204" pitchFamily="34" charset="0"/>
              </a:rPr>
              <a:t>Greene, Liz, ‘Signs, Signatures, and Symbols: the Languages of Heaven’, in Campion, Nicholas</a:t>
            </a:r>
            <a:r>
              <a:rPr lang="en-US" sz="2200" dirty="0">
                <a:latin typeface="Calibri Light" panose="020F0302020204030204" pitchFamily="34" charset="0"/>
                <a:ea typeface="Calibri Light" panose="020F0302020204030204" pitchFamily="34" charset="0"/>
                <a:cs typeface="Calibri Light" panose="020F0302020204030204" pitchFamily="34" charset="0"/>
              </a:rPr>
              <a:t> and Liz Greene (eds.), </a:t>
            </a:r>
            <a:r>
              <a:rPr lang="en-GB" sz="2200" i="1" dirty="0" err="1">
                <a:latin typeface="Calibri Light" panose="020F0302020204030204" pitchFamily="34" charset="0"/>
                <a:ea typeface="Calibri Light" panose="020F0302020204030204" pitchFamily="34" charset="0"/>
                <a:cs typeface="Calibri Light" panose="020F0302020204030204" pitchFamily="34" charset="0"/>
              </a:rPr>
              <a:t>Astrologies</a:t>
            </a:r>
            <a:r>
              <a:rPr lang="en-GB" sz="2200" i="1" dirty="0">
                <a:latin typeface="Calibri Light" panose="020F0302020204030204" pitchFamily="34" charset="0"/>
                <a:ea typeface="Calibri Light" panose="020F0302020204030204" pitchFamily="34" charset="0"/>
                <a:cs typeface="Calibri Light" panose="020F0302020204030204" pitchFamily="34" charset="0"/>
              </a:rPr>
              <a:t>: Plurality and Diversity</a:t>
            </a:r>
            <a:r>
              <a:rPr lang="en-GB" sz="2200" dirty="0">
                <a:latin typeface="Calibri Light" panose="020F0302020204030204" pitchFamily="34" charset="0"/>
                <a:ea typeface="Calibri Light" panose="020F0302020204030204" pitchFamily="34" charset="0"/>
                <a:cs typeface="Calibri Light" panose="020F0302020204030204" pitchFamily="34" charset="0"/>
              </a:rPr>
              <a:t>, </a:t>
            </a:r>
            <a:r>
              <a:rPr lang="en-GB" sz="2200" dirty="0" err="1">
                <a:latin typeface="Calibri Light" panose="020F0302020204030204" pitchFamily="34" charset="0"/>
                <a:ea typeface="Calibri Light" panose="020F0302020204030204" pitchFamily="34" charset="0"/>
                <a:cs typeface="Calibri Light" panose="020F0302020204030204" pitchFamily="34" charset="0"/>
              </a:rPr>
              <a:t>Lampeter</a:t>
            </a:r>
            <a:r>
              <a:rPr lang="en-GB" sz="2200" dirty="0">
                <a:latin typeface="Calibri Light" panose="020F0302020204030204" pitchFamily="34" charset="0"/>
                <a:ea typeface="Calibri Light" panose="020F0302020204030204" pitchFamily="34" charset="0"/>
                <a:cs typeface="Calibri Light" panose="020F0302020204030204" pitchFamily="34" charset="0"/>
              </a:rPr>
              <a:t>: Sophia Centre Press, 2010, pp. 17-45.</a:t>
            </a:r>
            <a:endParaRPr lang="en-US" sz="2200" dirty="0">
              <a:latin typeface="Calibri Light" panose="020F0302020204030204" pitchFamily="34" charset="0"/>
              <a:ea typeface="Calibri Light" panose="020F0302020204030204" pitchFamily="34" charset="0"/>
              <a:cs typeface="Calibri Light" panose="020F0302020204030204" pitchFamily="34" charset="0"/>
            </a:endParaRPr>
          </a:p>
          <a:p>
            <a:pPr>
              <a:buNone/>
            </a:pP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4" name="Picture 3" descr="John Addey.jpeg"/>
          <p:cNvPicPr>
            <a:picLocks noChangeAspect="1"/>
          </p:cNvPicPr>
          <p:nvPr/>
        </p:nvPicPr>
        <p:blipFill>
          <a:blip r:embed="rId2" cstate="print"/>
          <a:stretch>
            <a:fillRect/>
          </a:stretch>
        </p:blipFill>
        <p:spPr>
          <a:xfrm>
            <a:off x="6030880" y="262922"/>
            <a:ext cx="1770096" cy="1427766"/>
          </a:xfrm>
          <a:prstGeom prst="rect">
            <a:avLst/>
          </a:prstGeom>
        </p:spPr>
      </p:pic>
      <p:pic>
        <p:nvPicPr>
          <p:cNvPr id="5" name="Picture 4" descr="A person holding a globe&#10;&#10;Description automatically generated">
            <a:extLst>
              <a:ext uri="{FF2B5EF4-FFF2-40B4-BE49-F238E27FC236}">
                <a16:creationId xmlns:a16="http://schemas.microsoft.com/office/drawing/2014/main" id="{E3B7236E-9B68-B710-2EEF-D890732D73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00047" y="262922"/>
            <a:ext cx="1353820" cy="1952625"/>
          </a:xfrm>
          <a:prstGeom prst="rect">
            <a:avLst/>
          </a:prstGeom>
        </p:spPr>
      </p:pic>
      <p:pic>
        <p:nvPicPr>
          <p:cNvPr id="9" name="Picture 8" descr="A person smiling at the camera&#10;&#10;Description automatically generated">
            <a:extLst>
              <a:ext uri="{FF2B5EF4-FFF2-40B4-BE49-F238E27FC236}">
                <a16:creationId xmlns:a16="http://schemas.microsoft.com/office/drawing/2014/main" id="{CCEE24C1-3E25-FB2D-148B-A8F9A56EFB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63653" y="281289"/>
            <a:ext cx="1373717" cy="168592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EC27C-378B-2D12-AC71-8AF36F4618FA}"/>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Liz Greene lecture notes on magic 2012</a:t>
            </a:r>
          </a:p>
        </p:txBody>
      </p:sp>
      <p:sp>
        <p:nvSpPr>
          <p:cNvPr id="3" name="Content Placeholder 2">
            <a:extLst>
              <a:ext uri="{FF2B5EF4-FFF2-40B4-BE49-F238E27FC236}">
                <a16:creationId xmlns:a16="http://schemas.microsoft.com/office/drawing/2014/main" id="{DBA4F6C7-6743-29DF-7232-CBDCF78B8832}"/>
              </a:ext>
            </a:extLst>
          </p:cNvPr>
          <p:cNvSpPr>
            <a:spLocks noGrp="1"/>
          </p:cNvSpPr>
          <p:nvPr>
            <p:ph sz="half" idx="1"/>
          </p:nvPr>
        </p:nvSpPr>
        <p:spPr/>
        <p:txBody>
          <a:bodyPr>
            <a:normAutofit fontScale="92500" lnSpcReduction="10000"/>
          </a:bodyPr>
          <a:lstStyle/>
          <a:p>
            <a:pPr marL="0" indent="0">
              <a:lnSpc>
                <a:spcPct val="107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Active imagination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is an analytic technique which, through meditation on and emotional engagement with images emerging in dreams or spontaneously in waking states</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 is intended to allow the individual access to the archetypes of the collective unconscious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Jung seems to have begun developing his ideas in this area from around 1913, when he broke with Freud and began work on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Liber Novus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Jung believed this technique was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utilised</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in early modern alchemy, but he was familiar with the work of both the Neoplatonists and the Jewish Kabbalists and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was aware that it had been extant since late antiquity and involved meditation on symbols and efforts to invoke specific transhuman entities through the power of the imagination.</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7" name="Content Placeholder 6" descr="A person with glasses on his head&#10;&#10;Description automatically generated">
            <a:extLst>
              <a:ext uri="{FF2B5EF4-FFF2-40B4-BE49-F238E27FC236}">
                <a16:creationId xmlns:a16="http://schemas.microsoft.com/office/drawing/2014/main" id="{DE51C367-83D9-A768-67BE-56779EE6F97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60657" y="2767806"/>
            <a:ext cx="1857375" cy="2466975"/>
          </a:xfrm>
        </p:spPr>
      </p:pic>
      <p:pic>
        <p:nvPicPr>
          <p:cNvPr id="4" name="Picture 3" descr="A person smiling at the camera&#10;&#10;Description automatically generated">
            <a:extLst>
              <a:ext uri="{FF2B5EF4-FFF2-40B4-BE49-F238E27FC236}">
                <a16:creationId xmlns:a16="http://schemas.microsoft.com/office/drawing/2014/main" id="{2188DF36-0122-E12B-DC56-CDF6018E96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6280" y="2767807"/>
            <a:ext cx="2010127" cy="2466974"/>
          </a:xfrm>
          <a:prstGeom prst="rect">
            <a:avLst/>
          </a:prstGeom>
        </p:spPr>
      </p:pic>
    </p:spTree>
    <p:extLst>
      <p:ext uri="{BB962C8B-B14F-4D97-AF65-F5344CB8AC3E}">
        <p14:creationId xmlns:p14="http://schemas.microsoft.com/office/powerpoint/2010/main" val="2352713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201A5-62EA-2804-D766-6BB0BD2308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F71291-610B-AB2B-50E0-7910AA5EB25E}"/>
              </a:ext>
            </a:extLst>
          </p:cNvPr>
          <p:cNvSpPr>
            <a:spLocks noGrp="1"/>
          </p:cNvSpPr>
          <p:nvPr>
            <p:ph type="title"/>
          </p:nvPr>
        </p:nvSpPr>
        <p:spPr/>
        <p:txBody>
          <a:bodyPr/>
          <a:lstStyle/>
          <a:p>
            <a:r>
              <a:rPr lang="en-GB" dirty="0"/>
              <a:t>What is </a:t>
            </a:r>
            <a:r>
              <a:rPr lang="en-GB"/>
              <a:t>a symbol?</a:t>
            </a:r>
            <a:endParaRPr lang="en-GB" dirty="0"/>
          </a:p>
        </p:txBody>
      </p:sp>
      <p:sp>
        <p:nvSpPr>
          <p:cNvPr id="3" name="Content Placeholder 2">
            <a:extLst>
              <a:ext uri="{FF2B5EF4-FFF2-40B4-BE49-F238E27FC236}">
                <a16:creationId xmlns:a16="http://schemas.microsoft.com/office/drawing/2014/main" id="{713BF74B-77AC-80A1-4508-EA1C373C4075}"/>
              </a:ext>
            </a:extLst>
          </p:cNvPr>
          <p:cNvSpPr>
            <a:spLocks noGrp="1"/>
          </p:cNvSpPr>
          <p:nvPr>
            <p:ph sz="half" idx="1"/>
          </p:nvPr>
        </p:nvSpPr>
        <p:spPr/>
        <p:txBody>
          <a:bodyPr/>
          <a:lstStyle/>
          <a:p>
            <a:pPr marL="0" indent="0">
              <a:lnSpc>
                <a:spcPct val="107000"/>
              </a:lnSpc>
              <a:spcAft>
                <a:spcPts val="800"/>
              </a:spcAft>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‘A single symbol, in fact, represents many things at the same time: it is multivocal, not univocal’.</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‘Victor W. Turner, </a:t>
            </a:r>
            <a:r>
              <a:rPr lang="en-GB" sz="1800" i="1" dirty="0">
                <a:latin typeface="Calibri Light" panose="020F0302020204030204" pitchFamily="34" charset="0"/>
                <a:ea typeface="Calibri Light" panose="020F0302020204030204" pitchFamily="34" charset="0"/>
                <a:cs typeface="Calibri Light" panose="020F0302020204030204" pitchFamily="34" charset="0"/>
              </a:rPr>
              <a:t>The Ritual Process: Structure and Anti-Structure</a:t>
            </a:r>
            <a:r>
              <a:rPr lang="en-GB" sz="1800" dirty="0">
                <a:latin typeface="Calibri Light" panose="020F0302020204030204" pitchFamily="34" charset="0"/>
                <a:ea typeface="Calibri Light" panose="020F0302020204030204" pitchFamily="34" charset="0"/>
                <a:cs typeface="Calibri Light" panose="020F0302020204030204" pitchFamily="34" charset="0"/>
              </a:rPr>
              <a:t> (London: Routledge &amp; Kean Paul, 1969), p. 52.</a:t>
            </a:r>
          </a:p>
          <a:p>
            <a:endParaRPr lang="en-GB" dirty="0"/>
          </a:p>
        </p:txBody>
      </p:sp>
      <p:pic>
        <p:nvPicPr>
          <p:cNvPr id="6" name="Content Placeholder 5" descr="A book cover with text&#10;&#10;Description automatically generated">
            <a:extLst>
              <a:ext uri="{FF2B5EF4-FFF2-40B4-BE49-F238E27FC236}">
                <a16:creationId xmlns:a16="http://schemas.microsoft.com/office/drawing/2014/main" id="{CF219B22-DC55-930A-54D7-5E2C0AC63F9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39933" y="1603169"/>
            <a:ext cx="2145388" cy="3216475"/>
          </a:xfrm>
        </p:spPr>
      </p:pic>
      <p:pic>
        <p:nvPicPr>
          <p:cNvPr id="8" name="Picture 7" descr="A book cover with a group of people in green and red&#10;&#10;Description automatically generated">
            <a:extLst>
              <a:ext uri="{FF2B5EF4-FFF2-40B4-BE49-F238E27FC236}">
                <a16:creationId xmlns:a16="http://schemas.microsoft.com/office/drawing/2014/main" id="{F3495974-CB18-D658-FC29-A51C6D2F3B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2760" y="1540134"/>
            <a:ext cx="2145388" cy="3291093"/>
          </a:xfrm>
          <a:prstGeom prst="rect">
            <a:avLst/>
          </a:prstGeom>
        </p:spPr>
      </p:pic>
    </p:spTree>
    <p:extLst>
      <p:ext uri="{BB962C8B-B14F-4D97-AF65-F5344CB8AC3E}">
        <p14:creationId xmlns:p14="http://schemas.microsoft.com/office/powerpoint/2010/main" val="2956988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EBFA1D-EF5D-7A59-F9CE-975217AC24AF}"/>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Symbolism in Neolithic Astronomy</a:t>
            </a:r>
          </a:p>
        </p:txBody>
      </p:sp>
      <p:sp>
        <p:nvSpPr>
          <p:cNvPr id="3" name="Content Placeholder 2">
            <a:extLst>
              <a:ext uri="{FF2B5EF4-FFF2-40B4-BE49-F238E27FC236}">
                <a16:creationId xmlns:a16="http://schemas.microsoft.com/office/drawing/2014/main" id="{ECB63194-B85B-63DE-AFF8-87FC6E0CC472}"/>
              </a:ext>
            </a:extLst>
          </p:cNvPr>
          <p:cNvSpPr>
            <a:spLocks noGrp="1"/>
          </p:cNvSpPr>
          <p:nvPr>
            <p:ph sz="half" idx="1"/>
          </p:nvPr>
        </p:nvSpPr>
        <p:spPr>
          <a:xfrm>
            <a:off x="581025" y="1690688"/>
            <a:ext cx="5181600" cy="4351338"/>
          </a:xfrm>
        </p:spPr>
        <p:txBody>
          <a:bodyPr>
            <a:normAutofit/>
          </a:bodyPr>
          <a:lstStyle/>
          <a:p>
            <a:pPr marL="0" indent="0">
              <a:lnSpc>
                <a:spcPct val="107000"/>
              </a:lnSpc>
              <a:spcAft>
                <a:spcPts val="800"/>
              </a:spcAft>
              <a:buNone/>
            </a:pPr>
            <a:r>
              <a:rPr lang="en-GB" sz="1800" kern="10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Clive Ruggles </a:t>
            </a:r>
            <a:r>
              <a:rPr lang="en-GB" sz="1800" kern="100" dirty="0">
                <a:effectLst/>
                <a:latin typeface="Calibri Light" panose="020F0302020204030204" pitchFamily="34" charset="0"/>
                <a:ea typeface="Calibri Light" panose="020F0302020204030204" pitchFamily="34" charset="0"/>
                <a:cs typeface="Calibri Light" panose="020F0302020204030204" pitchFamily="34" charset="0"/>
              </a:rPr>
              <a:t>argued that, if we could only understand the </a:t>
            </a:r>
            <a:r>
              <a:rPr lang="en-GB" sz="1800" b="1" kern="100" dirty="0">
                <a:effectLst/>
                <a:latin typeface="Calibri Light" panose="020F0302020204030204" pitchFamily="34" charset="0"/>
                <a:ea typeface="Calibri Light" panose="020F0302020204030204" pitchFamily="34" charset="0"/>
                <a:cs typeface="Calibri Light" panose="020F0302020204030204" pitchFamily="34" charset="0"/>
              </a:rPr>
              <a:t>astronomical symbolism </a:t>
            </a:r>
            <a:r>
              <a:rPr lang="en-GB" sz="1800" kern="100" dirty="0">
                <a:effectLst/>
                <a:latin typeface="Calibri Light" panose="020F0302020204030204" pitchFamily="34" charset="0"/>
                <a:ea typeface="Calibri Light" panose="020F0302020204030204" pitchFamily="34" charset="0"/>
                <a:cs typeface="Calibri Light" panose="020F0302020204030204" pitchFamily="34" charset="0"/>
              </a:rPr>
              <a:t>at Neolithic monuments we would understand the cosmology of the period on its own terms, free from modern preconceptions. </a:t>
            </a:r>
          </a:p>
          <a:p>
            <a:pPr marL="0" indent="0">
              <a:lnSpc>
                <a:spcPct val="107000"/>
              </a:lnSpc>
              <a:spcAft>
                <a:spcPts val="800"/>
              </a:spcAft>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Ruggles, Clive 1999.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Astronomy in Prehistoric Britain and Ireland</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New Haven &amp; London: Yale University Press, p. 155 .</a:t>
            </a:r>
          </a:p>
          <a:p>
            <a:pPr>
              <a:lnSpc>
                <a:spcPct val="107000"/>
              </a:lnSpc>
              <a:spcAft>
                <a:spcPts val="800"/>
              </a:spcAft>
            </a:pPr>
            <a:endParaRPr lang="en-GB" sz="1800" kern="100" dirty="0">
              <a:effectLst/>
              <a:latin typeface="Cambria" panose="02040503050406030204" pitchFamily="18" charset="0"/>
              <a:ea typeface="Aptos" panose="020B0004020202020204" pitchFamily="34" charset="0"/>
              <a:cs typeface="Times New Roman" panose="02020603050405020304" pitchFamily="18" charset="0"/>
            </a:endParaRPr>
          </a:p>
          <a:p>
            <a:endParaRPr lang="en-GB" dirty="0"/>
          </a:p>
        </p:txBody>
      </p:sp>
      <p:pic>
        <p:nvPicPr>
          <p:cNvPr id="11" name="Content Placeholder 10" descr="A book cover of a book&#10;&#10;Description automatically generated">
            <a:extLst>
              <a:ext uri="{FF2B5EF4-FFF2-40B4-BE49-F238E27FC236}">
                <a16:creationId xmlns:a16="http://schemas.microsoft.com/office/drawing/2014/main" id="{0890D746-A400-B65C-8679-DA2EC88B589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31705" y="1825625"/>
            <a:ext cx="2881819" cy="4610911"/>
          </a:xfrm>
        </p:spPr>
      </p:pic>
      <p:pic>
        <p:nvPicPr>
          <p:cNvPr id="5" name="Picture 4" descr="A person wearing glasses and a blue shirt&#10;&#10;Description automatically generated">
            <a:extLst>
              <a:ext uri="{FF2B5EF4-FFF2-40B4-BE49-F238E27FC236}">
                <a16:creationId xmlns:a16="http://schemas.microsoft.com/office/drawing/2014/main" id="{694DBE9D-73DD-C8AE-B489-714F1A977F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13524" y="1825625"/>
            <a:ext cx="1428750" cy="1695450"/>
          </a:xfrm>
          <a:prstGeom prst="rect">
            <a:avLst/>
          </a:prstGeom>
        </p:spPr>
      </p:pic>
    </p:spTree>
    <p:extLst>
      <p:ext uri="{BB962C8B-B14F-4D97-AF65-F5344CB8AC3E}">
        <p14:creationId xmlns:p14="http://schemas.microsoft.com/office/powerpoint/2010/main" val="1193161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918A9C-2778-E09A-ABCC-D5854FDA680F}"/>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Symbolic Loading in Neolithic Astronomy</a:t>
            </a:r>
            <a:endParaRPr lang="en-GB" dirty="0"/>
          </a:p>
        </p:txBody>
      </p:sp>
      <p:sp>
        <p:nvSpPr>
          <p:cNvPr id="3" name="Content Placeholder 2">
            <a:extLst>
              <a:ext uri="{FF2B5EF4-FFF2-40B4-BE49-F238E27FC236}">
                <a16:creationId xmlns:a16="http://schemas.microsoft.com/office/drawing/2014/main" id="{8387B157-7A0E-75C0-2F66-EE631506187C}"/>
              </a:ext>
            </a:extLst>
          </p:cNvPr>
          <p:cNvSpPr>
            <a:spLocks noGrp="1"/>
          </p:cNvSpPr>
          <p:nvPr>
            <p:ph sz="half" idx="1"/>
          </p:nvPr>
        </p:nvSpPr>
        <p:spPr/>
        <p:txBody>
          <a:bodyPr>
            <a:noAutofit/>
          </a:bodyPr>
          <a:lstStyle/>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Lionel Sims and David Fisher wrote of the Stonehenge complex:</a:t>
            </a:r>
          </a:p>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‘In sum, the monuments’ designs, excavated archaeology and landscape positioning all suggest that timber and stone structures were contemporary and in dualistic mirroring dialogue with each other. Instead of a categorical distinction between these two building materials then whatever </a:t>
            </a: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symbolic loadings </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were placed on each of them by the monument builders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in combination</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they were probably utilised for some fused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diacritical</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level of meaning’</a:t>
            </a:r>
          </a:p>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Lionel Sims and David Fisher, ‘Through the Gloomy Vale: Underworld Alignments at Stonehenge’,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Culture and Cosmos</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Vol. 21 no 1 and 2, Spring/Summer and Autumn/Winter 2017, pp. 11-30 (p. 16). </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A diacritic is an accent sign on a letter</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5124" name="Picture 4">
            <a:extLst>
              <a:ext uri="{FF2B5EF4-FFF2-40B4-BE49-F238E27FC236}">
                <a16:creationId xmlns:a16="http://schemas.microsoft.com/office/drawing/2014/main" id="{59A20A5D-9461-9C1C-9A14-332DF82840B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667500" y="2092325"/>
            <a:ext cx="4043892" cy="3032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572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43C75D-480E-2354-87E8-02E56416CB18}"/>
              </a:ext>
            </a:extLst>
          </p:cNvPr>
          <p:cNvSpPr>
            <a:spLocks noGrp="1"/>
          </p:cNvSpPr>
          <p:nvPr>
            <p:ph type="title"/>
          </p:nvPr>
        </p:nvSpPr>
        <p:spPr/>
        <p:txBody>
          <a:bodyPr/>
          <a:lstStyle/>
          <a:p>
            <a:r>
              <a:rPr lang="en-GB">
                <a:latin typeface="Calibri Light" panose="020F0302020204030204" pitchFamily="34" charset="0"/>
                <a:ea typeface="Calibri Light" panose="020F0302020204030204" pitchFamily="34" charset="0"/>
                <a:cs typeface="Calibri Light" panose="020F0302020204030204" pitchFamily="34" charset="0"/>
              </a:rPr>
              <a:t>Symbolic Repertoire </a:t>
            </a:r>
            <a:r>
              <a:rPr lang="en-GB" dirty="0">
                <a:latin typeface="Calibri Light" panose="020F0302020204030204" pitchFamily="34" charset="0"/>
                <a:ea typeface="Calibri Light" panose="020F0302020204030204" pitchFamily="34" charset="0"/>
                <a:cs typeface="Calibri Light" panose="020F0302020204030204" pitchFamily="34" charset="0"/>
              </a:rPr>
              <a:t>in Neolithic Astronomy</a:t>
            </a:r>
            <a:endParaRPr lang="en-GB" dirty="0"/>
          </a:p>
        </p:txBody>
      </p:sp>
      <p:sp>
        <p:nvSpPr>
          <p:cNvPr id="3" name="Content Placeholder 2">
            <a:extLst>
              <a:ext uri="{FF2B5EF4-FFF2-40B4-BE49-F238E27FC236}">
                <a16:creationId xmlns:a16="http://schemas.microsoft.com/office/drawing/2014/main" id="{E0A5935A-8BB2-DA47-AF92-B933B00704BC}"/>
              </a:ext>
            </a:extLst>
          </p:cNvPr>
          <p:cNvSpPr>
            <a:spLocks noGrp="1"/>
          </p:cNvSpPr>
          <p:nvPr>
            <p:ph sz="half" idx="1"/>
          </p:nvPr>
        </p:nvSpPr>
        <p:spPr/>
        <p:txBody>
          <a:bodyPr>
            <a:normAutofit fontScale="77500" lnSpcReduction="20000"/>
          </a:bodyPr>
          <a:lstStyle/>
          <a:p>
            <a:pPr marL="0" indent="0">
              <a:buNone/>
            </a:pPr>
            <a:r>
              <a:rPr lang="en-GB" sz="2800" kern="100" dirty="0">
                <a:effectLst/>
                <a:latin typeface="Calibri Light" panose="020F0302020204030204" pitchFamily="34" charset="0"/>
                <a:ea typeface="Calibri Light" panose="020F0302020204030204" pitchFamily="34" charset="0"/>
                <a:cs typeface="Calibri Light" panose="020F0302020204030204" pitchFamily="34" charset="0"/>
              </a:rPr>
              <a:t>Lionel Sims and David Fisher further talk about the Moon’s complex cycles, including its reappearance following a period of invisibility at dark Moon, which they interpret as a ‘resurrection’ which, in turn, comprises part of a ‘</a:t>
            </a:r>
            <a:r>
              <a:rPr lang="en-GB" sz="2800" b="1" kern="100" dirty="0">
                <a:effectLst/>
                <a:latin typeface="Calibri Light" panose="020F0302020204030204" pitchFamily="34" charset="0"/>
                <a:ea typeface="Calibri Light" panose="020F0302020204030204" pitchFamily="34" charset="0"/>
                <a:cs typeface="Calibri Light" panose="020F0302020204030204" pitchFamily="34" charset="0"/>
              </a:rPr>
              <a:t>symbolic repertoire </a:t>
            </a:r>
            <a:r>
              <a:rPr lang="en-GB" sz="2800" kern="100" dirty="0">
                <a:effectLst/>
                <a:latin typeface="Calibri Light" panose="020F0302020204030204" pitchFamily="34" charset="0"/>
                <a:ea typeface="Calibri Light" panose="020F0302020204030204" pitchFamily="34" charset="0"/>
                <a:cs typeface="Calibri Light" panose="020F0302020204030204" pitchFamily="34" charset="0"/>
              </a:rPr>
              <a:t>(which) is more suitable for a cosmology that requires contradiction and complexity rather than the one-dimensional Sun’.</a:t>
            </a:r>
          </a:p>
          <a:p>
            <a:pPr marL="0" indent="0">
              <a:buNone/>
            </a:pPr>
            <a:r>
              <a:rPr lang="en-GB" sz="2800" b="1" kern="100" dirty="0">
                <a:effectLst/>
                <a:latin typeface="Calibri Light" panose="020F0302020204030204" pitchFamily="34" charset="0"/>
                <a:ea typeface="Calibri Light" panose="020F0302020204030204" pitchFamily="34" charset="0"/>
                <a:cs typeface="Calibri Light" panose="020F0302020204030204" pitchFamily="34" charset="0"/>
              </a:rPr>
              <a:t>Sims and Fisher are concerned with the total landscape in addition to astronomy, hence skyscape archaeology</a:t>
            </a:r>
          </a:p>
          <a:p>
            <a:pPr marL="0" indent="0">
              <a:buNone/>
            </a:pPr>
            <a:r>
              <a:rPr lang="en-GB" sz="2800" dirty="0">
                <a:effectLst/>
                <a:latin typeface="Calibri Light" panose="020F0302020204030204" pitchFamily="34" charset="0"/>
                <a:ea typeface="Calibri Light" panose="020F0302020204030204" pitchFamily="34" charset="0"/>
                <a:cs typeface="Calibri Light" panose="020F0302020204030204" pitchFamily="34" charset="0"/>
              </a:rPr>
              <a:t>Lionel Sims and David Fisher, ‘Through the Gloomy Vale: Underworld Alignments at Stonehenge’, </a:t>
            </a:r>
            <a:r>
              <a:rPr lang="en-GB" sz="2800" i="1" dirty="0">
                <a:effectLst/>
                <a:latin typeface="Calibri Light" panose="020F0302020204030204" pitchFamily="34" charset="0"/>
                <a:ea typeface="Calibri Light" panose="020F0302020204030204" pitchFamily="34" charset="0"/>
                <a:cs typeface="Calibri Light" panose="020F0302020204030204" pitchFamily="34" charset="0"/>
              </a:rPr>
              <a:t>Culture and Cosmos</a:t>
            </a:r>
            <a:r>
              <a:rPr lang="en-GB" sz="2800" dirty="0">
                <a:effectLst/>
                <a:latin typeface="Calibri Light" panose="020F0302020204030204" pitchFamily="34" charset="0"/>
                <a:ea typeface="Calibri Light" panose="020F0302020204030204" pitchFamily="34" charset="0"/>
                <a:cs typeface="Calibri Light" panose="020F0302020204030204" pitchFamily="34" charset="0"/>
              </a:rPr>
              <a:t>, Vol. 21 no 1 and 2, Spring/Summer and Autumn/Winter 2017, pp. 11-30 (p. 23). </a:t>
            </a:r>
          </a:p>
          <a:p>
            <a:pPr marL="0" indent="0">
              <a:buNone/>
            </a:pP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6" name="Picture 4">
            <a:extLst>
              <a:ext uri="{FF2B5EF4-FFF2-40B4-BE49-F238E27FC236}">
                <a16:creationId xmlns:a16="http://schemas.microsoft.com/office/drawing/2014/main" id="{BB74B98A-690C-0064-FA83-699DCE52225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29917" y="1825625"/>
            <a:ext cx="1994959" cy="1496219"/>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3" descr="A field of grass with rocks in it&#10;&#10;Description automatically generated">
            <a:extLst>
              <a:ext uri="{FF2B5EF4-FFF2-40B4-BE49-F238E27FC236}">
                <a16:creationId xmlns:a16="http://schemas.microsoft.com/office/drawing/2014/main" id="{3EDFF7D2-B5ED-AFEB-E585-CECB1DF841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20150" y="1716484"/>
            <a:ext cx="2286000" cy="1714500"/>
          </a:xfrm>
          <a:prstGeom prst="rect">
            <a:avLst/>
          </a:prstGeom>
        </p:spPr>
      </p:pic>
      <p:pic>
        <p:nvPicPr>
          <p:cNvPr id="8" name="Content Placeholder 7" descr="A group of stones in a field&#10;&#10;Description automatically generated">
            <a:extLst>
              <a:ext uri="{FF2B5EF4-FFF2-40B4-BE49-F238E27FC236}">
                <a16:creationId xmlns:a16="http://schemas.microsoft.com/office/drawing/2014/main" id="{B37A60CD-EF0D-5875-A9E9-41B31FD03B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4150" y="4001294"/>
            <a:ext cx="2286000" cy="1714500"/>
          </a:xfrm>
          <a:prstGeom prst="rect">
            <a:avLst/>
          </a:prstGeom>
        </p:spPr>
      </p:pic>
    </p:spTree>
    <p:extLst>
      <p:ext uri="{BB962C8B-B14F-4D97-AF65-F5344CB8AC3E}">
        <p14:creationId xmlns:p14="http://schemas.microsoft.com/office/powerpoint/2010/main" val="4163524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E21A6-E963-4654-6B79-E4B77750BA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3C1E2C-1D51-85E7-D9E3-A60061A4510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Two uses of the word symbol: symbol as representation</a:t>
            </a:r>
          </a:p>
        </p:txBody>
      </p:sp>
      <p:sp>
        <p:nvSpPr>
          <p:cNvPr id="3" name="Content Placeholder 2">
            <a:extLst>
              <a:ext uri="{FF2B5EF4-FFF2-40B4-BE49-F238E27FC236}">
                <a16:creationId xmlns:a16="http://schemas.microsoft.com/office/drawing/2014/main" id="{38B0A142-1D3C-567D-A5F5-352EDA89AB2D}"/>
              </a:ext>
            </a:extLst>
          </p:cNvPr>
          <p:cNvSpPr>
            <a:spLocks noGrp="1"/>
          </p:cNvSpPr>
          <p:nvPr>
            <p:ph sz="half" idx="1"/>
          </p:nvPr>
        </p:nvSpPr>
        <p:spPr/>
        <p:txBody>
          <a:bodyPr>
            <a:normAutofit fontScale="92500" lnSpcReduction="10000"/>
          </a:bodyPr>
          <a:lstStyle/>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1) The symbol and the thing symbolised have no essential connection.</a:t>
            </a:r>
          </a:p>
          <a:p>
            <a:r>
              <a:rPr lang="en-GB" dirty="0">
                <a:latin typeface="Calibri Light" panose="020F0302020204030204" pitchFamily="34" charset="0"/>
                <a:ea typeface="Calibri Light" panose="020F0302020204030204" pitchFamily="34" charset="0"/>
                <a:cs typeface="Calibri Light" panose="020F0302020204030204" pitchFamily="34" charset="0"/>
              </a:rPr>
              <a:t>For example, the apple in the Book of Genesis becomes a symbol of temptation and sin but is not  in itself sinful.</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Cranach the Elder, ‘Adam and Eve’, 1533.</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The symbol is then a culturally constructed sign or representation of the thing symbolised.</a:t>
            </a:r>
          </a:p>
        </p:txBody>
      </p:sp>
      <p:pic>
        <p:nvPicPr>
          <p:cNvPr id="1026" name="Picture 2">
            <a:extLst>
              <a:ext uri="{FF2B5EF4-FFF2-40B4-BE49-F238E27FC236}">
                <a16:creationId xmlns:a16="http://schemas.microsoft.com/office/drawing/2014/main" id="{0D77E0AC-4E5A-FA92-E494-2D9AE8FB15C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318428" y="1825625"/>
            <a:ext cx="488914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962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BCFCE-6BB2-944B-6B36-7A43B50E3A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77E4DA-473E-D132-C046-A446C787B135}"/>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Two uses of the word symbol: symbol as Real</a:t>
            </a:r>
          </a:p>
        </p:txBody>
      </p:sp>
      <p:sp>
        <p:nvSpPr>
          <p:cNvPr id="3" name="Content Placeholder 2">
            <a:extLst>
              <a:ext uri="{FF2B5EF4-FFF2-40B4-BE49-F238E27FC236}">
                <a16:creationId xmlns:a16="http://schemas.microsoft.com/office/drawing/2014/main" id="{BDB60A77-1EC7-5D8B-2C30-77E0E9D865EB}"/>
              </a:ext>
            </a:extLst>
          </p:cNvPr>
          <p:cNvSpPr>
            <a:spLocks noGrp="1"/>
          </p:cNvSpPr>
          <p:nvPr>
            <p:ph sz="half" idx="1"/>
          </p:nvPr>
        </p:nvSpPr>
        <p:spPr/>
        <p:txBody>
          <a:bodyPr>
            <a:normAutofit fontScale="85000" lnSpcReduction="20000"/>
          </a:bodyPr>
          <a:lstStyle/>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2) The symbol and the thing symbolised have an essential, real connection.</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In the so-called Great Chain of Being all things are connected via their essential natures represented in substance and number.</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The Sun, gold and kingship therefore </a:t>
            </a:r>
            <a:r>
              <a:rPr lang="en-GB" i="1" dirty="0">
                <a:latin typeface="Calibri Light" panose="020F0302020204030204" pitchFamily="34" charset="0"/>
                <a:ea typeface="Calibri Light" panose="020F0302020204030204" pitchFamily="34" charset="0"/>
                <a:cs typeface="Calibri Light" panose="020F0302020204030204" pitchFamily="34" charset="0"/>
              </a:rPr>
              <a:t>really are </a:t>
            </a:r>
            <a:r>
              <a:rPr lang="en-GB" dirty="0">
                <a:latin typeface="Calibri Light" panose="020F0302020204030204" pitchFamily="34" charset="0"/>
                <a:ea typeface="Calibri Light" panose="020F0302020204030204" pitchFamily="34" charset="0"/>
                <a:cs typeface="Calibri Light" panose="020F0302020204030204" pitchFamily="34" charset="0"/>
              </a:rPr>
              <a:t>the same. </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This is the basis of magic, in which one part of a chain of symbolic connections can be acted on in order t manipulate another</a:t>
            </a:r>
          </a:p>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Right: Agrippa, Henry Cornelius,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Three Books of Occult Philosophy</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facsimile of the 1651 translation, (London: </a:t>
            </a:r>
            <a:r>
              <a:rPr lang="en-GB" sz="1800" dirty="0" err="1">
                <a:effectLst/>
                <a:latin typeface="Calibri Light" panose="020F0302020204030204" pitchFamily="34" charset="0"/>
                <a:ea typeface="Calibri Light" panose="020F0302020204030204" pitchFamily="34" charset="0"/>
                <a:cs typeface="Calibri Light" panose="020F0302020204030204" pitchFamily="34" charset="0"/>
              </a:rPr>
              <a:t>Chthonius</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Books, 1986 [1651]), p. 218</a:t>
            </a:r>
          </a:p>
          <a:p>
            <a:pPr marL="0" indent="0">
              <a:buNone/>
            </a:pPr>
            <a:endParaRPr lang="en-GB" dirty="0"/>
          </a:p>
          <a:p>
            <a:pPr marL="0" indent="0">
              <a:buNone/>
            </a:pPr>
            <a:endParaRPr lang="en-GB" dirty="0"/>
          </a:p>
          <a:p>
            <a:pPr marL="0" indent="0">
              <a:buNone/>
            </a:pPr>
            <a:endParaRPr lang="en-GB" dirty="0"/>
          </a:p>
          <a:p>
            <a:endParaRPr lang="en-GB" dirty="0"/>
          </a:p>
        </p:txBody>
      </p:sp>
      <p:pic>
        <p:nvPicPr>
          <p:cNvPr id="10" name="Content Placeholder 9" descr="A close-up of a document&#10;&#10;Description automatically generated">
            <a:extLst>
              <a:ext uri="{FF2B5EF4-FFF2-40B4-BE49-F238E27FC236}">
                <a16:creationId xmlns:a16="http://schemas.microsoft.com/office/drawing/2014/main" id="{79628421-2220-B112-481C-94610A1CBB02}"/>
              </a:ext>
            </a:extLst>
          </p:cNvPr>
          <p:cNvPicPr>
            <a:picLocks noGrp="1" noChangeAspect="1"/>
          </p:cNvPicPr>
          <p:nvPr>
            <p:ph sz="half" idx="2"/>
          </p:nvPr>
        </p:nvPicPr>
        <p:blipFill>
          <a:blip r:embed="rId2" cstate="hqprint">
            <a:extLst>
              <a:ext uri="{28A0092B-C50C-407E-A947-70E740481C1C}">
                <a14:useLocalDpi xmlns:a14="http://schemas.microsoft.com/office/drawing/2010/main" val="0"/>
              </a:ext>
            </a:extLst>
          </a:blip>
          <a:stretch>
            <a:fillRect/>
          </a:stretch>
        </p:blipFill>
        <p:spPr>
          <a:xfrm>
            <a:off x="7375152" y="1825625"/>
            <a:ext cx="2775695" cy="4351338"/>
          </a:xfrm>
        </p:spPr>
      </p:pic>
    </p:spTree>
    <p:extLst>
      <p:ext uri="{BB962C8B-B14F-4D97-AF65-F5344CB8AC3E}">
        <p14:creationId xmlns:p14="http://schemas.microsoft.com/office/powerpoint/2010/main" val="1523550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5DE38-28D9-89A6-4CA9-D4AC2ED109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E4EF0D-A911-49FF-64AF-36FE8724D1C8}"/>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Origins</a:t>
            </a:r>
          </a:p>
        </p:txBody>
      </p:sp>
      <p:sp>
        <p:nvSpPr>
          <p:cNvPr id="3" name="Content Placeholder 2">
            <a:extLst>
              <a:ext uri="{FF2B5EF4-FFF2-40B4-BE49-F238E27FC236}">
                <a16:creationId xmlns:a16="http://schemas.microsoft.com/office/drawing/2014/main" id="{583D3225-6F25-7168-F945-F42BAA85BB0E}"/>
              </a:ext>
            </a:extLst>
          </p:cNvPr>
          <p:cNvSpPr>
            <a:spLocks noGrp="1"/>
          </p:cNvSpPr>
          <p:nvPr>
            <p:ph sz="half" idx="1"/>
          </p:nvPr>
        </p:nvSpPr>
        <p:spPr/>
        <p:txBody>
          <a:bodyPr>
            <a:normAutofit lnSpcReduction="10000"/>
          </a:bodyPr>
          <a:lstStyle/>
          <a:p>
            <a:pPr marL="0" indent="0">
              <a:buNone/>
            </a:pPr>
            <a:r>
              <a:rPr lang="en-GB" sz="20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As </a:t>
            </a:r>
            <a:r>
              <a:rPr lang="en-GB" sz="2000" kern="100" dirty="0">
                <a:solidFill>
                  <a:srgbClr val="000000"/>
                </a:solidFill>
                <a:latin typeface="Calibri Light" panose="020F0302020204030204" pitchFamily="34" charset="0"/>
                <a:ea typeface="Calibri Light" panose="020F0302020204030204" pitchFamily="34" charset="0"/>
                <a:cs typeface="Calibri Light" panose="020F0302020204030204" pitchFamily="34" charset="0"/>
              </a:rPr>
              <a:t>G</a:t>
            </a:r>
            <a:r>
              <a:rPr lang="en-GB" sz="20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erhard Ladner explains</a:t>
            </a:r>
          </a:p>
          <a:p>
            <a:pPr marL="0" indent="0">
              <a:buNone/>
            </a:pPr>
            <a:r>
              <a:rPr lang="en-GB" sz="20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The Greek preposition 'sun' (sometimes Romanised as '</a:t>
            </a:r>
            <a:r>
              <a:rPr lang="en-GB" sz="2000" kern="100"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syn</a:t>
            </a:r>
            <a:r>
              <a:rPr lang="en-GB" sz="20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means with, or together with, so literally 'throw together', but also to ‘collect’ and ‘compare’ </a:t>
            </a:r>
          </a:p>
          <a:p>
            <a:pPr marL="0" indent="0">
              <a:buNone/>
            </a:pPr>
            <a:r>
              <a:rPr lang="en-US" sz="2000" dirty="0">
                <a:effectLst/>
                <a:latin typeface="Calibri Light" panose="020F0302020204030204" pitchFamily="34" charset="0"/>
                <a:ea typeface="Calibri Light" panose="020F0302020204030204" pitchFamily="34" charset="0"/>
                <a:cs typeface="Calibri Light" panose="020F0302020204030204" pitchFamily="34" charset="0"/>
              </a:rPr>
              <a:t>Ladner, Gerhart B., 'Medieval and Modern Understanding of Symbolism: A Comparison', </a:t>
            </a:r>
            <a:r>
              <a:rPr lang="en-US" sz="2000" i="1" dirty="0">
                <a:effectLst/>
                <a:latin typeface="Calibri Light" panose="020F0302020204030204" pitchFamily="34" charset="0"/>
                <a:ea typeface="Calibri Light" panose="020F0302020204030204" pitchFamily="34" charset="0"/>
                <a:cs typeface="Calibri Light" panose="020F0302020204030204" pitchFamily="34" charset="0"/>
              </a:rPr>
              <a:t>Speculum,</a:t>
            </a:r>
            <a:r>
              <a:rPr lang="en-US" sz="2000" dirty="0">
                <a:effectLst/>
                <a:latin typeface="Calibri Light" panose="020F0302020204030204" pitchFamily="34" charset="0"/>
                <a:ea typeface="Calibri Light" panose="020F0302020204030204" pitchFamily="34" charset="0"/>
                <a:cs typeface="Calibri Light" panose="020F0302020204030204" pitchFamily="34" charset="0"/>
              </a:rPr>
              <a:t> Vol. 54, No. 2 (Apr., 1979), pp. 223-256 (p. 223).</a:t>
            </a:r>
            <a:r>
              <a:rPr lang="en-GB" sz="20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a:t>
            </a:r>
          </a:p>
          <a:p>
            <a:endParaRPr lang="en-GB" dirty="0"/>
          </a:p>
        </p:txBody>
      </p:sp>
      <p:sp>
        <p:nvSpPr>
          <p:cNvPr id="4" name="Content Placeholder 3">
            <a:extLst>
              <a:ext uri="{FF2B5EF4-FFF2-40B4-BE49-F238E27FC236}">
                <a16:creationId xmlns:a16="http://schemas.microsoft.com/office/drawing/2014/main" id="{84211A62-E98D-5CEC-56A9-6AC7B8CC8002}"/>
              </a:ext>
            </a:extLst>
          </p:cNvPr>
          <p:cNvSpPr>
            <a:spLocks noGrp="1"/>
          </p:cNvSpPr>
          <p:nvPr>
            <p:ph sz="half" idx="2"/>
          </p:nvPr>
        </p:nvSpPr>
        <p:spPr/>
        <p:txBody>
          <a:bodyPr>
            <a:normAutofit lnSpcReduction="10000"/>
          </a:bodyPr>
          <a:lstStyle/>
          <a:p>
            <a:pPr marL="0" indent="0">
              <a:lnSpc>
                <a:spcPct val="107000"/>
              </a:lnSpc>
              <a:spcAft>
                <a:spcPts val="800"/>
              </a:spcAft>
              <a:buNone/>
            </a:pPr>
            <a:r>
              <a:rPr lang="en-GB" sz="2000" dirty="0">
                <a:effectLst/>
                <a:latin typeface="Calibri Light" panose="020F0302020204030204" pitchFamily="34" charset="0"/>
                <a:ea typeface="Cambria" panose="02040503050406030204" pitchFamily="18" charset="0"/>
                <a:cs typeface="Calibri Light" panose="020F0302020204030204" pitchFamily="34" charset="0"/>
              </a:rPr>
              <a:t>Dorian Greenbaum writes that a symbol was originally one half of an object broken into two for legal reasons: </a:t>
            </a:r>
          </a:p>
          <a:p>
            <a:pPr marL="0" indent="0">
              <a:lnSpc>
                <a:spcPct val="107000"/>
              </a:lnSpc>
              <a:spcAft>
                <a:spcPts val="800"/>
              </a:spcAft>
              <a:buNone/>
              <a:tabLst>
                <a:tab pos="228600" algn="l"/>
                <a:tab pos="457200" algn="l"/>
              </a:tabLst>
            </a:pPr>
            <a:r>
              <a:rPr lang="en-GB" sz="2000" dirty="0">
                <a:effectLst/>
                <a:latin typeface="Calibri Light" panose="020F0302020204030204" pitchFamily="34" charset="0"/>
                <a:ea typeface="Cambria" panose="02040503050406030204" pitchFamily="18" charset="0"/>
                <a:cs typeface="Calibri Light" panose="020F0302020204030204" pitchFamily="34" charset="0"/>
              </a:rPr>
              <a:t> </a:t>
            </a:r>
            <a:r>
              <a:rPr lang="en-US" sz="2000" dirty="0">
                <a:solidFill>
                  <a:srgbClr val="000000"/>
                </a:solidFill>
                <a:effectLst/>
                <a:latin typeface="Calibri Light" panose="020F0302020204030204" pitchFamily="34" charset="0"/>
                <a:ea typeface="Cambria" panose="02040503050406030204" pitchFamily="18" charset="0"/>
                <a:cs typeface="Calibri Light" panose="020F0302020204030204" pitchFamily="34" charset="0"/>
              </a:rPr>
              <a:t>The basic meaning of </a:t>
            </a:r>
            <a:r>
              <a:rPr lang="en-US" sz="2000" i="1" dirty="0" err="1">
                <a:solidFill>
                  <a:srgbClr val="000000"/>
                </a:solidFill>
                <a:effectLst/>
                <a:latin typeface="Calibri Light" panose="020F0302020204030204" pitchFamily="34" charset="0"/>
                <a:ea typeface="Cambria" panose="02040503050406030204" pitchFamily="18" charset="0"/>
                <a:cs typeface="Calibri Light" panose="020F0302020204030204" pitchFamily="34" charset="0"/>
              </a:rPr>
              <a:t>sumbolon</a:t>
            </a:r>
            <a:r>
              <a:rPr lang="en-US" sz="2000" dirty="0">
                <a:solidFill>
                  <a:srgbClr val="000000"/>
                </a:solidFill>
                <a:effectLst/>
                <a:latin typeface="Calibri Light" panose="020F0302020204030204" pitchFamily="34" charset="0"/>
                <a:ea typeface="Cambria" panose="02040503050406030204" pitchFamily="18" charset="0"/>
                <a:cs typeface="Calibri Light" panose="020F0302020204030204" pitchFamily="34" charset="0"/>
              </a:rPr>
              <a:t> is a tally or token, broken in half and given to two contracting parties, so that they may identify each other when the pieces are fitted together. </a:t>
            </a:r>
          </a:p>
          <a:p>
            <a:pPr marL="0" indent="0">
              <a:lnSpc>
                <a:spcPct val="107000"/>
              </a:lnSpc>
              <a:spcAft>
                <a:spcPts val="800"/>
              </a:spcAft>
              <a:buNone/>
              <a:tabLst>
                <a:tab pos="228600" algn="l"/>
                <a:tab pos="457200" algn="l"/>
              </a:tabLst>
            </a:pPr>
            <a:r>
              <a:rPr lang="en-US" sz="2000" dirty="0">
                <a:effectLst/>
                <a:latin typeface="Calibri Light" panose="020F0302020204030204" pitchFamily="34" charset="0"/>
                <a:ea typeface="Cambria" panose="02040503050406030204" pitchFamily="18" charset="0"/>
                <a:cs typeface="Calibri Light" panose="020F0302020204030204" pitchFamily="34" charset="0"/>
              </a:rPr>
              <a:t>Greenbaum, Dorian </a:t>
            </a:r>
            <a:r>
              <a:rPr lang="en-US" sz="2000" dirty="0" err="1">
                <a:effectLst/>
                <a:latin typeface="Calibri Light" panose="020F0302020204030204" pitchFamily="34" charset="0"/>
                <a:ea typeface="Cambria" panose="02040503050406030204" pitchFamily="18" charset="0"/>
                <a:cs typeface="Calibri Light" panose="020F0302020204030204" pitchFamily="34" charset="0"/>
              </a:rPr>
              <a:t>Gieseler</a:t>
            </a:r>
            <a:r>
              <a:rPr lang="en-US" sz="2000" dirty="0">
                <a:effectLst/>
                <a:latin typeface="Calibri Light" panose="020F0302020204030204" pitchFamily="34" charset="0"/>
                <a:ea typeface="Cambria" panose="02040503050406030204" pitchFamily="18" charset="0"/>
                <a:cs typeface="Calibri Light" panose="020F0302020204030204" pitchFamily="34" charset="0"/>
              </a:rPr>
              <a:t> and Charles Burnett, ‘The Winding Courses of the Stars: Essays in Ancient Astrology’, </a:t>
            </a:r>
            <a:r>
              <a:rPr lang="en-US" sz="2000" i="1" dirty="0">
                <a:effectLst/>
                <a:latin typeface="Calibri Light" panose="020F0302020204030204" pitchFamily="34" charset="0"/>
                <a:ea typeface="Cambria" panose="02040503050406030204" pitchFamily="18" charset="0"/>
                <a:cs typeface="Calibri Light" panose="020F0302020204030204" pitchFamily="34" charset="0"/>
              </a:rPr>
              <a:t>Culture and Cosmos</a:t>
            </a:r>
            <a:r>
              <a:rPr lang="en-US" sz="2000" dirty="0">
                <a:effectLst/>
                <a:latin typeface="Calibri Light" panose="020F0302020204030204" pitchFamily="34" charset="0"/>
                <a:ea typeface="Cambria" panose="02040503050406030204" pitchFamily="18" charset="0"/>
                <a:cs typeface="Calibri Light" panose="020F0302020204030204" pitchFamily="34" charset="0"/>
              </a:rPr>
              <a:t>, Vol. 11 no 1 and 2, Spring/Summer and Autumn/Winter 2007, pp.   (p. 12).</a:t>
            </a:r>
            <a:endParaRPr lang="en-GB" sz="2000" dirty="0">
              <a:effectLst/>
              <a:latin typeface="Calibri Light" panose="020F0302020204030204" pitchFamily="34" charset="0"/>
              <a:ea typeface="Cambria" panose="02040503050406030204" pitchFamily="18" charset="0"/>
              <a:cs typeface="Calibri Light" panose="020F0302020204030204" pitchFamily="34" charset="0"/>
            </a:endParaRPr>
          </a:p>
          <a:p>
            <a:pPr marL="228600" indent="-228600">
              <a:lnSpc>
                <a:spcPct val="107000"/>
              </a:lnSpc>
              <a:spcAft>
                <a:spcPts val="800"/>
              </a:spcAft>
              <a:tabLst>
                <a:tab pos="228600" algn="l"/>
                <a:tab pos="457200" algn="l"/>
              </a:tabLst>
            </a:pPr>
            <a:endParaRPr lang="en-GB" dirty="0"/>
          </a:p>
        </p:txBody>
      </p:sp>
    </p:spTree>
    <p:extLst>
      <p:ext uri="{BB962C8B-B14F-4D97-AF65-F5344CB8AC3E}">
        <p14:creationId xmlns:p14="http://schemas.microsoft.com/office/powerpoint/2010/main" val="1162341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481CA-242F-7FAF-0D52-2EBD6EF95CBD}"/>
              </a:ext>
            </a:extLst>
          </p:cNvPr>
          <p:cNvSpPr>
            <a:spLocks noGrp="1"/>
          </p:cNvSpPr>
          <p:nvPr>
            <p:ph type="title"/>
          </p:nvPr>
        </p:nvSpPr>
        <p:spPr/>
        <p:txBody>
          <a:bodyPr/>
          <a:lstStyle/>
          <a:p>
            <a:r>
              <a:rPr lang="en-GB" dirty="0"/>
              <a:t>The meaning of Symbol</a:t>
            </a:r>
          </a:p>
        </p:txBody>
      </p:sp>
      <p:sp>
        <p:nvSpPr>
          <p:cNvPr id="3" name="Content Placeholder 2">
            <a:extLst>
              <a:ext uri="{FF2B5EF4-FFF2-40B4-BE49-F238E27FC236}">
                <a16:creationId xmlns:a16="http://schemas.microsoft.com/office/drawing/2014/main" id="{035D0722-2F57-6984-43A7-7F06D7667FBB}"/>
              </a:ext>
            </a:extLst>
          </p:cNvPr>
          <p:cNvSpPr>
            <a:spLocks noGrp="1"/>
          </p:cNvSpPr>
          <p:nvPr>
            <p:ph sz="half" idx="1"/>
          </p:nvPr>
        </p:nvSpPr>
        <p:spPr/>
        <p:txBody>
          <a:bodyPr>
            <a:normAutofit fontScale="77500" lnSpcReduction="20000"/>
          </a:bodyPr>
          <a:lstStyle/>
          <a:p>
            <a:pPr marL="0" indent="0">
              <a:buNone/>
            </a:pPr>
            <a:r>
              <a:rPr lang="en-GB" sz="2800" kern="100" dirty="0">
                <a:effectLst/>
                <a:latin typeface="Calibri Light" panose="020F0302020204030204" pitchFamily="34" charset="0"/>
                <a:ea typeface="Calibri Light" panose="020F0302020204030204" pitchFamily="34" charset="0"/>
                <a:cs typeface="Calibri Light" panose="020F0302020204030204" pitchFamily="34" charset="0"/>
              </a:rPr>
              <a:t>As Peter Struck writes, in its earliest meaning </a:t>
            </a:r>
          </a:p>
          <a:p>
            <a:pPr marL="0" indent="0">
              <a:buNone/>
            </a:pPr>
            <a:r>
              <a:rPr lang="en-GB" sz="2800" kern="100" dirty="0">
                <a:effectLst/>
                <a:latin typeface="Calibri Light" panose="020F0302020204030204" pitchFamily="34" charset="0"/>
                <a:ea typeface="Calibri Light" panose="020F0302020204030204" pitchFamily="34" charset="0"/>
                <a:cs typeface="Calibri Light" panose="020F0302020204030204" pitchFamily="34" charset="0"/>
              </a:rPr>
              <a:t>‘a symbol is one half of an object – usually a piece of cloth, wood, or pottery – that is deliberately split into and then allocated to the parties to an agreement. It is reassembled at a later time to verify the deal’. </a:t>
            </a:r>
          </a:p>
          <a:p>
            <a:pPr marL="0" indent="0">
              <a:buNone/>
            </a:pPr>
            <a:r>
              <a:rPr lang="en-US" sz="2800" dirty="0">
                <a:effectLst/>
                <a:latin typeface="Calibri Light" panose="020F0302020204030204" pitchFamily="34" charset="0"/>
                <a:ea typeface="Calibri Light" panose="020F0302020204030204" pitchFamily="34" charset="0"/>
                <a:cs typeface="Calibri Light" panose="020F0302020204030204" pitchFamily="34" charset="0"/>
              </a:rPr>
              <a:t>Struck, Peter, </a:t>
            </a:r>
            <a:r>
              <a:rPr lang="en-US" sz="2800" i="1" dirty="0">
                <a:effectLst/>
                <a:latin typeface="Calibri Light" panose="020F0302020204030204" pitchFamily="34" charset="0"/>
                <a:ea typeface="Calibri Light" panose="020F0302020204030204" pitchFamily="34" charset="0"/>
                <a:cs typeface="Calibri Light" panose="020F0302020204030204" pitchFamily="34" charset="0"/>
              </a:rPr>
              <a:t>The Birth of the Symbol</a:t>
            </a:r>
            <a:r>
              <a:rPr lang="en-US" sz="2800" dirty="0">
                <a:effectLst/>
                <a:latin typeface="Calibri Light" panose="020F0302020204030204" pitchFamily="34" charset="0"/>
                <a:ea typeface="Calibri Light" panose="020F0302020204030204" pitchFamily="34" charset="0"/>
                <a:cs typeface="Calibri Light" panose="020F0302020204030204" pitchFamily="34" charset="0"/>
              </a:rPr>
              <a:t> (Princeton: Princeton University Press, 2004), p. 78.</a:t>
            </a:r>
            <a:endParaRPr lang="en-GB" sz="2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GB" sz="2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2800" kern="100" dirty="0">
                <a:effectLst/>
                <a:latin typeface="Calibri Light" panose="020F0302020204030204" pitchFamily="34" charset="0"/>
                <a:ea typeface="Calibri Light" panose="020F0302020204030204" pitchFamily="34" charset="0"/>
                <a:cs typeface="Calibri Light" panose="020F0302020204030204" pitchFamily="34" charset="0"/>
              </a:rPr>
              <a:t>Behind the symbol, he continues, is therefore the notion of agreement and therefore a symbol was originally </a:t>
            </a:r>
            <a:r>
              <a:rPr lang="en-GB" sz="2800" b="1" kern="100" dirty="0">
                <a:effectLst/>
                <a:latin typeface="Calibri Light" panose="020F0302020204030204" pitchFamily="34" charset="0"/>
                <a:ea typeface="Calibri Light" panose="020F0302020204030204" pitchFamily="34" charset="0"/>
                <a:cs typeface="Calibri Light" panose="020F0302020204030204" pitchFamily="34" charset="0"/>
              </a:rPr>
              <a:t>social. </a:t>
            </a:r>
          </a:p>
          <a:p>
            <a:endParaRPr lang="en-GB" dirty="0"/>
          </a:p>
        </p:txBody>
      </p:sp>
      <p:pic>
        <p:nvPicPr>
          <p:cNvPr id="6" name="Content Placeholder 5" descr="A book cover of a book&#10;&#10;Description automatically generated">
            <a:extLst>
              <a:ext uri="{FF2B5EF4-FFF2-40B4-BE49-F238E27FC236}">
                <a16:creationId xmlns:a16="http://schemas.microsoft.com/office/drawing/2014/main" id="{1DC313EA-7114-F73C-1D30-D7A29FD97FE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58000" y="2096294"/>
            <a:ext cx="3810000" cy="3810000"/>
          </a:xfrm>
        </p:spPr>
      </p:pic>
    </p:spTree>
    <p:extLst>
      <p:ext uri="{BB962C8B-B14F-4D97-AF65-F5344CB8AC3E}">
        <p14:creationId xmlns:p14="http://schemas.microsoft.com/office/powerpoint/2010/main" val="2251349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B10D5-A7E0-3A7E-8914-FB3C1DD0FF7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Symbol as Representation </a:t>
            </a:r>
            <a:r>
              <a:rPr lang="en-GB" u="sng" dirty="0">
                <a:latin typeface="Calibri Light" panose="020F0302020204030204" pitchFamily="34" charset="0"/>
                <a:cs typeface="Calibri Light" panose="020F0302020204030204" pitchFamily="34" charset="0"/>
              </a:rPr>
              <a:t>and </a:t>
            </a:r>
            <a:r>
              <a:rPr lang="en-GB" dirty="0">
                <a:latin typeface="Calibri Light" panose="020F0302020204030204" pitchFamily="34" charset="0"/>
                <a:cs typeface="Calibri Light" panose="020F0302020204030204" pitchFamily="34" charset="0"/>
              </a:rPr>
              <a:t>Real</a:t>
            </a:r>
          </a:p>
        </p:txBody>
      </p:sp>
      <p:sp>
        <p:nvSpPr>
          <p:cNvPr id="3" name="Content Placeholder 2">
            <a:extLst>
              <a:ext uri="{FF2B5EF4-FFF2-40B4-BE49-F238E27FC236}">
                <a16:creationId xmlns:a16="http://schemas.microsoft.com/office/drawing/2014/main" id="{10CF32EA-7C12-B73E-AE22-7105D49FA054}"/>
              </a:ext>
            </a:extLst>
          </p:cNvPr>
          <p:cNvSpPr>
            <a:spLocks noGrp="1"/>
          </p:cNvSpPr>
          <p:nvPr>
            <p:ph sz="half" idx="1"/>
          </p:nvPr>
        </p:nvSpPr>
        <p:spPr/>
        <p:txBody>
          <a:bodyPr>
            <a:normAutofit lnSpcReduction="10000"/>
          </a:bodyPr>
          <a:lstStyle/>
          <a:p>
            <a:pPr indent="0">
              <a:lnSpc>
                <a:spcPct val="115000"/>
              </a:lnSpc>
              <a:spcAft>
                <a:spcPts val="1000"/>
              </a:spcAft>
              <a:buNone/>
            </a:pP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Struck argues that a symbol </a:t>
            </a:r>
            <a:r>
              <a:rPr lang="en-US" sz="1800" b="1" dirty="0">
                <a:latin typeface="Calibri Light" panose="020F0302020204030204" pitchFamily="34" charset="0"/>
                <a:ea typeface="Calibri Light" panose="020F0302020204030204" pitchFamily="34" charset="0"/>
                <a:cs typeface="Calibri Light" panose="020F0302020204030204" pitchFamily="34" charset="0"/>
              </a:rPr>
              <a:t>really is the same </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as the thing symbolized</a:t>
            </a:r>
          </a:p>
          <a:p>
            <a:pPr indent="0">
              <a:lnSpc>
                <a:spcPct val="115000"/>
              </a:lnSpc>
              <a:spcAft>
                <a:spcPts val="1000"/>
              </a:spcAft>
              <a:buNone/>
            </a:pP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a </a:t>
            </a:r>
            <a:r>
              <a:rPr lang="en-US" sz="1800" b="1" dirty="0">
                <a:effectLst/>
                <a:latin typeface="Calibri Light" panose="020F0302020204030204" pitchFamily="34" charset="0"/>
                <a:ea typeface="Calibri Light" panose="020F0302020204030204" pitchFamily="34" charset="0"/>
                <a:cs typeface="Calibri Light" panose="020F0302020204030204" pitchFamily="34" charset="0"/>
              </a:rPr>
              <a:t>form of representation </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that has an intimate, ontological connection with its referent and is no mere mechanical replication of the world, that is </a:t>
            </a:r>
            <a:r>
              <a:rPr lang="en-US" sz="1800" b="1" dirty="0">
                <a:effectLst/>
                <a:latin typeface="Calibri Light" panose="020F0302020204030204" pitchFamily="34" charset="0"/>
                <a:ea typeface="Calibri Light" panose="020F0302020204030204" pitchFamily="34" charset="0"/>
                <a:cs typeface="Calibri Light" panose="020F0302020204030204" pitchFamily="34" charset="0"/>
              </a:rPr>
              <a:t>transformative and opens up a realm beyond rational experience, that exists simultaneously as a concrete thing and as an abstract and perhaps transcendent truth, and that conveys a unique density of meaning.</a:t>
            </a:r>
          </a:p>
          <a:p>
            <a:pPr indent="0">
              <a:lnSpc>
                <a:spcPct val="115000"/>
              </a:lnSpc>
              <a:spcAft>
                <a:spcPts val="1000"/>
              </a:spcAft>
              <a:buNone/>
            </a:pP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Struck, Peter, </a:t>
            </a:r>
            <a:r>
              <a:rPr lang="en-US" sz="1800" i="1" dirty="0">
                <a:effectLst/>
                <a:latin typeface="Calibri Light" panose="020F0302020204030204" pitchFamily="34" charset="0"/>
                <a:ea typeface="Calibri Light" panose="020F0302020204030204" pitchFamily="34" charset="0"/>
                <a:cs typeface="Calibri Light" panose="020F0302020204030204" pitchFamily="34" charset="0"/>
              </a:rPr>
              <a:t>The Birth of the Symbol</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(Princeton: Princeton University Press, 2004), p. 5.</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a:p>
            <a:endParaRPr lang="en-GB" dirty="0"/>
          </a:p>
        </p:txBody>
      </p:sp>
      <p:pic>
        <p:nvPicPr>
          <p:cNvPr id="5" name="Content Placeholder 5" descr="A book cover of a book&#10;&#10;Description automatically generated">
            <a:extLst>
              <a:ext uri="{FF2B5EF4-FFF2-40B4-BE49-F238E27FC236}">
                <a16:creationId xmlns:a16="http://schemas.microsoft.com/office/drawing/2014/main" id="{78F69350-CDA4-68F1-52AA-AD357FABF10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58000" y="2096294"/>
            <a:ext cx="3810000" cy="3810000"/>
          </a:xfrm>
        </p:spPr>
      </p:pic>
    </p:spTree>
    <p:extLst>
      <p:ext uri="{BB962C8B-B14F-4D97-AF65-F5344CB8AC3E}">
        <p14:creationId xmlns:p14="http://schemas.microsoft.com/office/powerpoint/2010/main" val="7468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E952C-59A8-545F-04AB-F1072C28E1E4}"/>
              </a:ext>
            </a:extLst>
          </p:cNvPr>
          <p:cNvSpPr>
            <a:spLocks noGrp="1"/>
          </p:cNvSpPr>
          <p:nvPr>
            <p:ph type="title"/>
          </p:nvPr>
        </p:nvSpPr>
        <p:spPr/>
        <p:txBody>
          <a:bodyPr/>
          <a:lstStyle/>
          <a:p>
            <a:r>
              <a:rPr lang="en-GB" dirty="0"/>
              <a:t>The Symbol as Ontologically Real</a:t>
            </a:r>
          </a:p>
        </p:txBody>
      </p:sp>
      <p:sp>
        <p:nvSpPr>
          <p:cNvPr id="3" name="Content Placeholder 2">
            <a:extLst>
              <a:ext uri="{FF2B5EF4-FFF2-40B4-BE49-F238E27FC236}">
                <a16:creationId xmlns:a16="http://schemas.microsoft.com/office/drawing/2014/main" id="{48A87CB3-6064-3FA7-4296-B8E3CC634662}"/>
              </a:ext>
            </a:extLst>
          </p:cNvPr>
          <p:cNvSpPr>
            <a:spLocks noGrp="1"/>
          </p:cNvSpPr>
          <p:nvPr>
            <p:ph sz="half" idx="1"/>
          </p:nvPr>
        </p:nvSpPr>
        <p:spPr/>
        <p:txBody>
          <a:bodyPr/>
          <a:lstStyle/>
          <a:p>
            <a:pPr marL="0" indent="0" algn="l">
              <a:lnSpc>
                <a:spcPts val="1284"/>
              </a:lnSpc>
              <a:spcAft>
                <a:spcPts val="800"/>
              </a:spcAft>
              <a:buNone/>
            </a:pP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If a symbol is real it might therefore possess powers such as the ability to heal, a property evident in Neoplatonic theory. </a:t>
            </a:r>
          </a:p>
          <a:p>
            <a:pPr marL="0" indent="0" algn="l">
              <a:lnSpc>
                <a:spcPts val="1284"/>
              </a:lnSpc>
              <a:spcAft>
                <a:spcPts val="800"/>
              </a:spcAft>
              <a:buNone/>
            </a:pP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For example, according to</a:t>
            </a:r>
            <a:r>
              <a:rPr lang="en-GB" sz="1800" b="0" i="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the Neoplatonic philosopher Iamblichus,</a:t>
            </a:r>
            <a:r>
              <a:rPr lang="en-GB" sz="1200" b="0" i="0" dirty="0">
                <a:solidFill>
                  <a:srgbClr val="4D5156"/>
                </a:solidFill>
                <a:effectLst/>
                <a:latin typeface="Roboto" panose="02000000000000000000" pitchFamily="2" charset="0"/>
              </a:rPr>
              <a:t>  c. 245 [4] – c. 325)</a:t>
            </a:r>
            <a:endPar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lgn="l">
              <a:buNone/>
            </a:pPr>
            <a:r>
              <a:rPr lang="en-GB" sz="1800" b="0" i="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a:t>
            </a: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It is the power of ineffable symbols comprehended by the gods alone that establishes theurgical union. Thus, we don’t perform these acts intellectually... In fact, </a:t>
            </a:r>
            <a:r>
              <a:rPr lang="en-GB" sz="1800" b="1"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these very symbols, by themselves, perform their own work,</a:t>
            </a: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 and the ineffable power of the Gods with which these symbols are charged, itself, recognizes, by itself, its own images. It is not awakened to this by our thinking’. </a:t>
            </a:r>
          </a:p>
          <a:p>
            <a:pPr marL="0" indent="0" algn="l">
              <a:buNone/>
            </a:pP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(Iamblichus, </a:t>
            </a:r>
            <a:r>
              <a:rPr lang="en-GB" sz="1800" b="0" i="1"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De </a:t>
            </a:r>
            <a:r>
              <a:rPr lang="en-GB" sz="1800" b="0" i="1" dirty="0" err="1">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mysteriis</a:t>
            </a: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 96:13–97.9).</a:t>
            </a:r>
          </a:p>
          <a:p>
            <a:endParaRPr lang="en-GB" dirty="0"/>
          </a:p>
        </p:txBody>
      </p:sp>
      <p:pic>
        <p:nvPicPr>
          <p:cNvPr id="6" name="Content Placeholder 5" descr="A person with a beard&#10;&#10;Description automatically generated">
            <a:extLst>
              <a:ext uri="{FF2B5EF4-FFF2-40B4-BE49-F238E27FC236}">
                <a16:creationId xmlns:a16="http://schemas.microsoft.com/office/drawing/2014/main" id="{22354E49-8CF3-0A24-E701-9E5C83C810F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82551" y="1453416"/>
            <a:ext cx="2844577" cy="3706570"/>
          </a:xfrm>
        </p:spPr>
      </p:pic>
      <p:sp>
        <p:nvSpPr>
          <p:cNvPr id="10" name="TextBox 9">
            <a:extLst>
              <a:ext uri="{FF2B5EF4-FFF2-40B4-BE49-F238E27FC236}">
                <a16:creationId xmlns:a16="http://schemas.microsoft.com/office/drawing/2014/main" id="{B1AB2FD7-7B59-9465-5146-5B5CE7184DA0}"/>
              </a:ext>
            </a:extLst>
          </p:cNvPr>
          <p:cNvSpPr txBox="1"/>
          <p:nvPr/>
        </p:nvSpPr>
        <p:spPr>
          <a:xfrm>
            <a:off x="3048001" y="7391400"/>
            <a:ext cx="3752850" cy="4524315"/>
          </a:xfrm>
          <a:prstGeom prst="rect">
            <a:avLst/>
          </a:prstGeom>
          <a:noFill/>
        </p:spPr>
        <p:txBody>
          <a:bodyPr wrap="square">
            <a:spAutoFit/>
          </a:bodyPr>
          <a:lstStyle/>
          <a:p>
            <a:r>
              <a:rPr lang="en-GB" sz="1800" dirty="0">
                <a:effectLst/>
                <a:latin typeface="Cambria" panose="02040503050406030204" pitchFamily="18" charset="0"/>
                <a:ea typeface="Calibri" panose="020F0502020204030204" pitchFamily="34" charset="0"/>
                <a:cs typeface="Times New Roman" panose="02020603050405020304" pitchFamily="18" charset="0"/>
              </a:rPr>
              <a:t>According to this view, the belief that such connections exist is therefore a fundamental error. As Mary </a:t>
            </a:r>
            <a:r>
              <a:rPr lang="en-GB" sz="1800" dirty="0" err="1">
                <a:effectLst/>
                <a:latin typeface="Cambria" panose="02040503050406030204" pitchFamily="18" charset="0"/>
                <a:ea typeface="Calibri" panose="020F0502020204030204" pitchFamily="34" charset="0"/>
                <a:cs typeface="Times New Roman" panose="02020603050405020304" pitchFamily="18" charset="0"/>
              </a:rPr>
              <a:t>LeCron</a:t>
            </a:r>
            <a:r>
              <a:rPr lang="en-GB" sz="1800" dirty="0">
                <a:effectLst/>
                <a:latin typeface="Cambria" panose="02040503050406030204" pitchFamily="18" charset="0"/>
                <a:ea typeface="Calibri" panose="020F0502020204030204" pitchFamily="34" charset="0"/>
                <a:cs typeface="Times New Roman" panose="02020603050405020304" pitchFamily="18" charset="0"/>
              </a:rPr>
              <a:t> Foster (1994: 370) wrote, ‘Symbolism arose and evolved into human culture because of a growing appreciation and social utilization of abstract likenesses between objects and events separated in time and space’ (see also Foster and </a:t>
            </a:r>
            <a:r>
              <a:rPr lang="en-GB" sz="1800" dirty="0" err="1">
                <a:effectLst/>
                <a:latin typeface="Cambria" panose="02040503050406030204" pitchFamily="18" charset="0"/>
                <a:ea typeface="Calibri" panose="020F0502020204030204" pitchFamily="34" charset="0"/>
                <a:cs typeface="Times New Roman" panose="02020603050405020304" pitchFamily="18" charset="0"/>
              </a:rPr>
              <a:t>Botscharow</a:t>
            </a:r>
            <a:r>
              <a:rPr lang="en-GB" sz="1800" dirty="0">
                <a:effectLst/>
                <a:latin typeface="Cambria" panose="02040503050406030204" pitchFamily="18" charset="0"/>
                <a:ea typeface="Calibri" panose="020F0502020204030204" pitchFamily="34" charset="0"/>
                <a:cs typeface="Times New Roman" panose="02020603050405020304" pitchFamily="18" charset="0"/>
              </a:rPr>
              <a:t> 1990). Having been identified, symbols then acquire collective power. And as Foster continues, a symbol ‘is any entity that has socially participative meaning’ (Foster 1994: 366).</a:t>
            </a:r>
            <a:endParaRPr lang="en-GB" dirty="0"/>
          </a:p>
        </p:txBody>
      </p:sp>
    </p:spTree>
    <p:extLst>
      <p:ext uri="{BB962C8B-B14F-4D97-AF65-F5344CB8AC3E}">
        <p14:creationId xmlns:p14="http://schemas.microsoft.com/office/powerpoint/2010/main" val="2737426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A4ECF-346F-0861-BE73-FD14BC675F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CCB192-7D82-7F14-1129-EFE2DBE2FA26}"/>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Ritual actions as symbolic</a:t>
            </a:r>
          </a:p>
        </p:txBody>
      </p:sp>
      <p:sp>
        <p:nvSpPr>
          <p:cNvPr id="3" name="Content Placeholder 2">
            <a:extLst>
              <a:ext uri="{FF2B5EF4-FFF2-40B4-BE49-F238E27FC236}">
                <a16:creationId xmlns:a16="http://schemas.microsoft.com/office/drawing/2014/main" id="{3769326A-55F2-F719-8EDC-161534227090}"/>
              </a:ext>
            </a:extLst>
          </p:cNvPr>
          <p:cNvSpPr>
            <a:spLocks noGrp="1"/>
          </p:cNvSpPr>
          <p:nvPr>
            <p:ph sz="half" idx="1"/>
          </p:nvPr>
        </p:nvSpPr>
        <p:spPr/>
        <p:txBody>
          <a:bodyPr/>
          <a:lstStyle/>
          <a:p>
            <a:pPr marL="0" indent="0" algn="l">
              <a:buNone/>
            </a:pP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‘A symbol may indeed be an object, such as a piece of stone or wood, but it might also be a ritual, gesture, word, or sound, acting as, Victor Turner argued, as a container for meaning:</a:t>
            </a:r>
          </a:p>
          <a:p>
            <a:pPr marL="0" indent="0" algn="l">
              <a:buNone/>
            </a:pPr>
            <a:r>
              <a:rPr lang="en-GB" sz="1800" dirty="0">
                <a:solidFill>
                  <a:srgbClr val="222222"/>
                </a:solidFill>
                <a:latin typeface="Calibri Light" panose="020F0302020204030204" pitchFamily="34" charset="0"/>
                <a:ea typeface="Calibri Light" panose="020F0302020204030204" pitchFamily="34" charset="0"/>
                <a:cs typeface="Calibri Light" panose="020F0302020204030204" pitchFamily="34" charset="0"/>
              </a:rPr>
              <a:t>‘</a:t>
            </a:r>
            <a:r>
              <a:rPr lang="en-GB" sz="1800" b="0" i="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By “ritual” I mean prescribed formal behaviour for occasions not given over to technological routine, having reference to beliefs in mystical beings or powers. The symbol is the smallest unit of ritual which still retains all the properties of ritual behaviour; it is the ultimate unit of specific structure in a ritual context’.</a:t>
            </a:r>
          </a:p>
          <a:p>
            <a:pPr marL="0" indent="0">
              <a:buNone/>
            </a:pP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Turner, Victor. </a:t>
            </a:r>
            <a:r>
              <a:rPr lang="en-US" sz="1800" i="1" dirty="0">
                <a:effectLst/>
                <a:latin typeface="Calibri Light" panose="020F0302020204030204" pitchFamily="34" charset="0"/>
                <a:ea typeface="Calibri Light" panose="020F0302020204030204" pitchFamily="34" charset="0"/>
                <a:cs typeface="Calibri Light" panose="020F0302020204030204" pitchFamily="34" charset="0"/>
              </a:rPr>
              <a:t>The Forest of Symbols: Aspects of </a:t>
            </a:r>
            <a:r>
              <a:rPr lang="en-US" sz="1800" i="1" dirty="0" err="1">
                <a:effectLst/>
                <a:latin typeface="Calibri Light" panose="020F0302020204030204" pitchFamily="34" charset="0"/>
                <a:ea typeface="Calibri Light" panose="020F0302020204030204" pitchFamily="34" charset="0"/>
                <a:cs typeface="Calibri Light" panose="020F0302020204030204" pitchFamily="34" charset="0"/>
              </a:rPr>
              <a:t>Ndembu</a:t>
            </a:r>
            <a:r>
              <a:rPr lang="en-US" sz="1800" b="1" i="1" dirty="0">
                <a:effectLst/>
                <a:latin typeface="Calibri Light" panose="020F0302020204030204" pitchFamily="34" charset="0"/>
                <a:ea typeface="Calibri Light" panose="020F0302020204030204" pitchFamily="34" charset="0"/>
                <a:cs typeface="Calibri Light" panose="020F0302020204030204" pitchFamily="34" charset="0"/>
              </a:rPr>
              <a:t> </a:t>
            </a:r>
            <a:r>
              <a:rPr lang="en-US" sz="1800" i="1" dirty="0">
                <a:effectLst/>
                <a:latin typeface="Calibri Light" panose="020F0302020204030204" pitchFamily="34" charset="0"/>
                <a:ea typeface="Calibri Light" panose="020F0302020204030204" pitchFamily="34" charset="0"/>
                <a:cs typeface="Calibri Light" panose="020F0302020204030204" pitchFamily="34" charset="0"/>
              </a:rPr>
              <a:t>Ritual </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(Ithaca and London: Cornell University Press, 1970 [1967]) p. 19;</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6" name="Content Placeholder 5" descr="A book cover with a group of people in green and red&#10;&#10;Description automatically generated">
            <a:extLst>
              <a:ext uri="{FF2B5EF4-FFF2-40B4-BE49-F238E27FC236}">
                <a16:creationId xmlns:a16="http://schemas.microsoft.com/office/drawing/2014/main" id="{D63C234E-24CB-87C8-41A0-32F45247A89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68226" y="1946327"/>
            <a:ext cx="2396640" cy="3676521"/>
          </a:xfrm>
        </p:spPr>
      </p:pic>
    </p:spTree>
    <p:extLst>
      <p:ext uri="{BB962C8B-B14F-4D97-AF65-F5344CB8AC3E}">
        <p14:creationId xmlns:p14="http://schemas.microsoft.com/office/powerpoint/2010/main" val="1061247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BE1EE-EC2B-85BB-5F3A-4675C7ECCE4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On the Stonehenge Complex</a:t>
            </a:r>
          </a:p>
        </p:txBody>
      </p:sp>
      <p:sp>
        <p:nvSpPr>
          <p:cNvPr id="3" name="Content Placeholder 2">
            <a:extLst>
              <a:ext uri="{FF2B5EF4-FFF2-40B4-BE49-F238E27FC236}">
                <a16:creationId xmlns:a16="http://schemas.microsoft.com/office/drawing/2014/main" id="{6402DBC2-8D8C-8A6C-7175-7234D5E8F710}"/>
              </a:ext>
            </a:extLst>
          </p:cNvPr>
          <p:cNvSpPr>
            <a:spLocks noGrp="1"/>
          </p:cNvSpPr>
          <p:nvPr>
            <p:ph sz="half" idx="1"/>
          </p:nvPr>
        </p:nvSpPr>
        <p:spPr/>
        <p:txBody>
          <a:bodyPr/>
          <a:lstStyle/>
          <a:p>
            <a:pPr marL="0" indent="0">
              <a:buNone/>
            </a:pP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‘As the Sun sets and disappears on the western horizon, in a stationary flat earth cosmology, it journeys eastwards past the buried dead through the underworld to be resurrected on the eastern horizon. Just before dark Moon however, the Moon can be seen </a:t>
            </a:r>
            <a:r>
              <a:rPr lang="en-GB" sz="1800" b="1" i="1" dirty="0">
                <a:effectLst/>
                <a:latin typeface="Calibri Light" panose="020F0302020204030204" pitchFamily="34" charset="0"/>
                <a:ea typeface="Calibri Light" panose="020F0302020204030204" pitchFamily="34" charset="0"/>
                <a:cs typeface="Calibri Light" panose="020F0302020204030204" pitchFamily="34" charset="0"/>
              </a:rPr>
              <a:t>rising</a:t>
            </a: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 on the east horizon as waning crescent Moon shortly before sunrise. </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During dark Moon it is then lost in the Sun’s glare and after one to three days can then be seen resurrected and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setting</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on the western horizon after the Sun sets. For about seven to nine days, until it is first quarter Moon, it cannot be seen rising on the eastern horizon because of the light of the already risen Sun. </a:t>
            </a: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Therefore the Moon’s resurrection takes place while dying on the western horizon</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4" name="Content Placeholder 3">
            <a:extLst>
              <a:ext uri="{FF2B5EF4-FFF2-40B4-BE49-F238E27FC236}">
                <a16:creationId xmlns:a16="http://schemas.microsoft.com/office/drawing/2014/main" id="{B8B3F99C-A676-942B-FCE2-D016BA26FD46}"/>
              </a:ext>
            </a:extLst>
          </p:cNvPr>
          <p:cNvSpPr>
            <a:spLocks noGrp="1"/>
          </p:cNvSpPr>
          <p:nvPr>
            <p:ph sz="half" idx="2"/>
          </p:nvPr>
        </p:nvSpPr>
        <p:spPr/>
        <p:txBody>
          <a:bodyPr/>
          <a:lstStyle/>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Lionel Sims and David Fisher, ‘Through the Gloomy Vale: Underworld Alignments at Stonehenge’,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Culture and Cosmos</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Vol. 21 no 1 and 2, Spring/Summer and Autumn/Winter 2017, pp. 11-30 (p. 23). </a:t>
            </a:r>
          </a:p>
          <a:p>
            <a:endParaRPr lang="en-GB" dirty="0"/>
          </a:p>
        </p:txBody>
      </p:sp>
      <p:pic>
        <p:nvPicPr>
          <p:cNvPr id="5" name="Content Placeholder 4">
            <a:extLst>
              <a:ext uri="{FF2B5EF4-FFF2-40B4-BE49-F238E27FC236}">
                <a16:creationId xmlns:a16="http://schemas.microsoft.com/office/drawing/2014/main" id="{5E3345D3-A625-F2E2-A7B6-C1697C118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6025" y="2986420"/>
            <a:ext cx="2286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diagram of a sun&#10;&#10;Description automatically generated">
            <a:extLst>
              <a:ext uri="{FF2B5EF4-FFF2-40B4-BE49-F238E27FC236}">
                <a16:creationId xmlns:a16="http://schemas.microsoft.com/office/drawing/2014/main" id="{0DF6CA48-8DBF-C12E-0587-63ACECDC61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2550" y="2986420"/>
            <a:ext cx="1760267" cy="1714500"/>
          </a:xfrm>
          <a:prstGeom prst="rect">
            <a:avLst/>
          </a:prstGeom>
        </p:spPr>
      </p:pic>
    </p:spTree>
    <p:extLst>
      <p:ext uri="{BB962C8B-B14F-4D97-AF65-F5344CB8AC3E}">
        <p14:creationId xmlns:p14="http://schemas.microsoft.com/office/powerpoint/2010/main" val="819182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8EFE2-5AE4-5FD9-50C8-3BE746D15A6B}"/>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Ritual as an active participant in symbolic systems</a:t>
            </a:r>
          </a:p>
        </p:txBody>
      </p:sp>
      <p:sp>
        <p:nvSpPr>
          <p:cNvPr id="3" name="Content Placeholder 2">
            <a:extLst>
              <a:ext uri="{FF2B5EF4-FFF2-40B4-BE49-F238E27FC236}">
                <a16:creationId xmlns:a16="http://schemas.microsoft.com/office/drawing/2014/main" id="{859D2D50-D797-C1EC-05F9-A38253989820}"/>
              </a:ext>
            </a:extLst>
          </p:cNvPr>
          <p:cNvSpPr>
            <a:spLocks noGrp="1"/>
          </p:cNvSpPr>
          <p:nvPr>
            <p:ph sz="half" idx="1"/>
          </p:nvPr>
        </p:nvSpPr>
        <p:spPr/>
        <p:txBody>
          <a:bodyPr/>
          <a:lstStyle/>
          <a:p>
            <a:pPr marL="0" indent="0">
              <a:buNone/>
            </a:pPr>
            <a:r>
              <a:rPr lang="en-GB" sz="1800" b="1"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‘…performance models suggest active rather than passive roles for ritual participants who reinterpret value-laden symbols as they communicate them. </a:t>
            </a:r>
            <a:r>
              <a:rPr lang="en-GB" sz="180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Cultural life has come to be seen as this dynamic generation and modification of symbolic systems, as something constantly being created by the community. </a:t>
            </a:r>
            <a:r>
              <a:rPr lang="en-GB" sz="1800" b="1"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From this perspective, change becomes a dynamic process integral to how people live and reproduce culture, not something that happens to a passive and static social entity</a:t>
            </a:r>
            <a:r>
              <a:rPr lang="en-GB" sz="1800" dirty="0">
                <a:solidFill>
                  <a:srgbClr val="222222"/>
                </a:solidFill>
                <a:effectLst/>
                <a:latin typeface="Calibri Light" panose="020F0302020204030204" pitchFamily="34" charset="0"/>
                <a:ea typeface="Calibri Light" panose="020F0302020204030204" pitchFamily="34" charset="0"/>
                <a:cs typeface="Calibri Light" panose="020F0302020204030204" pitchFamily="34" charset="0"/>
              </a:rPr>
              <a:t>. </a:t>
            </a:r>
          </a:p>
          <a:p>
            <a:pPr marL="0" indent="0">
              <a:buNone/>
            </a:pPr>
            <a:endParaRPr lang="en-GB" sz="1800" kern="100" dirty="0">
              <a:solidFill>
                <a:srgbClr val="222222"/>
              </a:solidFill>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kern="100" dirty="0">
                <a:effectLst/>
                <a:latin typeface="Calibri Light" panose="020F0302020204030204" pitchFamily="34" charset="0"/>
                <a:ea typeface="Calibri Light" panose="020F0302020204030204" pitchFamily="34" charset="0"/>
                <a:cs typeface="Calibri Light" panose="020F0302020204030204" pitchFamily="34" charset="0"/>
              </a:rPr>
              <a:t>Bell, Catherine, </a:t>
            </a:r>
            <a:r>
              <a:rPr lang="en-US" sz="1800" i="1" kern="100" dirty="0">
                <a:effectLst/>
                <a:latin typeface="Calibri Light" panose="020F0302020204030204" pitchFamily="34" charset="0"/>
                <a:ea typeface="Calibri Light" panose="020F0302020204030204" pitchFamily="34" charset="0"/>
                <a:cs typeface="Calibri Light" panose="020F0302020204030204" pitchFamily="34" charset="0"/>
              </a:rPr>
              <a:t>Ritual, Perspectives and Dimensions</a:t>
            </a:r>
            <a:r>
              <a:rPr lang="en-US" sz="1800" kern="100" dirty="0">
                <a:effectLst/>
                <a:latin typeface="Calibri Light" panose="020F0302020204030204" pitchFamily="34" charset="0"/>
                <a:ea typeface="Calibri Light" panose="020F0302020204030204" pitchFamily="34" charset="0"/>
                <a:cs typeface="Calibri Light" panose="020F0302020204030204" pitchFamily="34" charset="0"/>
              </a:rPr>
              <a:t> (Oxford: Oxford University Press, 1997), p. 73.</a:t>
            </a:r>
            <a:endParaRPr lang="en-GB" sz="1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11" name="Content Placeholder 10" descr="A screenshot of a computer&#10;&#10;Description automatically generated">
            <a:extLst>
              <a:ext uri="{FF2B5EF4-FFF2-40B4-BE49-F238E27FC236}">
                <a16:creationId xmlns:a16="http://schemas.microsoft.com/office/drawing/2014/main" id="{4234C13F-C8BB-DD3F-5B6D-71F56244396F}"/>
              </a:ext>
            </a:extLst>
          </p:cNvPr>
          <p:cNvPicPr>
            <a:picLocks noGrp="1" noChangeAspect="1"/>
          </p:cNvPicPr>
          <p:nvPr>
            <p:ph sz="half" idx="2"/>
          </p:nvPr>
        </p:nvPicPr>
        <p:blipFill rotWithShape="1">
          <a:blip r:embed="rId2"/>
          <a:srcRect l="25426" t="52158" r="55961"/>
          <a:stretch/>
        </p:blipFill>
        <p:spPr bwMode="auto">
          <a:xfrm>
            <a:off x="6771704" y="1825625"/>
            <a:ext cx="3125342" cy="43513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67095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alibri Light" panose="020F0302020204030204" pitchFamily="34" charset="0"/>
                <a:ea typeface="Calibri Light" panose="020F0302020204030204" pitchFamily="34" charset="0"/>
                <a:cs typeface="Calibri Light" panose="020F0302020204030204" pitchFamily="34" charset="0"/>
              </a:rPr>
              <a:t>Astrology and Symbol</a:t>
            </a:r>
          </a:p>
        </p:txBody>
      </p:sp>
      <p:sp>
        <p:nvSpPr>
          <p:cNvPr id="3" name="Content Placeholder 2"/>
          <p:cNvSpPr>
            <a:spLocks noGrp="1"/>
          </p:cNvSpPr>
          <p:nvPr>
            <p:ph idx="1"/>
          </p:nvPr>
        </p:nvSpPr>
        <p:spPr/>
        <p:txBody>
          <a:bodyPr>
            <a:normAutofit fontScale="85000" lnSpcReduction="20000"/>
          </a:bodyPr>
          <a:lstStyle/>
          <a:p>
            <a:endParaRPr lang="en-US" dirty="0"/>
          </a:p>
          <a:p>
            <a:pPr marL="0" indent="0">
              <a:buNone/>
            </a:pPr>
            <a:r>
              <a:rPr lang="en-US" dirty="0">
                <a:latin typeface="Calibri Light" panose="020F0302020204030204" pitchFamily="34" charset="0"/>
                <a:ea typeface="Calibri Light" panose="020F0302020204030204" pitchFamily="34" charset="0"/>
                <a:cs typeface="Calibri Light" panose="020F0302020204030204" pitchFamily="34" charset="0"/>
              </a:rPr>
              <a:t>Similarly, for the humanistic astrologer, a birth chart is a </a:t>
            </a:r>
            <a:r>
              <a:rPr lang="en-US" b="1" dirty="0">
                <a:latin typeface="Calibri Light" panose="020F0302020204030204" pitchFamily="34" charset="0"/>
                <a:ea typeface="Calibri Light" panose="020F0302020204030204" pitchFamily="34" charset="0"/>
                <a:cs typeface="Calibri Light" panose="020F0302020204030204" pitchFamily="34" charset="0"/>
              </a:rPr>
              <a:t>person-centered symbol</a:t>
            </a:r>
            <a:r>
              <a:rPr lang="en-US" dirty="0">
                <a:latin typeface="Calibri Light" panose="020F0302020204030204" pitchFamily="34" charset="0"/>
                <a:ea typeface="Calibri Light" panose="020F0302020204030204" pitchFamily="34" charset="0"/>
                <a:cs typeface="Calibri Light" panose="020F0302020204030204" pitchFamily="34" charset="0"/>
              </a:rPr>
              <a:t>. That is to say</a:t>
            </a:r>
            <a:r>
              <a:rPr lang="en-US" b="1" dirty="0">
                <a:latin typeface="Calibri Light" panose="020F0302020204030204" pitchFamily="34" charset="0"/>
                <a:ea typeface="Calibri Light" panose="020F0302020204030204" pitchFamily="34" charset="0"/>
                <a:cs typeface="Calibri Light" panose="020F0302020204030204" pitchFamily="34" charset="0"/>
              </a:rPr>
              <a:t>, it carries a "message" — the symbolic formulation of the individual's dharma</a:t>
            </a:r>
            <a:r>
              <a:rPr lang="en-US" dirty="0">
                <a:latin typeface="Calibri Light" panose="020F0302020204030204" pitchFamily="34" charset="0"/>
                <a:ea typeface="Calibri Light" panose="020F0302020204030204" pitchFamily="34" charset="0"/>
                <a:cs typeface="Calibri Light" panose="020F0302020204030204" pitchFamily="34" charset="0"/>
              </a:rPr>
              <a:t>. It </a:t>
            </a:r>
            <a:r>
              <a:rPr lang="en-US" i="1" dirty="0">
                <a:latin typeface="Calibri Light" panose="020F0302020204030204" pitchFamily="34" charset="0"/>
                <a:ea typeface="Calibri Light" panose="020F0302020204030204" pitchFamily="34" charset="0"/>
                <a:cs typeface="Calibri Light" panose="020F0302020204030204" pitchFamily="34" charset="0"/>
              </a:rPr>
              <a:t>suggests</a:t>
            </a:r>
            <a:r>
              <a:rPr lang="en-US" dirty="0">
                <a:latin typeface="Calibri Light" panose="020F0302020204030204" pitchFamily="34" charset="0"/>
                <a:ea typeface="Calibri Light" panose="020F0302020204030204" pitchFamily="34" charset="0"/>
                <a:cs typeface="Calibri Light" panose="020F0302020204030204" pitchFamily="34" charset="0"/>
              </a:rPr>
              <a:t> </a:t>
            </a:r>
            <a:r>
              <a:rPr lang="en-US" b="1" dirty="0">
                <a:latin typeface="Calibri Light" panose="020F0302020204030204" pitchFamily="34" charset="0"/>
                <a:ea typeface="Calibri Light" panose="020F0302020204030204" pitchFamily="34" charset="0"/>
                <a:cs typeface="Calibri Light" panose="020F0302020204030204" pitchFamily="34" charset="0"/>
              </a:rPr>
              <a:t>how he can best actualize the innate potentialities of his particular and unique selfhood</a:t>
            </a:r>
            <a:r>
              <a:rPr lang="en-US" dirty="0">
                <a:latin typeface="Calibri Light" panose="020F0302020204030204" pitchFamily="34" charset="0"/>
                <a:ea typeface="Calibri Light" panose="020F0302020204030204" pitchFamily="34" charset="0"/>
                <a:cs typeface="Calibri Light" panose="020F0302020204030204" pitchFamily="34" charset="0"/>
              </a:rPr>
              <a:t>. It is a symbol, a </a:t>
            </a:r>
            <a:r>
              <a:rPr lang="en-US" dirty="0" err="1">
                <a:latin typeface="Calibri Light" panose="020F0302020204030204" pitchFamily="34" charset="0"/>
                <a:ea typeface="Calibri Light" panose="020F0302020204030204" pitchFamily="34" charset="0"/>
                <a:cs typeface="Calibri Light" panose="020F0302020204030204" pitchFamily="34" charset="0"/>
              </a:rPr>
              <a:t>mandala</a:t>
            </a:r>
            <a:r>
              <a:rPr lang="en-US" dirty="0">
                <a:latin typeface="Calibri Light" panose="020F0302020204030204" pitchFamily="34" charset="0"/>
                <a:ea typeface="Calibri Light" panose="020F0302020204030204" pitchFamily="34" charset="0"/>
                <a:cs typeface="Calibri Light" panose="020F0302020204030204" pitchFamily="34" charset="0"/>
              </a:rPr>
              <a:t>, or logos, </a:t>
            </a:r>
            <a:r>
              <a:rPr lang="en-US" b="1" dirty="0">
                <a:latin typeface="Calibri Light" panose="020F0302020204030204" pitchFamily="34" charset="0"/>
                <a:ea typeface="Calibri Light" panose="020F0302020204030204" pitchFamily="34" charset="0"/>
                <a:cs typeface="Calibri Light" panose="020F0302020204030204" pitchFamily="34" charset="0"/>
              </a:rPr>
              <a:t>a word of power</a:t>
            </a:r>
            <a:r>
              <a:rPr lang="en-US" dirty="0">
                <a:latin typeface="Calibri Light" panose="020F0302020204030204" pitchFamily="34" charset="0"/>
                <a:ea typeface="Calibri Light" panose="020F0302020204030204" pitchFamily="34" charset="0"/>
                <a:cs typeface="Calibri Light" panose="020F0302020204030204" pitchFamily="34" charset="0"/>
              </a:rPr>
              <a:t>. Astrology, seen from this point of view, is a language of symbols. Because it is a language, it implies a </a:t>
            </a:r>
            <a:r>
              <a:rPr lang="en-US" b="1" dirty="0">
                <a:latin typeface="Calibri Light" panose="020F0302020204030204" pitchFamily="34" charset="0"/>
                <a:ea typeface="Calibri Light" panose="020F0302020204030204" pitchFamily="34" charset="0"/>
                <a:cs typeface="Calibri Light" panose="020F0302020204030204" pitchFamily="34" charset="0"/>
              </a:rPr>
              <a:t>process of unfoldment of an idea of feeling-response</a:t>
            </a:r>
            <a:r>
              <a:rPr lang="en-US" dirty="0">
                <a:latin typeface="Calibri Light" panose="020F0302020204030204" pitchFamily="34" charset="0"/>
                <a:ea typeface="Calibri Light" panose="020F0302020204030204" pitchFamily="34" charset="0"/>
                <a:cs typeface="Calibri Light" panose="020F0302020204030204" pitchFamily="34" charset="0"/>
              </a:rPr>
              <a:t>.’</a:t>
            </a:r>
          </a:p>
          <a:p>
            <a:pPr marL="0" indent="0">
              <a:buNone/>
            </a:pP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dirty="0">
                <a:latin typeface="Calibri Light" panose="020F0302020204030204" pitchFamily="34" charset="0"/>
                <a:ea typeface="Calibri Light" panose="020F0302020204030204" pitchFamily="34" charset="0"/>
                <a:cs typeface="Calibri Light" panose="020F0302020204030204" pitchFamily="34" charset="0"/>
              </a:rPr>
              <a:t>Rudhyar, Dane, ‘Symbols and the Cyclic Character of Human Existence’, </a:t>
            </a:r>
            <a:r>
              <a:rPr lang="en-US" u="sng" dirty="0">
                <a:latin typeface="Calibri Light" panose="020F0302020204030204" pitchFamily="34" charset="0"/>
                <a:ea typeface="Calibri Light" panose="020F0302020204030204" pitchFamily="34" charset="0"/>
                <a:cs typeface="Calibri Light" panose="020F0302020204030204" pitchFamily="34" charset="0"/>
                <a:hlinkClick r:id="rId2"/>
              </a:rPr>
              <a:t>http://mindfire.ca/The%20Sabian%20Symbols/An%20Astrological%20Mandala%20-%20Symbols%20&amp;%20the%20Cyclic%20Character%20of%20Existence.htm</a:t>
            </a:r>
            <a:r>
              <a:rPr lang="en-US" dirty="0">
                <a:latin typeface="Calibri Light" panose="020F0302020204030204" pitchFamily="34" charset="0"/>
                <a:ea typeface="Calibri Light" panose="020F0302020204030204" pitchFamily="34" charset="0"/>
                <a:cs typeface="Calibri Light" panose="020F0302020204030204" pitchFamily="34" charset="0"/>
              </a:rPr>
              <a:t>, accessed 4 November 2012; See also Rudhyar, Dane, </a:t>
            </a:r>
            <a:r>
              <a:rPr lang="en-US" i="1" dirty="0">
                <a:latin typeface="Calibri Light" panose="020F0302020204030204" pitchFamily="34" charset="0"/>
                <a:ea typeface="Calibri Light" panose="020F0302020204030204" pitchFamily="34" charset="0"/>
                <a:cs typeface="Calibri Light" panose="020F0302020204030204" pitchFamily="34" charset="0"/>
              </a:rPr>
              <a:t>The </a:t>
            </a:r>
            <a:r>
              <a:rPr lang="en-US" i="1" dirty="0" err="1">
                <a:latin typeface="Calibri Light" panose="020F0302020204030204" pitchFamily="34" charset="0"/>
                <a:ea typeface="Calibri Light" panose="020F0302020204030204" pitchFamily="34" charset="0"/>
                <a:cs typeface="Calibri Light" panose="020F0302020204030204" pitchFamily="34" charset="0"/>
              </a:rPr>
              <a:t>Planetarisation</a:t>
            </a:r>
            <a:r>
              <a:rPr lang="en-US" i="1" dirty="0">
                <a:latin typeface="Calibri Light" panose="020F0302020204030204" pitchFamily="34" charset="0"/>
                <a:ea typeface="Calibri Light" panose="020F0302020204030204" pitchFamily="34" charset="0"/>
                <a:cs typeface="Calibri Light" panose="020F0302020204030204" pitchFamily="34" charset="0"/>
              </a:rPr>
              <a:t> of Consciousness</a:t>
            </a:r>
            <a:r>
              <a:rPr lang="en-US" dirty="0">
                <a:latin typeface="Calibri Light" panose="020F0302020204030204" pitchFamily="34" charset="0"/>
                <a:ea typeface="Calibri Light" panose="020F0302020204030204" pitchFamily="34" charset="0"/>
                <a:cs typeface="Calibri Light" panose="020F0302020204030204" pitchFamily="34" charset="0"/>
              </a:rPr>
              <a:t>,(New York, Aurora Press, 1977), esp. pp. 226-231.</a:t>
            </a:r>
          </a:p>
          <a:p>
            <a:pPr marL="0" indent="0">
              <a:buNone/>
            </a:pPr>
            <a:r>
              <a:rPr lang="en-US" dirty="0">
                <a:latin typeface="Calibri Light" panose="020F0302020204030204" pitchFamily="34" charset="0"/>
                <a:ea typeface="Calibri Light" panose="020F0302020204030204" pitchFamily="34" charset="0"/>
                <a:cs typeface="Calibri Light" panose="020F0302020204030204" pitchFamily="34" charset="0"/>
              </a:rPr>
              <a:t>Rudhyar, Dane, ‘Symbols and the Cyclic Character of Human Existence’.</a:t>
            </a:r>
          </a:p>
          <a:p>
            <a:endParaRPr lang="en-US" dirty="0"/>
          </a:p>
        </p:txBody>
      </p:sp>
      <p:pic>
        <p:nvPicPr>
          <p:cNvPr id="4" name="Picture 3" descr="Dane Rudhyar 2.jpeg"/>
          <p:cNvPicPr>
            <a:picLocks noChangeAspect="1"/>
          </p:cNvPicPr>
          <p:nvPr/>
        </p:nvPicPr>
        <p:blipFill>
          <a:blip r:embed="rId3" cstate="print"/>
          <a:stretch>
            <a:fillRect/>
          </a:stretch>
        </p:blipFill>
        <p:spPr>
          <a:xfrm>
            <a:off x="9525024" y="0"/>
            <a:ext cx="1023938" cy="161270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9C212-176D-0642-4494-FEA7EC0B3837}"/>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Conclusion</a:t>
            </a:r>
          </a:p>
        </p:txBody>
      </p:sp>
      <p:sp>
        <p:nvSpPr>
          <p:cNvPr id="3" name="Content Placeholder 2">
            <a:extLst>
              <a:ext uri="{FF2B5EF4-FFF2-40B4-BE49-F238E27FC236}">
                <a16:creationId xmlns:a16="http://schemas.microsoft.com/office/drawing/2014/main" id="{A211A1C2-D320-22B9-505B-17A4725D3FB3}"/>
              </a:ext>
            </a:extLst>
          </p:cNvPr>
          <p:cNvSpPr>
            <a:spLocks noGrp="1"/>
          </p:cNvSpPr>
          <p:nvPr>
            <p:ph idx="1"/>
          </p:nvPr>
        </p:nvSpPr>
        <p:spPr/>
        <p:txBody>
          <a:bodyPr/>
          <a:lstStyle/>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Is the root concept in magic and divination the symbol, which can both be acted on by the diviner and magician, and can act on the diviner and magician, who are joined in a single process?</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A participation mystique.</a:t>
            </a:r>
          </a:p>
          <a:p>
            <a:pPr marL="0" indent="0">
              <a:buNone/>
            </a:pPr>
            <a:r>
              <a:rPr lang="en-GB" dirty="0">
                <a:latin typeface="Calibri Light" panose="020F0302020204030204" pitchFamily="34" charset="0"/>
                <a:ea typeface="Calibri Light" panose="020F0302020204030204" pitchFamily="34" charset="0"/>
                <a:cs typeface="Calibri Light" panose="020F0302020204030204" pitchFamily="34" charset="0"/>
              </a:rPr>
              <a:t>An enchantment.</a:t>
            </a:r>
          </a:p>
        </p:txBody>
      </p:sp>
    </p:spTree>
    <p:extLst>
      <p:ext uri="{BB962C8B-B14F-4D97-AF65-F5344CB8AC3E}">
        <p14:creationId xmlns:p14="http://schemas.microsoft.com/office/powerpoint/2010/main" val="4032871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17979</TotalTime>
  <Words>2184</Words>
  <Application>Microsoft Office PowerPoint</Application>
  <PresentationFormat>Widescreen</PresentationFormat>
  <Paragraphs>94</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Aptos Display</vt:lpstr>
      <vt:lpstr>Arial</vt:lpstr>
      <vt:lpstr>Calibri Light</vt:lpstr>
      <vt:lpstr>Cambria</vt:lpstr>
      <vt:lpstr>Roboto</vt:lpstr>
      <vt:lpstr>Office Theme</vt:lpstr>
      <vt:lpstr> </vt:lpstr>
      <vt:lpstr>Astrology and Symbol</vt:lpstr>
      <vt:lpstr>Liz Greene lecture notes on magic 2012</vt:lpstr>
      <vt:lpstr>What is a symbol?</vt:lpstr>
      <vt:lpstr>Symbolism in Neolithic Astronomy</vt:lpstr>
      <vt:lpstr>Symbolic Loading in Neolithic Astronomy</vt:lpstr>
      <vt:lpstr>Symbolic Repertoire in Neolithic Astronomy</vt:lpstr>
      <vt:lpstr>Two uses of the word symbol: symbol as representation</vt:lpstr>
      <vt:lpstr>Two uses of the word symbol: symbol as Real</vt:lpstr>
      <vt:lpstr>Origins</vt:lpstr>
      <vt:lpstr>The meaning of Symbol</vt:lpstr>
      <vt:lpstr>Symbol as Representation and Real</vt:lpstr>
      <vt:lpstr>The Symbol as Ontologically Real</vt:lpstr>
      <vt:lpstr>Ritual actions as symbolic</vt:lpstr>
      <vt:lpstr>On the Stonehenge Complex</vt:lpstr>
      <vt:lpstr>Ritual as an active participant in symbolic systems</vt:lpstr>
      <vt:lpstr>Astrology and Symbol</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Symbols and Stones: exploring theory and meaning of Neolithic astronomy</dc:title>
  <dc:creator>Nicholas Campion</dc:creator>
  <cp:lastModifiedBy>Nicholas Campion</cp:lastModifiedBy>
  <cp:revision>21</cp:revision>
  <dcterms:created xsi:type="dcterms:W3CDTF">2024-10-16T17:03:42Z</dcterms:created>
  <dcterms:modified xsi:type="dcterms:W3CDTF">2024-12-03T12:14:23Z</dcterms:modified>
</cp:coreProperties>
</file>