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3" r:id="rId7"/>
    <p:sldId id="260" r:id="rId8"/>
    <p:sldId id="262" r:id="rId9"/>
    <p:sldId id="266" r:id="rId10"/>
    <p:sldId id="265" r:id="rId11"/>
    <p:sldId id="264"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A854852-8194-74B2-6F27-098F92F97001}" v="461" dt="2025-07-16T14:15:31.3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18/07/2025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18/07/2025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18/07/2025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18/07/2025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18/07/2025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18/07/2025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18/07/2025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b85tkcqHmgk"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7057" y="2229420"/>
            <a:ext cx="9144000" cy="2387600"/>
          </a:xfrm>
        </p:spPr>
        <p:txBody>
          <a:bodyPr>
            <a:normAutofit fontScale="90000"/>
          </a:bodyPr>
          <a:lstStyle/>
          <a:p>
            <a:br>
              <a:rPr lang="en-GB" dirty="0"/>
            </a:br>
            <a:br>
              <a:rPr lang="en-GB" dirty="0"/>
            </a:br>
            <a:r>
              <a:rPr lang="en-GB" dirty="0" err="1"/>
              <a:t>leo</a:t>
            </a:r>
            <a:r>
              <a:rPr lang="en-GB" dirty="0"/>
              <a:t>  </a:t>
            </a:r>
            <a:r>
              <a:rPr lang="en-GB" dirty="0" err="1"/>
              <a:t>luke</a:t>
            </a:r>
            <a:br>
              <a:rPr lang="en-GB" dirty="0"/>
            </a:br>
            <a:r>
              <a:rPr lang="en-GB" dirty="0"/>
              <a:t>Student number-2416802</a:t>
            </a:r>
            <a:br>
              <a:rPr lang="en-GB" dirty="0"/>
            </a:br>
            <a:r>
              <a:rPr lang="en-GB" dirty="0"/>
              <a:t>lecturer -gemma </a:t>
            </a:r>
            <a:br>
              <a:rPr lang="en-GB" dirty="0"/>
            </a:br>
            <a:r>
              <a:rPr lang="en-GB" dirty="0"/>
              <a:t>unit - 4004</a:t>
            </a:r>
            <a:br>
              <a:rPr lang="en-GB" dirty="0"/>
            </a:b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02DDFC7-CF1E-4855-7173-A4B809C8FB4F}"/>
              </a:ext>
            </a:extLst>
          </p:cNvPr>
          <p:cNvSpPr>
            <a:spLocks noGrp="1"/>
          </p:cNvSpPr>
          <p:nvPr>
            <p:ph type="title"/>
          </p:nvPr>
        </p:nvSpPr>
        <p:spPr>
          <a:xfrm>
            <a:off x="6234865" y="568517"/>
            <a:ext cx="5248221" cy="1067209"/>
          </a:xfrm>
        </p:spPr>
        <p:txBody>
          <a:bodyPr>
            <a:normAutofit/>
          </a:bodyPr>
          <a:lstStyle/>
          <a:p>
            <a:r>
              <a:rPr lang="en-GB" sz="3400">
                <a:solidFill>
                  <a:schemeClr val="bg1"/>
                </a:solidFill>
                <a:latin typeface="Calibri"/>
                <a:ea typeface="Calibri"/>
                <a:cs typeface="Calibri"/>
              </a:rPr>
              <a:t>How I would go about Managing a restaurant</a:t>
            </a:r>
          </a:p>
        </p:txBody>
      </p:sp>
      <p:pic>
        <p:nvPicPr>
          <p:cNvPr id="4" name="Content Placeholder 3" descr="Image result for restaurant">
            <a:extLst>
              <a:ext uri="{FF2B5EF4-FFF2-40B4-BE49-F238E27FC236}">
                <a16:creationId xmlns:a16="http://schemas.microsoft.com/office/drawing/2014/main" id="{4174D2D4-96B9-1D86-0AA4-3619D2AB5E4E}"/>
              </a:ext>
            </a:extLst>
          </p:cNvPr>
          <p:cNvPicPr>
            <a:picLocks noChangeAspect="1"/>
          </p:cNvPicPr>
          <p:nvPr/>
        </p:nvPicPr>
        <p:blipFill>
          <a:blip r:embed="rId2"/>
          <a:srcRect l="21511" r="13243" b="-1"/>
          <a:stretch/>
        </p:blipFill>
        <p:spPr>
          <a:xfrm>
            <a:off x="739959" y="1095407"/>
            <a:ext cx="4754947" cy="4754947"/>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ln w="28575">
            <a:noFill/>
          </a:ln>
        </p:spPr>
      </p:pic>
      <p:grpSp>
        <p:nvGrpSpPr>
          <p:cNvPr id="13" name="Group 12">
            <a:extLst>
              <a:ext uri="{FF2B5EF4-FFF2-40B4-BE49-F238E27FC236}">
                <a16:creationId xmlns:a16="http://schemas.microsoft.com/office/drawing/2014/main" id="{B894EFA8-F425-4D19-A94B-445388B31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14" name="Freeform: Shape 13">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5" name="Freeform: Shape 14">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sp>
        <p:nvSpPr>
          <p:cNvPr id="8" name="Content Placeholder 7">
            <a:extLst>
              <a:ext uri="{FF2B5EF4-FFF2-40B4-BE49-F238E27FC236}">
                <a16:creationId xmlns:a16="http://schemas.microsoft.com/office/drawing/2014/main" id="{EA1B4ABD-EBBC-6FD5-3F0B-317B7E8ACEC5}"/>
              </a:ext>
            </a:extLst>
          </p:cNvPr>
          <p:cNvSpPr>
            <a:spLocks noGrp="1"/>
          </p:cNvSpPr>
          <p:nvPr>
            <p:ph idx="1"/>
          </p:nvPr>
        </p:nvSpPr>
        <p:spPr>
          <a:xfrm>
            <a:off x="6234868" y="1820369"/>
            <a:ext cx="5217173" cy="4351338"/>
          </a:xfrm>
        </p:spPr>
        <p:txBody>
          <a:bodyPr vert="horz" lIns="91440" tIns="45720" rIns="91440" bIns="45720" rtlCol="0" anchor="t">
            <a:normAutofit/>
          </a:bodyPr>
          <a:lstStyle/>
          <a:p>
            <a:r>
              <a:rPr lang="en-US" dirty="0">
                <a:solidFill>
                  <a:schemeClr val="bg1"/>
                </a:solidFill>
              </a:rPr>
              <a:t>Key to managing a restaurant in my opinion is leading a team and communication pay key roles to a function hierarchy without negativity </a:t>
            </a:r>
          </a:p>
        </p:txBody>
      </p:sp>
      <p:grpSp>
        <p:nvGrpSpPr>
          <p:cNvPr id="17"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18" name="Freeform: Shape 17">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24124912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Arc 15">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3B571AB-AC86-1A72-2FA4-3CB00227CB35}"/>
              </a:ext>
            </a:extLst>
          </p:cNvPr>
          <p:cNvSpPr>
            <a:spLocks noGrp="1"/>
          </p:cNvSpPr>
          <p:nvPr>
            <p:ph type="title"/>
          </p:nvPr>
        </p:nvSpPr>
        <p:spPr>
          <a:xfrm>
            <a:off x="5894962" y="479493"/>
            <a:ext cx="5458838" cy="1325563"/>
          </a:xfrm>
        </p:spPr>
        <p:txBody>
          <a:bodyPr>
            <a:normAutofit/>
          </a:bodyPr>
          <a:lstStyle/>
          <a:p>
            <a:r>
              <a:rPr lang="en-GB" dirty="0"/>
              <a:t>Kitchen roles </a:t>
            </a:r>
          </a:p>
        </p:txBody>
      </p:sp>
      <p:sp>
        <p:nvSpPr>
          <p:cNvPr id="17"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Image result for chefs">
            <a:extLst>
              <a:ext uri="{FF2B5EF4-FFF2-40B4-BE49-F238E27FC236}">
                <a16:creationId xmlns:a16="http://schemas.microsoft.com/office/drawing/2014/main" id="{8BC60377-043D-7898-1593-59D78DDCDD1C}"/>
              </a:ext>
            </a:extLst>
          </p:cNvPr>
          <p:cNvPicPr>
            <a:picLocks noChangeAspect="1"/>
          </p:cNvPicPr>
          <p:nvPr/>
        </p:nvPicPr>
        <p:blipFill>
          <a:blip r:embed="rId2"/>
          <a:stretch>
            <a:fillRect/>
          </a:stretch>
        </p:blipFill>
        <p:spPr>
          <a:xfrm>
            <a:off x="703182" y="1522245"/>
            <a:ext cx="4777381" cy="3643765"/>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5A559D50-E92B-C340-CBF3-EEA3DABCD7FA}"/>
              </a:ext>
            </a:extLst>
          </p:cNvPr>
          <p:cNvSpPr>
            <a:spLocks noGrp="1"/>
          </p:cNvSpPr>
          <p:nvPr>
            <p:ph idx="1"/>
          </p:nvPr>
        </p:nvSpPr>
        <p:spPr>
          <a:xfrm>
            <a:off x="5894962" y="1984443"/>
            <a:ext cx="5458838" cy="4192520"/>
          </a:xfrm>
        </p:spPr>
        <p:txBody>
          <a:bodyPr vert="horz" lIns="91440" tIns="45720" rIns="91440" bIns="45720" rtlCol="0" anchor="t">
            <a:normAutofit/>
          </a:bodyPr>
          <a:lstStyle/>
          <a:p>
            <a:pPr marL="0" indent="0">
              <a:buNone/>
            </a:pPr>
            <a:r>
              <a:rPr lang="en-GB" dirty="0"/>
              <a:t>in this hypothetical establishment my team would consist of </a:t>
            </a:r>
          </a:p>
          <a:p>
            <a:pPr marL="0" indent="0">
              <a:buNone/>
            </a:pPr>
            <a:r>
              <a:rPr lang="en-GB" dirty="0"/>
              <a:t>1 head chef , 1 sous chef , 1 commis chef and a kitchen porter to cater for the service in question which would have 60 booked and a potential 20 strutting in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42886039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F60DD0-E7E8-ABFB-83E0-A178FD14250E}"/>
              </a:ext>
            </a:extLst>
          </p:cNvPr>
          <p:cNvSpPr>
            <a:spLocks noGrp="1"/>
          </p:cNvSpPr>
          <p:nvPr>
            <p:ph type="title"/>
          </p:nvPr>
        </p:nvSpPr>
        <p:spPr>
          <a:xfrm>
            <a:off x="838200" y="1641752"/>
            <a:ext cx="4391024" cy="1323439"/>
          </a:xfrm>
        </p:spPr>
        <p:txBody>
          <a:bodyPr anchor="t">
            <a:normAutofit/>
          </a:bodyPr>
          <a:lstStyle/>
          <a:p>
            <a:r>
              <a:rPr lang="en-GB" sz="4000">
                <a:solidFill>
                  <a:schemeClr val="bg1"/>
                </a:solidFill>
              </a:rPr>
              <a:t>Front of house roles </a:t>
            </a:r>
          </a:p>
        </p:txBody>
      </p:sp>
      <p:sp>
        <p:nvSpPr>
          <p:cNvPr id="3" name="Content Placeholder 2">
            <a:extLst>
              <a:ext uri="{FF2B5EF4-FFF2-40B4-BE49-F238E27FC236}">
                <a16:creationId xmlns:a16="http://schemas.microsoft.com/office/drawing/2014/main" id="{21FC19C3-8C09-9337-E449-FBB1D151D210}"/>
              </a:ext>
            </a:extLst>
          </p:cNvPr>
          <p:cNvSpPr>
            <a:spLocks noGrp="1"/>
          </p:cNvSpPr>
          <p:nvPr>
            <p:ph idx="1"/>
          </p:nvPr>
        </p:nvSpPr>
        <p:spPr>
          <a:xfrm>
            <a:off x="838200" y="3146400"/>
            <a:ext cx="4391024" cy="2454300"/>
          </a:xfrm>
        </p:spPr>
        <p:txBody>
          <a:bodyPr vert="horz" lIns="91440" tIns="45720" rIns="91440" bIns="45720" rtlCol="0" anchor="t">
            <a:normAutofit fontScale="92500" lnSpcReduction="10000"/>
          </a:bodyPr>
          <a:lstStyle/>
          <a:p>
            <a:r>
              <a:rPr lang="en-GB" sz="2400" dirty="0">
                <a:solidFill>
                  <a:schemeClr val="bg1">
                    <a:alpha val="80000"/>
                  </a:schemeClr>
                </a:solidFill>
              </a:rPr>
              <a:t>I will be taking the role of front of house manager in my team I will have a additional head waiter/sommelier , 3 waiters , 1 mixologist and 1 additional bar member too to aid them on the bar and this is the team that will be station over the evening</a:t>
            </a:r>
          </a:p>
          <a:p>
            <a:endParaRPr lang="en-GB" sz="2400">
              <a:solidFill>
                <a:schemeClr val="bg1">
                  <a:alpha val="80000"/>
                </a:schemeClr>
              </a:solidFill>
            </a:endParaRPr>
          </a:p>
          <a:p>
            <a:pPr marL="0" indent="0">
              <a:buNone/>
            </a:pPr>
            <a:endParaRPr lang="en-GB" sz="2400">
              <a:solidFill>
                <a:schemeClr val="bg1">
                  <a:alpha val="80000"/>
                </a:schemeClr>
              </a:solidFill>
            </a:endParaRPr>
          </a:p>
        </p:txBody>
      </p:sp>
      <p:grpSp>
        <p:nvGrpSpPr>
          <p:cNvPr id="11" name="Group 10">
            <a:extLst>
              <a:ext uri="{FF2B5EF4-FFF2-40B4-BE49-F238E27FC236}">
                <a16:creationId xmlns:a16="http://schemas.microsoft.com/office/drawing/2014/main" id="{D44E3F87-3D58-4B03-86B2-15A5C5B9C9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96000" y="841376"/>
            <a:ext cx="5260976" cy="4707593"/>
            <a:chOff x="6096000" y="841376"/>
            <a:chExt cx="5260976" cy="4707593"/>
          </a:xfrm>
          <a:effectLst>
            <a:outerShdw blurRad="381000" dist="152400" dir="5400000" algn="ctr" rotWithShape="0">
              <a:srgbClr val="000000">
                <a:alpha val="10000"/>
              </a:srgbClr>
            </a:outerShdw>
          </a:effectLst>
        </p:grpSpPr>
        <p:grpSp>
          <p:nvGrpSpPr>
            <p:cNvPr id="12" name="Group 11">
              <a:extLst>
                <a:ext uri="{FF2B5EF4-FFF2-40B4-BE49-F238E27FC236}">
                  <a16:creationId xmlns:a16="http://schemas.microsoft.com/office/drawing/2014/main" id="{B4D09509-F6FC-47A6-B196-CCCFD8E8305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1" y="841376"/>
              <a:ext cx="5260975" cy="4707593"/>
              <a:chOff x="6096001" y="841376"/>
              <a:chExt cx="5260975" cy="4707593"/>
            </a:xfrm>
          </p:grpSpPr>
          <p:sp>
            <p:nvSpPr>
              <p:cNvPr id="16" name="Freeform: Shape 15">
                <a:extLst>
                  <a:ext uri="{FF2B5EF4-FFF2-40B4-BE49-F238E27FC236}">
                    <a16:creationId xmlns:a16="http://schemas.microsoft.com/office/drawing/2014/main" id="{BA5B9D66-192D-4F12-964D-2B23A1D27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C9C14E68-C469-4A71-AF08-169DB545FC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13" name="Group 12">
              <a:extLst>
                <a:ext uri="{FF2B5EF4-FFF2-40B4-BE49-F238E27FC236}">
                  <a16:creationId xmlns:a16="http://schemas.microsoft.com/office/drawing/2014/main" id="{B2C18990-7F62-45E8-B68F-47E95E4812F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0" y="4138312"/>
              <a:ext cx="5260975" cy="1410656"/>
              <a:chOff x="6096000" y="4138312"/>
              <a:chExt cx="5260975" cy="1410656"/>
            </a:xfrm>
          </p:grpSpPr>
          <p:sp>
            <p:nvSpPr>
              <p:cNvPr id="14" name="Freeform: Shape 13">
                <a:extLst>
                  <a:ext uri="{FF2B5EF4-FFF2-40B4-BE49-F238E27FC236}">
                    <a16:creationId xmlns:a16="http://schemas.microsoft.com/office/drawing/2014/main" id="{AC206BB2-3759-4DF0-9932-7445B6367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381FA6FA-3CB6-4F57-8871-82DDE5BE86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4" name="Picture 3" descr="Image result for intense waiters">
            <a:extLst>
              <a:ext uri="{FF2B5EF4-FFF2-40B4-BE49-F238E27FC236}">
                <a16:creationId xmlns:a16="http://schemas.microsoft.com/office/drawing/2014/main" id="{332C4268-5093-8AAC-1D97-691E1FA42656}"/>
              </a:ext>
            </a:extLst>
          </p:cNvPr>
          <p:cNvPicPr>
            <a:picLocks noChangeAspect="1"/>
          </p:cNvPicPr>
          <p:nvPr/>
        </p:nvPicPr>
        <p:blipFill>
          <a:blip r:embed="rId3"/>
          <a:stretch>
            <a:fillRect/>
          </a:stretch>
        </p:blipFill>
        <p:spPr>
          <a:xfrm>
            <a:off x="6611320" y="1350833"/>
            <a:ext cx="4230336" cy="3063347"/>
          </a:xfrm>
          <a:prstGeom prst="rect">
            <a:avLst/>
          </a:prstGeom>
        </p:spPr>
      </p:pic>
    </p:spTree>
    <p:extLst>
      <p:ext uri="{BB962C8B-B14F-4D97-AF65-F5344CB8AC3E}">
        <p14:creationId xmlns:p14="http://schemas.microsoft.com/office/powerpoint/2010/main" val="10717765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Image result for kitchen brigade system chart | Boss and leader ...">
            <a:extLst>
              <a:ext uri="{FF2B5EF4-FFF2-40B4-BE49-F238E27FC236}">
                <a16:creationId xmlns:a16="http://schemas.microsoft.com/office/drawing/2014/main" id="{814C5BCE-578F-4A4B-A858-AA2752CDF1C1}"/>
              </a:ext>
            </a:extLst>
          </p:cNvPr>
          <p:cNvPicPr>
            <a:picLocks noChangeAspect="1"/>
          </p:cNvPicPr>
          <p:nvPr/>
        </p:nvPicPr>
        <p:blipFill>
          <a:blip r:embed="rId2"/>
          <a:srcRect t="5436"/>
          <a:stretch/>
        </p:blipFill>
        <p:spPr>
          <a:xfrm>
            <a:off x="1" y="10"/>
            <a:ext cx="7354888" cy="6857990"/>
          </a:xfrm>
          <a:prstGeom prst="rect">
            <a:avLst/>
          </a:prstGeom>
        </p:spPr>
      </p:pic>
      <p:sp>
        <p:nvSpPr>
          <p:cNvPr id="26" name="Rectangle 25">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A73FA02-42A4-3414-D767-C27C7E362E4A}"/>
              </a:ext>
            </a:extLst>
          </p:cNvPr>
          <p:cNvSpPr>
            <a:spLocks noGrp="1"/>
          </p:cNvSpPr>
          <p:nvPr>
            <p:ph type="title"/>
          </p:nvPr>
        </p:nvSpPr>
        <p:spPr>
          <a:xfrm>
            <a:off x="7531610" y="365125"/>
            <a:ext cx="3822189" cy="1899912"/>
          </a:xfrm>
        </p:spPr>
        <p:txBody>
          <a:bodyPr>
            <a:normAutofit/>
          </a:bodyPr>
          <a:lstStyle/>
          <a:p>
            <a:r>
              <a:rPr lang="en-GB" sz="4000"/>
              <a:t>The team roles will follow the brigade system</a:t>
            </a:r>
            <a:endParaRPr lang="en-US" sz="4000"/>
          </a:p>
        </p:txBody>
      </p:sp>
      <p:sp>
        <p:nvSpPr>
          <p:cNvPr id="3" name="Content Placeholder 2">
            <a:extLst>
              <a:ext uri="{FF2B5EF4-FFF2-40B4-BE49-F238E27FC236}">
                <a16:creationId xmlns:a16="http://schemas.microsoft.com/office/drawing/2014/main" id="{02D5AF50-2A15-FD23-408A-061F63C50EAD}"/>
              </a:ext>
            </a:extLst>
          </p:cNvPr>
          <p:cNvSpPr>
            <a:spLocks noGrp="1"/>
          </p:cNvSpPr>
          <p:nvPr>
            <p:ph idx="1"/>
          </p:nvPr>
        </p:nvSpPr>
        <p:spPr>
          <a:xfrm>
            <a:off x="7531610" y="2434201"/>
            <a:ext cx="3822189" cy="3742762"/>
          </a:xfrm>
        </p:spPr>
        <p:txBody>
          <a:bodyPr vert="horz" lIns="91440" tIns="45720" rIns="91440" bIns="45720" rtlCol="0" anchor="t">
            <a:normAutofit/>
          </a:bodyPr>
          <a:lstStyle/>
          <a:p>
            <a:r>
              <a:rPr lang="en-GB" sz="2000" dirty="0"/>
              <a:t>The brigade system was formed by a man called august </a:t>
            </a:r>
            <a:r>
              <a:rPr lang="en-GB" sz="2000" dirty="0" err="1"/>
              <a:t>escoffier</a:t>
            </a:r>
            <a:r>
              <a:rPr lang="en-GB" sz="2000" dirty="0"/>
              <a:t> who was a pioneer in the organisation of order in the kitchen bringing specific roles to the chefs inside helping them specialise in certain areas of the kitchen to raise the </a:t>
            </a:r>
            <a:r>
              <a:rPr lang="en-GB" sz="2000" dirty="0" err="1"/>
              <a:t>efficency</a:t>
            </a:r>
            <a:r>
              <a:rPr lang="en-GB" sz="2000" dirty="0"/>
              <a:t> of service and in tern boost the </a:t>
            </a:r>
            <a:r>
              <a:rPr lang="en-GB" sz="2000" dirty="0" err="1"/>
              <a:t>buisnesses</a:t>
            </a:r>
          </a:p>
          <a:p>
            <a:endParaRPr lang="en-GB" sz="2000" dirty="0"/>
          </a:p>
          <a:p>
            <a:endParaRPr lang="en-GB" sz="2000"/>
          </a:p>
        </p:txBody>
      </p:sp>
    </p:spTree>
    <p:extLst>
      <p:ext uri="{BB962C8B-B14F-4D97-AF65-F5344CB8AC3E}">
        <p14:creationId xmlns:p14="http://schemas.microsoft.com/office/powerpoint/2010/main" val="4369806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B9A9A5-F39E-8B53-0534-0CAE4BD29AAF}"/>
              </a:ext>
            </a:extLst>
          </p:cNvPr>
          <p:cNvSpPr>
            <a:spLocks noGrp="1"/>
          </p:cNvSpPr>
          <p:nvPr>
            <p:ph type="title"/>
          </p:nvPr>
        </p:nvSpPr>
        <p:spPr/>
        <p:txBody>
          <a:bodyPr/>
          <a:lstStyle/>
          <a:p>
            <a:r>
              <a:rPr lang="en-GB" dirty="0"/>
              <a:t>A short video on the functionality of the brigade system</a:t>
            </a:r>
          </a:p>
        </p:txBody>
      </p:sp>
      <p:sp>
        <p:nvSpPr>
          <p:cNvPr id="3" name="Content Placeholder 2">
            <a:extLst>
              <a:ext uri="{FF2B5EF4-FFF2-40B4-BE49-F238E27FC236}">
                <a16:creationId xmlns:a16="http://schemas.microsoft.com/office/drawing/2014/main" id="{4665A51A-2EF0-BF4E-ADCF-F3098FB573CA}"/>
              </a:ext>
            </a:extLst>
          </p:cNvPr>
          <p:cNvSpPr>
            <a:spLocks noGrp="1"/>
          </p:cNvSpPr>
          <p:nvPr>
            <p:ph idx="1"/>
          </p:nvPr>
        </p:nvSpPr>
        <p:spPr/>
        <p:txBody>
          <a:bodyPr vert="horz" lIns="91440" tIns="45720" rIns="91440" bIns="45720" rtlCol="0" anchor="t">
            <a:normAutofit/>
          </a:bodyPr>
          <a:lstStyle/>
          <a:p>
            <a:pPr marL="0" indent="0">
              <a:buNone/>
            </a:pPr>
            <a:r>
              <a:rPr lang="en-GB" dirty="0">
                <a:ea typeface="+mn-lt"/>
                <a:cs typeface="+mn-lt"/>
                <a:hlinkClick r:id="rId2"/>
              </a:rPr>
              <a:t>Escoffier's Brigade System The First Master Chef׃ Michel Roux on Escoffier - YouTube</a:t>
            </a:r>
            <a:endParaRPr lang="en-US"/>
          </a:p>
        </p:txBody>
      </p:sp>
    </p:spTree>
    <p:extLst>
      <p:ext uri="{BB962C8B-B14F-4D97-AF65-F5344CB8AC3E}">
        <p14:creationId xmlns:p14="http://schemas.microsoft.com/office/powerpoint/2010/main" val="38118119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E005710-0CF7-DC23-9D17-F73A75B2412A}"/>
              </a:ext>
            </a:extLst>
          </p:cNvPr>
          <p:cNvSpPr>
            <a:spLocks noGrp="1"/>
          </p:cNvSpPr>
          <p:nvPr>
            <p:ph type="title"/>
          </p:nvPr>
        </p:nvSpPr>
        <p:spPr>
          <a:xfrm>
            <a:off x="6234865" y="568517"/>
            <a:ext cx="5248221" cy="1067209"/>
          </a:xfrm>
        </p:spPr>
        <p:txBody>
          <a:bodyPr>
            <a:normAutofit/>
          </a:bodyPr>
          <a:lstStyle/>
          <a:p>
            <a:r>
              <a:rPr lang="en-GB" sz="2400">
                <a:solidFill>
                  <a:schemeClr val="bg1"/>
                </a:solidFill>
              </a:rPr>
              <a:t>In this scenario me and my team will be going about how we would deal with </a:t>
            </a:r>
          </a:p>
        </p:txBody>
      </p:sp>
      <p:pic>
        <p:nvPicPr>
          <p:cNvPr id="4" name="Picture 3" descr="Image result for teamwork">
            <a:extLst>
              <a:ext uri="{FF2B5EF4-FFF2-40B4-BE49-F238E27FC236}">
                <a16:creationId xmlns:a16="http://schemas.microsoft.com/office/drawing/2014/main" id="{6FB52205-C260-A08B-5221-EDB763B0FF7F}"/>
              </a:ext>
            </a:extLst>
          </p:cNvPr>
          <p:cNvPicPr>
            <a:picLocks noChangeAspect="1"/>
          </p:cNvPicPr>
          <p:nvPr/>
        </p:nvPicPr>
        <p:blipFill>
          <a:blip r:embed="rId2"/>
          <a:srcRect l="18224" r="14861" b="-1"/>
          <a:stretch/>
        </p:blipFill>
        <p:spPr>
          <a:xfrm>
            <a:off x="739959" y="1095407"/>
            <a:ext cx="4754947" cy="4754947"/>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ln w="28575">
            <a:noFill/>
          </a:ln>
        </p:spPr>
      </p:pic>
      <p:grpSp>
        <p:nvGrpSpPr>
          <p:cNvPr id="27" name="Group 26">
            <a:extLst>
              <a:ext uri="{FF2B5EF4-FFF2-40B4-BE49-F238E27FC236}">
                <a16:creationId xmlns:a16="http://schemas.microsoft.com/office/drawing/2014/main" id="{B894EFA8-F425-4D19-A94B-445388B31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12" name="Freeform: Shape 11">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3" name="Freeform: Shape 12">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sp>
        <p:nvSpPr>
          <p:cNvPr id="3" name="Content Placeholder 2">
            <a:extLst>
              <a:ext uri="{FF2B5EF4-FFF2-40B4-BE49-F238E27FC236}">
                <a16:creationId xmlns:a16="http://schemas.microsoft.com/office/drawing/2014/main" id="{9093F3E9-2CC8-FD80-48DB-61BF22B87116}"/>
              </a:ext>
            </a:extLst>
          </p:cNvPr>
          <p:cNvSpPr>
            <a:spLocks noGrp="1"/>
          </p:cNvSpPr>
          <p:nvPr>
            <p:ph idx="1"/>
          </p:nvPr>
        </p:nvSpPr>
        <p:spPr>
          <a:xfrm>
            <a:off x="6234868" y="1820369"/>
            <a:ext cx="5217173" cy="4351338"/>
          </a:xfrm>
        </p:spPr>
        <p:txBody>
          <a:bodyPr vert="horz" lIns="91440" tIns="45720" rIns="91440" bIns="45720" rtlCol="0">
            <a:normAutofit/>
          </a:bodyPr>
          <a:lstStyle/>
          <a:p>
            <a:r>
              <a:rPr lang="en-GB" sz="2400">
                <a:solidFill>
                  <a:schemeClr val="bg1"/>
                </a:solidFill>
              </a:rPr>
              <a:t>Prior to the service or when we open to customers. me and my team will go into the kitchen and have a meeting about how the staff are feeling, how the service will go </a:t>
            </a:r>
          </a:p>
          <a:p>
            <a:r>
              <a:rPr lang="en-GB" sz="2400">
                <a:solidFill>
                  <a:schemeClr val="bg1"/>
                </a:solidFill>
              </a:rPr>
              <a:t>Preparation and understanding how people are feeling is a key role to a healthy workplace and a smooth service </a:t>
            </a:r>
          </a:p>
          <a:p>
            <a:r>
              <a:rPr lang="en-GB" sz="2400">
                <a:solidFill>
                  <a:schemeClr val="bg1"/>
                </a:solidFill>
              </a:rPr>
              <a:t>20-25 minutes will be made to de brief with the team </a:t>
            </a:r>
          </a:p>
          <a:p>
            <a:endParaRPr lang="en-GB" sz="2400">
              <a:solidFill>
                <a:schemeClr val="bg1"/>
              </a:solidFill>
            </a:endParaRPr>
          </a:p>
        </p:txBody>
      </p:sp>
      <p:grpSp>
        <p:nvGrpSpPr>
          <p:cNvPr id="28"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16" name="Freeform: Shape 15">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9" name="Freeform: Shape 16">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2623597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F68A4A-78D3-B90C-7833-3C9FD37179B6}"/>
              </a:ext>
            </a:extLst>
          </p:cNvPr>
          <p:cNvSpPr>
            <a:spLocks noGrp="1"/>
          </p:cNvSpPr>
          <p:nvPr>
            <p:ph type="title"/>
          </p:nvPr>
        </p:nvSpPr>
        <p:spPr/>
        <p:txBody>
          <a:bodyPr/>
          <a:lstStyle/>
          <a:p>
            <a:r>
              <a:rPr lang="en-GB" dirty="0"/>
              <a:t>Service brief </a:t>
            </a:r>
          </a:p>
        </p:txBody>
      </p:sp>
      <p:sp>
        <p:nvSpPr>
          <p:cNvPr id="3" name="Content Placeholder 2">
            <a:extLst>
              <a:ext uri="{FF2B5EF4-FFF2-40B4-BE49-F238E27FC236}">
                <a16:creationId xmlns:a16="http://schemas.microsoft.com/office/drawing/2014/main" id="{ED4B7864-91DF-1126-16F1-68FC930A9E8D}"/>
              </a:ext>
            </a:extLst>
          </p:cNvPr>
          <p:cNvSpPr>
            <a:spLocks noGrp="1"/>
          </p:cNvSpPr>
          <p:nvPr>
            <p:ph idx="1"/>
          </p:nvPr>
        </p:nvSpPr>
        <p:spPr/>
        <p:txBody>
          <a:bodyPr vert="horz" lIns="91440" tIns="45720" rIns="91440" bIns="45720" rtlCol="0" anchor="t">
            <a:normAutofit/>
          </a:bodyPr>
          <a:lstStyle/>
          <a:p>
            <a:r>
              <a:rPr lang="en-GB" dirty="0"/>
              <a:t>In service due to all of the staff communicating and arranging the roles for the night in the brief  things will be going smoother and more orderly than if my team dived head first without organisation and communication of roles and duties needed in the service </a:t>
            </a:r>
          </a:p>
          <a:p>
            <a:r>
              <a:rPr lang="en-GB" dirty="0"/>
              <a:t>My role as </a:t>
            </a:r>
            <a:r>
              <a:rPr lang="en-GB" dirty="0" err="1"/>
              <a:t>foh</a:t>
            </a:r>
            <a:r>
              <a:rPr lang="en-GB" dirty="0"/>
              <a:t> manager is to make sure my team runs smoothly if that means  making sure the food orders are getting done correctly to maintaining order and communication between my waiters and bar staff etc</a:t>
            </a:r>
          </a:p>
        </p:txBody>
      </p:sp>
    </p:spTree>
    <p:extLst>
      <p:ext uri="{BB962C8B-B14F-4D97-AF65-F5344CB8AC3E}">
        <p14:creationId xmlns:p14="http://schemas.microsoft.com/office/powerpoint/2010/main" val="2434696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4734A-C937-B93A-B4A7-B2E9628C212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BC1EDF5-0602-A4F7-E0F1-430B886F7F73}"/>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2074977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3FC33-DC80-30FD-EE4A-A4A6B29A201D}"/>
              </a:ext>
            </a:extLst>
          </p:cNvPr>
          <p:cNvSpPr>
            <a:spLocks noGrp="1"/>
          </p:cNvSpPr>
          <p:nvPr>
            <p:ph type="title"/>
          </p:nvPr>
        </p:nvSpPr>
        <p:spPr>
          <a:xfrm>
            <a:off x="838200" y="1040861"/>
            <a:ext cx="10515600" cy="1325563"/>
          </a:xfrm>
        </p:spPr>
        <p:txBody>
          <a:bodyPr>
            <a:normAutofit fontScale="90000"/>
          </a:bodyPr>
          <a:lstStyle/>
          <a:p>
            <a:r>
              <a:rPr lang="en-GB" dirty="0"/>
              <a:t>In this service we will have the head waiter and 2 other waiters on the prebooked tables </a:t>
            </a:r>
            <a:br>
              <a:rPr lang="en-GB" dirty="0"/>
            </a:br>
            <a:r>
              <a:rPr lang="en-GB" dirty="0"/>
              <a:t>and if anyone takes our vacated seats the remaining waiter will cover them tables with the help of the head waiter</a:t>
            </a:r>
          </a:p>
        </p:txBody>
      </p:sp>
      <p:sp>
        <p:nvSpPr>
          <p:cNvPr id="3" name="Content Placeholder 2">
            <a:extLst>
              <a:ext uri="{FF2B5EF4-FFF2-40B4-BE49-F238E27FC236}">
                <a16:creationId xmlns:a16="http://schemas.microsoft.com/office/drawing/2014/main" id="{2F828CC8-4DF7-ED8F-6FF6-BF54E4268D42}"/>
              </a:ext>
            </a:extLst>
          </p:cNvPr>
          <p:cNvSpPr>
            <a:spLocks noGrp="1"/>
          </p:cNvSpPr>
          <p:nvPr>
            <p:ph idx="1"/>
          </p:nvPr>
        </p:nvSpPr>
        <p:spPr>
          <a:xfrm>
            <a:off x="838200" y="3421511"/>
            <a:ext cx="10515600" cy="2755452"/>
          </a:xfrm>
        </p:spPr>
        <p:txBody>
          <a:bodyPr vert="horz" lIns="91440" tIns="45720" rIns="91440" bIns="45720" rtlCol="0" anchor="t">
            <a:normAutofit/>
          </a:bodyPr>
          <a:lstStyle/>
          <a:p>
            <a:r>
              <a:rPr lang="en-GB" dirty="0"/>
              <a:t>We will have the people greeted and seated by our waiters</a:t>
            </a:r>
          </a:p>
          <a:p>
            <a:r>
              <a:rPr lang="en-GB" dirty="0"/>
              <a:t>This will then be followed by a drink order and see if there ready to order explain the dishes </a:t>
            </a:r>
          </a:p>
          <a:p>
            <a:endParaRPr lang="en-GB" dirty="0"/>
          </a:p>
        </p:txBody>
      </p:sp>
    </p:spTree>
    <p:extLst>
      <p:ext uri="{BB962C8B-B14F-4D97-AF65-F5344CB8AC3E}">
        <p14:creationId xmlns:p14="http://schemas.microsoft.com/office/powerpoint/2010/main" val="1627796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76DDB-D7FD-1AAF-7906-4F32394B8949}"/>
              </a:ext>
            </a:extLst>
          </p:cNvPr>
          <p:cNvSpPr>
            <a:spLocks noGrp="1"/>
          </p:cNvSpPr>
          <p:nvPr>
            <p:ph type="title"/>
          </p:nvPr>
        </p:nvSpPr>
        <p:spPr/>
        <p:txBody>
          <a:bodyPr/>
          <a:lstStyle/>
          <a:p>
            <a:r>
              <a:rPr lang="en-GB" dirty="0"/>
              <a:t>In service protocol </a:t>
            </a:r>
          </a:p>
        </p:txBody>
      </p:sp>
      <p:sp>
        <p:nvSpPr>
          <p:cNvPr id="3" name="Content Placeholder 2">
            <a:extLst>
              <a:ext uri="{FF2B5EF4-FFF2-40B4-BE49-F238E27FC236}">
                <a16:creationId xmlns:a16="http://schemas.microsoft.com/office/drawing/2014/main" id="{624BF5B2-BA5A-C13A-356A-5D3DCE5388DE}"/>
              </a:ext>
            </a:extLst>
          </p:cNvPr>
          <p:cNvSpPr>
            <a:spLocks noGrp="1"/>
          </p:cNvSpPr>
          <p:nvPr>
            <p:ph idx="1"/>
          </p:nvPr>
        </p:nvSpPr>
        <p:spPr/>
        <p:txBody>
          <a:bodyPr vert="horz" lIns="91440" tIns="45720" rIns="91440" bIns="45720" rtlCol="0" anchor="t">
            <a:normAutofit/>
          </a:bodyPr>
          <a:lstStyle/>
          <a:p>
            <a:r>
              <a:rPr lang="en-GB" dirty="0"/>
              <a:t>In service I will be making sure my waiters are going to check on customers and keeping them comfortable </a:t>
            </a:r>
          </a:p>
          <a:p>
            <a:r>
              <a:rPr lang="en-GB" dirty="0"/>
              <a:t>My role as </a:t>
            </a:r>
            <a:r>
              <a:rPr lang="en-GB" dirty="0" err="1"/>
              <a:t>FoH</a:t>
            </a:r>
            <a:r>
              <a:rPr lang="en-GB" dirty="0"/>
              <a:t> </a:t>
            </a:r>
            <a:r>
              <a:rPr lang="en-GB" dirty="0" err="1"/>
              <a:t>mananger</a:t>
            </a:r>
            <a:r>
              <a:rPr lang="en-GB" dirty="0"/>
              <a:t> is to make sure my operations of service and team is running smooth and this means keeping a close monitor without becoming overbearing as that can stress staff members out it’s a strong belief of mine that negative emotions between staff members can cause hindrances so I would like to remove any possibility of that by showing authority without coming across as arrogant if </a:t>
            </a:r>
            <a:r>
              <a:rPr lang="en-GB" dirty="0" err="1"/>
              <a:t>theres</a:t>
            </a:r>
            <a:r>
              <a:rPr lang="en-GB" dirty="0"/>
              <a:t> a issue </a:t>
            </a:r>
          </a:p>
        </p:txBody>
      </p:sp>
    </p:spTree>
    <p:extLst>
      <p:ext uri="{BB962C8B-B14F-4D97-AF65-F5344CB8AC3E}">
        <p14:creationId xmlns:p14="http://schemas.microsoft.com/office/powerpoint/2010/main" val="3504231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11</Slides>
  <Notes>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  leo  luke Student number-2416802 lecturer -gemma  unit - 4004 </vt:lpstr>
      <vt:lpstr>How I would go about Managing a restaurant</vt:lpstr>
      <vt:lpstr>Kitchen roles </vt:lpstr>
      <vt:lpstr>Front of house roles </vt:lpstr>
      <vt:lpstr>The team roles will follow the brigade system</vt:lpstr>
      <vt:lpstr>A short video on the functionality of the brigade system</vt:lpstr>
      <vt:lpstr>In this scenario me and my team will be going about how we would deal with </vt:lpstr>
      <vt:lpstr>Service brief </vt:lpstr>
      <vt:lpstr>PowerPoint Presentation</vt:lpstr>
      <vt:lpstr>In this service we will have the head waiter and 2 other waiters on the prebooked tables  and if anyone takes our vacated seats the remaining waiter will cover them tables with the help of the head waiter</vt:lpstr>
      <vt:lpstr>In service protocol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312</cp:revision>
  <dcterms:created xsi:type="dcterms:W3CDTF">2025-04-28T21:52:03Z</dcterms:created>
  <dcterms:modified xsi:type="dcterms:W3CDTF">2025-07-18T22:02:59Z</dcterms:modified>
</cp:coreProperties>
</file>