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0" r:id="rId4"/>
    <p:sldId id="261" r:id="rId5"/>
    <p:sldId id="262" r:id="rId6"/>
    <p:sldId id="263" r:id="rId7"/>
    <p:sldId id="264" r:id="rId8"/>
    <p:sldId id="265" r:id="rId9"/>
    <p:sldId id="283" r:id="rId10"/>
    <p:sldId id="268" r:id="rId11"/>
    <p:sldId id="272" r:id="rId12"/>
    <p:sldId id="270" r:id="rId13"/>
    <p:sldId id="299" r:id="rId14"/>
    <p:sldId id="273" r:id="rId15"/>
    <p:sldId id="274" r:id="rId16"/>
    <p:sldId id="288" r:id="rId17"/>
    <p:sldId id="289" r:id="rId18"/>
    <p:sldId id="290" r:id="rId19"/>
    <p:sldId id="291" r:id="rId20"/>
    <p:sldId id="292" r:id="rId21"/>
    <p:sldId id="293" r:id="rId22"/>
    <p:sldId id="294" r:id="rId23"/>
    <p:sldId id="295" r:id="rId24"/>
    <p:sldId id="296" r:id="rId25"/>
    <p:sldId id="297" r:id="rId26"/>
    <p:sldId id="298" r:id="rId27"/>
    <p:sldId id="259" r:id="rId28"/>
    <p:sldId id="277" r:id="rId29"/>
    <p:sldId id="285" r:id="rId30"/>
    <p:sldId id="286" r:id="rId31"/>
    <p:sldId id="287" r:id="rId3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99435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94529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44246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82049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29980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99066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75825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42268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36999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2389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898389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GB" altLang="en-US">
              <a:solidFill>
                <a:prstClr val="black">
                  <a:tint val="75000"/>
                </a:prstClr>
              </a:solidFill>
            </a:endParaRPr>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GB" altLang="en-US">
              <a:solidFill>
                <a:prstClr val="black">
                  <a:tint val="75000"/>
                </a:prstClr>
              </a:solidFill>
            </a:endParaRPr>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25F5978B-4F9B-4BAC-A104-F94AD6724B62}" type="slidenum">
              <a:rPr lang="en-GB" altLang="en-US">
                <a:solidFill>
                  <a:prstClr val="black">
                    <a:tint val="75000"/>
                  </a:prstClr>
                </a:solidFill>
              </a:rPr>
              <a:pPr/>
              <a:t>‹#›</a:t>
            </a:fld>
            <a:endParaRPr lang="en-GB" altLang="en-US">
              <a:solidFill>
                <a:prstClr val="black">
                  <a:tint val="75000"/>
                </a:prstClr>
              </a:solidFill>
            </a:endParaRPr>
          </a:p>
        </p:txBody>
      </p:sp>
    </p:spTree>
    <p:extLst>
      <p:ext uri="{BB962C8B-B14F-4D97-AF65-F5344CB8AC3E}">
        <p14:creationId xmlns:p14="http://schemas.microsoft.com/office/powerpoint/2010/main" val="22311090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3F17ECFD-9398-4A1C-A79D-A5F0B800E65B}" type="slidenum">
              <a:rPr lang="en-GB" altLang="en-US"/>
              <a:pPr>
                <a:defRPr/>
              </a:pPr>
              <a:t>‹#›</a:t>
            </a:fld>
            <a:endParaRPr lang="en-GB" altLang="en-US"/>
          </a:p>
        </p:txBody>
      </p:sp>
    </p:spTree>
    <p:extLst>
      <p:ext uri="{BB962C8B-B14F-4D97-AF65-F5344CB8AC3E}">
        <p14:creationId xmlns:p14="http://schemas.microsoft.com/office/powerpoint/2010/main" val="2413489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6DA4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E0B0E4-BFB2-45EF-B44E-0D2084CE85CD}" type="datetimeFigureOut">
              <a:rPr lang="en-GB" smtClean="0">
                <a:solidFill>
                  <a:prstClr val="black">
                    <a:tint val="75000"/>
                  </a:prstClr>
                </a:solidFill>
              </a:rPr>
              <a:pPr/>
              <a:t>17/10/2017</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E539EF-0347-4BA9-8E95-16E3AFF8725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249494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xml"/><Relationship Id="rId4" Type="http://schemas.openxmlformats.org/officeDocument/2006/relationships/image" Target="../media/image41.png"/></Relationships>
</file>

<file path=ppt/slides/_rels/slide1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2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png"/><Relationship Id="rId1" Type="http://schemas.openxmlformats.org/officeDocument/2006/relationships/slideLayout" Target="../slideLayouts/slideLayout4.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png"/></Relationships>
</file>

<file path=ppt/slides/_rels/slide2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png"/></Relationships>
</file>

<file path=ppt/slides/_rels/slide24.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jpeg"/><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25.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image" Target="../media/image65.png"/><Relationship Id="rId1" Type="http://schemas.openxmlformats.org/officeDocument/2006/relationships/slideLayout" Target="../slideLayouts/slideLayout4.xml"/><Relationship Id="rId4" Type="http://schemas.openxmlformats.org/officeDocument/2006/relationships/image" Target="../media/image67.jpeg"/></Relationships>
</file>

<file path=ppt/slides/_rels/slide2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image" Target="../media/image7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7772400" cy="4077072"/>
          </a:xfrm>
        </p:spPr>
        <p:txBody>
          <a:bodyPr>
            <a:normAutofit/>
          </a:bodyPr>
          <a:lstStyle/>
          <a:p>
            <a:pPr>
              <a:lnSpc>
                <a:spcPct val="115000"/>
              </a:lnSpc>
            </a:pPr>
            <a:r>
              <a:rPr lang="en-US" b="1" dirty="0">
                <a:ea typeface="Times New Roman"/>
                <a:cs typeface="Calibri"/>
              </a:rPr>
              <a:t>West meets East: At the Borders of the </a:t>
            </a:r>
            <a:r>
              <a:rPr lang="en-US" b="1" i="1" dirty="0" err="1">
                <a:ea typeface="Times New Roman"/>
                <a:cs typeface="Calibri"/>
              </a:rPr>
              <a:t>Oikoumen</a:t>
            </a:r>
            <a:r>
              <a:rPr lang="en-US" b="1" i="1" dirty="0" err="1">
                <a:ea typeface="Times New Roman"/>
                <a:cs typeface="Times New Roman"/>
              </a:rPr>
              <a:t>ē</a:t>
            </a:r>
            <a:r>
              <a:rPr lang="en-US" b="1" i="1" dirty="0">
                <a:ea typeface="Times New Roman"/>
                <a:cs typeface="Times New Roman"/>
              </a:rPr>
              <a:t> </a:t>
            </a:r>
            <a:r>
              <a:rPr lang="en-US" b="1" dirty="0" smtClean="0">
                <a:ea typeface="Times New Roman"/>
                <a:cs typeface="Calibri"/>
              </a:rPr>
              <a:t>and </a:t>
            </a:r>
            <a:r>
              <a:rPr lang="en-US" b="1" dirty="0">
                <a:ea typeface="Times New Roman"/>
                <a:cs typeface="Calibri"/>
              </a:rPr>
              <a:t>Beyond </a:t>
            </a:r>
            <a:r>
              <a:rPr lang="en-US" sz="2000" b="1" dirty="0">
                <a:ea typeface="Times New Roman"/>
                <a:cs typeface="Calibri"/>
              </a:rPr>
              <a:t/>
            </a:r>
            <a:br>
              <a:rPr lang="en-US" sz="2000" b="1" dirty="0">
                <a:ea typeface="Times New Roman"/>
                <a:cs typeface="Calibri"/>
              </a:rPr>
            </a:br>
            <a:r>
              <a:rPr lang="en-US" sz="2000" b="1" dirty="0" smtClean="0">
                <a:ea typeface="Times New Roman"/>
                <a:cs typeface="Calibri"/>
              </a:rPr>
              <a:t/>
            </a:r>
            <a:br>
              <a:rPr lang="en-US" sz="2000" b="1" dirty="0" smtClean="0">
                <a:ea typeface="Times New Roman"/>
                <a:cs typeface="Calibri"/>
              </a:rPr>
            </a:br>
            <a:r>
              <a:rPr lang="en-US" sz="2800" b="1" dirty="0" smtClean="0">
                <a:ea typeface="Times New Roman"/>
                <a:cs typeface="Calibri"/>
              </a:rPr>
              <a:t>Lecture 6 – </a:t>
            </a:r>
            <a:r>
              <a:rPr lang="en-US" sz="2800" b="1" dirty="0">
                <a:ea typeface="Times New Roman"/>
                <a:cs typeface="Calibri"/>
              </a:rPr>
              <a:t>The </a:t>
            </a:r>
            <a:r>
              <a:rPr lang="en-US" sz="2800" b="1" dirty="0" smtClean="0">
                <a:ea typeface="Times New Roman"/>
                <a:cs typeface="Calibri"/>
              </a:rPr>
              <a:t>Indo-Greeks Kings</a:t>
            </a:r>
            <a:br>
              <a:rPr lang="en-US" sz="2800" b="1" dirty="0" smtClean="0">
                <a:ea typeface="Times New Roman"/>
                <a:cs typeface="Calibri"/>
              </a:rPr>
            </a:br>
            <a:r>
              <a:rPr lang="en-GB" sz="2000" dirty="0">
                <a:ea typeface="Times New Roman"/>
                <a:cs typeface="Times New Roman"/>
              </a:rPr>
              <a:t/>
            </a:r>
            <a:br>
              <a:rPr lang="en-GB" sz="2000" dirty="0">
                <a:ea typeface="Times New Roman"/>
                <a:cs typeface="Times New Roman"/>
              </a:rPr>
            </a:br>
            <a:endParaRPr lang="en-GB" dirty="0"/>
          </a:p>
        </p:txBody>
      </p:sp>
      <p:sp>
        <p:nvSpPr>
          <p:cNvPr id="3" name="Subtitle 2"/>
          <p:cNvSpPr>
            <a:spLocks noGrp="1"/>
          </p:cNvSpPr>
          <p:nvPr>
            <p:ph type="subTitle" idx="1"/>
          </p:nvPr>
        </p:nvSpPr>
        <p:spPr>
          <a:xfrm>
            <a:off x="1547664" y="5949280"/>
            <a:ext cx="5832648" cy="672480"/>
          </a:xfrm>
        </p:spPr>
        <p:txBody>
          <a:bodyPr/>
          <a:lstStyle/>
          <a:p>
            <a:pPr>
              <a:lnSpc>
                <a:spcPct val="115000"/>
              </a:lnSpc>
            </a:pPr>
            <a:r>
              <a:rPr lang="en-GB" b="1" dirty="0" smtClean="0">
                <a:solidFill>
                  <a:schemeClr val="tx1"/>
                </a:solidFill>
                <a:ea typeface="Times New Roman"/>
                <a:cs typeface="Calibri"/>
              </a:rPr>
              <a:t>CLAH6007</a:t>
            </a:r>
            <a:endParaRPr lang="en-GB" sz="1400" dirty="0">
              <a:solidFill>
                <a:schemeClr val="tx1"/>
              </a:solidFill>
              <a:ea typeface="Times New Roman"/>
              <a:cs typeface="Times New Roman"/>
            </a:endParaRPr>
          </a:p>
        </p:txBody>
      </p:sp>
      <p:pic>
        <p:nvPicPr>
          <p:cNvPr id="4" name="Picture 3"/>
          <p:cNvPicPr>
            <a:picLocks noChangeAspect="1"/>
          </p:cNvPicPr>
          <p:nvPr/>
        </p:nvPicPr>
        <p:blipFill>
          <a:blip r:embed="rId2"/>
          <a:stretch>
            <a:fillRect/>
          </a:stretch>
        </p:blipFill>
        <p:spPr>
          <a:xfrm>
            <a:off x="266818" y="2797749"/>
            <a:ext cx="2159738" cy="3852895"/>
          </a:xfrm>
          <a:prstGeom prst="rect">
            <a:avLst/>
          </a:prstGeom>
        </p:spPr>
      </p:pic>
      <p:pic>
        <p:nvPicPr>
          <p:cNvPr id="5" name="Picture 4"/>
          <p:cNvPicPr>
            <a:picLocks noChangeAspect="1"/>
          </p:cNvPicPr>
          <p:nvPr/>
        </p:nvPicPr>
        <p:blipFill>
          <a:blip r:embed="rId3"/>
          <a:stretch>
            <a:fillRect/>
          </a:stretch>
        </p:blipFill>
        <p:spPr>
          <a:xfrm>
            <a:off x="6538991" y="2797748"/>
            <a:ext cx="2338191" cy="3852895"/>
          </a:xfrm>
          <a:prstGeom prst="rect">
            <a:avLst/>
          </a:prstGeom>
        </p:spPr>
      </p:pic>
      <p:pic>
        <p:nvPicPr>
          <p:cNvPr id="6" name="Picture 5"/>
          <p:cNvPicPr>
            <a:picLocks noChangeAspect="1"/>
          </p:cNvPicPr>
          <p:nvPr/>
        </p:nvPicPr>
        <p:blipFill>
          <a:blip r:embed="rId4"/>
          <a:stretch>
            <a:fillRect/>
          </a:stretch>
        </p:blipFill>
        <p:spPr>
          <a:xfrm>
            <a:off x="2096315" y="2823775"/>
            <a:ext cx="4458664" cy="1756291"/>
          </a:xfrm>
          <a:prstGeom prst="rect">
            <a:avLst/>
          </a:prstGeom>
        </p:spPr>
      </p:pic>
      <p:pic>
        <p:nvPicPr>
          <p:cNvPr id="7" name="Picture 6"/>
          <p:cNvPicPr>
            <a:picLocks noChangeAspect="1"/>
          </p:cNvPicPr>
          <p:nvPr/>
        </p:nvPicPr>
        <p:blipFill rotWithShape="1">
          <a:blip r:embed="rId5"/>
          <a:srcRect t="13934" b="17465"/>
          <a:stretch/>
        </p:blipFill>
        <p:spPr>
          <a:xfrm>
            <a:off x="3131840" y="4630028"/>
            <a:ext cx="2791267" cy="1337347"/>
          </a:xfrm>
          <a:prstGeom prst="rect">
            <a:avLst/>
          </a:prstGeom>
        </p:spPr>
      </p:pic>
    </p:spTree>
    <p:extLst>
      <p:ext uri="{BB962C8B-B14F-4D97-AF65-F5344CB8AC3E}">
        <p14:creationId xmlns:p14="http://schemas.microsoft.com/office/powerpoint/2010/main" val="10567376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t>Greek Conquests South of the Hindu Kush</a:t>
            </a:r>
            <a:endParaRPr lang="en-GB" sz="3600" b="1" dirty="0"/>
          </a:p>
        </p:txBody>
      </p:sp>
      <p:sp>
        <p:nvSpPr>
          <p:cNvPr id="4" name="Content Placeholder 3"/>
          <p:cNvSpPr>
            <a:spLocks noGrp="1"/>
          </p:cNvSpPr>
          <p:nvPr>
            <p:ph sz="half" idx="1"/>
          </p:nvPr>
        </p:nvSpPr>
        <p:spPr>
          <a:xfrm>
            <a:off x="107504" y="1600199"/>
            <a:ext cx="4248472" cy="5257799"/>
          </a:xfrm>
        </p:spPr>
        <p:txBody>
          <a:bodyPr>
            <a:noAutofit/>
          </a:bodyPr>
          <a:lstStyle/>
          <a:p>
            <a:r>
              <a:rPr lang="en-GB" sz="2400" dirty="0" smtClean="0"/>
              <a:t>Demetrius “the Invincible” takes power c.200 BC.</a:t>
            </a:r>
          </a:p>
          <a:p>
            <a:endParaRPr lang="en-GB" sz="200" dirty="0"/>
          </a:p>
          <a:p>
            <a:r>
              <a:rPr lang="en-GB" sz="2400" dirty="0" smtClean="0"/>
              <a:t>Decline of the Maurya.</a:t>
            </a:r>
          </a:p>
          <a:p>
            <a:endParaRPr lang="en-GB" sz="200" dirty="0" smtClean="0"/>
          </a:p>
          <a:p>
            <a:pPr marL="0" indent="0">
              <a:buNone/>
            </a:pPr>
            <a:r>
              <a:rPr lang="en-GB" sz="2600" dirty="0" smtClean="0"/>
              <a:t>“…</a:t>
            </a:r>
            <a:r>
              <a:rPr lang="en-GB" sz="2600" dirty="0"/>
              <a:t>The Greeks took possession of it and divided it into </a:t>
            </a:r>
            <a:r>
              <a:rPr lang="en-GB" sz="2600" dirty="0" smtClean="0"/>
              <a:t>satrapies…” – </a:t>
            </a:r>
            <a:r>
              <a:rPr lang="en-GB" sz="2600" b="1" dirty="0" smtClean="0"/>
              <a:t>Strabo </a:t>
            </a:r>
            <a:r>
              <a:rPr lang="en-GB" sz="2600" b="1" i="1" dirty="0" smtClean="0"/>
              <a:t>Geog. </a:t>
            </a:r>
            <a:r>
              <a:rPr lang="en-GB" sz="2600" b="1" dirty="0" smtClean="0"/>
              <a:t>11.11.2</a:t>
            </a:r>
            <a:r>
              <a:rPr lang="en-GB" sz="2600" dirty="0" smtClean="0"/>
              <a:t>.</a:t>
            </a:r>
          </a:p>
          <a:p>
            <a:pPr marL="0" indent="0">
              <a:buNone/>
            </a:pPr>
            <a:endParaRPr lang="en-GB" sz="200" dirty="0"/>
          </a:p>
          <a:p>
            <a:pPr marL="0" indent="0">
              <a:buNone/>
            </a:pPr>
            <a:endParaRPr lang="en-GB" sz="200" dirty="0"/>
          </a:p>
          <a:p>
            <a:pPr marL="0" indent="0">
              <a:buNone/>
            </a:pPr>
            <a:r>
              <a:rPr lang="en-GB" sz="2600" dirty="0" smtClean="0"/>
              <a:t>“…the most grand of all kings, Euthydemus, with his son – glorious victor – the remarkable Demetrius.” – inscription from Tajikistan.</a:t>
            </a:r>
            <a:endParaRPr lang="en-GB" sz="2600" dirty="0"/>
          </a:p>
          <a:p>
            <a:pPr marL="0" indent="0">
              <a:buNone/>
            </a:pPr>
            <a:endParaRPr lang="en-GB" sz="3000" dirty="0"/>
          </a:p>
        </p:txBody>
      </p:sp>
      <p:pic>
        <p:nvPicPr>
          <p:cNvPr id="1026"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355976" y="1700809"/>
            <a:ext cx="4608512" cy="20882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4355976" y="3788230"/>
            <a:ext cx="4808984" cy="830997"/>
          </a:xfrm>
          <a:prstGeom prst="rect">
            <a:avLst/>
          </a:prstGeom>
        </p:spPr>
        <p:txBody>
          <a:bodyPr wrap="square">
            <a:spAutoFit/>
          </a:bodyPr>
          <a:lstStyle/>
          <a:p>
            <a:r>
              <a:rPr lang="pt-BR" sz="1200" dirty="0" smtClean="0"/>
              <a:t>Demetrios I. Circa 200-185 BC. AR Tetradrachm - </a:t>
            </a:r>
            <a:r>
              <a:rPr lang="en-GB" sz="1200" dirty="0" smtClean="0"/>
              <a:t>Diademed and draped bust right, wearing elephant's skin headdress - Herakles standing facing, crowning himself with his right hand and holding club with his left, lion's skin draped over left arm - </a:t>
            </a:r>
            <a:r>
              <a:rPr lang="en-GB" sz="1200" dirty="0" err="1" smtClean="0"/>
              <a:t>Bopearachchi</a:t>
            </a:r>
            <a:r>
              <a:rPr lang="en-GB" sz="1200" dirty="0" smtClean="0"/>
              <a:t> </a:t>
            </a:r>
            <a:r>
              <a:rPr lang="en-GB" sz="1200" dirty="0" err="1" smtClean="0"/>
              <a:t>Série</a:t>
            </a:r>
            <a:r>
              <a:rPr lang="en-GB" sz="1200" dirty="0" smtClean="0"/>
              <a:t> 1B.</a:t>
            </a:r>
            <a:endParaRPr lang="en-GB" sz="1200"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4725144"/>
            <a:ext cx="3024336" cy="1855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4211960" y="6581000"/>
            <a:ext cx="4909120" cy="276999"/>
          </a:xfrm>
          <a:prstGeom prst="rect">
            <a:avLst/>
          </a:prstGeom>
        </p:spPr>
        <p:txBody>
          <a:bodyPr wrap="square">
            <a:spAutoFit/>
          </a:bodyPr>
          <a:lstStyle/>
          <a:p>
            <a:pPr algn="ctr"/>
            <a:r>
              <a:rPr lang="pt-BR" sz="1200" dirty="0" smtClean="0"/>
              <a:t>Commemorative coin of Agathocles of Demetrius </a:t>
            </a:r>
            <a:r>
              <a:rPr lang="pt-BR" sz="1200" i="1" dirty="0" smtClean="0"/>
              <a:t>Aniketos</a:t>
            </a:r>
            <a:r>
              <a:rPr lang="pt-BR" sz="1200" dirty="0" smtClean="0"/>
              <a:t>.</a:t>
            </a:r>
            <a:endParaRPr lang="en-GB" sz="1200" dirty="0"/>
          </a:p>
        </p:txBody>
      </p:sp>
    </p:spTree>
    <p:extLst>
      <p:ext uri="{BB962C8B-B14F-4D97-AF65-F5344CB8AC3E}">
        <p14:creationId xmlns:p14="http://schemas.microsoft.com/office/powerpoint/2010/main" val="1027780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556793"/>
            <a:ext cx="5436096" cy="5301208"/>
          </a:xfrm>
        </p:spPr>
        <p:txBody>
          <a:bodyPr>
            <a:noAutofit/>
          </a:bodyPr>
          <a:lstStyle/>
          <a:p>
            <a:pPr marL="0" indent="0">
              <a:buNone/>
            </a:pPr>
            <a:r>
              <a:rPr lang="en-GB" sz="2300" dirty="0" smtClean="0"/>
              <a:t>“…they [the Greek dynasts] </a:t>
            </a:r>
            <a:r>
              <a:rPr lang="en-GB" sz="2300" dirty="0"/>
              <a:t>became masters, not only of </a:t>
            </a:r>
            <a:r>
              <a:rPr lang="en-GB" sz="2300" dirty="0" smtClean="0"/>
              <a:t>Ariana, </a:t>
            </a:r>
            <a:r>
              <a:rPr lang="en-GB" sz="2300" dirty="0"/>
              <a:t>but also of India, as </a:t>
            </a:r>
            <a:r>
              <a:rPr lang="en-GB" sz="2300" dirty="0" err="1"/>
              <a:t>Apollodorus</a:t>
            </a:r>
            <a:r>
              <a:rPr lang="en-GB" sz="2300" dirty="0"/>
              <a:t> of </a:t>
            </a:r>
            <a:r>
              <a:rPr lang="en-GB" sz="2300" dirty="0" err="1"/>
              <a:t>Artemita</a:t>
            </a:r>
            <a:r>
              <a:rPr lang="en-GB" sz="2300" dirty="0"/>
              <a:t> says: and </a:t>
            </a:r>
            <a:r>
              <a:rPr lang="en-GB" sz="2300" b="1" dirty="0"/>
              <a:t>more tribes were subdued by them than by Alexander — by Menander in particular </a:t>
            </a:r>
            <a:r>
              <a:rPr lang="en-GB" sz="2300" dirty="0"/>
              <a:t>(at least if he actually crossed the </a:t>
            </a:r>
            <a:r>
              <a:rPr lang="en-GB" sz="2300" dirty="0" err="1"/>
              <a:t>Hypanis</a:t>
            </a:r>
            <a:r>
              <a:rPr lang="en-GB" sz="2300" dirty="0"/>
              <a:t> towards </a:t>
            </a:r>
            <a:r>
              <a:rPr lang="en-GB" sz="2300" dirty="0" smtClean="0"/>
              <a:t>the </a:t>
            </a:r>
            <a:r>
              <a:rPr lang="en-GB" sz="2300" dirty="0"/>
              <a:t>east and advanced as far as the </a:t>
            </a:r>
            <a:r>
              <a:rPr lang="en-GB" sz="2300" dirty="0" err="1" smtClean="0"/>
              <a:t>Imaüs</a:t>
            </a:r>
            <a:r>
              <a:rPr lang="en-GB" sz="2300" dirty="0" smtClean="0"/>
              <a:t>), </a:t>
            </a:r>
            <a:r>
              <a:rPr lang="en-GB" sz="2300" dirty="0"/>
              <a:t>for some were subdued by him personally and </a:t>
            </a:r>
            <a:r>
              <a:rPr lang="en-GB" sz="2300" b="1" dirty="0"/>
              <a:t>others by Demetrius, the son of Euthydemus the king of the Bactrians</a:t>
            </a:r>
            <a:r>
              <a:rPr lang="en-GB" sz="2300" dirty="0"/>
              <a:t>; and they took possession, not only of </a:t>
            </a:r>
            <a:r>
              <a:rPr lang="en-GB" sz="2300" dirty="0" err="1"/>
              <a:t>Patalena</a:t>
            </a:r>
            <a:r>
              <a:rPr lang="en-GB" sz="2300" dirty="0"/>
              <a:t>, but also, on the rest of the coast, of what is called the kingdom of </a:t>
            </a:r>
            <a:r>
              <a:rPr lang="en-GB" sz="2300" dirty="0" err="1"/>
              <a:t>Saraostus</a:t>
            </a:r>
            <a:r>
              <a:rPr lang="en-GB" sz="2300" dirty="0"/>
              <a:t> and </a:t>
            </a:r>
            <a:r>
              <a:rPr lang="en-GB" sz="2300" dirty="0" err="1"/>
              <a:t>Sigerdis</a:t>
            </a:r>
            <a:r>
              <a:rPr lang="en-GB" sz="2300" dirty="0" smtClean="0"/>
              <a:t>.” </a:t>
            </a:r>
            <a:r>
              <a:rPr lang="en-GB" sz="2400" dirty="0" smtClean="0"/>
              <a:t>– (</a:t>
            </a:r>
            <a:r>
              <a:rPr lang="en-GB" sz="2400" b="1" dirty="0" smtClean="0"/>
              <a:t>11.11.1</a:t>
            </a:r>
            <a:r>
              <a:rPr lang="en-GB" sz="2400" dirty="0" smtClean="0"/>
              <a:t>).</a:t>
            </a:r>
            <a:endParaRPr lang="en-GB" sz="2400" dirty="0"/>
          </a:p>
        </p:txBody>
      </p:sp>
      <p:sp>
        <p:nvSpPr>
          <p:cNvPr id="4" name="Rectangle 3"/>
          <p:cNvSpPr/>
          <p:nvPr/>
        </p:nvSpPr>
        <p:spPr>
          <a:xfrm>
            <a:off x="107503" y="116632"/>
            <a:ext cx="8928993" cy="1508105"/>
          </a:xfrm>
          <a:prstGeom prst="rect">
            <a:avLst/>
          </a:prstGeom>
        </p:spPr>
        <p:txBody>
          <a:bodyPr wrap="square">
            <a:spAutoFit/>
          </a:bodyPr>
          <a:lstStyle/>
          <a:p>
            <a:r>
              <a:rPr lang="en-GB" sz="2300" dirty="0" smtClean="0"/>
              <a:t>“…he [</a:t>
            </a:r>
            <a:r>
              <a:rPr lang="en-GB" sz="2300" dirty="0" err="1" smtClean="0"/>
              <a:t>Apollodorus</a:t>
            </a:r>
            <a:r>
              <a:rPr lang="en-GB" sz="2300" dirty="0" smtClean="0"/>
              <a:t>] mentions the Greeks who caused </a:t>
            </a:r>
            <a:r>
              <a:rPr lang="en-GB" sz="2300" dirty="0" err="1" smtClean="0"/>
              <a:t>Bactriana</a:t>
            </a:r>
            <a:r>
              <a:rPr lang="en-GB" sz="2300" dirty="0" smtClean="0"/>
              <a:t> to revolt from the Syrian kings who succeeded Seleucus </a:t>
            </a:r>
            <a:r>
              <a:rPr lang="en-GB" sz="2300" dirty="0" err="1" smtClean="0"/>
              <a:t>Nicator</a:t>
            </a:r>
            <a:r>
              <a:rPr lang="en-GB" sz="2300" dirty="0" smtClean="0"/>
              <a:t>, says that when those kings had grown in power they also attacked India…” </a:t>
            </a:r>
            <a:r>
              <a:rPr lang="en-GB" sz="2300" b="1" dirty="0" smtClean="0"/>
              <a:t>Strabo </a:t>
            </a:r>
            <a:r>
              <a:rPr lang="en-GB" sz="2300" b="1" i="1" dirty="0" smtClean="0"/>
              <a:t>Geog</a:t>
            </a:r>
            <a:r>
              <a:rPr lang="en-GB" sz="2300" b="1" dirty="0" smtClean="0"/>
              <a:t>. 15.1.3</a:t>
            </a:r>
            <a:r>
              <a:rPr lang="en-GB" sz="2300"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077072"/>
            <a:ext cx="3333751" cy="2709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V="1">
            <a:off x="8305261" y="5249429"/>
            <a:ext cx="0" cy="202803"/>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1" y="1352403"/>
            <a:ext cx="3333751" cy="2691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9" name="Straight Arrow Connector 8"/>
          <p:cNvCxnSpPr/>
          <p:nvPr/>
        </p:nvCxnSpPr>
        <p:spPr>
          <a:xfrm flipH="1">
            <a:off x="7452320" y="1484784"/>
            <a:ext cx="144016" cy="288033"/>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5538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260648"/>
            <a:ext cx="8712968" cy="3528392"/>
          </a:xfrm>
        </p:spPr>
        <p:txBody>
          <a:bodyPr>
            <a:normAutofit fontScale="85000" lnSpcReduction="10000"/>
          </a:bodyPr>
          <a:lstStyle/>
          <a:p>
            <a:pPr marL="0" indent="0">
              <a:buNone/>
            </a:pPr>
            <a:r>
              <a:rPr lang="en-GB" dirty="0" smtClean="0"/>
              <a:t>“…but </a:t>
            </a:r>
            <a:r>
              <a:rPr lang="en-GB" dirty="0"/>
              <a:t>also, on the rest of the coast, of what is called the kingdom of </a:t>
            </a:r>
            <a:r>
              <a:rPr lang="en-GB" dirty="0" err="1"/>
              <a:t>Saraostus</a:t>
            </a:r>
            <a:r>
              <a:rPr lang="en-GB" dirty="0"/>
              <a:t> and </a:t>
            </a:r>
            <a:r>
              <a:rPr lang="en-GB" dirty="0" err="1"/>
              <a:t>Sigerdis</a:t>
            </a:r>
            <a:r>
              <a:rPr lang="en-GB" dirty="0" smtClean="0"/>
              <a:t>.” - </a:t>
            </a:r>
            <a:r>
              <a:rPr lang="en-GB" b="1" dirty="0"/>
              <a:t>Strabo </a:t>
            </a:r>
            <a:r>
              <a:rPr lang="en-GB" b="1" i="1" dirty="0"/>
              <a:t>Geog. </a:t>
            </a:r>
            <a:r>
              <a:rPr lang="en-GB" b="1" dirty="0" smtClean="0"/>
              <a:t>11.11.1</a:t>
            </a:r>
            <a:r>
              <a:rPr lang="en-GB" dirty="0" smtClean="0"/>
              <a:t>.</a:t>
            </a:r>
          </a:p>
          <a:p>
            <a:pPr marL="0" indent="0">
              <a:buNone/>
            </a:pPr>
            <a:endParaRPr lang="en-GB" sz="1100" dirty="0"/>
          </a:p>
          <a:p>
            <a:r>
              <a:rPr lang="en-GB" dirty="0" err="1" smtClean="0"/>
              <a:t>Saraostos</a:t>
            </a:r>
            <a:r>
              <a:rPr lang="en-GB" dirty="0"/>
              <a:t> </a:t>
            </a:r>
            <a:r>
              <a:rPr lang="en-GB" dirty="0" smtClean="0"/>
              <a:t>– </a:t>
            </a:r>
            <a:r>
              <a:rPr lang="en-GB" dirty="0" err="1" smtClean="0"/>
              <a:t>Surashthra</a:t>
            </a:r>
            <a:r>
              <a:rPr lang="en-GB" dirty="0" smtClean="0"/>
              <a:t> (Kathiawar) – </a:t>
            </a:r>
            <a:r>
              <a:rPr lang="en-GB" dirty="0" err="1" smtClean="0"/>
              <a:t>Sigerdis</a:t>
            </a:r>
            <a:r>
              <a:rPr lang="en-GB" dirty="0" smtClean="0"/>
              <a:t>, possibly Cutch?</a:t>
            </a:r>
          </a:p>
          <a:p>
            <a:endParaRPr lang="en-GB" sz="1100" dirty="0"/>
          </a:p>
          <a:p>
            <a:r>
              <a:rPr lang="en-GB" dirty="0" smtClean="0"/>
              <a:t>The city of </a:t>
            </a:r>
            <a:r>
              <a:rPr lang="en-GB" dirty="0" err="1" smtClean="0"/>
              <a:t>Demetrias</a:t>
            </a:r>
            <a:r>
              <a:rPr lang="en-GB" dirty="0" smtClean="0"/>
              <a:t> of </a:t>
            </a:r>
            <a:r>
              <a:rPr lang="en-GB" dirty="0" err="1" smtClean="0"/>
              <a:t>Arachosia</a:t>
            </a:r>
            <a:r>
              <a:rPr lang="en-GB" dirty="0" smtClean="0"/>
              <a:t> mentioned in </a:t>
            </a:r>
            <a:r>
              <a:rPr lang="en-GB" i="1" dirty="0" smtClean="0"/>
              <a:t>Parthian Stations </a:t>
            </a:r>
            <a:r>
              <a:rPr lang="en-GB" dirty="0" smtClean="0"/>
              <a:t>of </a:t>
            </a:r>
            <a:r>
              <a:rPr lang="en-GB" dirty="0" err="1" smtClean="0"/>
              <a:t>Isidor</a:t>
            </a:r>
            <a:r>
              <a:rPr lang="en-GB" dirty="0" smtClean="0"/>
              <a:t> of </a:t>
            </a:r>
            <a:r>
              <a:rPr lang="en-GB" dirty="0" err="1" smtClean="0"/>
              <a:t>Charax</a:t>
            </a:r>
            <a:r>
              <a:rPr lang="en-GB" dirty="0" smtClean="0"/>
              <a:t>.</a:t>
            </a:r>
          </a:p>
          <a:p>
            <a:endParaRPr lang="en-GB" sz="1100" dirty="0"/>
          </a:p>
          <a:p>
            <a:pPr marL="0" indent="0">
              <a:buNone/>
            </a:pPr>
            <a:r>
              <a:rPr lang="en-GB" dirty="0" smtClean="0"/>
              <a:t>“…Demetrius </a:t>
            </a:r>
            <a:r>
              <a:rPr lang="en-GB" dirty="0"/>
              <a:t>king of the </a:t>
            </a:r>
            <a:r>
              <a:rPr lang="en-GB" dirty="0" smtClean="0"/>
              <a:t>Indians…” – </a:t>
            </a:r>
            <a:r>
              <a:rPr lang="en-GB" b="1" dirty="0" smtClean="0"/>
              <a:t>Justin 41.6</a:t>
            </a:r>
            <a:r>
              <a:rPr lang="en-GB" dirty="0" smtClean="0"/>
              <a:t>.</a:t>
            </a:r>
            <a:endParaRPr lang="en-GB" dirty="0"/>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3789040"/>
            <a:ext cx="2952328" cy="28069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descr="https://encrypted-tbn3.gstatic.com/images?q=tbn:ANd9GcRKj5PWABOOn1EHU4cFilFKT5jitUx_Ouzk8J5QXtAdfCnH04MfR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3789040"/>
            <a:ext cx="2916324" cy="282563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4028" y="3789040"/>
            <a:ext cx="1368152" cy="15983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01" y="3789041"/>
            <a:ext cx="2592288" cy="2825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779912" y="5047317"/>
            <a:ext cx="1224136" cy="276999"/>
          </a:xfrm>
          <a:prstGeom prst="rect">
            <a:avLst/>
          </a:prstGeom>
          <a:noFill/>
        </p:spPr>
        <p:txBody>
          <a:bodyPr wrap="square" rtlCol="0">
            <a:spAutoFit/>
          </a:bodyPr>
          <a:lstStyle/>
          <a:p>
            <a:r>
              <a:rPr lang="en-GB" sz="1200" dirty="0" err="1">
                <a:solidFill>
                  <a:srgbClr val="FFFF00"/>
                </a:solidFill>
              </a:rPr>
              <a:t>Surashthra</a:t>
            </a:r>
            <a:endParaRPr lang="en-GB" sz="1200" dirty="0">
              <a:solidFill>
                <a:srgbClr val="FFFF00"/>
              </a:solidFill>
            </a:endParaRPr>
          </a:p>
        </p:txBody>
      </p:sp>
      <p:sp>
        <p:nvSpPr>
          <p:cNvPr id="8" name="TextBox 7"/>
          <p:cNvSpPr txBox="1"/>
          <p:nvPr/>
        </p:nvSpPr>
        <p:spPr>
          <a:xfrm>
            <a:off x="3616631" y="4786358"/>
            <a:ext cx="612068" cy="276999"/>
          </a:xfrm>
          <a:prstGeom prst="rect">
            <a:avLst/>
          </a:prstGeom>
          <a:noFill/>
        </p:spPr>
        <p:txBody>
          <a:bodyPr wrap="square" rtlCol="0">
            <a:spAutoFit/>
          </a:bodyPr>
          <a:lstStyle/>
          <a:p>
            <a:r>
              <a:rPr lang="en-GB" sz="1200" dirty="0" smtClean="0">
                <a:solidFill>
                  <a:srgbClr val="FFFF00"/>
                </a:solidFill>
              </a:rPr>
              <a:t>Cutch</a:t>
            </a:r>
            <a:endParaRPr lang="en-GB" sz="1200" dirty="0">
              <a:solidFill>
                <a:srgbClr val="FFFF00"/>
              </a:solidFill>
            </a:endParaRPr>
          </a:p>
        </p:txBody>
      </p:sp>
    </p:spTree>
    <p:extLst>
      <p:ext uri="{BB962C8B-B14F-4D97-AF65-F5344CB8AC3E}">
        <p14:creationId xmlns:p14="http://schemas.microsoft.com/office/powerpoint/2010/main" val="1396442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7504" y="260648"/>
            <a:ext cx="4248472" cy="2520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a:spLocks noChangeArrowheads="1"/>
          </p:cNvSpPr>
          <p:nvPr/>
        </p:nvSpPr>
        <p:spPr bwMode="auto">
          <a:xfrm>
            <a:off x="107504" y="2871461"/>
            <a:ext cx="43924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n-US" altLang="en-US" sz="1200" b="0" i="0" u="none" strike="noStrike" cap="none" normalizeH="0" baseline="0" dirty="0" err="1" smtClean="0">
                <a:ln>
                  <a:noFill/>
                </a:ln>
                <a:solidFill>
                  <a:srgbClr val="000000"/>
                </a:solidFill>
                <a:effectLst/>
                <a:cs typeface="Arial" pitchFamily="34" charset="0"/>
              </a:rPr>
              <a:t>Demetrios</a:t>
            </a:r>
            <a:r>
              <a:rPr kumimoji="0" lang="en-US" altLang="en-US" sz="1200" b="0" i="0" u="none" strike="noStrike" cap="none" normalizeH="0" baseline="0" dirty="0" smtClean="0">
                <a:ln>
                  <a:noFill/>
                </a:ln>
                <a:solidFill>
                  <a:srgbClr val="000000"/>
                </a:solidFill>
                <a:effectLst/>
                <a:cs typeface="Arial" pitchFamily="34" charset="0"/>
              </a:rPr>
              <a:t> I. Circa 200-185 BC. AR </a:t>
            </a:r>
            <a:r>
              <a:rPr kumimoji="0" lang="en-US" altLang="en-US" sz="1200" b="0" i="0" u="none" strike="noStrike" cap="none" normalizeH="0" baseline="0" dirty="0" err="1" smtClean="0">
                <a:ln>
                  <a:noFill/>
                </a:ln>
                <a:solidFill>
                  <a:srgbClr val="000000"/>
                </a:solidFill>
                <a:effectLst/>
                <a:cs typeface="Arial" pitchFamily="34" charset="0"/>
              </a:rPr>
              <a:t>Tetradrachm</a:t>
            </a:r>
            <a:r>
              <a:rPr kumimoji="0" lang="en-US" altLang="en-US" sz="1200" b="0" i="0" u="none" strike="noStrike" cap="none" normalizeH="0" baseline="0" dirty="0" smtClean="0">
                <a:ln>
                  <a:noFill/>
                </a:ln>
                <a:solidFill>
                  <a:srgbClr val="000000"/>
                </a:solidFill>
                <a:effectLst/>
                <a:cs typeface="Arial" pitchFamily="34" charset="0"/>
              </a:rPr>
              <a:t> – legend: “of King Demetrius” - </a:t>
            </a:r>
            <a:r>
              <a:rPr lang="en-GB" sz="1200" dirty="0" err="1" smtClean="0"/>
              <a:t>Bopearachchi</a:t>
            </a:r>
            <a:r>
              <a:rPr lang="en-GB" sz="1200" dirty="0" smtClean="0"/>
              <a:t> </a:t>
            </a:r>
            <a:r>
              <a:rPr lang="en-GB" sz="1200" dirty="0" err="1" smtClean="0"/>
              <a:t>Série</a:t>
            </a:r>
            <a:r>
              <a:rPr lang="en-GB" sz="1200" dirty="0" smtClean="0"/>
              <a:t> 1C.</a:t>
            </a:r>
            <a:r>
              <a:rPr kumimoji="0" lang="en-US" altLang="en-US" sz="1200" b="0" i="0" u="none" strike="noStrike" cap="none" normalizeH="0" baseline="0" dirty="0" smtClean="0">
                <a:ln>
                  <a:noFill/>
                </a:ln>
                <a:solidFill>
                  <a:srgbClr val="000000"/>
                </a:solidFill>
                <a:effectLst/>
                <a:cs typeface="Arial" pitchFamily="34" charset="0"/>
              </a:rPr>
              <a:t>  </a:t>
            </a:r>
            <a:endParaRPr kumimoji="0" lang="en-US" altLang="en-US" sz="1200" b="0" i="0" u="none" strike="noStrike" cap="none" normalizeH="0" baseline="0" dirty="0" smtClean="0">
              <a:ln>
                <a:noFill/>
              </a:ln>
              <a:solidFill>
                <a:schemeClr val="tx1"/>
              </a:solidFill>
              <a:effectLst/>
              <a:cs typeface="Arial" pitchFamily="34" charset="0"/>
            </a:endParaRPr>
          </a:p>
        </p:txBody>
      </p:sp>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3501008"/>
            <a:ext cx="4248472"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07504" y="6027003"/>
            <a:ext cx="4248472" cy="830997"/>
          </a:xfrm>
          <a:prstGeom prst="rect">
            <a:avLst/>
          </a:prstGeom>
        </p:spPr>
        <p:txBody>
          <a:bodyPr wrap="square">
            <a:spAutoFit/>
          </a:bodyPr>
          <a:lstStyle/>
          <a:p>
            <a:r>
              <a:rPr lang="en-GB" sz="1200" dirty="0" err="1" smtClean="0"/>
              <a:t>Demetrios</a:t>
            </a:r>
            <a:r>
              <a:rPr lang="en-GB" sz="1200" dirty="0" smtClean="0"/>
              <a:t> I. Circa 200-185 BC. AE Double Unit - Wreathed head of Herakles right, club over shoulder / Artemis standing facing, holding bow and drawing arrow - legend: “of King Demetrius” - </a:t>
            </a:r>
            <a:r>
              <a:rPr lang="en-GB" sz="1200" dirty="0" err="1" smtClean="0"/>
              <a:t>Bopearachchi</a:t>
            </a:r>
            <a:r>
              <a:rPr lang="en-GB" sz="1200" dirty="0" smtClean="0"/>
              <a:t> </a:t>
            </a:r>
            <a:r>
              <a:rPr lang="en-GB" sz="1200" dirty="0" err="1" smtClean="0"/>
              <a:t>Série</a:t>
            </a:r>
            <a:r>
              <a:rPr lang="en-GB" sz="1200" dirty="0" smtClean="0"/>
              <a:t> 4F. </a:t>
            </a:r>
            <a:endParaRPr lang="en-GB" sz="1200" dirty="0"/>
          </a:p>
        </p:txBody>
      </p:sp>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60647"/>
            <a:ext cx="4392488" cy="2520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4572000" y="2871461"/>
            <a:ext cx="4572000" cy="461665"/>
          </a:xfrm>
          <a:prstGeom prst="rect">
            <a:avLst/>
          </a:prstGeom>
        </p:spPr>
        <p:txBody>
          <a:bodyPr>
            <a:spAutoFit/>
          </a:bodyPr>
          <a:lstStyle/>
          <a:p>
            <a:r>
              <a:rPr lang="en-GB" sz="1200" dirty="0" err="1" smtClean="0"/>
              <a:t>Demetrios</a:t>
            </a:r>
            <a:r>
              <a:rPr lang="en-GB" sz="1200" dirty="0" smtClean="0"/>
              <a:t> II?, </a:t>
            </a:r>
            <a:r>
              <a:rPr lang="en-GB" sz="1200" dirty="0" err="1" smtClean="0"/>
              <a:t>Baktrian</a:t>
            </a:r>
            <a:r>
              <a:rPr lang="en-GB" sz="1200" dirty="0" smtClean="0"/>
              <a:t> Kingdom, ca 175-170 BC. AR Drachm - Athena standing facing, holding shield and spear - </a:t>
            </a:r>
            <a:r>
              <a:rPr lang="en-GB" sz="1200" dirty="0" err="1" smtClean="0"/>
              <a:t>Bopearachchi</a:t>
            </a:r>
            <a:r>
              <a:rPr lang="en-GB" sz="1200" dirty="0" smtClean="0"/>
              <a:t> 2A. </a:t>
            </a:r>
            <a:endParaRPr lang="en-GB" sz="1200" dirty="0"/>
          </a:p>
        </p:txBody>
      </p:sp>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504762"/>
            <a:ext cx="4392488" cy="24445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4582953" y="6059525"/>
            <a:ext cx="4572000" cy="461665"/>
          </a:xfrm>
          <a:prstGeom prst="rect">
            <a:avLst/>
          </a:prstGeom>
        </p:spPr>
        <p:txBody>
          <a:bodyPr>
            <a:spAutoFit/>
          </a:bodyPr>
          <a:lstStyle/>
          <a:p>
            <a:r>
              <a:rPr lang="en-GB" sz="1200" dirty="0" smtClean="0"/>
              <a:t>Bust of king, wearing an elephant's scalp, with Greek legend: of the invincible King Demetrius – Demetrius III? </a:t>
            </a:r>
            <a:endParaRPr lang="en-GB" sz="1200" dirty="0"/>
          </a:p>
        </p:txBody>
      </p:sp>
    </p:spTree>
    <p:extLst>
      <p:ext uri="{BB962C8B-B14F-4D97-AF65-F5344CB8AC3E}">
        <p14:creationId xmlns:p14="http://schemas.microsoft.com/office/powerpoint/2010/main" val="2182827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lstStyle/>
          <a:p>
            <a:r>
              <a:rPr lang="en-GB" b="1" dirty="0" err="1" smtClean="0"/>
              <a:t>Qunduz</a:t>
            </a:r>
            <a:r>
              <a:rPr lang="en-GB" b="1" dirty="0" smtClean="0"/>
              <a:t> / Kunduz Hoard</a:t>
            </a:r>
            <a:endParaRPr lang="en-GB" b="1"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28184" y="1052736"/>
            <a:ext cx="2774842"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4329"/>
          <a:stretch/>
        </p:blipFill>
        <p:spPr bwMode="auto">
          <a:xfrm>
            <a:off x="107503" y="4509120"/>
            <a:ext cx="8895523" cy="23488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ontent Placeholder 2"/>
          <p:cNvSpPr txBox="1">
            <a:spLocks/>
          </p:cNvSpPr>
          <p:nvPr/>
        </p:nvSpPr>
        <p:spPr>
          <a:xfrm>
            <a:off x="107503" y="908720"/>
            <a:ext cx="6192688" cy="3672408"/>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smtClean="0"/>
              <a:t>Cache containing 627 coins:</a:t>
            </a:r>
          </a:p>
          <a:p>
            <a:pPr lvl="1"/>
            <a:r>
              <a:rPr lang="en-GB" dirty="0" smtClean="0"/>
              <a:t>Euthydemus I (12 coins)</a:t>
            </a:r>
          </a:p>
          <a:p>
            <a:pPr lvl="1"/>
            <a:r>
              <a:rPr lang="en-GB" dirty="0" smtClean="0"/>
              <a:t>Euthydemus II (5 coins)</a:t>
            </a:r>
          </a:p>
          <a:p>
            <a:pPr lvl="1"/>
            <a:r>
              <a:rPr lang="en-GB" dirty="0" smtClean="0"/>
              <a:t>Demetrius I? (8 coins)</a:t>
            </a:r>
          </a:p>
          <a:p>
            <a:pPr lvl="1"/>
            <a:r>
              <a:rPr lang="en-GB" dirty="0" smtClean="0"/>
              <a:t>Agathocles (3 coins)</a:t>
            </a:r>
          </a:p>
          <a:p>
            <a:pPr lvl="1"/>
            <a:r>
              <a:rPr lang="en-GB" dirty="0" err="1" smtClean="0"/>
              <a:t>Antimachus</a:t>
            </a:r>
            <a:r>
              <a:rPr lang="en-GB" dirty="0" smtClean="0"/>
              <a:t> (14 coins)</a:t>
            </a:r>
          </a:p>
          <a:p>
            <a:pPr lvl="1"/>
            <a:r>
              <a:rPr lang="en-GB" dirty="0" err="1" smtClean="0"/>
              <a:t>Eucratides</a:t>
            </a:r>
            <a:r>
              <a:rPr lang="en-GB" dirty="0" smtClean="0"/>
              <a:t> (147 coins, and another 130 bearing the name </a:t>
            </a:r>
            <a:r>
              <a:rPr lang="en-GB" dirty="0" err="1" smtClean="0"/>
              <a:t>Eucratides</a:t>
            </a:r>
            <a:r>
              <a:rPr lang="en-GB" dirty="0" smtClean="0"/>
              <a:t> but attributed to a homonymous king)</a:t>
            </a:r>
          </a:p>
          <a:p>
            <a:pPr lvl="1"/>
            <a:r>
              <a:rPr lang="en-GB" dirty="0" smtClean="0"/>
              <a:t>Demetrius II? (50 coins)</a:t>
            </a:r>
          </a:p>
          <a:p>
            <a:pPr lvl="1"/>
            <a:r>
              <a:rPr lang="en-GB" dirty="0" smtClean="0"/>
              <a:t>Plato (12 coins)</a:t>
            </a:r>
          </a:p>
          <a:p>
            <a:pPr lvl="1"/>
            <a:r>
              <a:rPr lang="en-GB" dirty="0" err="1" smtClean="0"/>
              <a:t>Heliocles</a:t>
            </a:r>
            <a:r>
              <a:rPr lang="en-GB" dirty="0" smtClean="0"/>
              <a:t>, </a:t>
            </a:r>
            <a:r>
              <a:rPr lang="en-GB" dirty="0" err="1" smtClean="0"/>
              <a:t>Bactrain</a:t>
            </a:r>
            <a:r>
              <a:rPr lang="en-GB" dirty="0" smtClean="0"/>
              <a:t> king (221 coins).</a:t>
            </a:r>
          </a:p>
          <a:p>
            <a:pPr lvl="1"/>
            <a:endParaRPr lang="en-GB" dirty="0" smtClean="0"/>
          </a:p>
        </p:txBody>
      </p:sp>
    </p:spTree>
    <p:extLst>
      <p:ext uri="{BB962C8B-B14F-4D97-AF65-F5344CB8AC3E}">
        <p14:creationId xmlns:p14="http://schemas.microsoft.com/office/powerpoint/2010/main" val="2492226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Agathocles and </a:t>
            </a:r>
            <a:r>
              <a:rPr lang="en-GB" b="1" dirty="0" err="1" smtClean="0"/>
              <a:t>Pantaleon</a:t>
            </a:r>
            <a:endParaRPr lang="en-GB" b="1" dirty="0"/>
          </a:p>
        </p:txBody>
      </p:sp>
      <p:sp>
        <p:nvSpPr>
          <p:cNvPr id="3" name="Content Placeholder 2"/>
          <p:cNvSpPr>
            <a:spLocks noGrp="1"/>
          </p:cNvSpPr>
          <p:nvPr>
            <p:ph sz="half" idx="1"/>
          </p:nvPr>
        </p:nvSpPr>
        <p:spPr>
          <a:xfrm>
            <a:off x="179512" y="1600200"/>
            <a:ext cx="4104456" cy="4525963"/>
          </a:xfrm>
        </p:spPr>
        <p:txBody>
          <a:bodyPr/>
          <a:lstStyle/>
          <a:p>
            <a:r>
              <a:rPr lang="en-GB" dirty="0"/>
              <a:t>Agathocles and </a:t>
            </a:r>
            <a:r>
              <a:rPr lang="en-GB" dirty="0" err="1" smtClean="0"/>
              <a:t>Pantaleon</a:t>
            </a:r>
            <a:r>
              <a:rPr lang="en-GB" dirty="0" smtClean="0"/>
              <a:t> (c.190-180 BC) the earliest kings to mint bilingual currency. </a:t>
            </a:r>
            <a:endParaRPr lang="en-GB" dirty="0"/>
          </a:p>
        </p:txBody>
      </p:sp>
      <p:pic>
        <p:nvPicPr>
          <p:cNvPr id="6147" name="Picture 3"/>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427984" y="1700808"/>
            <a:ext cx="4464496" cy="1732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4427984" y="3433495"/>
            <a:ext cx="4529675" cy="1277273"/>
          </a:xfrm>
          <a:prstGeom prst="rect">
            <a:avLst/>
          </a:prstGeom>
        </p:spPr>
        <p:txBody>
          <a:bodyPr wrap="square">
            <a:spAutoFit/>
          </a:bodyPr>
          <a:lstStyle/>
          <a:p>
            <a:r>
              <a:rPr lang="en-GB" sz="1100" dirty="0" err="1" smtClean="0"/>
              <a:t>Agathokles</a:t>
            </a:r>
            <a:r>
              <a:rPr lang="en-GB" sz="1100" dirty="0" smtClean="0"/>
              <a:t> AR Drachm - Bilingual series -  in Greek: “King </a:t>
            </a:r>
            <a:r>
              <a:rPr lang="en-GB" sz="1100" dirty="0" err="1" smtClean="0"/>
              <a:t>Agathcoles</a:t>
            </a:r>
            <a:r>
              <a:rPr lang="en-GB" sz="1100" dirty="0" smtClean="0"/>
              <a:t>” – with image of the Indian god Balarama-</a:t>
            </a:r>
            <a:r>
              <a:rPr lang="en-GB" sz="1100" dirty="0" err="1" smtClean="0"/>
              <a:t>Samkarshana</a:t>
            </a:r>
            <a:r>
              <a:rPr lang="en-GB" sz="1100" dirty="0" smtClean="0"/>
              <a:t> standing facing, wearing ornate headdress, earrings, and sheathed sword, brandishing </a:t>
            </a:r>
            <a:r>
              <a:rPr lang="en-GB" sz="1100" dirty="0" err="1" smtClean="0"/>
              <a:t>gada</a:t>
            </a:r>
            <a:r>
              <a:rPr lang="en-GB" sz="1100" dirty="0" smtClean="0"/>
              <a:t> in his right hand, holding </a:t>
            </a:r>
            <a:r>
              <a:rPr lang="en-GB" sz="1100" dirty="0" err="1" smtClean="0"/>
              <a:t>plow</a:t>
            </a:r>
            <a:r>
              <a:rPr lang="en-GB" sz="1100" dirty="0" smtClean="0"/>
              <a:t>-symbol in left (</a:t>
            </a:r>
            <a:r>
              <a:rPr lang="en-GB" sz="1100" dirty="0" err="1" smtClean="0"/>
              <a:t>obv</a:t>
            </a:r>
            <a:r>
              <a:rPr lang="en-GB" sz="1100" dirty="0" smtClean="0"/>
              <a:t>.) - “</a:t>
            </a:r>
            <a:r>
              <a:rPr lang="en-GB" sz="1100" dirty="0" err="1" smtClean="0"/>
              <a:t>Rajane</a:t>
            </a:r>
            <a:r>
              <a:rPr lang="en-GB" sz="1100" dirty="0"/>
              <a:t> </a:t>
            </a:r>
            <a:r>
              <a:rPr lang="en-GB" sz="1100" dirty="0" err="1" smtClean="0"/>
              <a:t>Agathuklayasa</a:t>
            </a:r>
            <a:r>
              <a:rPr lang="en-GB" sz="1100" dirty="0" smtClean="0"/>
              <a:t>” in </a:t>
            </a:r>
            <a:r>
              <a:rPr lang="en-GB" sz="1100" dirty="0" err="1" smtClean="0"/>
              <a:t>Karosthi</a:t>
            </a:r>
            <a:r>
              <a:rPr lang="en-GB" sz="1100" dirty="0" smtClean="0"/>
              <a:t>, the Indian god Vasudeva-Krishna standing facing, wearing ornate headdress, earrings, and sheathed sword, holding </a:t>
            </a:r>
            <a:r>
              <a:rPr lang="en-GB" sz="1100" dirty="0" err="1" smtClean="0"/>
              <a:t>sankha</a:t>
            </a:r>
            <a:r>
              <a:rPr lang="en-GB" sz="1100" dirty="0" smtClean="0"/>
              <a:t> in his right hand, chakra (ornamented wheel) in left. - </a:t>
            </a:r>
            <a:r>
              <a:rPr lang="en-GB" sz="1100" dirty="0" err="1" smtClean="0"/>
              <a:t>Bopearachchi</a:t>
            </a:r>
            <a:r>
              <a:rPr lang="en-GB" sz="1100" dirty="0" smtClean="0"/>
              <a:t>  </a:t>
            </a:r>
            <a:r>
              <a:rPr lang="en-GB" sz="1100" dirty="0" err="1" smtClean="0"/>
              <a:t>Série</a:t>
            </a:r>
            <a:r>
              <a:rPr lang="en-GB" sz="1100" dirty="0" smtClean="0"/>
              <a:t> 9A.</a:t>
            </a:r>
            <a:endParaRPr lang="en-GB" sz="1100" dirty="0"/>
          </a:p>
        </p:txBody>
      </p:sp>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4710768"/>
            <a:ext cx="4457667" cy="1598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4499992" y="6309320"/>
            <a:ext cx="4644008" cy="430887"/>
          </a:xfrm>
          <a:prstGeom prst="rect">
            <a:avLst/>
          </a:prstGeom>
        </p:spPr>
        <p:txBody>
          <a:bodyPr wrap="square">
            <a:spAutoFit/>
          </a:bodyPr>
          <a:lstStyle/>
          <a:p>
            <a:r>
              <a:rPr lang="en-GB" sz="1100" dirty="0" err="1" smtClean="0"/>
              <a:t>Pantaleon</a:t>
            </a:r>
            <a:r>
              <a:rPr lang="en-GB" sz="1100" dirty="0" smtClean="0"/>
              <a:t> - Legend in Brahmi, female deity walking left, holding flower in right hand –  “king </a:t>
            </a:r>
            <a:r>
              <a:rPr lang="en-GB" sz="1100" dirty="0" err="1" smtClean="0"/>
              <a:t>Pentaleon</a:t>
            </a:r>
            <a:r>
              <a:rPr lang="en-GB" sz="1100" dirty="0" smtClean="0"/>
              <a:t>” - panther standing right. </a:t>
            </a:r>
            <a:r>
              <a:rPr lang="en-GB" sz="1100" dirty="0" err="1" smtClean="0"/>
              <a:t>Bopearachchi</a:t>
            </a:r>
            <a:r>
              <a:rPr lang="en-GB" sz="1100" dirty="0" smtClean="0"/>
              <a:t> </a:t>
            </a:r>
            <a:r>
              <a:rPr lang="en-GB" sz="1100" dirty="0" err="1" smtClean="0"/>
              <a:t>Série</a:t>
            </a:r>
            <a:r>
              <a:rPr lang="en-GB" sz="1100" dirty="0" smtClean="0"/>
              <a:t> 6A.</a:t>
            </a:r>
            <a:endParaRPr lang="en-GB" sz="1100" dirty="0"/>
          </a:p>
        </p:txBody>
      </p:sp>
      <p:pic>
        <p:nvPicPr>
          <p:cNvPr id="6150" name="Picture 6" descr="http://wildwinds.com/coins/greece/baktria/kings/agathokles/Bop_01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597728"/>
            <a:ext cx="4032448" cy="235155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79513" y="6047709"/>
            <a:ext cx="4104456" cy="769441"/>
          </a:xfrm>
          <a:prstGeom prst="rect">
            <a:avLst/>
          </a:prstGeom>
        </p:spPr>
        <p:txBody>
          <a:bodyPr wrap="square">
            <a:spAutoFit/>
          </a:bodyPr>
          <a:lstStyle/>
          <a:p>
            <a:r>
              <a:rPr lang="en-GB" sz="1100" dirty="0" err="1" smtClean="0"/>
              <a:t>Agathokles</a:t>
            </a:r>
            <a:r>
              <a:rPr lang="en-GB" sz="1100" dirty="0" smtClean="0"/>
              <a:t> - AR </a:t>
            </a:r>
            <a:r>
              <a:rPr lang="en-GB" sz="1100" dirty="0" err="1" smtClean="0"/>
              <a:t>Tetradrachm</a:t>
            </a:r>
            <a:r>
              <a:rPr lang="en-GB" sz="1100" dirty="0" smtClean="0"/>
              <a:t> - Diademed and draped bust of </a:t>
            </a:r>
            <a:r>
              <a:rPr lang="en-GB" sz="1100" dirty="0" err="1" smtClean="0"/>
              <a:t>Agathokles</a:t>
            </a:r>
            <a:r>
              <a:rPr lang="en-GB" sz="1100" dirty="0" smtClean="0"/>
              <a:t> right. Reverse: Zeus standing, facing, </a:t>
            </a:r>
            <a:r>
              <a:rPr lang="en-GB" sz="1100" dirty="0" err="1" smtClean="0"/>
              <a:t>scepter</a:t>
            </a:r>
            <a:r>
              <a:rPr lang="en-GB" sz="1100" dirty="0" smtClean="0"/>
              <a:t> in left hand and holding in right hand a figure of triple-faced </a:t>
            </a:r>
            <a:r>
              <a:rPr lang="en-GB" sz="1100" dirty="0" err="1" smtClean="0"/>
              <a:t>Hekate</a:t>
            </a:r>
            <a:r>
              <a:rPr lang="en-GB" sz="1100" dirty="0" smtClean="0"/>
              <a:t>, who holds two torches - SNG ANS 230.</a:t>
            </a:r>
            <a:endParaRPr lang="en-GB" sz="1100" dirty="0"/>
          </a:p>
        </p:txBody>
      </p:sp>
    </p:spTree>
    <p:extLst>
      <p:ext uri="{BB962C8B-B14F-4D97-AF65-F5344CB8AC3E}">
        <p14:creationId xmlns:p14="http://schemas.microsoft.com/office/powerpoint/2010/main" val="2539242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720080"/>
          </a:xfrm>
        </p:spPr>
        <p:txBody>
          <a:bodyPr>
            <a:normAutofit fontScale="90000"/>
          </a:bodyPr>
          <a:lstStyle/>
          <a:p>
            <a:r>
              <a:rPr lang="en-GB" b="1" dirty="0" err="1" smtClean="0"/>
              <a:t>Eucratides</a:t>
            </a:r>
            <a:r>
              <a:rPr lang="en-GB" b="1" dirty="0" smtClean="0"/>
              <a:t> the Great</a:t>
            </a:r>
            <a:endParaRPr lang="en-GB" b="1" dirty="0"/>
          </a:p>
        </p:txBody>
      </p:sp>
      <p:sp>
        <p:nvSpPr>
          <p:cNvPr id="3" name="Content Placeholder 2"/>
          <p:cNvSpPr>
            <a:spLocks noGrp="1"/>
          </p:cNvSpPr>
          <p:nvPr>
            <p:ph idx="1"/>
          </p:nvPr>
        </p:nvSpPr>
        <p:spPr>
          <a:xfrm>
            <a:off x="102905" y="701076"/>
            <a:ext cx="8928992" cy="4384108"/>
          </a:xfrm>
        </p:spPr>
        <p:txBody>
          <a:bodyPr>
            <a:normAutofit fontScale="62500" lnSpcReduction="20000"/>
          </a:bodyPr>
          <a:lstStyle/>
          <a:p>
            <a:r>
              <a:rPr lang="en-GB" dirty="0" smtClean="0"/>
              <a:t>Held </a:t>
            </a:r>
            <a:r>
              <a:rPr lang="en-GB" dirty="0"/>
              <a:t>a thousand cities </a:t>
            </a:r>
            <a:r>
              <a:rPr lang="en-GB" dirty="0" smtClean="0"/>
              <a:t>(</a:t>
            </a:r>
            <a:r>
              <a:rPr lang="en-GB" b="1" dirty="0" smtClean="0"/>
              <a:t>Strabo </a:t>
            </a:r>
            <a:r>
              <a:rPr lang="en-GB" b="1" i="1" dirty="0" smtClean="0"/>
              <a:t>Geog. </a:t>
            </a:r>
            <a:r>
              <a:rPr lang="en-GB" b="1" dirty="0" smtClean="0"/>
              <a:t>15.1.3</a:t>
            </a:r>
            <a:r>
              <a:rPr lang="en-GB" dirty="0" smtClean="0"/>
              <a:t>); lost Bactria to the Parthians (</a:t>
            </a:r>
            <a:r>
              <a:rPr lang="en-GB" b="1" dirty="0" smtClean="0"/>
              <a:t>11.9.2</a:t>
            </a:r>
            <a:r>
              <a:rPr lang="en-GB" dirty="0"/>
              <a:t>) and the satrapy </a:t>
            </a:r>
            <a:r>
              <a:rPr lang="en-GB" dirty="0" err="1"/>
              <a:t>Turiva</a:t>
            </a:r>
            <a:r>
              <a:rPr lang="en-GB" dirty="0"/>
              <a:t> and that of </a:t>
            </a:r>
            <a:r>
              <a:rPr lang="en-GB" dirty="0" err="1"/>
              <a:t>Aspionus</a:t>
            </a:r>
            <a:r>
              <a:rPr lang="en-GB" dirty="0"/>
              <a:t> </a:t>
            </a:r>
            <a:r>
              <a:rPr lang="en-GB" dirty="0" smtClean="0"/>
              <a:t>(</a:t>
            </a:r>
            <a:r>
              <a:rPr lang="en-GB" b="1" dirty="0" smtClean="0"/>
              <a:t>11.11.2</a:t>
            </a:r>
            <a:r>
              <a:rPr lang="en-GB" dirty="0" smtClean="0"/>
              <a:t>).</a:t>
            </a:r>
          </a:p>
          <a:p>
            <a:pPr marL="0" indent="0">
              <a:buNone/>
            </a:pPr>
            <a:endParaRPr lang="en-GB" sz="800" dirty="0"/>
          </a:p>
          <a:p>
            <a:pPr marL="0" indent="0">
              <a:buNone/>
            </a:pPr>
            <a:r>
              <a:rPr lang="en-GB" dirty="0" smtClean="0"/>
              <a:t>“</a:t>
            </a:r>
            <a:r>
              <a:rPr lang="en-GB" b="1" dirty="0"/>
              <a:t>Almost at the same time that </a:t>
            </a:r>
            <a:r>
              <a:rPr lang="en-GB" b="1" dirty="0" smtClean="0"/>
              <a:t>Mithridates [c.171-138/7 BC]</a:t>
            </a:r>
            <a:r>
              <a:rPr lang="en-GB" dirty="0" smtClean="0"/>
              <a:t> </a:t>
            </a:r>
            <a:r>
              <a:rPr lang="en-GB" dirty="0"/>
              <a:t>ascended the throne among the Parthians, </a:t>
            </a:r>
            <a:r>
              <a:rPr lang="en-GB" b="1" dirty="0"/>
              <a:t>Eucratides began to reign among the </a:t>
            </a:r>
            <a:r>
              <a:rPr lang="en-GB" b="1" dirty="0" smtClean="0"/>
              <a:t>Bactrians</a:t>
            </a:r>
            <a:r>
              <a:rPr lang="en-GB" dirty="0" smtClean="0"/>
              <a:t>… </a:t>
            </a:r>
            <a:r>
              <a:rPr lang="en-GB" dirty="0"/>
              <a:t>the fortune of the Parthians, being the more </a:t>
            </a:r>
            <a:r>
              <a:rPr lang="en-GB" dirty="0" smtClean="0"/>
              <a:t>successful… </a:t>
            </a:r>
            <a:r>
              <a:rPr lang="en-GB" b="1" dirty="0"/>
              <a:t>while the Bactrians, harassed with various wars, lost not only their dominions, but their liberty</a:t>
            </a:r>
            <a:r>
              <a:rPr lang="en-GB" dirty="0"/>
              <a:t>; for having suffered from contentions with the Sogdians, the </a:t>
            </a:r>
            <a:r>
              <a:rPr lang="en-GB" dirty="0" err="1" smtClean="0"/>
              <a:t>Drangians</a:t>
            </a:r>
            <a:r>
              <a:rPr lang="en-GB" dirty="0" smtClean="0"/>
              <a:t> [area between Iran and SW Afghanistan], </a:t>
            </a:r>
            <a:r>
              <a:rPr lang="en-GB" dirty="0"/>
              <a:t>and the Indians, they were at last overcome, </a:t>
            </a:r>
            <a:r>
              <a:rPr lang="en-GB" b="1" dirty="0"/>
              <a:t>as if exhausted, by the </a:t>
            </a:r>
            <a:r>
              <a:rPr lang="en-GB" b="1" dirty="0" smtClean="0"/>
              <a:t>weaker</a:t>
            </a:r>
            <a:r>
              <a:rPr lang="en-GB" b="1" dirty="0"/>
              <a:t> Parthians</a:t>
            </a:r>
            <a:r>
              <a:rPr lang="en-GB" dirty="0"/>
              <a:t>. </a:t>
            </a:r>
            <a:r>
              <a:rPr lang="en-GB" b="1" dirty="0"/>
              <a:t>Eucratides, however, carried on several wars with great spirit</a:t>
            </a:r>
            <a:r>
              <a:rPr lang="en-GB" dirty="0"/>
              <a:t>, and though much reduced by his losses in them, yet, </a:t>
            </a:r>
            <a:r>
              <a:rPr lang="en-GB" b="1" dirty="0"/>
              <a:t>when he was besieged by Demetrius king of the Indians, with a garrison of only </a:t>
            </a:r>
            <a:r>
              <a:rPr lang="en-GB" b="1" dirty="0" smtClean="0"/>
              <a:t>300 </a:t>
            </a:r>
            <a:r>
              <a:rPr lang="en-GB" b="1" dirty="0"/>
              <a:t>soldiers, he repulsed, by continual sallies, a force of sixty thousand </a:t>
            </a:r>
            <a:r>
              <a:rPr lang="en-GB" b="1" dirty="0" smtClean="0"/>
              <a:t>enemies</a:t>
            </a:r>
            <a:r>
              <a:rPr lang="en-GB" dirty="0"/>
              <a:t>. Having accordingly escaped, after a five months’ siege, </a:t>
            </a:r>
            <a:r>
              <a:rPr lang="en-GB" b="1" dirty="0"/>
              <a:t>he reduced India under his power</a:t>
            </a:r>
            <a:r>
              <a:rPr lang="en-GB" dirty="0"/>
              <a:t>. But as he was returning from the country, he was killed on his march by his </a:t>
            </a:r>
            <a:r>
              <a:rPr lang="en-GB" dirty="0" smtClean="0"/>
              <a:t>son...” – </a:t>
            </a:r>
            <a:r>
              <a:rPr lang="en-GB" b="1" dirty="0" smtClean="0"/>
              <a:t>Justin 41.6</a:t>
            </a:r>
            <a:r>
              <a:rPr lang="en-GB" dirty="0" smtClean="0"/>
              <a:t>.</a:t>
            </a:r>
            <a:r>
              <a:rPr lang="en-GB" dirty="0"/>
              <a:t> </a:t>
            </a:r>
          </a:p>
        </p:txBody>
      </p:sp>
      <p:sp>
        <p:nvSpPr>
          <p:cNvPr id="5" name="Text Placeholder 6"/>
          <p:cNvSpPr txBox="1">
            <a:spLocks/>
          </p:cNvSpPr>
          <p:nvPr/>
        </p:nvSpPr>
        <p:spPr>
          <a:xfrm>
            <a:off x="72546" y="4520402"/>
            <a:ext cx="4040188" cy="352404"/>
          </a:xfrm>
          <a:prstGeom prst="rect">
            <a:avLst/>
          </a:prstGeom>
        </p:spPr>
        <p:txBody>
          <a:bodyPr vert="horz" lIns="91440" tIns="45720" rIns="91440" bIns="45720" rtlCol="0">
            <a:normAutofit fontScale="6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b="1" u="sng" dirty="0" smtClean="0"/>
              <a:t>Monolingual </a:t>
            </a:r>
            <a:endParaRPr lang="en-GB" b="1" u="sng" dirty="0"/>
          </a:p>
        </p:txBody>
      </p:sp>
      <p:sp>
        <p:nvSpPr>
          <p:cNvPr id="6" name="Text Placeholder 6"/>
          <p:cNvSpPr txBox="1">
            <a:spLocks/>
          </p:cNvSpPr>
          <p:nvPr/>
        </p:nvSpPr>
        <p:spPr>
          <a:xfrm>
            <a:off x="4082882" y="4587616"/>
            <a:ext cx="4040188" cy="300133"/>
          </a:xfrm>
          <a:prstGeom prst="rect">
            <a:avLst/>
          </a:prstGeom>
        </p:spPr>
        <p:txBody>
          <a:bodyPr vert="horz" lIns="91440" tIns="45720" rIns="91440" bIns="45720" rtlCol="0" anchor="b">
            <a:noAutofit/>
          </a:bodyPr>
          <a:lstStyle>
            <a:lvl1pPr marL="0" indent="0" algn="l" defTabSz="914400" rtl="0" eaLnBrk="1" latinLnBrk="0" hangingPunct="1">
              <a:spcBef>
                <a:spcPct val="20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9pPr>
          </a:lstStyle>
          <a:p>
            <a:pPr algn="ctr"/>
            <a:r>
              <a:rPr lang="en-GB" sz="2000" u="sng" dirty="0" smtClean="0"/>
              <a:t>Bilingual </a:t>
            </a:r>
            <a:endParaRPr lang="en-GB" sz="2000" u="sng" dirty="0"/>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499" y="4887749"/>
            <a:ext cx="3188398" cy="15243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209080" y="6412926"/>
            <a:ext cx="3665236" cy="461665"/>
          </a:xfrm>
          <a:prstGeom prst="rect">
            <a:avLst/>
          </a:prstGeom>
        </p:spPr>
        <p:txBody>
          <a:bodyPr wrap="square">
            <a:spAutoFit/>
          </a:bodyPr>
          <a:lstStyle/>
          <a:p>
            <a:r>
              <a:rPr lang="en-GB" sz="1200" dirty="0" smtClean="0"/>
              <a:t>Eucratides I</a:t>
            </a:r>
            <a:r>
              <a:rPr lang="en-GB" sz="1200" dirty="0"/>
              <a:t> </a:t>
            </a:r>
            <a:r>
              <a:rPr lang="en-GB" sz="1200" dirty="0" smtClean="0"/>
              <a:t>- </a:t>
            </a:r>
            <a:r>
              <a:rPr lang="en-GB" sz="1200" dirty="0"/>
              <a:t>AR </a:t>
            </a:r>
            <a:r>
              <a:rPr lang="en-GB" sz="1200" dirty="0" smtClean="0"/>
              <a:t>Tetradrachm</a:t>
            </a:r>
            <a:r>
              <a:rPr lang="en-GB" sz="1200" dirty="0"/>
              <a:t> - Diademed and draped bust right / The </a:t>
            </a:r>
            <a:r>
              <a:rPr lang="en-GB" sz="1200" dirty="0" err="1"/>
              <a:t>Dioskouroi</a:t>
            </a:r>
            <a:r>
              <a:rPr lang="en-GB" sz="1200" dirty="0"/>
              <a:t> on rearing horses </a:t>
            </a:r>
            <a:r>
              <a:rPr lang="en-GB" sz="1200" dirty="0" smtClean="0"/>
              <a:t>right.</a:t>
            </a:r>
            <a:endParaRPr lang="en-GB" dirty="0"/>
          </a:p>
        </p:txBody>
      </p:sp>
      <p:pic>
        <p:nvPicPr>
          <p:cNvPr id="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2735" y="4887749"/>
            <a:ext cx="3195570" cy="14197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4112734" y="6366213"/>
            <a:ext cx="3195571" cy="738664"/>
          </a:xfrm>
          <a:prstGeom prst="rect">
            <a:avLst/>
          </a:prstGeom>
        </p:spPr>
        <p:txBody>
          <a:bodyPr wrap="square">
            <a:spAutoFit/>
          </a:bodyPr>
          <a:lstStyle/>
          <a:p>
            <a:r>
              <a:rPr lang="en-GB" sz="1200" dirty="0" err="1" smtClean="0"/>
              <a:t>Kharoshthi</a:t>
            </a:r>
            <a:r>
              <a:rPr lang="en-GB" sz="1200" dirty="0" smtClean="0"/>
              <a:t> </a:t>
            </a:r>
            <a:r>
              <a:rPr lang="en-GB" sz="1200" dirty="0"/>
              <a:t>legend: </a:t>
            </a:r>
            <a:r>
              <a:rPr lang="en-GB" sz="1200" dirty="0" err="1"/>
              <a:t>rajasa</a:t>
            </a:r>
            <a:r>
              <a:rPr lang="en-GB" sz="1200" dirty="0"/>
              <a:t> </a:t>
            </a:r>
            <a:r>
              <a:rPr lang="en-GB" sz="1200" dirty="0" err="1"/>
              <a:t>mahatakasa</a:t>
            </a:r>
            <a:r>
              <a:rPr lang="en-GB" sz="1200" dirty="0"/>
              <a:t> / </a:t>
            </a:r>
            <a:r>
              <a:rPr lang="en-GB" sz="1200" dirty="0" err="1"/>
              <a:t>evukratidasa</a:t>
            </a:r>
            <a:r>
              <a:rPr lang="en-GB" sz="1200" dirty="0"/>
              <a:t> (of Great </a:t>
            </a:r>
            <a:r>
              <a:rPr lang="en-GB" sz="1200" dirty="0" smtClean="0"/>
              <a:t>King Eucratides</a:t>
            </a:r>
            <a:r>
              <a:rPr lang="en-GB" sz="1200" dirty="0"/>
              <a:t>)</a:t>
            </a:r>
          </a:p>
          <a:p>
            <a:r>
              <a:rPr lang="en-GB" dirty="0" smtClean="0"/>
              <a:t> </a:t>
            </a:r>
            <a:endParaRPr lang="en-GB" dirty="0"/>
          </a:p>
        </p:txBody>
      </p:sp>
      <p:pic>
        <p:nvPicPr>
          <p:cNvPr id="11" name="Picture 5" descr="http://coinindia.com/MIG190w-136.2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50000"/>
          <a:stretch/>
        </p:blipFill>
        <p:spPr bwMode="auto">
          <a:xfrm>
            <a:off x="7370127" y="4887750"/>
            <a:ext cx="1666369" cy="14197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7092280" y="6349113"/>
            <a:ext cx="2051720" cy="738664"/>
          </a:xfrm>
          <a:prstGeom prst="rect">
            <a:avLst/>
          </a:prstGeom>
        </p:spPr>
        <p:txBody>
          <a:bodyPr wrap="square">
            <a:spAutoFit/>
          </a:bodyPr>
          <a:lstStyle/>
          <a:p>
            <a:r>
              <a:rPr lang="en-GB" sz="1200" dirty="0"/>
              <a:t>Dioscuri mounted on </a:t>
            </a:r>
            <a:r>
              <a:rPr lang="en-GB" sz="1200" dirty="0" smtClean="0"/>
              <a:t>horses, </a:t>
            </a:r>
            <a:r>
              <a:rPr lang="en-GB" sz="1200" dirty="0" err="1"/>
              <a:t>Kharoshthi</a:t>
            </a:r>
            <a:r>
              <a:rPr lang="en-GB" sz="1200" dirty="0"/>
              <a:t> legend (as above).</a:t>
            </a:r>
          </a:p>
          <a:p>
            <a:endParaRPr lang="en-GB" dirty="0"/>
          </a:p>
        </p:txBody>
      </p:sp>
    </p:spTree>
    <p:extLst>
      <p:ext uri="{BB962C8B-B14F-4D97-AF65-F5344CB8AC3E}">
        <p14:creationId xmlns:p14="http://schemas.microsoft.com/office/powerpoint/2010/main" val="3448824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480619364"/>
              </p:ext>
            </p:extLst>
          </p:nvPr>
        </p:nvGraphicFramePr>
        <p:xfrm>
          <a:off x="179509" y="44631"/>
          <a:ext cx="8784978" cy="6756234"/>
        </p:xfrm>
        <a:graphic>
          <a:graphicData uri="http://schemas.openxmlformats.org/drawingml/2006/table">
            <a:tbl>
              <a:tblPr firstRow="1" firstCol="1" bandRow="1">
                <a:tableStyleId>{5C22544A-7EE6-4342-B048-85BDC9FD1C3A}</a:tableStyleId>
              </a:tblPr>
              <a:tblGrid>
                <a:gridCol w="1464163"/>
                <a:gridCol w="1464163"/>
                <a:gridCol w="1464163"/>
                <a:gridCol w="1464163"/>
                <a:gridCol w="1464163"/>
                <a:gridCol w="1464163"/>
              </a:tblGrid>
              <a:tr h="399339">
                <a:tc gridSpan="6">
                  <a:txBody>
                    <a:bodyPr/>
                    <a:lstStyle/>
                    <a:p>
                      <a:pPr algn="ctr">
                        <a:lnSpc>
                          <a:spcPct val="115000"/>
                        </a:lnSpc>
                        <a:spcAft>
                          <a:spcPts val="0"/>
                        </a:spcAft>
                      </a:pPr>
                      <a:r>
                        <a:rPr lang="en-GB" sz="1000" dirty="0">
                          <a:effectLst/>
                        </a:rPr>
                        <a:t>INDO-GREEK KINGS AND THEIR TERRITORIES</a:t>
                      </a:r>
                      <a:br>
                        <a:rPr lang="en-GB" sz="1000" dirty="0">
                          <a:effectLst/>
                        </a:rPr>
                      </a:br>
                      <a:r>
                        <a:rPr lang="en-GB" sz="1000" dirty="0">
                          <a:effectLst/>
                        </a:rPr>
                        <a:t>Based on </a:t>
                      </a:r>
                      <a:r>
                        <a:rPr lang="en-GB" sz="1000" dirty="0" err="1">
                          <a:effectLst/>
                        </a:rPr>
                        <a:t>Bopearachchi</a:t>
                      </a:r>
                      <a:r>
                        <a:rPr lang="en-GB" sz="1000" dirty="0">
                          <a:effectLst/>
                        </a:rPr>
                        <a:t> (1991)</a:t>
                      </a:r>
                      <a:endParaRPr lang="en-GB" sz="1000" dirty="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600426">
                <a:tc>
                  <a:txBody>
                    <a:bodyPr/>
                    <a:lstStyle/>
                    <a:p>
                      <a:pPr algn="ctr">
                        <a:lnSpc>
                          <a:spcPct val="115000"/>
                        </a:lnSpc>
                        <a:spcAft>
                          <a:spcPts val="0"/>
                        </a:spcAft>
                      </a:pPr>
                      <a:r>
                        <a:rPr lang="en-GB" sz="1100" dirty="0">
                          <a:effectLst/>
                        </a:rPr>
                        <a:t>Territories/</a:t>
                      </a:r>
                      <a:br>
                        <a:rPr lang="en-GB" sz="1100" dirty="0">
                          <a:effectLst/>
                        </a:rPr>
                      </a:br>
                      <a:r>
                        <a:rPr lang="en-GB" sz="1100" dirty="0">
                          <a:effectLst/>
                        </a:rPr>
                        <a:t>Dates</a:t>
                      </a:r>
                      <a:endParaRPr lang="en-GB" sz="1100" dirty="0">
                        <a:effectLst/>
                        <a:latin typeface="Calibri"/>
                        <a:ea typeface="Calibri"/>
                        <a:cs typeface="Times New Roman"/>
                      </a:endParaRPr>
                    </a:p>
                  </a:txBody>
                  <a:tcPr marL="19690" marR="19690" marT="19690" marB="19690" anchor="ctr"/>
                </a:tc>
                <a:tc>
                  <a:txBody>
                    <a:bodyPr/>
                    <a:lstStyle/>
                    <a:p>
                      <a:pPr algn="ctr">
                        <a:lnSpc>
                          <a:spcPct val="115000"/>
                        </a:lnSpc>
                        <a:spcAft>
                          <a:spcPts val="0"/>
                        </a:spcAft>
                      </a:pPr>
                      <a:endParaRPr lang="en-GB" sz="1100" dirty="0" smtClean="0">
                        <a:effectLst/>
                      </a:endParaRPr>
                    </a:p>
                    <a:p>
                      <a:pPr algn="ctr">
                        <a:lnSpc>
                          <a:spcPct val="115000"/>
                        </a:lnSpc>
                        <a:spcAft>
                          <a:spcPts val="0"/>
                        </a:spcAft>
                      </a:pPr>
                      <a:r>
                        <a:rPr lang="en-GB" sz="1100" dirty="0" smtClean="0">
                          <a:effectLst/>
                        </a:rPr>
                        <a:t>PAROPAMISADAE</a:t>
                      </a:r>
                      <a:br>
                        <a:rPr lang="en-GB" sz="1100" dirty="0" smtClean="0">
                          <a:effectLst/>
                        </a:rPr>
                      </a:br>
                      <a:r>
                        <a:rPr lang="en-GB" sz="1100" dirty="0">
                          <a:effectLst/>
                        </a:rPr>
                        <a:t> </a:t>
                      </a:r>
                      <a:endParaRPr lang="en-GB" sz="1100" dirty="0">
                        <a:effectLst/>
                        <a:latin typeface="Calibri"/>
                        <a:ea typeface="Calibri"/>
                        <a:cs typeface="Times New Roman"/>
                      </a:endParaRPr>
                    </a:p>
                  </a:txBody>
                  <a:tcPr marL="19690" marR="19690" marT="19690" marB="19690" anchor="ctr"/>
                </a:tc>
                <a:tc>
                  <a:txBody>
                    <a:bodyPr/>
                    <a:lstStyle/>
                    <a:p>
                      <a:pPr algn="ctr">
                        <a:lnSpc>
                          <a:spcPct val="115000"/>
                        </a:lnSpc>
                        <a:spcAft>
                          <a:spcPts val="0"/>
                        </a:spcAft>
                      </a:pPr>
                      <a:r>
                        <a:rPr lang="en-GB" sz="1100" dirty="0">
                          <a:effectLst/>
                        </a:rPr>
                        <a:t>ARACHOSIA</a:t>
                      </a:r>
                      <a:endParaRPr lang="en-GB" sz="1100" dirty="0">
                        <a:effectLst/>
                        <a:latin typeface="Calibri"/>
                        <a:ea typeface="Calibri"/>
                        <a:cs typeface="Times New Roman"/>
                      </a:endParaRPr>
                    </a:p>
                  </a:txBody>
                  <a:tcPr marL="19690" marR="19690" marT="19690" marB="19690" anchor="ctr"/>
                </a:tc>
                <a:tc>
                  <a:txBody>
                    <a:bodyPr/>
                    <a:lstStyle/>
                    <a:p>
                      <a:pPr algn="ctr">
                        <a:lnSpc>
                          <a:spcPct val="115000"/>
                        </a:lnSpc>
                        <a:spcAft>
                          <a:spcPts val="0"/>
                        </a:spcAft>
                      </a:pPr>
                      <a:r>
                        <a:rPr lang="en-GB" sz="1100" dirty="0">
                          <a:effectLst/>
                        </a:rPr>
                        <a:t>GANDHARA</a:t>
                      </a:r>
                      <a:endParaRPr lang="en-GB" sz="1100" dirty="0">
                        <a:effectLst/>
                        <a:latin typeface="Calibri"/>
                        <a:ea typeface="Calibri"/>
                        <a:cs typeface="Times New Roman"/>
                      </a:endParaRPr>
                    </a:p>
                  </a:txBody>
                  <a:tcPr marL="19690" marR="19690" marT="19690" marB="19690" anchor="ctr"/>
                </a:tc>
                <a:tc>
                  <a:txBody>
                    <a:bodyPr/>
                    <a:lstStyle/>
                    <a:p>
                      <a:pPr algn="ctr">
                        <a:lnSpc>
                          <a:spcPct val="115000"/>
                        </a:lnSpc>
                        <a:spcAft>
                          <a:spcPts val="0"/>
                        </a:spcAft>
                      </a:pPr>
                      <a:r>
                        <a:rPr lang="en-GB" sz="1100" dirty="0">
                          <a:effectLst/>
                        </a:rPr>
                        <a:t>WESTERN PUNJAB</a:t>
                      </a:r>
                      <a:endParaRPr lang="en-GB" sz="1100" dirty="0">
                        <a:effectLst/>
                        <a:latin typeface="Calibri"/>
                        <a:ea typeface="Calibri"/>
                        <a:cs typeface="Times New Roman"/>
                      </a:endParaRPr>
                    </a:p>
                  </a:txBody>
                  <a:tcPr marL="19690" marR="19690" marT="19690" marB="19690" anchor="ctr"/>
                </a:tc>
                <a:tc>
                  <a:txBody>
                    <a:bodyPr/>
                    <a:lstStyle/>
                    <a:p>
                      <a:pPr algn="ctr">
                        <a:lnSpc>
                          <a:spcPct val="115000"/>
                        </a:lnSpc>
                        <a:spcAft>
                          <a:spcPts val="0"/>
                        </a:spcAft>
                      </a:pPr>
                      <a:r>
                        <a:rPr lang="en-GB" sz="1100" dirty="0">
                          <a:effectLst/>
                        </a:rPr>
                        <a:t>EASTERN PUNJAB</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200-190 BCE</a:t>
                      </a:r>
                      <a:endParaRPr lang="en-GB" sz="1100">
                        <a:effectLst/>
                        <a:latin typeface="Calibri"/>
                        <a:ea typeface="Calibri"/>
                        <a:cs typeface="Times New Roman"/>
                      </a:endParaRPr>
                    </a:p>
                  </a:txBody>
                  <a:tcPr marL="19690" marR="19690" marT="19690" marB="19690"/>
                </a:tc>
                <a:tc gridSpan="2">
                  <a:txBody>
                    <a:bodyPr/>
                    <a:lstStyle/>
                    <a:p>
                      <a:pPr algn="ctr">
                        <a:lnSpc>
                          <a:spcPct val="115000"/>
                        </a:lnSpc>
                        <a:spcAft>
                          <a:spcPts val="0"/>
                        </a:spcAft>
                      </a:pPr>
                      <a:r>
                        <a:rPr lang="en-GB" sz="1100" dirty="0">
                          <a:effectLst/>
                        </a:rPr>
                        <a:t>Demetrius I</a:t>
                      </a:r>
                      <a:endParaRPr lang="en-GB" sz="1100" dirty="0">
                        <a:effectLst/>
                        <a:latin typeface="Calibri"/>
                        <a:ea typeface="Calibri"/>
                        <a:cs typeface="Times New Roman"/>
                      </a:endParaRPr>
                    </a:p>
                  </a:txBody>
                  <a:tcPr marL="19690" marR="19690" marT="19690" marB="19690"/>
                </a:tc>
                <a:tc hMerge="1">
                  <a:txBody>
                    <a:bodyPr/>
                    <a:lstStyle/>
                    <a:p>
                      <a:endParaRPr lang="en-GB"/>
                    </a:p>
                  </a:txBody>
                  <a:tcPr/>
                </a:tc>
                <a:tc gridSpan="3">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tc>
                <a:tc hMerge="1">
                  <a:txBody>
                    <a:bodyPr/>
                    <a:lstStyle/>
                    <a:p>
                      <a:endParaRPr lang="en-GB"/>
                    </a:p>
                  </a:txBody>
                  <a:tcPr/>
                </a:tc>
                <a:tc hMerge="1">
                  <a:txBody>
                    <a:bodyPr/>
                    <a:lstStyle/>
                    <a:p>
                      <a:endParaRPr lang="en-GB"/>
                    </a:p>
                  </a:txBody>
                  <a:tcPr/>
                </a:tc>
              </a:tr>
              <a:tr h="229865">
                <a:tc>
                  <a:txBody>
                    <a:bodyPr/>
                    <a:lstStyle/>
                    <a:p>
                      <a:pPr>
                        <a:lnSpc>
                          <a:spcPct val="115000"/>
                        </a:lnSpc>
                        <a:spcAft>
                          <a:spcPts val="0"/>
                        </a:spcAft>
                      </a:pPr>
                      <a:r>
                        <a:rPr lang="en-GB" sz="1100" dirty="0">
                          <a:effectLst/>
                        </a:rPr>
                        <a:t>190-180 BCE</a:t>
                      </a:r>
                      <a:endParaRPr lang="en-GB" sz="1100" dirty="0">
                        <a:effectLst/>
                        <a:latin typeface="Calibri"/>
                        <a:ea typeface="Calibri"/>
                        <a:cs typeface="Times New Roman"/>
                      </a:endParaRPr>
                    </a:p>
                  </a:txBody>
                  <a:tcPr marL="19690" marR="19690" marT="19690" marB="19690" anchor="ctr"/>
                </a:tc>
                <a:tc>
                  <a:txBody>
                    <a:bodyPr/>
                    <a:lstStyle/>
                    <a:p>
                      <a:pPr algn="r">
                        <a:lnSpc>
                          <a:spcPct val="115000"/>
                        </a:lnSpc>
                        <a:spcAft>
                          <a:spcPts val="0"/>
                        </a:spcAft>
                      </a:pPr>
                      <a:r>
                        <a:rPr lang="en-GB" sz="1100" dirty="0">
                          <a:effectLst/>
                        </a:rPr>
                        <a:t>Agathocles</a:t>
                      </a:r>
                      <a:endParaRPr lang="en-GB" sz="1100" dirty="0">
                        <a:effectLst/>
                        <a:latin typeface="Calibri"/>
                        <a:ea typeface="Calibri"/>
                        <a:cs typeface="Times New Roman"/>
                      </a:endParaRPr>
                    </a:p>
                  </a:txBody>
                  <a:tcPr marL="19690" marR="19690" marT="19690" marB="19690" anchor="ctr"/>
                </a:tc>
                <a:tc>
                  <a:txBody>
                    <a:bodyPr/>
                    <a:lstStyle/>
                    <a:p>
                      <a:pPr algn="r">
                        <a:lnSpc>
                          <a:spcPct val="115000"/>
                        </a:lnSpc>
                        <a:spcAft>
                          <a:spcPts val="0"/>
                        </a:spcAft>
                      </a:pPr>
                      <a:r>
                        <a:rPr lang="en-GB" sz="1100" dirty="0" err="1">
                          <a:effectLst/>
                        </a:rPr>
                        <a:t>Pantaleon</a:t>
                      </a:r>
                      <a:endParaRPr lang="en-GB" sz="1100" dirty="0">
                        <a:effectLst/>
                        <a:latin typeface="Calibri"/>
                        <a:ea typeface="Calibri"/>
                        <a:cs typeface="Times New Roman"/>
                      </a:endParaRPr>
                    </a:p>
                  </a:txBody>
                  <a:tcPr marL="19690" marR="19690" marT="19690" marB="19690" anchor="ctr"/>
                </a:tc>
                <a:tc gridSpan="3">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r>
              <a:tr h="229865">
                <a:tc>
                  <a:txBody>
                    <a:bodyPr/>
                    <a:lstStyle/>
                    <a:p>
                      <a:pPr>
                        <a:lnSpc>
                          <a:spcPct val="115000"/>
                        </a:lnSpc>
                        <a:spcAft>
                          <a:spcPts val="0"/>
                        </a:spcAft>
                      </a:pPr>
                      <a:r>
                        <a:rPr lang="en-GB" sz="1100">
                          <a:effectLst/>
                        </a:rPr>
                        <a:t>185-170 BCE</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dirty="0" err="1">
                          <a:effectLst/>
                        </a:rPr>
                        <a:t>Antimachus</a:t>
                      </a:r>
                      <a:r>
                        <a:rPr lang="en-GB" sz="1100" dirty="0">
                          <a:effectLst/>
                        </a:rPr>
                        <a:t> 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gridSpan="3">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r>
              <a:tr h="229865">
                <a:tc>
                  <a:txBody>
                    <a:bodyPr/>
                    <a:lstStyle/>
                    <a:p>
                      <a:pPr>
                        <a:lnSpc>
                          <a:spcPct val="115000"/>
                        </a:lnSpc>
                        <a:spcAft>
                          <a:spcPts val="0"/>
                        </a:spcAft>
                      </a:pPr>
                      <a:r>
                        <a:rPr lang="en-GB" sz="1100">
                          <a:effectLst/>
                        </a:rPr>
                        <a:t>180-160 BCE</a:t>
                      </a:r>
                      <a:endParaRPr lang="en-GB" sz="1100">
                        <a:effectLst/>
                        <a:latin typeface="Calibri"/>
                        <a:ea typeface="Calibri"/>
                        <a:cs typeface="Times New Roman"/>
                      </a:endParaRPr>
                    </a:p>
                  </a:txBody>
                  <a:tcPr marL="19690" marR="19690" marT="19690" marB="19690" anchor="ctr"/>
                </a:tc>
                <a:tc gridSpan="4">
                  <a:txBody>
                    <a:bodyPr/>
                    <a:lstStyle/>
                    <a:p>
                      <a:pPr algn="ctr">
                        <a:lnSpc>
                          <a:spcPct val="115000"/>
                        </a:lnSpc>
                        <a:spcAft>
                          <a:spcPts val="0"/>
                        </a:spcAft>
                      </a:pPr>
                      <a:r>
                        <a:rPr lang="en-GB" sz="1100" dirty="0" err="1">
                          <a:effectLst/>
                        </a:rPr>
                        <a:t>Apollodotus</a:t>
                      </a:r>
                      <a:r>
                        <a:rPr lang="en-GB" sz="1100" dirty="0">
                          <a:effectLst/>
                        </a:rPr>
                        <a:t> 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175-170 BCE</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dirty="0">
                          <a:effectLst/>
                        </a:rPr>
                        <a:t>Demetrius II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gridSpan="3">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r>
              <a:tr h="229865">
                <a:tc>
                  <a:txBody>
                    <a:bodyPr/>
                    <a:lstStyle/>
                    <a:p>
                      <a:pPr>
                        <a:lnSpc>
                          <a:spcPct val="115000"/>
                        </a:lnSpc>
                        <a:spcAft>
                          <a:spcPts val="0"/>
                        </a:spcAft>
                      </a:pPr>
                      <a:r>
                        <a:rPr lang="en-GB" sz="1100">
                          <a:effectLst/>
                        </a:rPr>
                        <a:t>160-155 BCE</a:t>
                      </a:r>
                      <a:endParaRPr lang="en-GB" sz="1100">
                        <a:effectLst/>
                        <a:latin typeface="Calibri"/>
                        <a:ea typeface="Calibri"/>
                        <a:cs typeface="Times New Roman"/>
                      </a:endParaRPr>
                    </a:p>
                  </a:txBody>
                  <a:tcPr marL="19690" marR="19690" marT="19690" marB="19690" anchor="ctr"/>
                </a:tc>
                <a:tc gridSpan="4">
                  <a:txBody>
                    <a:bodyPr/>
                    <a:lstStyle/>
                    <a:p>
                      <a:pPr algn="ctr">
                        <a:lnSpc>
                          <a:spcPct val="115000"/>
                        </a:lnSpc>
                        <a:spcAft>
                          <a:spcPts val="0"/>
                        </a:spcAft>
                      </a:pPr>
                      <a:r>
                        <a:rPr lang="en-GB" sz="1100" dirty="0" err="1">
                          <a:effectLst/>
                        </a:rPr>
                        <a:t>Antimachus</a:t>
                      </a:r>
                      <a:r>
                        <a:rPr lang="en-GB" sz="1100" dirty="0">
                          <a:effectLst/>
                        </a:rPr>
                        <a:t> II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170-145 BCE</a:t>
                      </a:r>
                      <a:endParaRPr lang="en-GB" sz="1100">
                        <a:effectLst/>
                        <a:latin typeface="Calibri"/>
                        <a:ea typeface="Calibri"/>
                        <a:cs typeface="Times New Roman"/>
                      </a:endParaRPr>
                    </a:p>
                  </a:txBody>
                  <a:tcPr marL="19690" marR="19690" marT="19690" marB="19690" anchor="ctr"/>
                </a:tc>
                <a:tc gridSpan="4">
                  <a:txBody>
                    <a:bodyPr/>
                    <a:lstStyle/>
                    <a:p>
                      <a:pPr algn="ctr">
                        <a:lnSpc>
                          <a:spcPct val="115000"/>
                        </a:lnSpc>
                        <a:spcAft>
                          <a:spcPts val="0"/>
                        </a:spcAft>
                      </a:pPr>
                      <a:r>
                        <a:rPr lang="en-GB" sz="1100" dirty="0">
                          <a:effectLst/>
                        </a:rPr>
                        <a:t>Eucratides</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155-130 BCE</a:t>
                      </a:r>
                      <a:endParaRPr lang="en-GB" sz="1100">
                        <a:effectLst/>
                        <a:latin typeface="Calibri"/>
                        <a:ea typeface="Calibri"/>
                        <a:cs typeface="Times New Roman"/>
                      </a:endParaRPr>
                    </a:p>
                  </a:txBody>
                  <a:tcPr marL="19690" marR="19690" marT="19690" marB="19690" anchor="ctr"/>
                </a:tc>
                <a:tc gridSpan="5">
                  <a:txBody>
                    <a:bodyPr/>
                    <a:lstStyle/>
                    <a:p>
                      <a:pPr algn="ctr">
                        <a:lnSpc>
                          <a:spcPct val="115000"/>
                        </a:lnSpc>
                        <a:spcAft>
                          <a:spcPts val="0"/>
                        </a:spcAft>
                      </a:pPr>
                      <a:r>
                        <a:rPr lang="en-GB" sz="1100" dirty="0">
                          <a:effectLst/>
                        </a:rPr>
                        <a:t>Menander 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229865">
                <a:tc>
                  <a:txBody>
                    <a:bodyPr/>
                    <a:lstStyle/>
                    <a:p>
                      <a:pPr>
                        <a:lnSpc>
                          <a:spcPct val="115000"/>
                        </a:lnSpc>
                        <a:spcAft>
                          <a:spcPts val="0"/>
                        </a:spcAft>
                      </a:pPr>
                      <a:r>
                        <a:rPr lang="en-GB" sz="1100">
                          <a:effectLst/>
                        </a:rPr>
                        <a:t>130-120 BCE</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dirty="0" err="1">
                          <a:effectLst/>
                        </a:rPr>
                        <a:t>Zoilos</a:t>
                      </a:r>
                      <a:r>
                        <a:rPr lang="en-GB" sz="1100" dirty="0">
                          <a:effectLst/>
                        </a:rPr>
                        <a:t> 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gridSpan="2">
                  <a:txBody>
                    <a:bodyPr/>
                    <a:lstStyle/>
                    <a:p>
                      <a:pPr algn="ctr">
                        <a:lnSpc>
                          <a:spcPct val="115000"/>
                        </a:lnSpc>
                        <a:spcAft>
                          <a:spcPts val="0"/>
                        </a:spcAft>
                      </a:pPr>
                      <a:r>
                        <a:rPr lang="en-GB" sz="1100" dirty="0" err="1">
                          <a:effectLst/>
                        </a:rPr>
                        <a:t>Agathokleia</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120-110 BCE</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dirty="0" err="1">
                          <a:effectLst/>
                        </a:rPr>
                        <a:t>Lysias</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gridSpan="2">
                  <a:txBody>
                    <a:bodyPr/>
                    <a:lstStyle/>
                    <a:p>
                      <a:pPr algn="ctr">
                        <a:lnSpc>
                          <a:spcPct val="115000"/>
                        </a:lnSpc>
                        <a:spcAft>
                          <a:spcPts val="0"/>
                        </a:spcAft>
                      </a:pPr>
                      <a:r>
                        <a:rPr lang="en-GB" sz="1100" dirty="0" err="1">
                          <a:effectLst/>
                        </a:rPr>
                        <a:t>Strato</a:t>
                      </a:r>
                      <a:r>
                        <a:rPr lang="en-GB" sz="1100" dirty="0">
                          <a:effectLst/>
                        </a:rPr>
                        <a:t> 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110-100 BCE</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a:effectLst/>
                        </a:rPr>
                        <a:t>Antialcidas</a:t>
                      </a:r>
                      <a:endParaRPr lang="en-GB" sz="1100">
                        <a:effectLst/>
                        <a:latin typeface="Calibri"/>
                        <a:ea typeface="Calibri"/>
                        <a:cs typeface="Times New Roman"/>
                      </a:endParaRPr>
                    </a:p>
                  </a:txBody>
                  <a:tcPr marL="19690" marR="19690" marT="19690" marB="19690" anchor="ctr"/>
                </a:tc>
                <a:tc hMerge="1">
                  <a:txBody>
                    <a:bodyPr/>
                    <a:lstStyle/>
                    <a:p>
                      <a:endParaRPr lang="en-GB"/>
                    </a:p>
                  </a:txBody>
                  <a:tcPr/>
                </a:tc>
                <a:tc gridSpan="2">
                  <a:txBody>
                    <a:bodyPr/>
                    <a:lstStyle/>
                    <a:p>
                      <a:pPr algn="ctr">
                        <a:lnSpc>
                          <a:spcPct val="115000"/>
                        </a:lnSpc>
                        <a:spcAft>
                          <a:spcPts val="0"/>
                        </a:spcAft>
                      </a:pPr>
                      <a:r>
                        <a:rPr lang="en-GB" sz="1100" dirty="0" err="1">
                          <a:effectLst/>
                        </a:rPr>
                        <a:t>Heliokles</a:t>
                      </a:r>
                      <a:r>
                        <a:rPr lang="en-GB" sz="1100" dirty="0">
                          <a:effectLst/>
                        </a:rPr>
                        <a:t> II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100 BCE</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a:effectLst/>
                        </a:rPr>
                        <a:t>Polyxenios</a:t>
                      </a:r>
                      <a:endParaRPr lang="en-GB" sz="1100">
                        <a:effectLst/>
                        <a:latin typeface="Calibri"/>
                        <a:ea typeface="Calibri"/>
                        <a:cs typeface="Times New Roman"/>
                      </a:endParaRPr>
                    </a:p>
                  </a:txBody>
                  <a:tcPr marL="19690" marR="19690" marT="19690" marB="19690" anchor="ctr"/>
                </a:tc>
                <a:tc hMerge="1">
                  <a:txBody>
                    <a:bodyPr/>
                    <a:lstStyle/>
                    <a:p>
                      <a:endParaRPr lang="en-GB"/>
                    </a:p>
                  </a:txBody>
                  <a:tcPr/>
                </a:tc>
                <a:tc gridSpan="2">
                  <a:txBody>
                    <a:bodyPr/>
                    <a:lstStyle/>
                    <a:p>
                      <a:pPr algn="ctr">
                        <a:lnSpc>
                          <a:spcPct val="115000"/>
                        </a:lnSpc>
                        <a:spcAft>
                          <a:spcPts val="0"/>
                        </a:spcAft>
                      </a:pPr>
                      <a:r>
                        <a:rPr lang="en-GB" sz="1100" dirty="0">
                          <a:effectLst/>
                        </a:rPr>
                        <a:t>Demetrius III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100-95 BCE</a:t>
                      </a:r>
                      <a:endParaRPr lang="en-GB" sz="1100">
                        <a:effectLst/>
                        <a:latin typeface="Calibri"/>
                        <a:ea typeface="Calibri"/>
                        <a:cs typeface="Times New Roman"/>
                      </a:endParaRPr>
                    </a:p>
                  </a:txBody>
                  <a:tcPr marL="19690" marR="19690" marT="19690" marB="19690" anchor="ctr"/>
                </a:tc>
                <a:tc gridSpan="4">
                  <a:txBody>
                    <a:bodyPr/>
                    <a:lstStyle/>
                    <a:p>
                      <a:pPr algn="ctr">
                        <a:lnSpc>
                          <a:spcPct val="115000"/>
                        </a:lnSpc>
                        <a:spcAft>
                          <a:spcPts val="0"/>
                        </a:spcAft>
                      </a:pPr>
                      <a:r>
                        <a:rPr lang="en-GB" sz="1100" dirty="0" err="1">
                          <a:effectLst/>
                        </a:rPr>
                        <a:t>Philoxenus</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95-90 BCE</a:t>
                      </a:r>
                      <a:endParaRPr lang="en-GB" sz="1100">
                        <a:effectLst/>
                        <a:latin typeface="Calibri"/>
                        <a:ea typeface="Calibri"/>
                        <a:cs typeface="Times New Roman"/>
                      </a:endParaRPr>
                    </a:p>
                  </a:txBody>
                  <a:tcPr marL="19690" marR="19690" marT="19690" marB="19690" anchor="ctr"/>
                </a:tc>
                <a:tc>
                  <a:txBody>
                    <a:bodyPr/>
                    <a:lstStyle/>
                    <a:p>
                      <a:pPr algn="r">
                        <a:lnSpc>
                          <a:spcPct val="115000"/>
                        </a:lnSpc>
                        <a:spcAft>
                          <a:spcPts val="0"/>
                        </a:spcAft>
                      </a:pPr>
                      <a:r>
                        <a:rPr lang="en-GB" sz="1100">
                          <a:effectLst/>
                        </a:rPr>
                        <a:t>Diomedes</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dirty="0" err="1">
                          <a:effectLst/>
                        </a:rPr>
                        <a:t>Amyntas</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a:txBody>
                    <a:bodyPr/>
                    <a:lstStyle/>
                    <a:p>
                      <a:pPr algn="r">
                        <a:lnSpc>
                          <a:spcPct val="115000"/>
                        </a:lnSpc>
                        <a:spcAft>
                          <a:spcPts val="0"/>
                        </a:spcAft>
                      </a:pPr>
                      <a:r>
                        <a:rPr lang="en-GB" sz="1100" dirty="0" err="1">
                          <a:effectLst/>
                        </a:rPr>
                        <a:t>Epander</a:t>
                      </a:r>
                      <a:endParaRPr lang="en-GB" sz="1100" dirty="0">
                        <a:effectLst/>
                        <a:latin typeface="Calibri"/>
                        <a:ea typeface="Calibri"/>
                        <a:cs typeface="Times New Roman"/>
                      </a:endParaRPr>
                    </a:p>
                  </a:txBody>
                  <a:tcPr marL="19690" marR="19690" marT="19690" marB="19690" anchor="ct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90 BCE</a:t>
                      </a:r>
                      <a:endParaRPr lang="en-GB" sz="1100">
                        <a:effectLst/>
                        <a:latin typeface="Calibri"/>
                        <a:ea typeface="Calibri"/>
                        <a:cs typeface="Times New Roman"/>
                      </a:endParaRPr>
                    </a:p>
                  </a:txBody>
                  <a:tcPr marL="19690" marR="19690" marT="19690" marB="19690" anchor="ctr"/>
                </a:tc>
                <a:tc>
                  <a:txBody>
                    <a:bodyPr/>
                    <a:lstStyle/>
                    <a:p>
                      <a:pPr algn="r">
                        <a:lnSpc>
                          <a:spcPct val="115000"/>
                        </a:lnSpc>
                        <a:spcAft>
                          <a:spcPts val="0"/>
                        </a:spcAft>
                      </a:pPr>
                      <a:r>
                        <a:rPr lang="en-GB" sz="1100">
                          <a:effectLst/>
                        </a:rPr>
                        <a:t>Theophilos</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dirty="0" err="1">
                          <a:effectLst/>
                        </a:rPr>
                        <a:t>Peukolaos</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a:txBody>
                    <a:bodyPr/>
                    <a:lstStyle/>
                    <a:p>
                      <a:pPr algn="ctr">
                        <a:lnSpc>
                          <a:spcPct val="115000"/>
                        </a:lnSpc>
                        <a:spcAft>
                          <a:spcPts val="0"/>
                        </a:spcAft>
                      </a:pPr>
                      <a:r>
                        <a:rPr lang="en-GB" sz="1100" dirty="0" err="1">
                          <a:effectLst/>
                        </a:rPr>
                        <a:t>Thraso</a:t>
                      </a:r>
                      <a:endParaRPr lang="en-GB" sz="1100" dirty="0">
                        <a:effectLst/>
                        <a:latin typeface="Calibri"/>
                        <a:ea typeface="Calibri"/>
                        <a:cs typeface="Times New Roman"/>
                      </a:endParaRPr>
                    </a:p>
                  </a:txBody>
                  <a:tcPr marL="19690" marR="19690" marT="19690" marB="19690" anchor="ct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90-85 BCE</a:t>
                      </a:r>
                      <a:endParaRPr lang="en-GB" sz="1100">
                        <a:effectLst/>
                        <a:latin typeface="Calibri"/>
                        <a:ea typeface="Calibri"/>
                        <a:cs typeface="Times New Roman"/>
                      </a:endParaRPr>
                    </a:p>
                  </a:txBody>
                  <a:tcPr marL="19690" marR="19690" marT="19690" marB="19690" anchor="ctr"/>
                </a:tc>
                <a:tc>
                  <a:txBody>
                    <a:bodyPr/>
                    <a:lstStyle/>
                    <a:p>
                      <a:pPr algn="r">
                        <a:lnSpc>
                          <a:spcPct val="115000"/>
                        </a:lnSpc>
                        <a:spcAft>
                          <a:spcPts val="0"/>
                        </a:spcAft>
                      </a:pPr>
                      <a:r>
                        <a:rPr lang="en-GB" sz="1100">
                          <a:effectLst/>
                        </a:rPr>
                        <a:t>Nicias</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dirty="0">
                          <a:effectLst/>
                        </a:rPr>
                        <a:t>Menander II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a:txBody>
                    <a:bodyPr/>
                    <a:lstStyle/>
                    <a:p>
                      <a:pPr algn="r">
                        <a:lnSpc>
                          <a:spcPct val="115000"/>
                        </a:lnSpc>
                        <a:spcAft>
                          <a:spcPts val="0"/>
                        </a:spcAft>
                      </a:pPr>
                      <a:r>
                        <a:rPr lang="en-GB" sz="1100" dirty="0" err="1">
                          <a:effectLst/>
                        </a:rPr>
                        <a:t>Artemidoros</a:t>
                      </a:r>
                      <a:endParaRPr lang="en-GB" sz="1100" dirty="0">
                        <a:effectLst/>
                        <a:latin typeface="Calibri"/>
                        <a:ea typeface="Calibri"/>
                        <a:cs typeface="Times New Roman"/>
                      </a:endParaRPr>
                    </a:p>
                  </a:txBody>
                  <a:tcPr marL="19690" marR="19690" marT="19690" marB="19690" anchor="ct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90-70 BCE</a:t>
                      </a:r>
                      <a:endParaRPr lang="en-GB" sz="1100">
                        <a:effectLst/>
                        <a:latin typeface="Calibri"/>
                        <a:ea typeface="Calibri"/>
                        <a:cs typeface="Times New Roman"/>
                      </a:endParaRPr>
                    </a:p>
                  </a:txBody>
                  <a:tcPr marL="19690" marR="19690" marT="19690" marB="19690" anchor="ctr"/>
                </a:tc>
                <a:tc>
                  <a:txBody>
                    <a:bodyPr/>
                    <a:lstStyle/>
                    <a:p>
                      <a:pPr algn="r">
                        <a:lnSpc>
                          <a:spcPct val="115000"/>
                        </a:lnSpc>
                        <a:spcAft>
                          <a:spcPts val="0"/>
                        </a:spcAft>
                      </a:pPr>
                      <a:r>
                        <a:rPr lang="en-GB" sz="1100">
                          <a:effectLst/>
                        </a:rPr>
                        <a:t>Hermaeus</a:t>
                      </a:r>
                      <a:endParaRPr lang="en-GB" sz="1100">
                        <a:effectLst/>
                        <a:latin typeface="Calibri"/>
                        <a:ea typeface="Calibri"/>
                        <a:cs typeface="Times New Roman"/>
                      </a:endParaRPr>
                    </a:p>
                  </a:txBody>
                  <a:tcPr marL="19690" marR="19690" marT="19690" marB="19690" anchor="ctr"/>
                </a:tc>
                <a:tc gridSpan="3">
                  <a:txBody>
                    <a:bodyPr/>
                    <a:lstStyle/>
                    <a:p>
                      <a:pPr algn="ctr">
                        <a:lnSpc>
                          <a:spcPct val="115000"/>
                        </a:lnSpc>
                        <a:spcAft>
                          <a:spcPts val="0"/>
                        </a:spcAft>
                      </a:pPr>
                      <a:r>
                        <a:rPr lang="en-GB" sz="1100" dirty="0" err="1">
                          <a:effectLst/>
                        </a:rPr>
                        <a:t>Archebios</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a:effectLst/>
                        </a:rPr>
                        <a:t>Yuezhi tribes</a:t>
                      </a:r>
                      <a:endParaRPr lang="en-GB" sz="1100">
                        <a:effectLst/>
                        <a:latin typeface="Calibri"/>
                        <a:ea typeface="Calibri"/>
                        <a:cs typeface="Times New Roman"/>
                      </a:endParaRPr>
                    </a:p>
                  </a:txBody>
                  <a:tcPr marL="19690" marR="19690" marT="19690" marB="19690" anchor="ctr"/>
                </a:tc>
                <a:tc hMerge="1">
                  <a:txBody>
                    <a:bodyPr/>
                    <a:lstStyle/>
                    <a:p>
                      <a:endParaRPr lang="en-GB"/>
                    </a:p>
                  </a:txBody>
                  <a:tcPr/>
                </a:tc>
                <a:tc gridSpan="2">
                  <a:txBody>
                    <a:bodyPr/>
                    <a:lstStyle/>
                    <a:p>
                      <a:pPr algn="ctr">
                        <a:lnSpc>
                          <a:spcPct val="115000"/>
                        </a:lnSpc>
                        <a:spcAft>
                          <a:spcPts val="0"/>
                        </a:spcAft>
                      </a:pPr>
                      <a:r>
                        <a:rPr lang="en-GB" sz="1100" dirty="0" err="1">
                          <a:effectLst/>
                        </a:rPr>
                        <a:t>Maues</a:t>
                      </a:r>
                      <a:r>
                        <a:rPr lang="en-GB" sz="1100" dirty="0">
                          <a:effectLst/>
                        </a:rPr>
                        <a:t> (Indo-Scythian)</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75-70 BCE</a:t>
                      </a:r>
                      <a:endParaRPr lang="en-GB" sz="1100">
                        <a:effectLst/>
                        <a:latin typeface="Calibri"/>
                        <a:ea typeface="Calibri"/>
                        <a:cs typeface="Times New Roman"/>
                      </a:endParaRPr>
                    </a:p>
                  </a:txBody>
                  <a:tcPr marL="19690" marR="19690" marT="19690" marB="19690" anchor="ctr"/>
                </a:tc>
                <a:tc gridSpan="2">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c hMerge="1">
                  <a:txBody>
                    <a:bodyPr/>
                    <a:lstStyle/>
                    <a:p>
                      <a:endParaRPr lang="en-GB"/>
                    </a:p>
                  </a:txBody>
                  <a:tcPr/>
                </a:tc>
                <a:tc>
                  <a:txBody>
                    <a:bodyPr/>
                    <a:lstStyle/>
                    <a:p>
                      <a:pPr algn="ctr">
                        <a:lnSpc>
                          <a:spcPct val="115000"/>
                        </a:lnSpc>
                        <a:spcAft>
                          <a:spcPts val="0"/>
                        </a:spcAft>
                      </a:pPr>
                      <a:r>
                        <a:rPr lang="en-GB" sz="1100">
                          <a:effectLst/>
                        </a:rPr>
                        <a:t>Telephos</a:t>
                      </a:r>
                      <a:endParaRPr lang="en-GB" sz="1100">
                        <a:effectLst/>
                        <a:latin typeface="Calibri"/>
                        <a:ea typeface="Calibri"/>
                        <a:cs typeface="Times New Roman"/>
                      </a:endParaRPr>
                    </a:p>
                  </a:txBody>
                  <a:tcPr marL="19690" marR="19690" marT="19690" marB="19690" anchor="ctr"/>
                </a:tc>
                <a:tc gridSpan="2">
                  <a:txBody>
                    <a:bodyPr/>
                    <a:lstStyle/>
                    <a:p>
                      <a:pPr algn="ctr">
                        <a:lnSpc>
                          <a:spcPct val="115000"/>
                        </a:lnSpc>
                        <a:spcAft>
                          <a:spcPts val="0"/>
                        </a:spcAft>
                      </a:pPr>
                      <a:r>
                        <a:rPr lang="en-GB" sz="1100" dirty="0" err="1">
                          <a:effectLst/>
                        </a:rPr>
                        <a:t>Apollodotus</a:t>
                      </a:r>
                      <a:r>
                        <a:rPr lang="en-GB" sz="1100" dirty="0">
                          <a:effectLst/>
                        </a:rPr>
                        <a:t> II</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r>
              <a:tr h="229865">
                <a:tc>
                  <a:txBody>
                    <a:bodyPr/>
                    <a:lstStyle/>
                    <a:p>
                      <a:pPr>
                        <a:lnSpc>
                          <a:spcPct val="115000"/>
                        </a:lnSpc>
                        <a:spcAft>
                          <a:spcPts val="0"/>
                        </a:spcAft>
                      </a:pPr>
                      <a:r>
                        <a:rPr lang="en-GB" sz="1100">
                          <a:effectLst/>
                        </a:rPr>
                        <a:t>65-55 BCE</a:t>
                      </a:r>
                      <a:endParaRPr lang="en-GB" sz="1100">
                        <a:effectLst/>
                        <a:latin typeface="Calibri"/>
                        <a:ea typeface="Calibri"/>
                        <a:cs typeface="Times New Roman"/>
                      </a:endParaRPr>
                    </a:p>
                  </a:txBody>
                  <a:tcPr marL="19690" marR="19690" marT="19690" marB="19690" anchor="ctr"/>
                </a:tc>
                <a:tc gridSpan="3">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a:txBody>
                    <a:bodyPr/>
                    <a:lstStyle/>
                    <a:p>
                      <a:pPr algn="ctr">
                        <a:lnSpc>
                          <a:spcPct val="115000"/>
                        </a:lnSpc>
                        <a:spcAft>
                          <a:spcPts val="0"/>
                        </a:spcAft>
                      </a:pPr>
                      <a:r>
                        <a:rPr lang="en-GB" sz="1100" dirty="0" err="1">
                          <a:effectLst/>
                        </a:rPr>
                        <a:t>Hippostratos</a:t>
                      </a:r>
                      <a:endParaRPr lang="en-GB" sz="1100" dirty="0">
                        <a:effectLst/>
                        <a:latin typeface="Calibri"/>
                        <a:ea typeface="Calibri"/>
                        <a:cs typeface="Times New Roman"/>
                      </a:endParaRPr>
                    </a:p>
                  </a:txBody>
                  <a:tcPr marL="19690" marR="19690" marT="19690" marB="19690" anchor="ctr"/>
                </a:tc>
                <a:tc>
                  <a:txBody>
                    <a:bodyPr/>
                    <a:lstStyle/>
                    <a:p>
                      <a:pPr algn="r">
                        <a:lnSpc>
                          <a:spcPct val="115000"/>
                        </a:lnSpc>
                        <a:spcAft>
                          <a:spcPts val="0"/>
                        </a:spcAft>
                      </a:pPr>
                      <a:r>
                        <a:rPr lang="en-GB" sz="1100" dirty="0" err="1">
                          <a:effectLst/>
                        </a:rPr>
                        <a:t>Dionysios</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55-35 BCE</a:t>
                      </a:r>
                      <a:endParaRPr lang="en-GB" sz="1100">
                        <a:effectLst/>
                        <a:latin typeface="Calibri"/>
                        <a:ea typeface="Calibri"/>
                        <a:cs typeface="Times New Roman"/>
                      </a:endParaRPr>
                    </a:p>
                  </a:txBody>
                  <a:tcPr marL="19690" marR="19690" marT="19690" marB="19690" anchor="ctr"/>
                </a:tc>
                <a:tc gridSpan="3">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a:txBody>
                    <a:bodyPr/>
                    <a:lstStyle/>
                    <a:p>
                      <a:pPr algn="ctr">
                        <a:lnSpc>
                          <a:spcPct val="115000"/>
                        </a:lnSpc>
                        <a:spcAft>
                          <a:spcPts val="0"/>
                        </a:spcAft>
                      </a:pPr>
                      <a:r>
                        <a:rPr lang="en-GB" sz="1100" dirty="0" err="1">
                          <a:effectLst/>
                        </a:rPr>
                        <a:t>Azes</a:t>
                      </a:r>
                      <a:r>
                        <a:rPr lang="en-GB" sz="1100" dirty="0">
                          <a:effectLst/>
                        </a:rPr>
                        <a:t> I (Indo-Scythian)</a:t>
                      </a:r>
                      <a:endParaRPr lang="en-GB" sz="1100" dirty="0">
                        <a:effectLst/>
                        <a:latin typeface="Calibri"/>
                        <a:ea typeface="Calibri"/>
                        <a:cs typeface="Times New Roman"/>
                      </a:endParaRPr>
                    </a:p>
                  </a:txBody>
                  <a:tcPr marL="19690" marR="19690" marT="19690" marB="19690" anchor="ctr"/>
                </a:tc>
                <a:tc>
                  <a:txBody>
                    <a:bodyPr/>
                    <a:lstStyle/>
                    <a:p>
                      <a:pPr algn="r">
                        <a:lnSpc>
                          <a:spcPct val="115000"/>
                        </a:lnSpc>
                        <a:spcAft>
                          <a:spcPts val="0"/>
                        </a:spcAft>
                      </a:pPr>
                      <a:r>
                        <a:rPr lang="en-GB" sz="1100" dirty="0" err="1">
                          <a:effectLst/>
                        </a:rPr>
                        <a:t>Zoilos</a:t>
                      </a:r>
                      <a:r>
                        <a:rPr lang="en-GB" sz="1100" dirty="0">
                          <a:effectLst/>
                        </a:rPr>
                        <a:t> II</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55-35 BCE</a:t>
                      </a:r>
                      <a:endParaRPr lang="en-GB" sz="1100">
                        <a:effectLst/>
                        <a:latin typeface="Calibri"/>
                        <a:ea typeface="Calibri"/>
                        <a:cs typeface="Times New Roman"/>
                      </a:endParaRPr>
                    </a:p>
                  </a:txBody>
                  <a:tcPr marL="19690" marR="19690" marT="19690" marB="19690" anchor="ctr"/>
                </a:tc>
                <a:tc gridSpan="4">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r">
                        <a:lnSpc>
                          <a:spcPct val="115000"/>
                        </a:lnSpc>
                        <a:spcAft>
                          <a:spcPts val="0"/>
                        </a:spcAft>
                      </a:pPr>
                      <a:r>
                        <a:rPr lang="en-GB" sz="1100" dirty="0" err="1">
                          <a:effectLst/>
                        </a:rPr>
                        <a:t>Apollophanes</a:t>
                      </a:r>
                      <a:endParaRPr lang="en-GB" sz="1100" dirty="0">
                        <a:effectLst/>
                        <a:latin typeface="Calibri"/>
                        <a:ea typeface="Calibri"/>
                        <a:cs typeface="Times New Roman"/>
                      </a:endParaRPr>
                    </a:p>
                  </a:txBody>
                  <a:tcPr marL="19690" marR="19690" marT="19690" marB="19690" anchor="ctr"/>
                </a:tc>
              </a:tr>
              <a:tr h="229865">
                <a:tc>
                  <a:txBody>
                    <a:bodyPr/>
                    <a:lstStyle/>
                    <a:p>
                      <a:pPr>
                        <a:lnSpc>
                          <a:spcPct val="115000"/>
                        </a:lnSpc>
                        <a:spcAft>
                          <a:spcPts val="0"/>
                        </a:spcAft>
                      </a:pPr>
                      <a:r>
                        <a:rPr lang="en-GB" sz="1100">
                          <a:effectLst/>
                        </a:rPr>
                        <a:t>25 BCE- 10 CE</a:t>
                      </a:r>
                      <a:endParaRPr lang="en-GB" sz="1100">
                        <a:effectLst/>
                        <a:latin typeface="Calibri"/>
                        <a:ea typeface="Calibri"/>
                        <a:cs typeface="Times New Roman"/>
                      </a:endParaRPr>
                    </a:p>
                  </a:txBody>
                  <a:tcPr marL="19690" marR="19690" marT="19690" marB="19690" anchor="ctr"/>
                </a:tc>
                <a:tc gridSpan="4">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r">
                        <a:lnSpc>
                          <a:spcPct val="115000"/>
                        </a:lnSpc>
                        <a:spcAft>
                          <a:spcPts val="0"/>
                        </a:spcAft>
                      </a:pPr>
                      <a:r>
                        <a:rPr lang="en-GB" sz="1100" dirty="0" err="1">
                          <a:effectLst/>
                        </a:rPr>
                        <a:t>Strato</a:t>
                      </a:r>
                      <a:r>
                        <a:rPr lang="en-GB" sz="1100" dirty="0">
                          <a:effectLst/>
                        </a:rPr>
                        <a:t> II</a:t>
                      </a:r>
                      <a:endParaRPr lang="en-GB" sz="1100" dirty="0">
                        <a:effectLst/>
                        <a:latin typeface="Calibri"/>
                        <a:ea typeface="Calibri"/>
                        <a:cs typeface="Times New Roman"/>
                      </a:endParaRPr>
                    </a:p>
                  </a:txBody>
                  <a:tcPr marL="19690" marR="19690" marT="19690" marB="19690" anchor="ctr"/>
                </a:tc>
              </a:tr>
              <a:tr h="399339">
                <a:tc>
                  <a:txBody>
                    <a:bodyPr/>
                    <a:lstStyle/>
                    <a:p>
                      <a:pPr>
                        <a:lnSpc>
                          <a:spcPct val="115000"/>
                        </a:lnSpc>
                        <a:spcAft>
                          <a:spcPts val="0"/>
                        </a:spcAft>
                      </a:pPr>
                      <a:r>
                        <a:rPr lang="en-GB" sz="1100">
                          <a:effectLst/>
                        </a:rPr>
                        <a:t> </a:t>
                      </a:r>
                      <a:endParaRPr lang="en-GB" sz="1100">
                        <a:effectLst/>
                        <a:latin typeface="Calibri"/>
                        <a:ea typeface="Calibri"/>
                        <a:cs typeface="Times New Roman"/>
                      </a:endParaRPr>
                    </a:p>
                  </a:txBody>
                  <a:tcPr marL="19690" marR="19690" marT="19690" marB="19690" anchor="ctr"/>
                </a:tc>
                <a:tc gridSpan="4">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19690" marR="19690" marT="19690" marB="19690" anchor="ct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a:lnSpc>
                          <a:spcPct val="115000"/>
                        </a:lnSpc>
                        <a:spcAft>
                          <a:spcPts val="0"/>
                        </a:spcAft>
                      </a:pPr>
                      <a:r>
                        <a:rPr lang="en-GB" sz="1100" dirty="0" err="1">
                          <a:effectLst/>
                        </a:rPr>
                        <a:t>Rajuvula</a:t>
                      </a:r>
                      <a:r>
                        <a:rPr lang="en-GB" sz="1100" dirty="0">
                          <a:effectLst/>
                        </a:rPr>
                        <a:t> (Indo-Scythian)</a:t>
                      </a:r>
                      <a:endParaRPr lang="en-GB" sz="1100" dirty="0">
                        <a:effectLst/>
                        <a:latin typeface="Calibri"/>
                        <a:ea typeface="Calibri"/>
                        <a:cs typeface="Times New Roman"/>
                      </a:endParaRPr>
                    </a:p>
                  </a:txBody>
                  <a:tcPr marL="19690" marR="19690" marT="19690" marB="19690" anchor="ctr"/>
                </a:tc>
              </a:tr>
            </a:tbl>
          </a:graphicData>
        </a:graphic>
      </p:graphicFrame>
    </p:spTree>
    <p:extLst>
      <p:ext uri="{BB962C8B-B14F-4D97-AF65-F5344CB8AC3E}">
        <p14:creationId xmlns:p14="http://schemas.microsoft.com/office/powerpoint/2010/main" val="11977355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120680"/>
          </a:xfrm>
        </p:spPr>
        <p:txBody>
          <a:bodyPr/>
          <a:lstStyle/>
          <a:p>
            <a:pPr marL="0" indent="0">
              <a:buNone/>
            </a:pPr>
            <a:endParaRPr lang="en-GB" dirty="0" smtClean="0"/>
          </a:p>
          <a:p>
            <a:pPr marL="0" indent="0">
              <a:buNone/>
            </a:pPr>
            <a:endParaRPr lang="en-GB" dirty="0"/>
          </a:p>
          <a:p>
            <a:pPr marL="0" indent="0" algn="ctr">
              <a:buNone/>
            </a:pPr>
            <a:endParaRPr lang="en-GB" sz="6000" b="1" dirty="0" smtClean="0"/>
          </a:p>
          <a:p>
            <a:pPr marL="0" indent="0" algn="ctr">
              <a:buNone/>
            </a:pPr>
            <a:r>
              <a:rPr lang="en-GB" sz="6000" b="1" dirty="0" smtClean="0"/>
              <a:t>Cultural and Religious Interaction</a:t>
            </a:r>
            <a:endParaRPr lang="en-GB" sz="6000" b="1" i="1" dirty="0" smtClean="0"/>
          </a:p>
        </p:txBody>
      </p:sp>
    </p:spTree>
    <p:extLst>
      <p:ext uri="{BB962C8B-B14F-4D97-AF65-F5344CB8AC3E}">
        <p14:creationId xmlns:p14="http://schemas.microsoft.com/office/powerpoint/2010/main" val="10088892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67544" y="0"/>
            <a:ext cx="8229600" cy="836712"/>
          </a:xfrm>
        </p:spPr>
        <p:txBody>
          <a:bodyPr>
            <a:normAutofit/>
          </a:bodyPr>
          <a:lstStyle/>
          <a:p>
            <a:pPr eaLnBrk="1" hangingPunct="1"/>
            <a:r>
              <a:rPr lang="en-GB" altLang="en-US" sz="3200" b="1" dirty="0" smtClean="0"/>
              <a:t>Linguistic and Religious Accommodation</a:t>
            </a:r>
          </a:p>
        </p:txBody>
      </p:sp>
      <p:sp>
        <p:nvSpPr>
          <p:cNvPr id="22531" name="Rectangle 7"/>
          <p:cNvSpPr>
            <a:spLocks noGrp="1" noChangeArrowheads="1"/>
          </p:cNvSpPr>
          <p:nvPr>
            <p:ph type="body" sz="half" idx="1"/>
          </p:nvPr>
        </p:nvSpPr>
        <p:spPr>
          <a:xfrm>
            <a:off x="0" y="836712"/>
            <a:ext cx="4689848" cy="1512168"/>
          </a:xfrm>
        </p:spPr>
        <p:txBody>
          <a:bodyPr>
            <a:normAutofit/>
          </a:bodyPr>
          <a:lstStyle/>
          <a:p>
            <a:pPr eaLnBrk="1" hangingPunct="1"/>
            <a:r>
              <a:rPr lang="en-GB" altLang="en-US" sz="2000" dirty="0" smtClean="0"/>
              <a:t>Bilingual coinage – native languages such as Brahmi and </a:t>
            </a:r>
            <a:r>
              <a:rPr lang="en-GB" altLang="en-US" sz="2000" dirty="0" err="1" smtClean="0"/>
              <a:t>Kharoshthi</a:t>
            </a:r>
            <a:r>
              <a:rPr lang="en-GB" altLang="en-US" sz="2000" dirty="0" smtClean="0"/>
              <a:t>. Below </a:t>
            </a:r>
            <a:r>
              <a:rPr lang="en-GB" altLang="en-US" sz="2000" dirty="0" err="1" smtClean="0"/>
              <a:t>Apollodotus</a:t>
            </a:r>
            <a:r>
              <a:rPr lang="en-GB" altLang="en-US" sz="2000" dirty="0" smtClean="0"/>
              <a:t> I (c.180-160 BC).</a:t>
            </a:r>
          </a:p>
          <a:p>
            <a:pPr eaLnBrk="1" hangingPunct="1"/>
            <a:endParaRPr lang="en-GB" altLang="en-US" sz="500" dirty="0" smtClean="0"/>
          </a:p>
        </p:txBody>
      </p:sp>
      <p:pic>
        <p:nvPicPr>
          <p:cNvPr id="22532" name="Picture 10" descr="Apollodotus I"/>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287796" y="1820684"/>
            <a:ext cx="3672408" cy="166139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2533" name="Picture 11" descr="Agathocles and (Pantaleon)"/>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5306717" y="1789391"/>
            <a:ext cx="3338262" cy="1539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534" name="Rectangle 12"/>
          <p:cNvSpPr>
            <a:spLocks noChangeArrowheads="1"/>
          </p:cNvSpPr>
          <p:nvPr/>
        </p:nvSpPr>
        <p:spPr bwMode="auto">
          <a:xfrm>
            <a:off x="5607423" y="3299834"/>
            <a:ext cx="2736850" cy="21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altLang="en-US" sz="1200" dirty="0">
                <a:latin typeface="+mn-lt"/>
              </a:rPr>
              <a:t>Image from Boardman et al (1992).</a:t>
            </a:r>
          </a:p>
        </p:txBody>
      </p:sp>
      <p:sp>
        <p:nvSpPr>
          <p:cNvPr id="7" name="Content Placeholder 3"/>
          <p:cNvSpPr txBox="1">
            <a:spLocks/>
          </p:cNvSpPr>
          <p:nvPr/>
        </p:nvSpPr>
        <p:spPr>
          <a:xfrm>
            <a:off x="135562" y="3645024"/>
            <a:ext cx="4443334" cy="864096"/>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90000"/>
              </a:lnSpc>
            </a:pPr>
            <a:r>
              <a:rPr lang="en-GB" altLang="en-US" sz="2000" dirty="0" smtClean="0"/>
              <a:t>Agathocles silver bilingual coin with Indian </a:t>
            </a:r>
            <a:r>
              <a:rPr lang="en-GB" altLang="en-US" sz="2000" dirty="0"/>
              <a:t>deities - Hindu deities recognised as Balarama-</a:t>
            </a:r>
            <a:r>
              <a:rPr lang="en-GB" altLang="en-US" sz="2000" dirty="0" err="1"/>
              <a:t>Samkarsana</a:t>
            </a:r>
            <a:r>
              <a:rPr lang="en-GB" altLang="en-US" sz="2000" dirty="0"/>
              <a:t> and his brother Vasudeva-Krishna</a:t>
            </a:r>
            <a:endParaRPr lang="en-GB" altLang="en-US" sz="2000" dirty="0" smtClean="0"/>
          </a:p>
          <a:p>
            <a:pPr>
              <a:lnSpc>
                <a:spcPct val="90000"/>
              </a:lnSpc>
            </a:pPr>
            <a:endParaRPr lang="en-GB" altLang="en-US" sz="400" dirty="0" smtClean="0"/>
          </a:p>
          <a:p>
            <a:endParaRPr lang="en-GB" sz="2400" dirty="0"/>
          </a:p>
        </p:txBody>
      </p:sp>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729" y="4941169"/>
            <a:ext cx="3744417" cy="1556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a:spLocks noChangeArrowheads="1"/>
          </p:cNvSpPr>
          <p:nvPr/>
        </p:nvSpPr>
        <p:spPr bwMode="auto">
          <a:xfrm>
            <a:off x="290500" y="6583929"/>
            <a:ext cx="3672408" cy="147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GB" altLang="en-US" sz="1200" b="0" i="0" u="none" strike="noStrike" kern="0" cap="none" spc="0" normalizeH="0" baseline="0" noProof="0" dirty="0" smtClean="0">
                <a:ln>
                  <a:noFill/>
                </a:ln>
                <a:solidFill>
                  <a:srgbClr val="000000"/>
                </a:solidFill>
                <a:effectLst/>
                <a:uLnTx/>
                <a:uFillTx/>
                <a:latin typeface="+mn-lt"/>
              </a:rPr>
              <a:t> Image from </a:t>
            </a:r>
            <a:r>
              <a:rPr kumimoji="0" lang="en-GB" altLang="en-US" sz="1200" b="0" i="0" u="none" strike="noStrike" kern="0" cap="none" spc="0" normalizeH="0" baseline="0" noProof="0" dirty="0" err="1" smtClean="0">
                <a:ln>
                  <a:noFill/>
                </a:ln>
                <a:solidFill>
                  <a:srgbClr val="000000"/>
                </a:solidFill>
                <a:effectLst/>
                <a:uLnTx/>
                <a:uFillTx/>
                <a:latin typeface="+mn-lt"/>
              </a:rPr>
              <a:t>Bopearachchi</a:t>
            </a:r>
            <a:r>
              <a:rPr kumimoji="0" lang="en-GB" altLang="en-US" sz="1200" b="0" i="0" u="none" strike="noStrike" kern="0" cap="none" spc="0" normalizeH="0" baseline="0" noProof="0" dirty="0" smtClean="0">
                <a:ln>
                  <a:noFill/>
                </a:ln>
                <a:solidFill>
                  <a:srgbClr val="000000"/>
                </a:solidFill>
                <a:effectLst/>
                <a:uLnTx/>
                <a:uFillTx/>
                <a:latin typeface="+mn-lt"/>
              </a:rPr>
              <a:t> (1995).</a:t>
            </a:r>
          </a:p>
        </p:txBody>
      </p:sp>
      <p:pic>
        <p:nvPicPr>
          <p:cNvPr id="10"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52393" y="5189733"/>
            <a:ext cx="2691880" cy="15603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4878287" y="836712"/>
            <a:ext cx="4265713" cy="1015663"/>
          </a:xfrm>
          <a:prstGeom prst="rect">
            <a:avLst/>
          </a:prstGeom>
        </p:spPr>
        <p:txBody>
          <a:bodyPr wrap="square">
            <a:spAutoFit/>
          </a:bodyPr>
          <a:lstStyle/>
          <a:p>
            <a:pPr marL="342900" lvl="0" indent="-342900">
              <a:spcBef>
                <a:spcPct val="20000"/>
              </a:spcBef>
              <a:buFont typeface="Arial" panose="020B0604020202020204" pitchFamily="34" charset="0"/>
              <a:buChar char="•"/>
            </a:pPr>
            <a:r>
              <a:rPr lang="en-GB" altLang="en-US" sz="2000" dirty="0">
                <a:solidFill>
                  <a:prstClr val="black"/>
                </a:solidFill>
              </a:rPr>
              <a:t>The kings Agathocles and </a:t>
            </a:r>
            <a:r>
              <a:rPr lang="en-GB" altLang="en-US" sz="2000" dirty="0" err="1">
                <a:solidFill>
                  <a:prstClr val="black"/>
                </a:solidFill>
              </a:rPr>
              <a:t>Pantaleon</a:t>
            </a:r>
            <a:r>
              <a:rPr lang="en-GB" altLang="en-US" sz="2000" dirty="0">
                <a:solidFill>
                  <a:prstClr val="black"/>
                </a:solidFill>
              </a:rPr>
              <a:t> (c. 190-180 BC) even issues some coins in purely native script.</a:t>
            </a:r>
          </a:p>
        </p:txBody>
      </p:sp>
      <p:sp>
        <p:nvSpPr>
          <p:cNvPr id="6" name="Rectangle 5"/>
          <p:cNvSpPr/>
          <p:nvPr/>
        </p:nvSpPr>
        <p:spPr>
          <a:xfrm>
            <a:off x="4689848" y="3558517"/>
            <a:ext cx="4572000" cy="1631216"/>
          </a:xfrm>
          <a:prstGeom prst="rect">
            <a:avLst/>
          </a:prstGeom>
        </p:spPr>
        <p:txBody>
          <a:bodyPr>
            <a:spAutoFit/>
          </a:bodyPr>
          <a:lstStyle/>
          <a:p>
            <a:pPr marL="342900" indent="-342900">
              <a:buFont typeface="Arial" panose="020B0604020202020204" pitchFamily="34" charset="0"/>
              <a:buChar char="•"/>
            </a:pPr>
            <a:r>
              <a:rPr lang="en-GB" sz="2000" dirty="0">
                <a:solidFill>
                  <a:prstClr val="black"/>
                </a:solidFill>
              </a:rPr>
              <a:t>On Reverse of coin - City Goddess of </a:t>
            </a:r>
            <a:r>
              <a:rPr lang="en-GB" sz="2000" dirty="0" err="1">
                <a:solidFill>
                  <a:prstClr val="black"/>
                </a:solidFill>
              </a:rPr>
              <a:t>Kapisa</a:t>
            </a:r>
            <a:r>
              <a:rPr lang="en-GB" sz="2000" dirty="0">
                <a:solidFill>
                  <a:prstClr val="black"/>
                </a:solidFill>
              </a:rPr>
              <a:t> enthroned, holding palm, forepart of elephant at left, mountain at right, </a:t>
            </a:r>
            <a:r>
              <a:rPr lang="en-GB" sz="2000" dirty="0" err="1">
                <a:solidFill>
                  <a:prstClr val="black"/>
                </a:solidFill>
              </a:rPr>
              <a:t>Kharoshthi</a:t>
            </a:r>
            <a:r>
              <a:rPr lang="en-GB" sz="2000" dirty="0">
                <a:solidFill>
                  <a:prstClr val="black"/>
                </a:solidFill>
              </a:rPr>
              <a:t> legend: </a:t>
            </a:r>
            <a:r>
              <a:rPr lang="en-GB" sz="2000" dirty="0" err="1">
                <a:solidFill>
                  <a:prstClr val="black"/>
                </a:solidFill>
              </a:rPr>
              <a:t>kavisiye</a:t>
            </a:r>
            <a:r>
              <a:rPr lang="en-GB" sz="2000" dirty="0">
                <a:solidFill>
                  <a:prstClr val="black"/>
                </a:solidFill>
              </a:rPr>
              <a:t> </a:t>
            </a:r>
            <a:r>
              <a:rPr lang="en-GB" sz="2000" dirty="0" err="1">
                <a:solidFill>
                  <a:prstClr val="black"/>
                </a:solidFill>
              </a:rPr>
              <a:t>nagara</a:t>
            </a:r>
            <a:r>
              <a:rPr lang="en-GB" sz="2000" dirty="0">
                <a:solidFill>
                  <a:prstClr val="black"/>
                </a:solidFill>
              </a:rPr>
              <a:t> </a:t>
            </a:r>
            <a:r>
              <a:rPr lang="en-GB" sz="2000" dirty="0" err="1">
                <a:solidFill>
                  <a:prstClr val="black"/>
                </a:solidFill>
              </a:rPr>
              <a:t>devata</a:t>
            </a:r>
            <a:r>
              <a:rPr lang="en-GB" sz="2000" dirty="0">
                <a:solidFill>
                  <a:prstClr val="black"/>
                </a:solidFill>
              </a:rPr>
              <a:t> </a:t>
            </a:r>
            <a:r>
              <a:rPr lang="en-GB" sz="2000" i="1" dirty="0">
                <a:solidFill>
                  <a:prstClr val="black"/>
                </a:solidFill>
              </a:rPr>
              <a:t>(deity of </a:t>
            </a:r>
            <a:r>
              <a:rPr lang="en-GB" sz="2000" i="1" dirty="0" err="1">
                <a:solidFill>
                  <a:prstClr val="black"/>
                </a:solidFill>
              </a:rPr>
              <a:t>Kapisa</a:t>
            </a:r>
            <a:r>
              <a:rPr lang="en-GB" sz="2000" i="1" dirty="0">
                <a:solidFill>
                  <a:prstClr val="black"/>
                </a:solidFill>
              </a:rPr>
              <a:t> City)</a:t>
            </a:r>
            <a:endParaRPr lang="en-GB" sz="2000" dirty="0"/>
          </a:p>
        </p:txBody>
      </p:sp>
    </p:spTree>
    <p:extLst>
      <p:ext uri="{BB962C8B-B14F-4D97-AF65-F5344CB8AC3E}">
        <p14:creationId xmlns:p14="http://schemas.microsoft.com/office/powerpoint/2010/main" val="2333948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0"/>
            <a:ext cx="8229600" cy="1124744"/>
          </a:xfrm>
        </p:spPr>
        <p:txBody>
          <a:bodyPr/>
          <a:lstStyle/>
          <a:p>
            <a:pPr eaLnBrk="1" hangingPunct="1"/>
            <a:r>
              <a:rPr lang="en-GB" altLang="en-US" b="1" dirty="0" smtClean="0"/>
              <a:t>Religious “Conversion”</a:t>
            </a:r>
          </a:p>
        </p:txBody>
      </p:sp>
      <p:sp>
        <p:nvSpPr>
          <p:cNvPr id="24579" name="Rectangle 3"/>
          <p:cNvSpPr>
            <a:spLocks noGrp="1" noChangeArrowheads="1"/>
          </p:cNvSpPr>
          <p:nvPr>
            <p:ph type="body" idx="1"/>
          </p:nvPr>
        </p:nvSpPr>
        <p:spPr>
          <a:xfrm>
            <a:off x="177077" y="1597035"/>
            <a:ext cx="5904656" cy="2304257"/>
          </a:xfrm>
        </p:spPr>
        <p:txBody>
          <a:bodyPr>
            <a:normAutofit fontScale="70000" lnSpcReduction="20000"/>
          </a:bodyPr>
          <a:lstStyle/>
          <a:p>
            <a:pPr marL="0" indent="0" eaLnBrk="1" hangingPunct="1">
              <a:lnSpc>
                <a:spcPct val="90000"/>
              </a:lnSpc>
              <a:buNone/>
            </a:pPr>
            <a:endParaRPr lang="en-GB" altLang="en-US" sz="1000" dirty="0" smtClean="0"/>
          </a:p>
          <a:p>
            <a:pPr marL="0" indent="0">
              <a:lnSpc>
                <a:spcPct val="90000"/>
              </a:lnSpc>
              <a:buNone/>
            </a:pPr>
            <a:r>
              <a:rPr lang="en-GB" altLang="en-US" sz="3300" dirty="0" smtClean="0"/>
              <a:t>“This </a:t>
            </a:r>
            <a:r>
              <a:rPr lang="en-GB" altLang="en-US" sz="3300" dirty="0" err="1" smtClean="0"/>
              <a:t>Garada</a:t>
            </a:r>
            <a:r>
              <a:rPr lang="en-GB" altLang="en-US" sz="3300" dirty="0" smtClean="0"/>
              <a:t>-Standard of Vishnu, the god of the gods was erected here by the devotee </a:t>
            </a:r>
            <a:r>
              <a:rPr lang="en-GB" altLang="en-US" sz="3300" dirty="0" err="1" smtClean="0"/>
              <a:t>Heliodorus</a:t>
            </a:r>
            <a:r>
              <a:rPr lang="en-GB" altLang="en-US" sz="3300" dirty="0" smtClean="0"/>
              <a:t>…sent by the Great Greek King </a:t>
            </a:r>
            <a:r>
              <a:rPr lang="en-GB" altLang="en-US" sz="3300" dirty="0" err="1" smtClean="0"/>
              <a:t>Antialcidas</a:t>
            </a:r>
            <a:r>
              <a:rPr lang="en-GB" altLang="en-US" sz="3300" dirty="0" smtClean="0"/>
              <a:t> </a:t>
            </a:r>
            <a:r>
              <a:rPr lang="en-GB" sz="3300" dirty="0"/>
              <a:t>the son of Dion, a man </a:t>
            </a:r>
            <a:r>
              <a:rPr lang="en-GB" sz="3300" dirty="0" smtClean="0"/>
              <a:t>of Taxila… </a:t>
            </a:r>
            <a:r>
              <a:rPr lang="en-GB" sz="3300" dirty="0"/>
              <a:t>as ambassador to King </a:t>
            </a:r>
            <a:r>
              <a:rPr lang="en-GB" sz="3300" dirty="0" err="1"/>
              <a:t>Kasiputra</a:t>
            </a:r>
            <a:r>
              <a:rPr lang="en-GB" sz="3300" dirty="0"/>
              <a:t> </a:t>
            </a:r>
            <a:r>
              <a:rPr lang="en-GB" sz="3300" dirty="0" err="1"/>
              <a:t>Bhagabhadra</a:t>
            </a:r>
            <a:r>
              <a:rPr lang="en-GB" sz="3300" dirty="0"/>
              <a:t>, the </a:t>
            </a:r>
            <a:r>
              <a:rPr lang="en-GB" sz="3300" dirty="0" err="1"/>
              <a:t>Savior</a:t>
            </a:r>
            <a:r>
              <a:rPr lang="en-GB" sz="3300" dirty="0"/>
              <a:t> son of the princess </a:t>
            </a:r>
            <a:r>
              <a:rPr lang="en-GB" sz="3300" dirty="0" smtClean="0"/>
              <a:t>from Benares, </a:t>
            </a:r>
            <a:r>
              <a:rPr lang="en-GB" sz="3300" dirty="0"/>
              <a:t>in the fourteenth year of his reign. </a:t>
            </a:r>
            <a:r>
              <a:rPr lang="en-GB" altLang="en-US" sz="3300" dirty="0" smtClean="0"/>
              <a:t>…” </a:t>
            </a:r>
            <a:r>
              <a:rPr lang="en-GB" altLang="en-US" sz="1400" dirty="0" smtClean="0"/>
              <a:t>– Archaeological Survey of India, </a:t>
            </a:r>
            <a:r>
              <a:rPr lang="en-GB" altLang="en-US" sz="1400" i="1" dirty="0" smtClean="0"/>
              <a:t>Annual Report</a:t>
            </a:r>
            <a:r>
              <a:rPr lang="en-GB" altLang="en-US" sz="1400" dirty="0" smtClean="0"/>
              <a:t> (1908-1909).</a:t>
            </a:r>
            <a:r>
              <a:rPr lang="en-GB" altLang="en-US" dirty="0" smtClean="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0247" y="1710159"/>
            <a:ext cx="2736304" cy="4887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9"/>
          <p:cNvSpPr txBox="1">
            <a:spLocks noChangeArrowheads="1"/>
          </p:cNvSpPr>
          <p:nvPr/>
        </p:nvSpPr>
        <p:spPr>
          <a:xfrm>
            <a:off x="6896" y="3789040"/>
            <a:ext cx="6084168" cy="18002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90000"/>
              </a:lnSpc>
            </a:pPr>
            <a:r>
              <a:rPr lang="en-GB" altLang="en-US" sz="2300" dirty="0" err="1" smtClean="0"/>
              <a:t>Antialcidas</a:t>
            </a:r>
            <a:r>
              <a:rPr lang="en-GB" altLang="en-US" sz="2300" dirty="0" smtClean="0"/>
              <a:t>, may have wished to contrast himself to Buddhist supporting descendants of Menander, by seeking the support of the Hindu population of his territory (</a:t>
            </a:r>
            <a:r>
              <a:rPr lang="en-GB" altLang="en-US" sz="2300" dirty="0" err="1" smtClean="0"/>
              <a:t>Gandhara</a:t>
            </a:r>
            <a:r>
              <a:rPr lang="en-GB" altLang="en-US" sz="2300" dirty="0" smtClean="0"/>
              <a:t>)?</a:t>
            </a:r>
            <a:endParaRPr lang="en-GB" altLang="en-US" sz="2300" dirty="0" smtClean="0"/>
          </a:p>
          <a:p>
            <a:pPr>
              <a:lnSpc>
                <a:spcPct val="90000"/>
              </a:lnSpc>
            </a:pPr>
            <a:endParaRPr lang="en-GB" altLang="en-US" sz="2300" dirty="0" smtClean="0"/>
          </a:p>
          <a:p>
            <a:pPr>
              <a:lnSpc>
                <a:spcPct val="90000"/>
              </a:lnSpc>
              <a:buFontTx/>
              <a:buNone/>
            </a:pPr>
            <a:endParaRPr lang="en-GB" altLang="en-US" sz="2300" dirty="0" smtClean="0"/>
          </a:p>
        </p:txBody>
      </p:sp>
      <p:sp>
        <p:nvSpPr>
          <p:cNvPr id="2" name="Rectangle 1"/>
          <p:cNvSpPr/>
          <p:nvPr/>
        </p:nvSpPr>
        <p:spPr>
          <a:xfrm>
            <a:off x="467544" y="6525344"/>
            <a:ext cx="5256585" cy="341632"/>
          </a:xfrm>
          <a:prstGeom prst="rect">
            <a:avLst/>
          </a:prstGeom>
        </p:spPr>
        <p:txBody>
          <a:bodyPr wrap="square">
            <a:spAutoFit/>
          </a:bodyPr>
          <a:lstStyle/>
          <a:p>
            <a:pPr>
              <a:lnSpc>
                <a:spcPct val="90000"/>
              </a:lnSpc>
            </a:pPr>
            <a:r>
              <a:rPr lang="en-GB" altLang="en-US" dirty="0"/>
              <a:t>Zeus with an elephant (a traditional Indian symbol).</a:t>
            </a:r>
          </a:p>
        </p:txBody>
      </p:sp>
      <p:sp>
        <p:nvSpPr>
          <p:cNvPr id="3" name="Rectangle 2"/>
          <p:cNvSpPr/>
          <p:nvPr/>
        </p:nvSpPr>
        <p:spPr>
          <a:xfrm>
            <a:off x="179511" y="980728"/>
            <a:ext cx="8737039" cy="729430"/>
          </a:xfrm>
          <a:prstGeom prst="rect">
            <a:avLst/>
          </a:prstGeom>
        </p:spPr>
        <p:txBody>
          <a:bodyPr wrap="square">
            <a:spAutoFit/>
          </a:bodyPr>
          <a:lstStyle/>
          <a:p>
            <a:pPr marL="285750" indent="-285750">
              <a:lnSpc>
                <a:spcPct val="90000"/>
              </a:lnSpc>
              <a:buFont typeface="Arial" panose="020B0604020202020204" pitchFamily="34" charset="0"/>
              <a:buChar char="•"/>
            </a:pPr>
            <a:r>
              <a:rPr lang="en-GB" altLang="en-US" sz="2300" dirty="0" err="1"/>
              <a:t>Heliodorus</a:t>
            </a:r>
            <a:r>
              <a:rPr lang="en-GB" altLang="en-US" sz="2300" dirty="0"/>
              <a:t> ambassador of </a:t>
            </a:r>
            <a:r>
              <a:rPr lang="en-GB" altLang="en-US" sz="2300" dirty="0" err="1"/>
              <a:t>Antialcidas</a:t>
            </a:r>
            <a:r>
              <a:rPr lang="en-GB" altLang="en-US" sz="2300" dirty="0"/>
              <a:t> (c. late 100’s BC) in the Sunga Empire - </a:t>
            </a:r>
            <a:r>
              <a:rPr lang="en-GB" altLang="en-US" sz="2300" dirty="0" smtClean="0"/>
              <a:t>erected </a:t>
            </a:r>
            <a:r>
              <a:rPr lang="en-GB" altLang="en-US" sz="2300" dirty="0"/>
              <a:t>a pillar in </a:t>
            </a:r>
            <a:r>
              <a:rPr lang="en-GB" altLang="en-US" sz="2300" dirty="0" err="1"/>
              <a:t>Vidisha</a:t>
            </a:r>
            <a:r>
              <a:rPr lang="en-GB" altLang="en-US" sz="2300" dirty="0"/>
              <a:t> (</a:t>
            </a:r>
            <a:r>
              <a:rPr lang="en-GB" altLang="en-US" sz="2300" dirty="0" err="1"/>
              <a:t>Besngar</a:t>
            </a:r>
            <a:r>
              <a:rPr lang="en-GB" altLang="en-US" sz="2300" dirty="0"/>
              <a:t>).</a:t>
            </a:r>
          </a:p>
        </p:txBody>
      </p:sp>
      <p:pic>
        <p:nvPicPr>
          <p:cNvPr id="8" name="Picture 10" descr="Antialcid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83568" y="5221476"/>
            <a:ext cx="4273623" cy="130386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7477491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75" y="274638"/>
            <a:ext cx="8656513" cy="1143000"/>
          </a:xfrm>
        </p:spPr>
        <p:txBody>
          <a:bodyPr>
            <a:normAutofit/>
          </a:bodyPr>
          <a:lstStyle/>
          <a:p>
            <a:r>
              <a:rPr lang="en-GB" b="1" dirty="0" smtClean="0"/>
              <a:t>Taxila - Sirkap</a:t>
            </a:r>
            <a:endParaRPr lang="en-GB" b="1"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861048"/>
            <a:ext cx="2952328" cy="2891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AutoShape 2" descr="data:image/jpeg;base64,/9j/4AAQSkZJRgABAQAAAQABAAD/2wCEAAkGBxQREhUUEhQWFhQWGBcVFxcYGBwcGBcXGBUXGBoYFxgYHiggGBolHBgXITEkJSkrLi4uFx8zODMsNygtLisBCgoKDg0OGhAQGzQkHyQsLCwsLCwsLSwsLCwsLCwsLCwsLCwsLCwsLCwsLCwsLCwsLCwsLCwsLCwsLCwsLCwsLP/AABEIAMIBAwMBIgACEQEDEQH/xAAbAAABBQEBAAAAAAAAAAAAAAAAAQIDBAUGB//EAEEQAAEDAgQDBQYFAQgBBAMAAAEAAhEDIQQSMUEFUWEicYGRoQYTMrHB0RRCUuHwYhUjM1NygpLxFqKywtIHQ2P/xAAZAQADAQEBAAAAAAAAAAAAAAAAAQIDBAX/xAAkEQACAgEEAgIDAQAAAAAAAAAAAQIREgMhMVETQTJhBCKBcf/aAAwDAQACEQMRAD8A6gBPAVDh/FqdWwcM3JaKcZKStEUNhEJyFQUNhEJ0IhAUJCISwhIKEhEJUIsKEhEJUJ2AkIhLCIQAkIhLCIQFCQiEsIhIKEhEJYSosKGwiE5CB0IhKhACISoQAiEqEgERCVCAobCISoTChIQnIQFHA8Cr0mvbUJNtul79V3WHqte0OaZBXj+DZUa7NPZJ31j+EL0b2Wx5qMymBlERN/JcehLF4lcm8hKhdYhISwlQiwEhCVCLChEQlSJWFAhCVFgIiEqE7ChIRCVCLARCVCAEQhKkAiEIQAIQhAAhCEACEqEAJCEIQMEiVCABCEJgeXcN4R+IIyZgDBJF7XEidYjT577HDML+HqZauYkAOtuLC5iNf5uuopPZRpZyws5tNyDHwgibQNrLieL8cLq03LXDLeNDeJ0MR6rklGMa7GdfhuPsdAIg76R4K9huJU6lmuuvP8NjWPecxcQYGVtrCbzFhHLkt+pj6dOmx1BsB0yXTmgOaJE88w05qo6jCjrEqyOGcQqVROWBP5rE+Go5rXW0ZWIEIQmAJEqEAJCEqEAIlQhAAhI5wFyYCqO4nT0BJ7gfqpc0uWNRb4LaFnnjFPYPPUNJ+SR3GGDZ3kp80OyvHLo0ULIPH2ciUruMXgNtz18oUv8AIghrSkayFk0+LEkAsiefyVxuM5g+F1K/JgPwyLSFXbjGxN04Ypn6h4mPmtFqwfsl6cl6JkiRjwdCD4hPLCqzXZOLGoSFwgGRB0MiL/Xoka8ESCCOYIjzTyQUxyEynVa4S1zSOYII8wm4jENptLnuAABM9BrHNLJdhiyVAXJcS9smAxSBNiLiDJs1zRuNSudr+0eIc5hzZS34XEXkzNgINrT0UvU6KUOzvqvHKLSQXXHLT5oXmrsU9xJLnEkkkgNAJOphCnORWKPQ+K1w4sAptqztnIjmdI53F1RHBKTnOPuJA0ms4NBgg5ckmOeaDrzSvxNEtIyumACCLcwYm3NV21iSWEOh1y73csh1mhriJDiCJgG42XNnL2bYLol4TSwtMuaacOfIBd2hEaM3budSdL8pxRoPkOYTl7LcwqtLQToQ4iNBykAbETCx/uRkBeQ6QczXEG2umY3gFoH5ptdPp1KRYGe6fmAAnLHbg3MQQb+UbETNjxRNg6VOlNRrDEWADxOxM5jbwWw7GQ0dgREk5jmvyBEE95CyffO9yQTo0CCxwLZ0DjPTXoqmGouOHhzM0gdqRBuNjoJnyVJtcCcUdNTrNdEOBkAxNxIkSnriadeoCDLA4ZRlcRc3BaCI5E/UiV0XBcY98teAIA+0eYO3JdENS9mYyhW6NRCELWyAQlhZWP401lmjMeew+6mU1Hkai2ahKo4jibG6HMemnmub4hxNzh2nQNYJgeDdT3rN/tWmzl5xCwlrN/E0Wmlya+McapJe+oeTeyGg9AAfWVA8QCS58i02+wWaOLhzYaQdbTv81CeJts15g8r3PLVZU29zS0kbLa9xDuvasPWwUdXG02u7Tm3naZ596qYV9M/lB6wRHgSrjBTGjGW3LZ9J+aTRSZBiuKMBENOXYgddYFymYzi4YR7triYmRB5WI2Wsyq0NHZYNLwBvpEplOsyCTkEX08LFSMzP7ceWZrsdPwhkhwneTbvVL/yeuHaE9CII8cq6P+0aWW+oGl9JhRuq0HC0SbxHpfVL+B/ShR9rAXDPLRudR3GSIVivjPeSKZ7BEzNlXxDqESA2dAY/nX0VHCVpdEGDytZFLlBZq4ug4Dsk6fy6dhMQWAtJs6cwJgabd0d909+J7IHPTwFll4pxcBsRv4KUxmliuIVGtzU/ePcHN/NI5EZc087hv7SOrucx5fRLMsyYykgGSZY4F7ehUGA4O9zWv95lDmmAAZbNpDx57G+qndhWsJZUqlgacoj3hpkGLEudexFjzNytFRNEzuIt90GZOy7Q2IjZ2XWCYIgG5HeuU4nUJfUDxESADJbNpMEmCeS08fh2tdmpNLzeXhgYWby05gXXtAiQTJWA1wqZni2dxJ7pkgg7LSK9kyG9gEAdrYc5tr/N1PXr5gQ0HYi0i1tu/wDm9evUIH92Ab23tzt3pK7qwALXNFuVx5rQzLNAVMogt8ddepQmjAE3NR0+P0shGw6Z3lGqWvcGAFxMk/0tPIun80WEWVx9N72gF4m2jSLgg27U8t/NZ+GwgLZa5zZM2mWEW56W0EBGID2OAFTtZeU5jNswb8Pfp02XNVm3APNT33u/e5TGeQwxf8sk5ZtpybpqrLOHOBLhWqSYJ/TpEtbEDT/pUHfBlc6rfVtTIc5H5paDcQTE9Y3SsFIBuVrh2RF4sOUdkjuGpOhJQ0JMpYvHVqDageXZjEE5chy2lkDsiTobzzWjg3A0RLqkwHGxgaG0CMqnoU3FrpjL/Ww5uzz+HfoocFWJpA5mwWiA6xA2tsehViM3E4fMHFmWZmSTJJnedDvHkp+C8QFA1A+T8MfpH6gDvqCoq9Zzm2veDAk2OaQdCYEa8t1XwrKbnE1Ge8Bg2dGSdTdwA0Ag3toqtrglq0dlg+I06tmm8TG6tSufwdSlTdmZSEmwJeJHZN3dqR4SNEnFOMvFJ7gwQIBOYHUgQI6FaLV23I8bGcc41BLGjs6TOpm/gsGrj3zkYBnO8SAPr08VmVMQXwbmbwLn18Vbp4zIS6xcRY9whYyt7s0jS2J/w0Amq/r1/a3VQUqlLS0+XzUWJrtLjInpsLRb91BWe1w+ENIiIOvf17klHsLL1bh1JwBLIPMLKxLZzUnANe27Hie0OTpJ+ytcNxZbLDEaidjykqLHvzOa6Ig+hMJxTTE2mjJbiXiO2QCbHNBBGxvseqsniGUzMu7hPnJHzWbxN+So8WLXH1FrdVU962BBOYdLdPFdGKZldHQDiFSoLuuPDu/ncmjFVGnsuIdpc69/Rc+MQUv4xwuUeMeZ1OHxD3GHFvUTB8jdSvxB2Op5SZPIBcd+NMz1nuU44u+4mJ5a+B2UvSGtQ6xrXToSY27tR81Zw1KDckc76LE4LxwWa/X9Vr9/L1W+3FQYIHmLWnWfVYSi0zRSTRaq1Q2IB+qy69Ulx2/7jyU73A6m3Pn4qGpUBcxsC+snv3mLQLmySQ7OmwfvhTBa11Rg7HYfTtlAuJ5aEXNjZQMoVHFzu0XZpZn37IaQRGbnaBt3KWu5joy0wS2LBrIIi7XRMiCDMRZQmjnGYUnAXJa10CxE9kGNeSVlUVeI03vpOfmFIESA0EknkTIAvuuVosY2Wul28DTaOyOvNbHEqdABxjK4w3K692kkmDPTc+Cw20w4ENhsXJj0AtyW0ODOfJbpvzkljYN5M21AifDZRVczQYJyjXNA2tBOqkZVcwSIIIy7zY/9hFOqWyHDWezrqLRtyCpciJaWLJaDGoB0J26BIomVS0Q4CRM9to35F0oRQWegPYwWaXCpENbNQAxzBsRGtvkkocPpuaC+rLzEiW6xqQBbW2loTqNKnfM03NrEtPKABY62PNR0qVNz8rJDct8pc2+nQ6H+bc5qRjh5uW1DY2ntRlI3neEYl1Z3ZptaQ09uDlE/pEnSCpsZSaA0Cq7tECxGZwmTcDNAE6G2qY6hSb8Du2TJObMbRMl03iB9tUgMvHMLGduo9pGojTuLSJGnmdVe4S+p7mQGAEGSR24AiYGu2sa7RCu1cDRdRkkOc5p1glpuCIN4F9ZWDgMHQDS73hdVN3NDmSwHNaIhg1FyPNXYkiyKzjq1o2LotF7TI9UmGqioXZCRcR2DlmSYGki3y6JooMLQRUdDYtO40vrOvX1UmCcarnhonLte99yCNNE9hF/3xHxOaXwA8e7df9JaCbix5na+qz8Xw+nWGao5znBmQObnY2QLEszEE87X0gRCtDBVNXOiLC0x0BInzJUpwzjIJAJBN29rzkbdFGaHVnn9N7g47EGCOWxCtP7bb3Bm/wBFpe0PB6gJqtY46ufpt+YQTaInlruuQJOfUg/0nS/qt41JWjG6NBmKMEPaZECQddrjbbfmpvxjauUNZld+Yybn9URA/dZtfM62YOF4MX7jZS08QWjURv8AzZViKy5UtJ6wOs7IpumBvaSdLGVnPxkCZHzMedlSxHEHPAa0kc4/bZNQYORX4ziTUqnJcDeNTvCqBlRdRwfgL3AHKQDudO9dBh+A0mODn1CTya20jYSm9WMdhYOW557T4ZVdspmcEqHUwvTqWFoDRpcTqXCfIOsPBT0WssPdtb1Ab9lD/JKWieYt4Cd3Hy+4VrC+zTnnK0uJ6AL0unw2i6CWgkd48wI/gVynhmUwA2AOQ+vVQ/yWUtE4fB+wrMpNZ9UEf5eUiPEXPQK7R9kaTGyzEV4tAOQTOvZLLLpcRigLNOY92yysRmgxAE35eVlPkk+WVhFEH4CgZDg8ZQ3te8IM3IsBe7eQ1TcNw6kXMe17n5TYOAkOAMns5SRvt46CN2NvJFswmOhnzjqjB1c74kzFu4d6N6DYvtw7mk9hxEkuLTlkHllOg5d6mdXAMBjgSLHM4fEbwRqLCZ6c0+swuIaapu2QAPCw/wClBVoOY3sFsuIBcWd8Wm/eSoLMT2kxDszG7xMw6wsIPPe/3WQxjjvcyNIjwV3jAqGqZjsjLBHW581RpC+uUX/g9FvH4mUvkSupvNhe/ONYNxy+6lNNwguiAWm0kxPr5Ko9uhO+tz/D+ys12CQA4lv/ALQBaCLRb90wI6tQOJMi/MEnzCFEaI3ePHX5IVbEM9MxnEGvHu3Nm4JyuaQb3E+nPTRQOrUGj/CbawhrOz0BDuV+4KfEcR7MQ64iSJA6m/WY6Kpgn06YIDC8zYgNzaantWNlym5Zo4hwDgymADcDKROlyXRyGyipYtzIa/Djsyc5MzrqSDHfJVn8SB8bHN1gOi/ddNxWIDQTkedNQYG/aJ22hSMhpPDQS+xykRBkWFp3H7LGp484ftATmNxEzaxaP1ATJ38FvVuKUg0yAS4ERlbDp5H7rK/DmmM8F9QDK1tiL6ggSdLT/wBK7AifiBPapG8O+Da4M9ZMx1TsOWtMsYWncxEg99iTeykbWqchGk7EdDN+Uqfh+Ce4n3tPO0ARaWzOoJGw6bqnwJCEZu12p0Em3WADEzv9E+mQAA++s3trab3gWV+hw+k8S2myOjRt4Ky3hzQJyNjnlEfJZtlJGZWcYEEwCIhxgDkOUx6LneJ+ybKji+kTTdMlt3M3Pe2/eOi7I4Cn/ls/4BK3h1P/ACmf8QEKdcA42eeP9la8/HSjrmafRsBU+KezFai1z89ItYJMF0k2sGlkHzXqJwFLamzyWZ7VUAMHXim0EMJkC8Agk+QWkdZ3RD01VnjVVrjbmtLhGAzOaOZUVNku0XRcFwzwczG5o27+XXVdE5UjCK3OpoQBEWFt1ID4eCqNNXXIfMW63hSU2VCb274+hXHRvZdY7oPT6qQHuVanRephSf8AphGwyST3pxaTryURpu6o/Du3n0t6qRg2lDiYUtRsiIF+eiaKTjq5PGHO70AZ9fBM+IsBM6aT0nVV8Hg2tcSQRY66dd1sfhjzMd6ixWHkc9flpEXTyYUZD6bCCRUa/bK6CDexiZGvNTU2HKAKoAdBLQ0RNoiZNoTqrqZ0zl3MOdMdSDoqeMptyvIlvZOmuh67FWBzfEK/ae7O651J1k8gPkqbACARdxBt/utJ281YdTaAd9p1I5qBgucthPIbaaLpXGxz3uT+5cTEwB9eSc2k4h3aEA6NEaXN9jsohP6vi9LeSe5jmN7JOottfeSJSGQEO2cSO6fWEJ4pO/pQr2A9HZiHHQNHc4a+qDj3gXDeXxiRfU/zxVZmDvciTymT6KdmBGgmf6gR9F5ub6KU5P0TDGPfyOtswv4/zdOrPe9uXI0tkTLgTIvoYEdZOiKeBcBNtIkZbed/VS06N+0YMRYmfIIyZakzIxnDnuuGtaRHZa5oAAmfiAkmfTzSjwp5gh4boSZsRuMoHh9Vt1cPTBGt97p7GNBMCTzNgPEjVVmx2Q08AIn3xDubW27ryp6jxMGo4AQLACe7dMqYwiwGY7F0GLdNfNNHE6rdGiOcZfmUZizReqcQY0Elx7zAHpCV1du7nG8x3mRvoFT/ALRqEgmABaA4ct4iFJS4sD+Uzp2Y8e9PIakiwKzf0vjuKBiG5jrH+k8gddOfkVHW4ixolxiBeYEdbdy53intY18soNc92kx2R1tr4+qcY5cIbml7NrHcUZT1fl0iQBM7jmsDH8fwrj26j3AAthrbQReJHhrus9vCH1iX4ioRp1cel7BaeE9mcKfyPd3uj5QFolFckXJnnDMQ1lSJJEw21yJtbmu8wOKp0WhrqVYf1ZCWk85bIV93szhM2RuHBPVxI7ySSrbvZmiZPuyOoqPHduE5zjIUYtEVPE036AmP5vonCqzx6pWcFpmBFWefvnkDfmq+M9lQ4/3eIrU3R+prhz/M2fXdZ0iy45wAnKfIqp/a1FvxOA71Uf7JVSBGOqs6mm2/P4cvzUzPYph7VWu+rz7OUk9YJHkEUvbC30Sn2jwgMGo3wEj0Ciq+1mDBjP8A+k5R4wnO9i8Ju13UlxgKJvsVhDqw2/qdceDk0ofYv2JaftJhXaPYeQBvfpqFpt4nSjQ6aEQY8bgLOwnsThNfdtPSX+cOd91Z/wDGMJTEuw9NwH6xO/iPNDUPQ1kM/wDJqAMAgmQ0gXIOgEDdVMb7ZMYb0nZNMweCZOmll0FJtJghlCm0bQ1gnuG6WrxLIJc1rRtJi/kkqHuZXD+FmowPJyZxIaSJaCdJBTMf7MF7YLr6WjW3NabuIE/lBjSNfAgfIptSrImSJ0BFxM7qWn6Dajhsb7JVm/CCeoN/Kb+ErGqcJcwkSJ3BP0Xpz6uQgwZsJ1FvBNrPZUtUY1wjdsHU6GZH7K1rtbMzcInl7sO8CAJhQvqv0MiL/wAn7L0PF8HouEjscmgl0+BusfG+z8DUmdog+oW0daL5JcWjkvxT+Z8kLdfwIgwWv8kq1yiTTOydxENHZDRHcdefJPPFc1i0+dvlbzWU+jubAWTRSBJg+JgfMrziPJI6Bj2OaSSJ1j9muUjKDXj4m9IkQufFKCYNhrEm3gCIUvvmT2QY3Lso22/6TLWp2jZbgRNngxzzWRTwgINxm6C/lrKyKNWmHH3hPcAbeYhX38XDQBTaTHOwI6xZKilKPsmqYMECM0nod+pRTwjyLjLHWbR0RhOMB/ZqQ3/STHzVxjmD4XtAkzpPyuPFBSUXuii3DwBOYgCLifQBOGHbzdtIjmr1Wo0jKHAu77nruo8UAxjnOiwLhaYhvdoiisUcXiqor1XNq1LNJaKZMNEWBJ37+h2WjT4eGAEAButtO8RquB40KoqufLnibvDYHPQWGqTA8eqtENeR0m3kV3eN1sZqST3PUKWGkAiHCx5eac2m8G1tbN+ZBXBYb2sqN1Icf6hfuWmz20JF2Dz/AGWb05FqcTqjVqtuQ2Rvrziw1VLFitVblc9kby0g2vz6LLPtcCZNMeZ0KnZ7UsdHYy+Mz9QpwfRVrsmZwyvHZqsynkDA15i5UlPgehfiHuP9IAv/AMeSfS9pKMfmbOrsvIbR/NVVPHqf6w48yI15A6HdH7BSNjCcPawANO5MzBvr3H7qxi8JTdu4x1kTzWbR4zQy/ERpqZ87pXcao7VG95P0UUx0W2NyhoBI53kjpex635KShUMEZjIEgkNkjnbXxWeeLUtqzRpESYPOyh/tmi2Jqg6Xv12RQ6NvDQTcToJME982+qfWyAyG35keP5VhO9rKLTAJPK2pUdT2yptsGEnlMbJ4y6FsboquJB5XkCARyO5KYcLmBzQZ2H8NoXN1/bXMOy3LzuCfOLeqqV/bF8ENeG98OPrb0TUJCyXZ12GwjmWi0WttyknropKzQ0TmaI6i3mYXmlT2ueTLqrib6G3looPxeIxDgWscY3dZo7ydlfil7Jzid7ieLNe9lOkcxc7kbRckWuIB0UtRxnTl8I09Oi5DD4MsPvKtTt7Bg7IgzDZub79AvR6ZJYw1GjMWtMG94BMzostWKQ1uZBzDtgEXuXWv3QrdNz3AyOsRmB5gcleNXKblo5CPnoOarfhmk5gQ4ieUHx8FiVVFGriKkn+7Qr9OmCAS3ycY8EJ0BSqYAzHaAF4jXwBsqzsJBJEAC4zOEft3JrsVntUkCJAF+knKU/A4BkyJhu0DlvrZM5qTexQIAu6In8rh9ZPorlH3RuQ8f1STHkFfr06DfyPeQdmnxjILp+Hph4OVj4O7i4QBa0lA1AqDD4V1w52bX4jI66AfRRuGHpkhzar77CGj6+q3KeDbpGl5c2ZJ6nX91XrYLO/VpH+ggbaFv1QW9P6KFGpT0FN5BBsWk915+ivUMI0NBNNvcQbDlbVabaLWthrb2kg/spMhFptbv8zMoLUOzKFYNkBoaBya4QNbmAQPBYvE+IVA0mi0mJvmMOHdAJ9Fo8b4h2jTHwwJsZLjcCO6Neaz8HiHAwXZORi5k6SbAq4x9sGjj6uNrtcXOMOcZIAA21Ii5iLnkOSrVeIUn/41Ok7wyu89fmu44vwIVnZqbhmi4dYnrO65nHezNQTmpkjmBI9F0RnEyaaMmtw/Cu/LUZ/pdPdqov7EpH4MQW/62/UEJK3Ai27CWHxCovpYhm7j1sfmFsnfDI26ND+wH/kxFI95I+6fT4JiANWOHQn6hZbMbVGrWnwI+qmPFKgHwN8yh5DWJeqcOxgECnP+9v1cq/4TE6e68A5s/NLQ426A0sM8w5WBxbEaU5aCIuSTf5bKbkvSHt2QDB4n/Id5t+6aMDif8kjvc0fVPc3EuMl7pmQc1x3ck+m/EA6u8HkfdGX+BSGM4diSf8MD/e37p7uFYo6MaNruH0lSNwONeDlNSOjnqlU4ZiKbpuHevyQpfaDb7LbeB4o/E5jR0Dj/APEfNSH2efEuxAA/0gfN30VcVcQT/eFrvAz6J394bdnyP1KVvsdRHjg1HV1ao7uIA/8AafmrDMDhW6U3PPUujymPRVGYd5/Me4AfZXqHs5UqH/DqOOkmfmUnLtht0OpY2lTMMZTZ4tB9IKmfxkR2ZLv1Xjwn91bwvsXVkZmtaPP5BdBgPY6m273F55aN+/qs3qRKSfRieyoc+qXvZmaBMmTDpEeO67WuYbmklp1BP1U1DBsYA0ZQBoNk7FulpBBDdzofBZSeTNYqjNL/AHnZENmwM5iQNLfzVI+jBg2noIHmdVB79tOo3LHaIbBG5sCOskLUzuccr287wSOmohQ1QNblduB6NPWD9ELSpUA0ATpzAQigwRQODcSXZDyjNbxm6dQwbwBDGDncmfqtUUhqbJSAkLBFYNqHdo7h66qb8OTq7ZPaJTnU7ILIyzYfJOAA1Q1vemuCBikibfz0TDV12I1k6J5ZNk5rSNGoEeee0OJIxTp/MKbh3ZQ2R4tPkpaWNGms6/ZRf/kZr/eMc2n2WCHVBJuTOUnkNupKzOGYoPEmJXQl+qZmnu0dDRrxGV0RtqPAHTwIVtnFKg1AcOlvQ/8A2WC9vKfJPbVLb6gbJUmUb54ww/4jD/xJHmAQml+CfsyeQgHyasajjrd+6H1Gu1uligas1n8EwbrwB4n6pg9mcIbAz/uH2WeKbANAO6B8oUlKkHDM2qLf/wBCfqUf0MF0LiPY2jIhx1FpGgMnbkFpYL2aoNgwXf6tPIQsYY/K52eqWwQ0OOW9g4wIOkpX8ZG1ZzovZjY9WhL9n7FjFHWDhtMiMojlCSnwuk0yGNB6ASuNPtFaz3n/AGM+6ibxp0/nGurB9v5KWDHsd46kBuB4qti8LReO3kIHMhci3ixgzOluwBfrdMrcVqAGGkxqIaHQdxDYKMAbRvnhWEuYb5uP1VqjgsKBPu2xzLD8yFygq4l8EPc1pvrH0v3Kanw5xPbqEaWkk9+qbX2Tt6R1bKuGp3BYO6PkLpKnG6QiO1PIH7LEp0KbRZsxoRcjw+6molhMAAnn9JUUijQPHBs13gAmOx76mnZH9UT629EUjHIjpNuhsmVaQGthIiTY+CAsZ+Kym8l4kySD/wAZFvRUn8Ue5odmJbJF4kHw2hOLg7/ChzhMG8GRz6eSqcTfSw1PITmcTMRJJ2AVod0JSe6rXpNAntAnuacx7tPXqu1JJ6d37i6432axJovz1W/GIsLsEztzOo6Dku0940xBF7jxRNCi7DOUilB6/wA80KCxQnAgJgTgZ2KQh2dIWylRmQAjrIBKGj9v5KUEBIYkyle4hvdBPgZQ96o8RxgY0SfiIb5m/hHzTSt0J8CYKq2rTh4BJkOGs+euq5bjPsTcvwzsh/SbtK163C7uc03N+47QU+piqlIXdmBIF4t47rp44MNmcLUqYjDmK1N0D8wuP2UtDjVN3L+dF3AxwqDtZT3GD3QfoszHcJwtb46UHWQL+YISpPlDWSOZrYlpIgwE5rc1g7nfkrdb2JpOk0az29CZ9HfdUX+yeKH+HUY/5+JCMV2PLtEbeDucYJmPzE/wq6z2d/qB8PlP2VR2G4gwEPoZxzBv57+IKt4Xi5ADalGu2NYZnEcg5n2Q8vTHHBlvAcLDhJ1Bc0Tya4j6Kx+ADSCATcXgesapMBj2BpnMDmfZzHAwXuI1HIgq9TxTXQMw5i8GeUeaxd2abUZ7aGa8DqYgk/dEZtBdpiRYd3X91bxddoEEibw2TmFtYFyqzavZIEzMglrgDzMOiJuimTsQtqbODYO2snkbaqxh9bDmJiNNjrZMAAdIaYjLAi15kSY3UmHeYszLYQHEETvESnTFsWADqDlt3j10OqqmhmJDrXudjpHLr5Kw2pUIsGC+skzYAbCFGcIXTmdAO028UYsTZC57WNJJAbrmm5PdqdNFWr8WpNZLCHE7EQZnT7rUp8Mogiwcf6u16OJC1MPRcCMg22H2CdILZgtx1VzZp03l0aBhgHoYuPFQto4lwGdhHMuiYFoEkEX6LsPcvdrPiVKzADcAeP0T49BuceG12iKTGsJ/OZc6DyaAB1uUmC4CQ4vPbe65e+7vDYeC7cYZg1c3uEJ4bTHM9wTTBo5enwuBdpVylV91Tm8B0X3B2G4K1a+LaNIAHMyb22XOcVxpqPyxAaTA56XPh80cglRs0+IMIBzAdCbjvSrn34sT8AOl5PLvQn4x5nXt0Ka4/RCFiWSJOf8ANyhCBjihqEJAMC5z2w//AFd1T5NQhXp/InU+Jd4cZptm/ZCkxwsPD5hCFszJmO5oBfbYermyqzuzVbFvhNrazKEJoEWg85tTo4+OVl1BUcZqXP8AgE+Mi/ehCY2TuqHsiTdt79FeNJopWaB3BCFnIZgcVdDxFrH5qzgahDDc2zRfTsg/NCEPgS5HZyA2CRLwDB1CndWdA7R1G5QhCLiTY6oREEjtHfoUe8NrnQ79AhCDRJDqnwsO5aL+ajcb/wC5CEioobh3HMb7fVPrvObU7/VCFLKogxFVwAhxF+ajNd0HtO8ykQmDHYiu73bDmM5jeTPwKmyoXF2Yk2GpndKhNGMuBmKN425eSYD2R/uHgDokQrRkydmiEIVD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1484783"/>
            <a:ext cx="2088232" cy="30541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descr="C:\Users\m.cobb\AppData\Local\Microsoft\Windows\Temporary Internet Files\Content.Outlook\P08HD1X4\SKMBT_C28014090413270.jpg"/>
          <p:cNvPicPr>
            <a:picLocks noChangeAspect="1" noChangeArrowheads="1"/>
          </p:cNvPicPr>
          <p:nvPr/>
        </p:nvPicPr>
        <p:blipFill rotWithShape="1">
          <a:blip r:embed="rId4">
            <a:extLst>
              <a:ext uri="{28A0092B-C50C-407E-A947-70E740481C1C}">
                <a14:useLocalDpi xmlns:a14="http://schemas.microsoft.com/office/drawing/2010/main" val="0"/>
              </a:ext>
            </a:extLst>
          </a:blip>
          <a:srcRect l="9405" t="20533" r="10595" b="28784"/>
          <a:stretch/>
        </p:blipFill>
        <p:spPr bwMode="auto">
          <a:xfrm rot="16200000">
            <a:off x="-639749" y="2304046"/>
            <a:ext cx="5156522" cy="351799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6156176" y="1463067"/>
            <a:ext cx="2592288" cy="2325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t="17118"/>
          <a:stretch/>
        </p:blipFill>
        <p:spPr bwMode="auto">
          <a:xfrm>
            <a:off x="3923928" y="4653136"/>
            <a:ext cx="1872208" cy="20849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136399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GB" altLang="en-US" b="1" dirty="0" smtClean="0"/>
              <a:t>Menander the Saviour</a:t>
            </a:r>
          </a:p>
        </p:txBody>
      </p:sp>
      <p:sp>
        <p:nvSpPr>
          <p:cNvPr id="26627" name="Rectangle 7"/>
          <p:cNvSpPr>
            <a:spLocks noGrp="1" noChangeArrowheads="1"/>
          </p:cNvSpPr>
          <p:nvPr>
            <p:ph type="body" sz="half" idx="1"/>
          </p:nvPr>
        </p:nvSpPr>
        <p:spPr>
          <a:xfrm>
            <a:off x="107504" y="1556793"/>
            <a:ext cx="4608512" cy="5112568"/>
          </a:xfrm>
        </p:spPr>
        <p:txBody>
          <a:bodyPr>
            <a:normAutofit fontScale="92500" lnSpcReduction="10000"/>
          </a:bodyPr>
          <a:lstStyle/>
          <a:p>
            <a:pPr eaLnBrk="1" hangingPunct="1">
              <a:lnSpc>
                <a:spcPct val="90000"/>
              </a:lnSpc>
            </a:pPr>
            <a:r>
              <a:rPr lang="en-GB" altLang="en-US" dirty="0" smtClean="0"/>
              <a:t>The most successful of the Indo-Greek kings (c. 155-130 BC). </a:t>
            </a:r>
          </a:p>
          <a:p>
            <a:pPr eaLnBrk="1" hangingPunct="1">
              <a:lnSpc>
                <a:spcPct val="90000"/>
              </a:lnSpc>
            </a:pPr>
            <a:endParaRPr lang="en-GB" altLang="en-US" sz="1200" dirty="0" smtClean="0"/>
          </a:p>
          <a:p>
            <a:pPr eaLnBrk="1" hangingPunct="1">
              <a:lnSpc>
                <a:spcPct val="90000"/>
              </a:lnSpc>
            </a:pPr>
            <a:r>
              <a:rPr lang="en-GB" altLang="en-US" dirty="0" smtClean="0"/>
              <a:t>Able to control territory spanning from </a:t>
            </a:r>
            <a:r>
              <a:rPr lang="en-GB" altLang="en-US" dirty="0" err="1" smtClean="0"/>
              <a:t>Gandhara</a:t>
            </a:r>
            <a:r>
              <a:rPr lang="en-GB" altLang="en-US" dirty="0" smtClean="0"/>
              <a:t>, the Indus, and the Kabul valley.</a:t>
            </a:r>
          </a:p>
          <a:p>
            <a:pPr eaLnBrk="1" hangingPunct="1">
              <a:lnSpc>
                <a:spcPct val="90000"/>
              </a:lnSpc>
            </a:pPr>
            <a:endParaRPr lang="en-GB" altLang="en-US" sz="1200" dirty="0"/>
          </a:p>
          <a:p>
            <a:pPr eaLnBrk="1" hangingPunct="1">
              <a:lnSpc>
                <a:spcPct val="90000"/>
              </a:lnSpc>
            </a:pPr>
            <a:r>
              <a:rPr lang="en-GB" altLang="en-US" dirty="0" smtClean="0"/>
              <a:t>Possible involvement in campaign against Pataliputra? – </a:t>
            </a:r>
            <a:r>
              <a:rPr lang="en-GB" altLang="en-US" i="1" dirty="0" smtClean="0"/>
              <a:t>Yuga </a:t>
            </a:r>
            <a:r>
              <a:rPr lang="en-GB" altLang="en-US" i="1" dirty="0" err="1" smtClean="0"/>
              <a:t>Pur</a:t>
            </a:r>
            <a:r>
              <a:rPr lang="en-GB" altLang="en-US" i="1" dirty="0" err="1" smtClean="0">
                <a:cs typeface="Times New Roman"/>
              </a:rPr>
              <a:t>āṇa</a:t>
            </a:r>
            <a:r>
              <a:rPr lang="en-GB" altLang="en-US" i="1" dirty="0" smtClean="0">
                <a:cs typeface="Times New Roman"/>
              </a:rPr>
              <a:t>, </a:t>
            </a:r>
            <a:r>
              <a:rPr lang="en-GB" altLang="en-US" i="1" dirty="0" err="1" smtClean="0">
                <a:cs typeface="Times New Roman"/>
              </a:rPr>
              <a:t>Mahābhāṣya</a:t>
            </a:r>
            <a:r>
              <a:rPr lang="en-GB" altLang="en-US" i="1" dirty="0" smtClean="0">
                <a:cs typeface="Times New Roman"/>
              </a:rPr>
              <a:t>, </a:t>
            </a:r>
            <a:r>
              <a:rPr lang="en-GB" altLang="en-US" i="1" dirty="0" err="1" smtClean="0">
                <a:cs typeface="Times New Roman"/>
              </a:rPr>
              <a:t>Mālavikāgnimitra</a:t>
            </a:r>
            <a:r>
              <a:rPr lang="en-GB" altLang="en-US" dirty="0" smtClean="0">
                <a:cs typeface="Times New Roman"/>
              </a:rPr>
              <a:t>.</a:t>
            </a:r>
            <a:endParaRPr lang="en-GB" altLang="en-US" dirty="0" smtClean="0"/>
          </a:p>
        </p:txBody>
      </p:sp>
      <p:sp>
        <p:nvSpPr>
          <p:cNvPr id="2" name="Rectangle 1"/>
          <p:cNvSpPr/>
          <p:nvPr/>
        </p:nvSpPr>
        <p:spPr>
          <a:xfrm>
            <a:off x="5076056" y="5946232"/>
            <a:ext cx="3960440" cy="923330"/>
          </a:xfrm>
          <a:prstGeom prst="rect">
            <a:avLst/>
          </a:prstGeom>
        </p:spPr>
        <p:txBody>
          <a:bodyPr wrap="square">
            <a:spAutoFit/>
          </a:bodyPr>
          <a:lstStyle/>
          <a:p>
            <a:r>
              <a:rPr lang="en-GB" dirty="0" smtClean="0"/>
              <a:t>“…more </a:t>
            </a:r>
            <a:r>
              <a:rPr lang="en-GB" dirty="0"/>
              <a:t>tribes were subdued by them than by Alexander — by Menander in </a:t>
            </a:r>
            <a:r>
              <a:rPr lang="en-GB" dirty="0" smtClean="0"/>
              <a:t>particular…”  – </a:t>
            </a:r>
            <a:r>
              <a:rPr lang="en-GB" b="1" dirty="0" smtClean="0"/>
              <a:t>Strabo </a:t>
            </a:r>
            <a:r>
              <a:rPr lang="en-GB" b="1" i="1" dirty="0" smtClean="0"/>
              <a:t>Geog</a:t>
            </a:r>
            <a:r>
              <a:rPr lang="en-GB" b="1" dirty="0" smtClean="0"/>
              <a:t>. 11.11.1</a:t>
            </a:r>
            <a:r>
              <a:rPr lang="en-GB" dirty="0" smtClean="0"/>
              <a:t>.</a:t>
            </a:r>
            <a:endParaRPr lang="en-GB" dirty="0"/>
          </a:p>
        </p:txBody>
      </p:sp>
      <p:pic>
        <p:nvPicPr>
          <p:cNvPr id="205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932040" y="1625751"/>
            <a:ext cx="3960440" cy="43204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05346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0"/>
            <a:ext cx="8229600" cy="1124744"/>
          </a:xfrm>
        </p:spPr>
        <p:txBody>
          <a:bodyPr/>
          <a:lstStyle/>
          <a:p>
            <a:pPr eaLnBrk="1" hangingPunct="1"/>
            <a:r>
              <a:rPr lang="en-GB" altLang="en-US" b="1" dirty="0" smtClean="0"/>
              <a:t>Menander/</a:t>
            </a:r>
            <a:r>
              <a:rPr lang="en-GB" altLang="en-US" b="1" dirty="0" err="1" smtClean="0"/>
              <a:t>Milinda</a:t>
            </a:r>
            <a:r>
              <a:rPr lang="en-GB" altLang="en-US" dirty="0" smtClean="0"/>
              <a:t> </a:t>
            </a:r>
          </a:p>
        </p:txBody>
      </p:sp>
      <p:sp>
        <p:nvSpPr>
          <p:cNvPr id="27651" name="Rectangle 3"/>
          <p:cNvSpPr>
            <a:spLocks noGrp="1" noChangeArrowheads="1"/>
          </p:cNvSpPr>
          <p:nvPr>
            <p:ph type="body" idx="1"/>
          </p:nvPr>
        </p:nvSpPr>
        <p:spPr>
          <a:xfrm>
            <a:off x="0" y="908720"/>
            <a:ext cx="9036496" cy="2736304"/>
          </a:xfrm>
        </p:spPr>
        <p:txBody>
          <a:bodyPr>
            <a:normAutofit fontScale="92500" lnSpcReduction="10000"/>
          </a:bodyPr>
          <a:lstStyle/>
          <a:p>
            <a:pPr eaLnBrk="1" hangingPunct="1"/>
            <a:r>
              <a:rPr lang="en-GB" altLang="en-US" sz="2600" dirty="0" smtClean="0"/>
              <a:t>Converted to Buddhism according to a </a:t>
            </a:r>
            <a:r>
              <a:rPr lang="en-GB" altLang="en-US" sz="2600" dirty="0" err="1" smtClean="0"/>
              <a:t>Pali</a:t>
            </a:r>
            <a:r>
              <a:rPr lang="en-GB" altLang="en-US" sz="2600" dirty="0" smtClean="0"/>
              <a:t> text called the </a:t>
            </a:r>
            <a:r>
              <a:rPr lang="en-GB" altLang="en-US" sz="2600" i="1" dirty="0" err="1" smtClean="0"/>
              <a:t>Milindapanha</a:t>
            </a:r>
            <a:r>
              <a:rPr lang="en-GB" altLang="en-US" sz="2600" i="1" dirty="0" smtClean="0"/>
              <a:t> </a:t>
            </a:r>
            <a:r>
              <a:rPr lang="en-GB" altLang="en-US" sz="2600" dirty="0" smtClean="0"/>
              <a:t>(The Questions of </a:t>
            </a:r>
            <a:r>
              <a:rPr lang="en-GB" altLang="en-US" sz="2600" dirty="0" err="1" smtClean="0"/>
              <a:t>Milinda</a:t>
            </a:r>
            <a:r>
              <a:rPr lang="en-GB" altLang="en-US" sz="2600" dirty="0" smtClean="0"/>
              <a:t>) – text describes a discourse between the king and a Buddhist sage </a:t>
            </a:r>
            <a:r>
              <a:rPr lang="en-GB" altLang="en-US" sz="2600" dirty="0" err="1" smtClean="0"/>
              <a:t>Nagasena</a:t>
            </a:r>
            <a:r>
              <a:rPr lang="en-GB" altLang="en-US" sz="2600" dirty="0" smtClean="0"/>
              <a:t>.</a:t>
            </a:r>
          </a:p>
          <a:p>
            <a:pPr eaLnBrk="1" hangingPunct="1"/>
            <a:endParaRPr lang="en-GB" altLang="en-US" sz="500" dirty="0" smtClean="0"/>
          </a:p>
          <a:p>
            <a:pPr eaLnBrk="1" hangingPunct="1"/>
            <a:r>
              <a:rPr lang="en-GB" altLang="en-US" sz="2600" dirty="0" smtClean="0"/>
              <a:t>At the end of the discourse Menander adopts Buddhism and gave up his throne in order to achieve enlightenment. </a:t>
            </a:r>
          </a:p>
          <a:p>
            <a:pPr eaLnBrk="1" hangingPunct="1"/>
            <a:endParaRPr lang="en-GB" altLang="en-US" sz="500" dirty="0" smtClean="0"/>
          </a:p>
          <a:p>
            <a:pPr eaLnBrk="1" hangingPunct="1"/>
            <a:r>
              <a:rPr lang="en-GB" altLang="en-US" sz="2600" dirty="0" smtClean="0"/>
              <a:t>Alternative tradition – Plutarch (</a:t>
            </a:r>
            <a:r>
              <a:rPr lang="en-GB" altLang="en-US" sz="2600" i="1" dirty="0" smtClean="0"/>
              <a:t>Precepts of Statecraft </a:t>
            </a:r>
            <a:r>
              <a:rPr lang="en-GB" altLang="en-US" sz="2600" dirty="0" smtClean="0"/>
              <a:t>28, 6) claims he died on the battlefield.</a:t>
            </a:r>
          </a:p>
        </p:txBody>
      </p:sp>
      <p:sp>
        <p:nvSpPr>
          <p:cNvPr id="4" name="Rectangle 5"/>
          <p:cNvSpPr txBox="1">
            <a:spLocks noChangeArrowheads="1"/>
          </p:cNvSpPr>
          <p:nvPr/>
        </p:nvSpPr>
        <p:spPr>
          <a:xfrm>
            <a:off x="0" y="3573017"/>
            <a:ext cx="9144000" cy="1152127"/>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altLang="en-US" sz="2600" dirty="0" smtClean="0"/>
              <a:t>Menander’s ashes were dispersed among competing cities in India and they erected monuments in his honour - Plutarch </a:t>
            </a:r>
            <a:r>
              <a:rPr lang="en-GB" altLang="en-US" sz="2600" i="1" dirty="0" err="1" smtClean="0"/>
              <a:t>Moralia</a:t>
            </a:r>
            <a:r>
              <a:rPr lang="en-GB" altLang="en-US" sz="2600" i="1" dirty="0" smtClean="0"/>
              <a:t> </a:t>
            </a:r>
            <a:r>
              <a:rPr lang="en-GB" altLang="en-US" sz="2600" dirty="0" smtClean="0"/>
              <a:t>831 D.</a:t>
            </a:r>
          </a:p>
        </p:txBody>
      </p:sp>
      <p:pic>
        <p:nvPicPr>
          <p:cNvPr id="5" name="Picture 7" descr="Menander Wheel"/>
          <p:cNvPicPr>
            <a:picLocks noChangeAspect="1" noChangeArrowheads="1"/>
          </p:cNvPicPr>
          <p:nvPr/>
        </p:nvPicPr>
        <p:blipFill rotWithShape="1">
          <a:blip r:embed="rId2">
            <a:extLst>
              <a:ext uri="{28A0092B-C50C-407E-A947-70E740481C1C}">
                <a14:useLocalDpi xmlns:a14="http://schemas.microsoft.com/office/drawing/2010/main" val="0"/>
              </a:ext>
            </a:extLst>
          </a:blip>
          <a:srcRect l="2623" r="50000"/>
          <a:stretch/>
        </p:blipFill>
        <p:spPr>
          <a:xfrm>
            <a:off x="109397" y="4501700"/>
            <a:ext cx="1872208" cy="182388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474181"/>
            <a:ext cx="3318644" cy="1823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07504" y="6316565"/>
            <a:ext cx="2232248" cy="307777"/>
          </a:xfrm>
          <a:prstGeom prst="rect">
            <a:avLst/>
          </a:prstGeom>
        </p:spPr>
        <p:txBody>
          <a:bodyPr wrap="square">
            <a:spAutoFit/>
          </a:bodyPr>
          <a:lstStyle/>
          <a:p>
            <a:r>
              <a:rPr lang="en-GB" sz="1400" dirty="0"/>
              <a:t>Buddhist </a:t>
            </a:r>
            <a:r>
              <a:rPr lang="en-GB" sz="1400" dirty="0" smtClean="0"/>
              <a:t>Wheel </a:t>
            </a:r>
            <a:r>
              <a:rPr lang="en-GB" sz="1400" dirty="0"/>
              <a:t>of </a:t>
            </a:r>
            <a:r>
              <a:rPr lang="en-GB" sz="1400" dirty="0" smtClean="0"/>
              <a:t>Law?</a:t>
            </a:r>
            <a:endParaRPr lang="en-GB" sz="1400" dirty="0"/>
          </a:p>
        </p:txBody>
      </p:sp>
      <p:sp>
        <p:nvSpPr>
          <p:cNvPr id="8" name="Rectangle 7"/>
          <p:cNvSpPr/>
          <p:nvPr/>
        </p:nvSpPr>
        <p:spPr>
          <a:xfrm>
            <a:off x="2121361" y="6326572"/>
            <a:ext cx="3528393" cy="461665"/>
          </a:xfrm>
          <a:prstGeom prst="rect">
            <a:avLst/>
          </a:prstGeom>
        </p:spPr>
        <p:txBody>
          <a:bodyPr wrap="square">
            <a:spAutoFit/>
          </a:bodyPr>
          <a:lstStyle/>
          <a:p>
            <a:r>
              <a:rPr lang="en-GB" sz="1200" dirty="0"/>
              <a:t>Menander I - </a:t>
            </a:r>
            <a:r>
              <a:rPr lang="en-GB" sz="1200" dirty="0" smtClean="0"/>
              <a:t>Athena </a:t>
            </a:r>
            <a:r>
              <a:rPr lang="en-GB" sz="1200" dirty="0" err="1"/>
              <a:t>Alkidemos</a:t>
            </a:r>
            <a:r>
              <a:rPr lang="en-GB" sz="1200" dirty="0"/>
              <a:t> right, holding shield and thunderbolt; monogram. </a:t>
            </a:r>
            <a:r>
              <a:rPr lang="en-GB" sz="1200" dirty="0" err="1"/>
              <a:t>Bopearachchi</a:t>
            </a:r>
            <a:r>
              <a:rPr lang="en-GB" sz="1200" dirty="0"/>
              <a:t> </a:t>
            </a:r>
            <a:r>
              <a:rPr lang="en-GB" sz="1200" dirty="0" err="1"/>
              <a:t>Série</a:t>
            </a:r>
            <a:r>
              <a:rPr lang="en-GB" sz="1200" dirty="0"/>
              <a:t> </a:t>
            </a:r>
            <a:r>
              <a:rPr lang="en-GB" sz="1200" dirty="0" smtClean="0"/>
              <a:t>3D.</a:t>
            </a:r>
            <a:endParaRPr lang="en-GB" sz="1200" dirty="0"/>
          </a:p>
        </p:txBody>
      </p:sp>
      <p:sp>
        <p:nvSpPr>
          <p:cNvPr id="9" name="Content Placeholder 2"/>
          <p:cNvSpPr txBox="1">
            <a:spLocks/>
          </p:cNvSpPr>
          <p:nvPr/>
        </p:nvSpPr>
        <p:spPr>
          <a:xfrm>
            <a:off x="5508104" y="4531266"/>
            <a:ext cx="3635896" cy="2326734"/>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smtClean="0"/>
              <a:t>Inscribed on Silver vessel: </a:t>
            </a:r>
            <a:r>
              <a:rPr lang="en-GB" i="1" dirty="0" err="1" smtClean="0"/>
              <a:t>Theudama-putrasa</a:t>
            </a:r>
            <a:r>
              <a:rPr lang="en-GB" i="1" dirty="0" smtClean="0"/>
              <a:t> </a:t>
            </a:r>
            <a:r>
              <a:rPr lang="en-GB" i="1" dirty="0" err="1" smtClean="0"/>
              <a:t>budhalasa</a:t>
            </a:r>
            <a:endParaRPr lang="en-GB" i="1" dirty="0" smtClean="0"/>
          </a:p>
          <a:p>
            <a:pPr lvl="1"/>
            <a:r>
              <a:rPr lang="en-GB" dirty="0" smtClean="0"/>
              <a:t>“[Property] of </a:t>
            </a:r>
            <a:r>
              <a:rPr lang="en-GB" dirty="0" err="1" smtClean="0"/>
              <a:t>Buddhala</a:t>
            </a:r>
            <a:r>
              <a:rPr lang="en-GB" dirty="0" smtClean="0"/>
              <a:t>, son of </a:t>
            </a:r>
            <a:r>
              <a:rPr lang="en-GB" dirty="0" err="1" smtClean="0"/>
              <a:t>Theodomos</a:t>
            </a:r>
            <a:r>
              <a:rPr lang="en-GB" dirty="0" smtClean="0"/>
              <a:t>.”</a:t>
            </a:r>
          </a:p>
          <a:p>
            <a:pPr lvl="1"/>
            <a:endParaRPr lang="en-GB" sz="600" dirty="0" smtClean="0"/>
          </a:p>
          <a:p>
            <a:r>
              <a:rPr lang="en-GB" dirty="0" smtClean="0"/>
              <a:t>Relic vase inscription of a </a:t>
            </a:r>
            <a:r>
              <a:rPr lang="en-GB" dirty="0" err="1" smtClean="0"/>
              <a:t>Meridarkh</a:t>
            </a:r>
            <a:r>
              <a:rPr lang="en-GB" dirty="0" smtClean="0"/>
              <a:t> </a:t>
            </a:r>
            <a:r>
              <a:rPr lang="en-GB" dirty="0" err="1" smtClean="0"/>
              <a:t>Theodotos</a:t>
            </a:r>
            <a:r>
              <a:rPr lang="en-GB" dirty="0" smtClean="0"/>
              <a:t>.</a:t>
            </a:r>
            <a:endParaRPr lang="en-GB" dirty="0"/>
          </a:p>
        </p:txBody>
      </p:sp>
    </p:spTree>
    <p:extLst>
      <p:ext uri="{BB962C8B-B14F-4D97-AF65-F5344CB8AC3E}">
        <p14:creationId xmlns:p14="http://schemas.microsoft.com/office/powerpoint/2010/main" val="36815403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120680"/>
          </a:xfrm>
        </p:spPr>
        <p:txBody>
          <a:bodyPr/>
          <a:lstStyle/>
          <a:p>
            <a:pPr marL="0" indent="0">
              <a:buNone/>
            </a:pPr>
            <a:endParaRPr lang="en-GB" dirty="0" smtClean="0"/>
          </a:p>
          <a:p>
            <a:pPr marL="0" indent="0">
              <a:buNone/>
            </a:pPr>
            <a:endParaRPr lang="en-GB" dirty="0"/>
          </a:p>
          <a:p>
            <a:pPr marL="0" indent="0" algn="ctr">
              <a:buNone/>
            </a:pPr>
            <a:r>
              <a:rPr lang="en-GB" sz="6000" b="1" dirty="0" smtClean="0"/>
              <a:t>The </a:t>
            </a:r>
            <a:r>
              <a:rPr lang="en-GB" sz="6000" b="1" dirty="0"/>
              <a:t>Greek Legacy in </a:t>
            </a:r>
            <a:br>
              <a:rPr lang="en-GB" sz="6000" b="1" dirty="0"/>
            </a:br>
            <a:r>
              <a:rPr lang="en-GB" sz="6000" b="1" dirty="0"/>
              <a:t>Central Asia and Northwest India</a:t>
            </a:r>
            <a:endParaRPr lang="en-GB" sz="6000" b="1" dirty="0" smtClean="0"/>
          </a:p>
        </p:txBody>
      </p:sp>
    </p:spTree>
    <p:extLst>
      <p:ext uri="{BB962C8B-B14F-4D97-AF65-F5344CB8AC3E}">
        <p14:creationId xmlns:p14="http://schemas.microsoft.com/office/powerpoint/2010/main" val="15790017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208" y="0"/>
            <a:ext cx="8229600" cy="908720"/>
          </a:xfrm>
        </p:spPr>
        <p:txBody>
          <a:bodyPr>
            <a:normAutofit/>
          </a:bodyPr>
          <a:lstStyle/>
          <a:p>
            <a:r>
              <a:rPr lang="en-GB" b="1" dirty="0" smtClean="0"/>
              <a:t>Nomadic Invasions</a:t>
            </a:r>
            <a:endParaRPr lang="en-GB" b="1" dirty="0"/>
          </a:p>
        </p:txBody>
      </p:sp>
      <p:sp>
        <p:nvSpPr>
          <p:cNvPr id="4" name="Content Placeholder 3"/>
          <p:cNvSpPr>
            <a:spLocks noGrp="1"/>
          </p:cNvSpPr>
          <p:nvPr>
            <p:ph sz="half" idx="1"/>
          </p:nvPr>
        </p:nvSpPr>
        <p:spPr>
          <a:xfrm>
            <a:off x="107504" y="764704"/>
            <a:ext cx="5616624" cy="4176464"/>
          </a:xfrm>
        </p:spPr>
        <p:txBody>
          <a:bodyPr>
            <a:normAutofit fontScale="77500" lnSpcReduction="20000"/>
          </a:bodyPr>
          <a:lstStyle/>
          <a:p>
            <a:pPr marL="0" indent="0">
              <a:buNone/>
            </a:pPr>
            <a:r>
              <a:rPr lang="en-GB" dirty="0" smtClean="0"/>
              <a:t>“But the </a:t>
            </a:r>
            <a:r>
              <a:rPr lang="en-GB" dirty="0"/>
              <a:t>best known of the nomads are </a:t>
            </a:r>
            <a:r>
              <a:rPr lang="en-GB" b="1" dirty="0"/>
              <a:t>those who took away </a:t>
            </a:r>
            <a:r>
              <a:rPr lang="en-GB" b="1" dirty="0" smtClean="0"/>
              <a:t>Bactria </a:t>
            </a:r>
            <a:r>
              <a:rPr lang="en-GB" b="1" dirty="0"/>
              <a:t>from the Greeks, I mean the </a:t>
            </a:r>
            <a:r>
              <a:rPr lang="en-GB" b="1" dirty="0" err="1"/>
              <a:t>Asii</a:t>
            </a:r>
            <a:r>
              <a:rPr lang="en-GB" b="1" dirty="0"/>
              <a:t>, </a:t>
            </a:r>
            <a:r>
              <a:rPr lang="en-GB" b="1" dirty="0" err="1"/>
              <a:t>Pasiani</a:t>
            </a:r>
            <a:r>
              <a:rPr lang="en-GB" b="1" dirty="0"/>
              <a:t>, </a:t>
            </a:r>
            <a:r>
              <a:rPr lang="en-GB" b="1" dirty="0" err="1"/>
              <a:t>Tochari</a:t>
            </a:r>
            <a:r>
              <a:rPr lang="en-GB" b="1" dirty="0" smtClean="0"/>
              <a:t>, </a:t>
            </a:r>
            <a:r>
              <a:rPr lang="en-GB" b="1" dirty="0"/>
              <a:t>and </a:t>
            </a:r>
            <a:r>
              <a:rPr lang="en-GB" b="1" dirty="0" err="1"/>
              <a:t>Sacarauli</a:t>
            </a:r>
            <a:r>
              <a:rPr lang="en-GB" dirty="0"/>
              <a:t>, who originally came from the country on the other side of the </a:t>
            </a:r>
            <a:r>
              <a:rPr lang="en-GB" dirty="0" err="1" smtClean="0"/>
              <a:t>Jaxartes</a:t>
            </a:r>
            <a:r>
              <a:rPr lang="en-GB" dirty="0" smtClean="0"/>
              <a:t> </a:t>
            </a:r>
            <a:r>
              <a:rPr lang="en-GB" dirty="0"/>
              <a:t>River that adjoins that of the </a:t>
            </a:r>
            <a:r>
              <a:rPr lang="en-GB" b="1" dirty="0" err="1" smtClean="0"/>
              <a:t>Shakas</a:t>
            </a:r>
            <a:r>
              <a:rPr lang="en-GB" b="1" dirty="0" smtClean="0"/>
              <a:t> </a:t>
            </a:r>
            <a:r>
              <a:rPr lang="en-GB" b="1" dirty="0"/>
              <a:t>and the </a:t>
            </a:r>
            <a:r>
              <a:rPr lang="en-GB" b="1" dirty="0" err="1"/>
              <a:t>Sogdiani</a:t>
            </a:r>
            <a:r>
              <a:rPr lang="en-GB" b="1" dirty="0"/>
              <a:t> </a:t>
            </a:r>
            <a:r>
              <a:rPr lang="en-GB" dirty="0"/>
              <a:t>and was occupied by the </a:t>
            </a:r>
            <a:r>
              <a:rPr lang="en-GB" dirty="0" err="1" smtClean="0"/>
              <a:t>Shakas</a:t>
            </a:r>
            <a:r>
              <a:rPr lang="en-GB" dirty="0" smtClean="0"/>
              <a:t>.” – </a:t>
            </a:r>
            <a:r>
              <a:rPr lang="en-GB" b="1" dirty="0" smtClean="0"/>
              <a:t>Strabo </a:t>
            </a:r>
            <a:r>
              <a:rPr lang="en-GB" b="1" i="1" dirty="0" smtClean="0"/>
              <a:t>Geog. </a:t>
            </a:r>
            <a:r>
              <a:rPr lang="en-GB" b="1" dirty="0" smtClean="0"/>
              <a:t>11.8.2</a:t>
            </a:r>
            <a:r>
              <a:rPr lang="en-GB" dirty="0" smtClean="0"/>
              <a:t>.</a:t>
            </a:r>
            <a:endParaRPr lang="en-GB" dirty="0"/>
          </a:p>
        </p:txBody>
      </p:sp>
      <p:sp>
        <p:nvSpPr>
          <p:cNvPr id="5" name="Content Placeholder 4"/>
          <p:cNvSpPr>
            <a:spLocks noGrp="1"/>
          </p:cNvSpPr>
          <p:nvPr>
            <p:ph sz="half" idx="2"/>
          </p:nvPr>
        </p:nvSpPr>
        <p:spPr>
          <a:xfrm>
            <a:off x="5772370" y="1052736"/>
            <a:ext cx="3371630" cy="3096344"/>
          </a:xfrm>
        </p:spPr>
        <p:txBody>
          <a:bodyPr>
            <a:normAutofit fontScale="77500" lnSpcReduction="20000"/>
          </a:bodyPr>
          <a:lstStyle/>
          <a:p>
            <a:r>
              <a:rPr lang="en-GB" dirty="0" err="1" smtClean="0"/>
              <a:t>Sima</a:t>
            </a:r>
            <a:r>
              <a:rPr lang="en-GB" dirty="0" smtClean="0"/>
              <a:t> Qian </a:t>
            </a:r>
            <a:r>
              <a:rPr lang="en-GB" i="1" dirty="0" err="1" smtClean="0"/>
              <a:t>Shiji</a:t>
            </a:r>
            <a:r>
              <a:rPr lang="en-GB" dirty="0"/>
              <a:t>, the Chinese “Book of History” </a:t>
            </a:r>
            <a:r>
              <a:rPr lang="en-GB" dirty="0" smtClean="0"/>
              <a:t>– </a:t>
            </a:r>
            <a:r>
              <a:rPr lang="en-GB" dirty="0" err="1" smtClean="0"/>
              <a:t>Xiongnu</a:t>
            </a:r>
            <a:r>
              <a:rPr lang="en-GB" dirty="0" smtClean="0"/>
              <a:t> and the Da </a:t>
            </a:r>
            <a:r>
              <a:rPr lang="en-GB" dirty="0" err="1" smtClean="0"/>
              <a:t>Yuezhi</a:t>
            </a:r>
            <a:r>
              <a:rPr lang="en-GB" dirty="0" smtClean="0"/>
              <a:t>.</a:t>
            </a:r>
          </a:p>
          <a:p>
            <a:endParaRPr lang="en-GB" sz="600" dirty="0"/>
          </a:p>
          <a:p>
            <a:r>
              <a:rPr lang="en-GB" dirty="0"/>
              <a:t>Zhang Qian </a:t>
            </a:r>
            <a:r>
              <a:rPr lang="en-GB" dirty="0" smtClean="0"/>
              <a:t>meets the </a:t>
            </a:r>
            <a:r>
              <a:rPr lang="en-GB" dirty="0" err="1" smtClean="0"/>
              <a:t>Yuezhi</a:t>
            </a:r>
            <a:r>
              <a:rPr lang="en-GB" dirty="0" smtClean="0"/>
              <a:t> in 129/128 BC.</a:t>
            </a:r>
          </a:p>
          <a:p>
            <a:endParaRPr lang="en-GB" sz="600" dirty="0"/>
          </a:p>
          <a:p>
            <a:pPr marL="0" indent="0">
              <a:buNone/>
            </a:pPr>
            <a:r>
              <a:rPr lang="en-GB" dirty="0" smtClean="0"/>
              <a:t>“</a:t>
            </a:r>
            <a:r>
              <a:rPr lang="en-GB" dirty="0" err="1" smtClean="0"/>
              <a:t>Asiani</a:t>
            </a:r>
            <a:r>
              <a:rPr lang="en-GB" dirty="0" smtClean="0"/>
              <a:t> [</a:t>
            </a:r>
            <a:r>
              <a:rPr lang="en-GB" dirty="0" err="1" smtClean="0"/>
              <a:t>Kushans</a:t>
            </a:r>
            <a:r>
              <a:rPr lang="en-GB" dirty="0"/>
              <a:t>]</a:t>
            </a:r>
            <a:r>
              <a:rPr lang="en-GB" dirty="0" smtClean="0"/>
              <a:t> </a:t>
            </a:r>
            <a:r>
              <a:rPr lang="en-GB" dirty="0"/>
              <a:t>are kings of the </a:t>
            </a:r>
            <a:r>
              <a:rPr lang="en-GB" dirty="0" err="1"/>
              <a:t>Tochari</a:t>
            </a:r>
            <a:r>
              <a:rPr lang="en-GB" dirty="0"/>
              <a:t> and destroyed the </a:t>
            </a:r>
            <a:r>
              <a:rPr lang="en-GB" dirty="0" err="1" smtClean="0"/>
              <a:t>Sacaraucae</a:t>
            </a:r>
            <a:r>
              <a:rPr lang="en-GB" dirty="0" smtClean="0"/>
              <a:t>” – </a:t>
            </a:r>
            <a:r>
              <a:rPr lang="en-GB" b="1" dirty="0" smtClean="0"/>
              <a:t>Justin XLII </a:t>
            </a:r>
            <a:r>
              <a:rPr lang="en-GB" b="1" i="1" dirty="0" smtClean="0"/>
              <a:t>Prologue</a:t>
            </a:r>
            <a:r>
              <a:rPr lang="en-GB" dirty="0" smtClean="0"/>
              <a:t>. </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348917"/>
            <a:ext cx="3240360" cy="23924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3"/>
          <p:cNvSpPr txBox="1">
            <a:spLocks/>
          </p:cNvSpPr>
          <p:nvPr/>
        </p:nvSpPr>
        <p:spPr>
          <a:xfrm>
            <a:off x="107504" y="2924944"/>
            <a:ext cx="3096344" cy="3933056"/>
          </a:xfrm>
          <a:prstGeom prst="rect">
            <a:avLst/>
          </a:prstGeom>
        </p:spPr>
        <p:txBody>
          <a:bodyPr vert="horz" lIns="91440" tIns="45720" rIns="91440" bIns="45720" rtlCol="0">
            <a:normAutofit fontScale="77500" lnSpcReduction="2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Sacking of Samarkand c.145-130 BC.</a:t>
            </a:r>
          </a:p>
          <a:p>
            <a:endParaRPr lang="en-GB" sz="500" dirty="0" smtClean="0"/>
          </a:p>
          <a:p>
            <a:r>
              <a:rPr lang="en-GB" dirty="0" smtClean="0"/>
              <a:t>Sacking of </a:t>
            </a:r>
            <a:r>
              <a:rPr lang="en-GB" dirty="0" err="1" smtClean="0"/>
              <a:t>Aï</a:t>
            </a:r>
            <a:r>
              <a:rPr lang="en-GB" dirty="0" smtClean="0"/>
              <a:t> </a:t>
            </a:r>
            <a:r>
              <a:rPr lang="en-GB" dirty="0" err="1" smtClean="0"/>
              <a:t>Khanum</a:t>
            </a:r>
            <a:r>
              <a:rPr lang="en-GB" dirty="0" smtClean="0"/>
              <a:t> c.145 BC by the </a:t>
            </a:r>
            <a:r>
              <a:rPr lang="en-GB" dirty="0" err="1" smtClean="0"/>
              <a:t>Sakas</a:t>
            </a:r>
            <a:r>
              <a:rPr lang="en-GB" dirty="0" smtClean="0"/>
              <a:t> and subsequently by </a:t>
            </a:r>
            <a:r>
              <a:rPr lang="en-GB" dirty="0" err="1" smtClean="0"/>
              <a:t>Yuehzi</a:t>
            </a:r>
            <a:r>
              <a:rPr lang="en-GB" dirty="0" smtClean="0"/>
              <a:t> (</a:t>
            </a:r>
            <a:r>
              <a:rPr lang="en-GB" dirty="0" err="1" smtClean="0"/>
              <a:t>Yueh-Chih</a:t>
            </a:r>
            <a:r>
              <a:rPr lang="en-GB" dirty="0" smtClean="0"/>
              <a:t>) c.130 BC.</a:t>
            </a:r>
          </a:p>
          <a:p>
            <a:endParaRPr lang="en-GB" sz="500" dirty="0" smtClean="0"/>
          </a:p>
          <a:p>
            <a:r>
              <a:rPr lang="en-GB" dirty="0" smtClean="0"/>
              <a:t>Plundering of the Oxus sanctuary at </a:t>
            </a:r>
            <a:r>
              <a:rPr lang="en-GB" dirty="0" err="1" smtClean="0"/>
              <a:t>Takht</a:t>
            </a:r>
            <a:r>
              <a:rPr lang="en-GB" dirty="0" smtClean="0"/>
              <a:t>-I </a:t>
            </a:r>
            <a:r>
              <a:rPr lang="en-GB" dirty="0" err="1" smtClean="0"/>
              <a:t>Sangin</a:t>
            </a:r>
            <a:r>
              <a:rPr lang="en-GB" dirty="0" smtClean="0"/>
              <a:t> (frontier between Bactria and </a:t>
            </a:r>
            <a:r>
              <a:rPr lang="en-GB" dirty="0" err="1" smtClean="0"/>
              <a:t>Sogdia</a:t>
            </a:r>
            <a:r>
              <a:rPr lang="en-GB" dirty="0" smtClean="0"/>
              <a:t>).</a:t>
            </a:r>
          </a:p>
          <a:p>
            <a:endParaRPr lang="en-GB" dirty="0"/>
          </a:p>
        </p:txBody>
      </p:sp>
      <p:pic>
        <p:nvPicPr>
          <p:cNvPr id="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9832" y="4725145"/>
            <a:ext cx="2557261" cy="1986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77795" y="2924944"/>
            <a:ext cx="2439297"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64956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6712"/>
          </a:xfrm>
        </p:spPr>
        <p:txBody>
          <a:bodyPr/>
          <a:lstStyle/>
          <a:p>
            <a:r>
              <a:rPr lang="en-GB" b="1" dirty="0" err="1" smtClean="0"/>
              <a:t>Kushan</a:t>
            </a:r>
            <a:r>
              <a:rPr lang="en-GB" b="1" dirty="0" smtClean="0"/>
              <a:t> Kingdom</a:t>
            </a:r>
            <a:endParaRPr lang="en-GB" b="1" dirty="0"/>
          </a:p>
        </p:txBody>
      </p:sp>
      <p:sp>
        <p:nvSpPr>
          <p:cNvPr id="3" name="Content Placeholder 2"/>
          <p:cNvSpPr>
            <a:spLocks noGrp="1"/>
          </p:cNvSpPr>
          <p:nvPr>
            <p:ph idx="1"/>
          </p:nvPr>
        </p:nvSpPr>
        <p:spPr>
          <a:xfrm>
            <a:off x="0" y="764704"/>
            <a:ext cx="4860032" cy="6093296"/>
          </a:xfrm>
        </p:spPr>
        <p:txBody>
          <a:bodyPr>
            <a:normAutofit fontScale="55000" lnSpcReduction="20000"/>
          </a:bodyPr>
          <a:lstStyle/>
          <a:p>
            <a:pPr marL="0" indent="0">
              <a:buNone/>
            </a:pPr>
            <a:r>
              <a:rPr lang="en-GB" dirty="0" smtClean="0"/>
              <a:t>“The </a:t>
            </a:r>
            <a:r>
              <a:rPr lang="en-GB" dirty="0"/>
              <a:t>main centre of the Da </a:t>
            </a:r>
            <a:r>
              <a:rPr lang="en-GB" dirty="0" err="1"/>
              <a:t>Yuezhi</a:t>
            </a:r>
            <a:r>
              <a:rPr lang="en-GB" dirty="0"/>
              <a:t> (</a:t>
            </a:r>
            <a:r>
              <a:rPr lang="en-GB" dirty="0" err="1"/>
              <a:t>Kushan</a:t>
            </a:r>
            <a:r>
              <a:rPr lang="en-GB" dirty="0"/>
              <a:t>) </a:t>
            </a:r>
            <a:r>
              <a:rPr lang="en-GB" dirty="0" smtClean="0"/>
              <a:t>kingdom  </a:t>
            </a:r>
            <a:r>
              <a:rPr lang="en-GB" dirty="0"/>
              <a:t>is the town of </a:t>
            </a:r>
            <a:r>
              <a:rPr lang="en-GB" dirty="0" err="1"/>
              <a:t>Lanshi</a:t>
            </a:r>
            <a:r>
              <a:rPr lang="en-GB" dirty="0"/>
              <a:t> (Bactra/Balkh</a:t>
            </a:r>
            <a:r>
              <a:rPr lang="en-GB" dirty="0" smtClean="0"/>
              <a:t>). </a:t>
            </a:r>
            <a:r>
              <a:rPr lang="en-GB" dirty="0"/>
              <a:t>To the west it borders </a:t>
            </a:r>
            <a:r>
              <a:rPr lang="en-GB" dirty="0" err="1"/>
              <a:t>Anxi</a:t>
            </a:r>
            <a:r>
              <a:rPr lang="en-GB" dirty="0"/>
              <a:t> (Parthia), which is 49 days march away. To the east, it is 6,537 li (2,718 km) from the seat of the Chief Scribe [in </a:t>
            </a:r>
            <a:r>
              <a:rPr lang="en-GB" dirty="0" err="1"/>
              <a:t>Lukchun</a:t>
            </a:r>
            <a:r>
              <a:rPr lang="en-GB" dirty="0"/>
              <a:t>], and 16,370 li (6,807 km) from Luoyang. There are 100,000 households, 400,000 individuals, and more than 100,000 men able to bear arms.</a:t>
            </a:r>
          </a:p>
          <a:p>
            <a:pPr marL="0" indent="0">
              <a:buNone/>
            </a:pPr>
            <a:endParaRPr lang="en-GB" sz="1800" dirty="0"/>
          </a:p>
          <a:p>
            <a:pPr marL="0" indent="0">
              <a:buNone/>
            </a:pPr>
            <a:r>
              <a:rPr lang="en-GB" dirty="0"/>
              <a:t>Formerly, the </a:t>
            </a:r>
            <a:r>
              <a:rPr lang="en-GB" dirty="0" err="1"/>
              <a:t>Yuezhi</a:t>
            </a:r>
            <a:r>
              <a:rPr lang="en-GB" dirty="0"/>
              <a:t> were defeated by the </a:t>
            </a:r>
            <a:r>
              <a:rPr lang="en-GB" dirty="0" err="1"/>
              <a:t>Xiongnu</a:t>
            </a:r>
            <a:r>
              <a:rPr lang="en-GB" dirty="0"/>
              <a:t>. They then moved to </a:t>
            </a:r>
            <a:r>
              <a:rPr lang="en-GB" dirty="0" err="1"/>
              <a:t>Daxia</a:t>
            </a:r>
            <a:r>
              <a:rPr lang="en-GB" dirty="0"/>
              <a:t> (Bactria</a:t>
            </a:r>
            <a:r>
              <a:rPr lang="en-GB" dirty="0" smtClean="0"/>
              <a:t>) </a:t>
            </a:r>
            <a:r>
              <a:rPr lang="en-GB" dirty="0"/>
              <a:t>and divided up this kingdom between five </a:t>
            </a:r>
            <a:r>
              <a:rPr lang="en-GB" dirty="0" err="1"/>
              <a:t>xihou</a:t>
            </a:r>
            <a:r>
              <a:rPr lang="en-GB" dirty="0"/>
              <a:t> (‘Allied Princes</a:t>
            </a:r>
            <a:r>
              <a:rPr lang="en-GB" dirty="0" smtClean="0"/>
              <a:t>’)…</a:t>
            </a:r>
            <a:endParaRPr lang="en-GB" sz="1000" dirty="0" smtClean="0"/>
          </a:p>
          <a:p>
            <a:pPr marL="0" indent="0">
              <a:buNone/>
            </a:pPr>
            <a:endParaRPr lang="en-GB" sz="1800" dirty="0"/>
          </a:p>
          <a:p>
            <a:pPr marL="0" indent="0">
              <a:buNone/>
            </a:pPr>
            <a:r>
              <a:rPr lang="en-GB" dirty="0"/>
              <a:t>More than a hundred years later, the </a:t>
            </a:r>
            <a:r>
              <a:rPr lang="en-GB" dirty="0" err="1"/>
              <a:t>xihou</a:t>
            </a:r>
            <a:r>
              <a:rPr lang="en-GB" dirty="0"/>
              <a:t> (‘Allied Prince’) of </a:t>
            </a:r>
            <a:r>
              <a:rPr lang="en-GB" dirty="0" err="1"/>
              <a:t>Guishuang</a:t>
            </a:r>
            <a:r>
              <a:rPr lang="en-GB" dirty="0"/>
              <a:t> (</a:t>
            </a:r>
            <a:r>
              <a:rPr lang="en-GB" dirty="0" err="1"/>
              <a:t>Badakhshān</a:t>
            </a:r>
            <a:r>
              <a:rPr lang="en-GB" dirty="0"/>
              <a:t> and the adjoining territories north of the Oxus), named </a:t>
            </a:r>
            <a:r>
              <a:rPr lang="en-GB" dirty="0" err="1"/>
              <a:t>Qiujiu</a:t>
            </a:r>
            <a:r>
              <a:rPr lang="en-GB" dirty="0"/>
              <a:t> </a:t>
            </a:r>
            <a:r>
              <a:rPr lang="en-GB" dirty="0" err="1"/>
              <a:t>Que</a:t>
            </a:r>
            <a:r>
              <a:rPr lang="en-GB" dirty="0"/>
              <a:t> (</a:t>
            </a:r>
            <a:r>
              <a:rPr lang="en-GB" dirty="0" err="1"/>
              <a:t>Kujula</a:t>
            </a:r>
            <a:r>
              <a:rPr lang="en-GB" dirty="0"/>
              <a:t> </a:t>
            </a:r>
            <a:r>
              <a:rPr lang="en-GB" dirty="0" err="1"/>
              <a:t>Kadphises</a:t>
            </a:r>
            <a:r>
              <a:rPr lang="en-GB" dirty="0" smtClean="0"/>
              <a:t>), </a:t>
            </a:r>
            <a:r>
              <a:rPr lang="en-GB" dirty="0"/>
              <a:t>attacked and exterminated the four other </a:t>
            </a:r>
            <a:r>
              <a:rPr lang="en-GB" dirty="0" err="1"/>
              <a:t>xihou</a:t>
            </a:r>
            <a:r>
              <a:rPr lang="en-GB" dirty="0"/>
              <a:t> (‘Allied Princes’). He set himself up as king of a kingdom called </a:t>
            </a:r>
            <a:r>
              <a:rPr lang="en-GB" dirty="0" err="1"/>
              <a:t>Guishuang</a:t>
            </a:r>
            <a:r>
              <a:rPr lang="en-GB" dirty="0"/>
              <a:t> (</a:t>
            </a:r>
            <a:r>
              <a:rPr lang="en-GB" dirty="0" err="1"/>
              <a:t>Badakhshan</a:t>
            </a:r>
            <a:r>
              <a:rPr lang="en-GB" dirty="0" smtClean="0"/>
              <a:t>). </a:t>
            </a:r>
            <a:r>
              <a:rPr lang="en-GB" dirty="0"/>
              <a:t>He invaded </a:t>
            </a:r>
            <a:r>
              <a:rPr lang="en-GB" dirty="0" err="1"/>
              <a:t>Anxi</a:t>
            </a:r>
            <a:r>
              <a:rPr lang="en-GB" dirty="0"/>
              <a:t> (Parthia) and took the </a:t>
            </a:r>
            <a:r>
              <a:rPr lang="en-GB" dirty="0" err="1"/>
              <a:t>Gaofu</a:t>
            </a:r>
            <a:r>
              <a:rPr lang="en-GB" dirty="0"/>
              <a:t> (Kabul) </a:t>
            </a:r>
            <a:r>
              <a:rPr lang="en-GB" dirty="0" smtClean="0"/>
              <a:t>region. </a:t>
            </a:r>
            <a:r>
              <a:rPr lang="en-GB" dirty="0"/>
              <a:t>He also defeated the whole of the kingdoms of </a:t>
            </a:r>
            <a:r>
              <a:rPr lang="en-GB" dirty="0" err="1"/>
              <a:t>Puta</a:t>
            </a:r>
            <a:r>
              <a:rPr lang="en-GB" dirty="0"/>
              <a:t> (</a:t>
            </a:r>
            <a:r>
              <a:rPr lang="en-GB" dirty="0" err="1"/>
              <a:t>Parthuaia</a:t>
            </a:r>
            <a:r>
              <a:rPr lang="en-GB" dirty="0"/>
              <a:t>, 55 CE</a:t>
            </a:r>
            <a:r>
              <a:rPr lang="en-GB" dirty="0" smtClean="0"/>
              <a:t>), </a:t>
            </a:r>
            <a:r>
              <a:rPr lang="en-GB" dirty="0"/>
              <a:t>and </a:t>
            </a:r>
            <a:r>
              <a:rPr lang="en-GB" dirty="0" err="1"/>
              <a:t>Jibin</a:t>
            </a:r>
            <a:r>
              <a:rPr lang="en-GB" dirty="0"/>
              <a:t> (</a:t>
            </a:r>
            <a:r>
              <a:rPr lang="en-GB" dirty="0" err="1"/>
              <a:t>Kapisha</a:t>
            </a:r>
            <a:r>
              <a:rPr lang="en-GB" dirty="0"/>
              <a:t>-Peshawar</a:t>
            </a:r>
            <a:r>
              <a:rPr lang="en-GB" dirty="0" smtClean="0"/>
              <a:t>). </a:t>
            </a:r>
            <a:r>
              <a:rPr lang="en-GB" dirty="0" err="1"/>
              <a:t>Qiujiu</a:t>
            </a:r>
            <a:r>
              <a:rPr lang="en-GB" dirty="0"/>
              <a:t> </a:t>
            </a:r>
            <a:r>
              <a:rPr lang="en-GB" dirty="0" err="1"/>
              <a:t>Que</a:t>
            </a:r>
            <a:r>
              <a:rPr lang="en-GB" dirty="0"/>
              <a:t> (</a:t>
            </a:r>
            <a:r>
              <a:rPr lang="en-GB" dirty="0" err="1"/>
              <a:t>Kujula</a:t>
            </a:r>
            <a:r>
              <a:rPr lang="en-GB" dirty="0"/>
              <a:t> </a:t>
            </a:r>
            <a:r>
              <a:rPr lang="en-GB" dirty="0" err="1"/>
              <a:t>Kadphises</a:t>
            </a:r>
            <a:r>
              <a:rPr lang="en-GB" dirty="0"/>
              <a:t>) was more than eighty years old when he died</a:t>
            </a:r>
            <a:r>
              <a:rPr lang="en-GB" dirty="0" smtClean="0"/>
              <a:t>.” – </a:t>
            </a:r>
            <a:r>
              <a:rPr lang="en-GB" b="1" dirty="0" smtClean="0"/>
              <a:t>Fan Ye </a:t>
            </a:r>
            <a:r>
              <a:rPr lang="en-GB" b="1" i="1" dirty="0" err="1" smtClean="0"/>
              <a:t>Hou</a:t>
            </a:r>
            <a:r>
              <a:rPr lang="en-GB" b="1" i="1" dirty="0" smtClean="0"/>
              <a:t> Han Shu </a:t>
            </a:r>
            <a:r>
              <a:rPr lang="en-GB" b="1" dirty="0" smtClean="0"/>
              <a:t>13 </a:t>
            </a:r>
            <a:r>
              <a:rPr lang="en-GB" dirty="0"/>
              <a:t>– </a:t>
            </a:r>
            <a:r>
              <a:rPr lang="en-GB" dirty="0" smtClean="0"/>
              <a:t>Trans. </a:t>
            </a:r>
            <a:r>
              <a:rPr lang="en-GB" dirty="0"/>
              <a:t>John E. </a:t>
            </a:r>
            <a:r>
              <a:rPr lang="en-GB" dirty="0" smtClean="0"/>
              <a:t>Hill.</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836712"/>
            <a:ext cx="4104456" cy="4968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3"/>
          <p:cNvSpPr txBox="1">
            <a:spLocks/>
          </p:cNvSpPr>
          <p:nvPr/>
        </p:nvSpPr>
        <p:spPr>
          <a:xfrm>
            <a:off x="4788024" y="5805263"/>
            <a:ext cx="4464496" cy="105273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1600" dirty="0" smtClean="0"/>
              <a:t>…port of trade </a:t>
            </a:r>
            <a:r>
              <a:rPr lang="en-GB" sz="1600" dirty="0" err="1" smtClean="0"/>
              <a:t>Barbarikon</a:t>
            </a:r>
            <a:r>
              <a:rPr lang="en-GB" sz="1600" dirty="0" smtClean="0"/>
              <a:t>… and behind it, inland, is the metropolis of Scythia itself, </a:t>
            </a:r>
            <a:r>
              <a:rPr lang="en-GB" sz="1600" dirty="0" err="1" smtClean="0"/>
              <a:t>Minnagar</a:t>
            </a:r>
            <a:r>
              <a:rPr lang="en-GB" sz="1600" dirty="0" smtClean="0"/>
              <a:t>. The throne is in the hands of the Parthians, who are constantly chasing each other off it.” – </a:t>
            </a:r>
            <a:r>
              <a:rPr lang="en-GB" sz="1600" b="1" i="1" dirty="0" smtClean="0"/>
              <a:t>PME </a:t>
            </a:r>
            <a:r>
              <a:rPr lang="en-GB" sz="1600" b="1" dirty="0" smtClean="0"/>
              <a:t>38</a:t>
            </a:r>
            <a:r>
              <a:rPr lang="en-GB" sz="1600" dirty="0" smtClean="0"/>
              <a:t>.</a:t>
            </a:r>
            <a:endParaRPr lang="en-GB" sz="1600" dirty="0"/>
          </a:p>
        </p:txBody>
      </p:sp>
    </p:spTree>
    <p:extLst>
      <p:ext uri="{BB962C8B-B14F-4D97-AF65-F5344CB8AC3E}">
        <p14:creationId xmlns:p14="http://schemas.microsoft.com/office/powerpoint/2010/main" val="39009543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889" y="188640"/>
            <a:ext cx="9020607" cy="6624736"/>
          </a:xfrm>
        </p:spPr>
        <p:txBody>
          <a:bodyPr>
            <a:normAutofit/>
          </a:bodyPr>
          <a:lstStyle/>
          <a:p>
            <a:r>
              <a:rPr lang="en-GB" sz="2400" dirty="0" smtClean="0"/>
              <a:t>Indo-Greeks introduced </a:t>
            </a:r>
            <a:r>
              <a:rPr lang="en-GB" sz="2400" b="1" dirty="0" smtClean="0"/>
              <a:t>numismatic innovation </a:t>
            </a:r>
            <a:r>
              <a:rPr lang="en-GB" sz="2400" dirty="0" smtClean="0"/>
              <a:t>in coinage that would be picked up by north-western Indian kingdoms:</a:t>
            </a:r>
          </a:p>
          <a:p>
            <a:pPr lvl="2"/>
            <a:r>
              <a:rPr lang="en-GB" sz="2000" dirty="0"/>
              <a:t>d</a:t>
            </a:r>
            <a:r>
              <a:rPr lang="en-GB" sz="2000" dirty="0" smtClean="0"/>
              <a:t>ie-striking</a:t>
            </a:r>
          </a:p>
          <a:p>
            <a:pPr lvl="2"/>
            <a:r>
              <a:rPr lang="en-GB" sz="2000" dirty="0" smtClean="0"/>
              <a:t>use of legends</a:t>
            </a:r>
          </a:p>
          <a:p>
            <a:pPr lvl="2"/>
            <a:r>
              <a:rPr lang="en-GB" sz="2000" dirty="0"/>
              <a:t>u</a:t>
            </a:r>
            <a:r>
              <a:rPr lang="en-GB" sz="2000" dirty="0" smtClean="0"/>
              <a:t>se of monograms</a:t>
            </a:r>
          </a:p>
          <a:p>
            <a:pPr lvl="2"/>
            <a:r>
              <a:rPr lang="en-GB" sz="2000" dirty="0"/>
              <a:t>p</a:t>
            </a:r>
            <a:r>
              <a:rPr lang="en-GB" sz="2000" dirty="0" smtClean="0"/>
              <a:t>ortraits of rulers</a:t>
            </a:r>
          </a:p>
          <a:p>
            <a:pPr lvl="2"/>
            <a:r>
              <a:rPr lang="en-GB" sz="2000" dirty="0"/>
              <a:t>r</a:t>
            </a:r>
            <a:r>
              <a:rPr lang="en-GB" sz="2000" dirty="0" smtClean="0"/>
              <a:t>epresentation of deities</a:t>
            </a:r>
          </a:p>
          <a:p>
            <a:endParaRPr lang="en-GB" sz="500" dirty="0"/>
          </a:p>
          <a:p>
            <a:r>
              <a:rPr lang="en-GB" sz="2400" dirty="0" smtClean="0"/>
              <a:t>Portraits on coins did not become common elsewhere in India in the early first millennium AD.</a:t>
            </a:r>
            <a:endParaRPr lang="en-GB" sz="2400" dirty="0"/>
          </a:p>
        </p:txBody>
      </p:sp>
      <p:pic>
        <p:nvPicPr>
          <p:cNvPr id="1026" name="Picture 2" descr="http://www.wildwinds.com/coins/greece/indo_scythians/huvishka/Fr_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124744"/>
            <a:ext cx="3024336" cy="15751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272473" y="2718628"/>
            <a:ext cx="3456384" cy="276999"/>
          </a:xfrm>
          <a:prstGeom prst="rect">
            <a:avLst/>
          </a:prstGeom>
        </p:spPr>
        <p:txBody>
          <a:bodyPr wrap="square">
            <a:spAutoFit/>
          </a:bodyPr>
          <a:lstStyle/>
          <a:p>
            <a:pPr algn="ctr"/>
            <a:r>
              <a:rPr lang="en-GB" sz="1200" dirty="0"/>
              <a:t>KUSHAN: </a:t>
            </a:r>
            <a:r>
              <a:rPr lang="en-GB" sz="1200" dirty="0" err="1"/>
              <a:t>Huvishka</a:t>
            </a:r>
            <a:r>
              <a:rPr lang="en-GB" sz="1200" dirty="0"/>
              <a:t>, </a:t>
            </a:r>
            <a:r>
              <a:rPr lang="en-GB" sz="1200" dirty="0" smtClean="0"/>
              <a:t>c.AD 150-190</a:t>
            </a:r>
            <a:endParaRPr lang="en-GB" sz="1200" dirty="0"/>
          </a:p>
        </p:txBody>
      </p:sp>
      <p:sp>
        <p:nvSpPr>
          <p:cNvPr id="7" name="Rectangle 10"/>
          <p:cNvSpPr txBox="1">
            <a:spLocks noChangeArrowheads="1"/>
          </p:cNvSpPr>
          <p:nvPr/>
        </p:nvSpPr>
        <p:spPr>
          <a:xfrm>
            <a:off x="15888" y="3789040"/>
            <a:ext cx="9128111" cy="3042320"/>
          </a:xfrm>
          <a:prstGeom prst="rect">
            <a:avLst/>
          </a:prstGeom>
        </p:spPr>
        <p:txBody>
          <a:bodyPr>
            <a:normAutofit fontScale="925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90000"/>
              </a:lnSpc>
            </a:pPr>
            <a:r>
              <a:rPr lang="en-GB" altLang="en-US" sz="2400" dirty="0" smtClean="0"/>
              <a:t>Many Greek coins would continue in circulation or be imitated (often lower quality) by the kingdoms which would replace them.</a:t>
            </a:r>
          </a:p>
          <a:p>
            <a:pPr>
              <a:lnSpc>
                <a:spcPct val="90000"/>
              </a:lnSpc>
            </a:pPr>
            <a:endParaRPr lang="en-GB" altLang="en-US" sz="500" dirty="0" smtClean="0"/>
          </a:p>
          <a:p>
            <a:pPr>
              <a:lnSpc>
                <a:spcPct val="90000"/>
              </a:lnSpc>
            </a:pPr>
            <a:endParaRPr lang="en-GB" altLang="en-US" sz="500" dirty="0" smtClean="0"/>
          </a:p>
          <a:p>
            <a:pPr>
              <a:lnSpc>
                <a:spcPct val="90000"/>
              </a:lnSpc>
            </a:pPr>
            <a:r>
              <a:rPr lang="en-GB" altLang="en-US" sz="2400" dirty="0" err="1" smtClean="0"/>
              <a:t>Saka</a:t>
            </a:r>
            <a:r>
              <a:rPr lang="en-GB" altLang="en-US" sz="2400" dirty="0" smtClean="0"/>
              <a:t> (Indo-Scythian) king </a:t>
            </a:r>
            <a:r>
              <a:rPr lang="en-GB" altLang="en-US" sz="2400" dirty="0" err="1" smtClean="0"/>
              <a:t>Spalirises</a:t>
            </a:r>
            <a:r>
              <a:rPr lang="en-GB" altLang="en-US" sz="2400" dirty="0" smtClean="0"/>
              <a:t> who reigned some time after 70 BC, over-struck (imprinted) his name onto an imitation coin of </a:t>
            </a:r>
            <a:r>
              <a:rPr lang="en-GB" altLang="en-US" sz="2400" dirty="0" err="1" smtClean="0"/>
              <a:t>Eucradites</a:t>
            </a:r>
            <a:r>
              <a:rPr lang="en-GB" altLang="en-US" sz="2400" dirty="0" smtClean="0"/>
              <a:t> I who came to an end around 145 BC.</a:t>
            </a:r>
          </a:p>
          <a:p>
            <a:pPr>
              <a:lnSpc>
                <a:spcPct val="90000"/>
              </a:lnSpc>
            </a:pPr>
            <a:endParaRPr lang="en-GB" altLang="en-US" sz="500" dirty="0" smtClean="0"/>
          </a:p>
          <a:p>
            <a:pPr marL="0" indent="0">
              <a:lnSpc>
                <a:spcPct val="90000"/>
              </a:lnSpc>
              <a:buFont typeface="Arial" panose="020B0604020202020204" pitchFamily="34" charset="0"/>
              <a:buNone/>
            </a:pPr>
            <a:r>
              <a:rPr lang="en-GB" altLang="en-US" sz="2400" dirty="0" smtClean="0"/>
              <a:t>“…there are to be found in the market in </a:t>
            </a:r>
            <a:r>
              <a:rPr lang="en-GB" altLang="en-US" sz="2400" dirty="0" err="1" smtClean="0"/>
              <a:t>Barygaza</a:t>
            </a:r>
            <a:r>
              <a:rPr lang="en-GB" altLang="en-US" sz="2400" dirty="0" smtClean="0"/>
              <a:t> even today old drachmas engraved with the inscriptions, in Greek letters, of </a:t>
            </a:r>
            <a:r>
              <a:rPr lang="en-GB" altLang="en-US" sz="2400" dirty="0" err="1" smtClean="0"/>
              <a:t>Apollodotus</a:t>
            </a:r>
            <a:r>
              <a:rPr lang="en-GB" altLang="en-US" sz="2400" dirty="0" smtClean="0"/>
              <a:t> and Menander, rulers who came after Alexander.’ – </a:t>
            </a:r>
            <a:r>
              <a:rPr lang="en-GB" altLang="en-US" sz="2400" i="1" dirty="0" smtClean="0"/>
              <a:t>PME </a:t>
            </a:r>
            <a:r>
              <a:rPr lang="en-GB" altLang="en-US" sz="2400" dirty="0" smtClean="0"/>
              <a:t>47.</a:t>
            </a:r>
          </a:p>
        </p:txBody>
      </p:sp>
    </p:spTree>
    <p:extLst>
      <p:ext uri="{BB962C8B-B14F-4D97-AF65-F5344CB8AC3E}">
        <p14:creationId xmlns:p14="http://schemas.microsoft.com/office/powerpoint/2010/main" val="11854795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Adopting and Adapting the Gods</a:t>
            </a:r>
            <a:endParaRPr lang="en-GB" b="1" dirty="0"/>
          </a:p>
        </p:txBody>
      </p:sp>
      <p:sp>
        <p:nvSpPr>
          <p:cNvPr id="3" name="Content Placeholder 2"/>
          <p:cNvSpPr>
            <a:spLocks noGrp="1"/>
          </p:cNvSpPr>
          <p:nvPr>
            <p:ph sz="half" idx="1"/>
          </p:nvPr>
        </p:nvSpPr>
        <p:spPr>
          <a:xfrm>
            <a:off x="107504" y="1600201"/>
            <a:ext cx="4388296" cy="2475130"/>
          </a:xfrm>
        </p:spPr>
        <p:txBody>
          <a:bodyPr>
            <a:normAutofit fontScale="85000" lnSpcReduction="10000"/>
          </a:bodyPr>
          <a:lstStyle/>
          <a:p>
            <a:r>
              <a:rPr lang="en-GB" dirty="0" smtClean="0"/>
              <a:t>Notable popularity of certain deities, particularly Athena.</a:t>
            </a:r>
          </a:p>
          <a:p>
            <a:endParaRPr lang="en-GB" sz="1200" dirty="0" smtClean="0"/>
          </a:p>
          <a:p>
            <a:r>
              <a:rPr lang="en-GB" dirty="0" smtClean="0"/>
              <a:t>Importance of Saka and Indo-Parthian developments for syncretism seen under the </a:t>
            </a:r>
            <a:r>
              <a:rPr lang="en-GB" dirty="0" err="1" smtClean="0"/>
              <a:t>Kushans</a:t>
            </a:r>
            <a:r>
              <a:rPr lang="en-GB" dirty="0" smtClean="0"/>
              <a:t>.</a:t>
            </a:r>
          </a:p>
        </p:txBody>
      </p:sp>
      <p:pic>
        <p:nvPicPr>
          <p:cNvPr id="205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48877" y="1340768"/>
            <a:ext cx="4320480" cy="2016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4639680" y="3429000"/>
            <a:ext cx="4376599" cy="646331"/>
          </a:xfrm>
          <a:prstGeom prst="rect">
            <a:avLst/>
          </a:prstGeom>
        </p:spPr>
        <p:txBody>
          <a:bodyPr wrap="square">
            <a:spAutoFit/>
          </a:bodyPr>
          <a:lstStyle/>
          <a:p>
            <a:pPr algn="just"/>
            <a:r>
              <a:rPr lang="en-GB" sz="1200" dirty="0" smtClean="0"/>
              <a:t>Indo-Scythian / Saka - </a:t>
            </a:r>
            <a:r>
              <a:rPr lang="en-GB" sz="1200" dirty="0" err="1" smtClean="0"/>
              <a:t>Maues</a:t>
            </a:r>
            <a:r>
              <a:rPr lang="en-GB" sz="1200" dirty="0"/>
              <a:t>. Circa 85-80 BC. AR </a:t>
            </a:r>
            <a:r>
              <a:rPr lang="en-GB" sz="1200" dirty="0" err="1"/>
              <a:t>Tetradrachm</a:t>
            </a:r>
            <a:r>
              <a:rPr lang="en-GB" sz="1200" dirty="0"/>
              <a:t>. Zeus standing left, holding </a:t>
            </a:r>
            <a:r>
              <a:rPr lang="en-GB" sz="1200" dirty="0" smtClean="0"/>
              <a:t>sceptre </a:t>
            </a:r>
            <a:r>
              <a:rPr lang="en-GB" sz="1200" dirty="0"/>
              <a:t>/ Nike standing right, holding palm &amp; wreath; monogram to right. MIG 729a.</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9680" y="4091153"/>
            <a:ext cx="4376599" cy="19276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4639680" y="6027003"/>
            <a:ext cx="4376599" cy="830997"/>
          </a:xfrm>
          <a:prstGeom prst="rect">
            <a:avLst/>
          </a:prstGeom>
        </p:spPr>
        <p:txBody>
          <a:bodyPr wrap="square">
            <a:spAutoFit/>
          </a:bodyPr>
          <a:lstStyle/>
          <a:p>
            <a:pPr algn="just"/>
            <a:r>
              <a:rPr lang="en-GB" sz="1200" dirty="0" smtClean="0"/>
              <a:t>Indo-Scythian / Saka - </a:t>
            </a:r>
            <a:r>
              <a:rPr lang="en-GB" sz="1200" dirty="0" err="1"/>
              <a:t>Azilizes</a:t>
            </a:r>
            <a:r>
              <a:rPr lang="en-GB" sz="1200" dirty="0"/>
              <a:t>. Ca 85-45/35 BC. AR </a:t>
            </a:r>
            <a:r>
              <a:rPr lang="en-GB" sz="1200" dirty="0" err="1"/>
              <a:t>Tetradrachm</a:t>
            </a:r>
            <a:r>
              <a:rPr lang="en-GB" sz="1200" dirty="0"/>
              <a:t> 27mm, 7.99 g. King on horseback right, holding spear / Athena standing left, holding shield with aegis and thunderbolt; monograms in fields. Senior 50.1T.</a:t>
            </a:r>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4091153"/>
            <a:ext cx="4376599" cy="19242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07504" y="6027003"/>
            <a:ext cx="4376599" cy="830997"/>
          </a:xfrm>
          <a:prstGeom prst="rect">
            <a:avLst/>
          </a:prstGeom>
        </p:spPr>
        <p:txBody>
          <a:bodyPr wrap="square">
            <a:spAutoFit/>
          </a:bodyPr>
          <a:lstStyle/>
          <a:p>
            <a:pPr algn="just"/>
            <a:r>
              <a:rPr lang="en-GB" sz="1200" dirty="0" smtClean="0"/>
              <a:t>Indo-Parthian - </a:t>
            </a:r>
            <a:r>
              <a:rPr lang="en-GB" sz="1200" dirty="0" err="1"/>
              <a:t>Gondophares</a:t>
            </a:r>
            <a:r>
              <a:rPr lang="en-GB" sz="1200" dirty="0"/>
              <a:t> AE </a:t>
            </a:r>
            <a:r>
              <a:rPr lang="en-GB" sz="1200" dirty="0" err="1"/>
              <a:t>Tetradrachm</a:t>
            </a:r>
            <a:r>
              <a:rPr lang="en-GB" sz="1200" dirty="0"/>
              <a:t>. 30-50 AD. 22.14 mm, 9.1 gr. BACILEWN </a:t>
            </a:r>
            <a:r>
              <a:rPr lang="en-GB" sz="1200" dirty="0" err="1"/>
              <a:t>BACILEWN</a:t>
            </a:r>
            <a:r>
              <a:rPr lang="en-GB" sz="1200" dirty="0"/>
              <a:t> GONDOFAROU, King on horseback right, holding ankus; monogram to right / Siva facing holding trident and extending right hand, monograms to left and right. BMC </a:t>
            </a:r>
            <a:r>
              <a:rPr lang="en-GB" sz="1200" dirty="0" smtClean="0"/>
              <a:t>10</a:t>
            </a:r>
            <a:r>
              <a:rPr lang="en-GB" sz="1200" dirty="0"/>
              <a:t>.</a:t>
            </a:r>
          </a:p>
        </p:txBody>
      </p:sp>
    </p:spTree>
    <p:extLst>
      <p:ext uri="{BB962C8B-B14F-4D97-AF65-F5344CB8AC3E}">
        <p14:creationId xmlns:p14="http://schemas.microsoft.com/office/powerpoint/2010/main" val="2518956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856984" cy="1143000"/>
          </a:xfrm>
        </p:spPr>
        <p:txBody>
          <a:bodyPr>
            <a:normAutofit/>
          </a:bodyPr>
          <a:lstStyle/>
          <a:p>
            <a:r>
              <a:rPr lang="en-GB" sz="3200" b="1" dirty="0" err="1"/>
              <a:t>Tillya</a:t>
            </a:r>
            <a:r>
              <a:rPr lang="en-GB" sz="3200" b="1" dirty="0"/>
              <a:t> </a:t>
            </a:r>
            <a:r>
              <a:rPr lang="en-GB" sz="3200" b="1" dirty="0" err="1" smtClean="0"/>
              <a:t>Tepe</a:t>
            </a:r>
            <a:r>
              <a:rPr lang="en-GB" sz="3200" b="1" dirty="0" smtClean="0"/>
              <a:t> “Hill </a:t>
            </a:r>
            <a:r>
              <a:rPr lang="en-GB" sz="3200" b="1" dirty="0"/>
              <a:t>of </a:t>
            </a:r>
            <a:r>
              <a:rPr lang="en-GB" sz="3200" b="1" dirty="0" smtClean="0"/>
              <a:t>Gold” - Nomad Necropolis</a:t>
            </a:r>
            <a:endParaRPr lang="en-GB" sz="3200" b="1" dirty="0"/>
          </a:p>
        </p:txBody>
      </p:sp>
      <p:sp>
        <p:nvSpPr>
          <p:cNvPr id="4" name="Content Placeholder 3"/>
          <p:cNvSpPr>
            <a:spLocks noGrp="1"/>
          </p:cNvSpPr>
          <p:nvPr>
            <p:ph sz="half" idx="1"/>
          </p:nvPr>
        </p:nvSpPr>
        <p:spPr>
          <a:xfrm>
            <a:off x="107504" y="1484784"/>
            <a:ext cx="8784976" cy="1512168"/>
          </a:xfrm>
        </p:spPr>
        <p:txBody>
          <a:bodyPr>
            <a:normAutofit/>
          </a:bodyPr>
          <a:lstStyle/>
          <a:p>
            <a:r>
              <a:rPr lang="en-GB" sz="2400" dirty="0" smtClean="0"/>
              <a:t>Six nomadic graves discovered at the site of </a:t>
            </a:r>
            <a:r>
              <a:rPr lang="en-GB" sz="2400" dirty="0" err="1" smtClean="0"/>
              <a:t>Tillya</a:t>
            </a:r>
            <a:r>
              <a:rPr lang="en-GB" sz="2400" dirty="0" smtClean="0"/>
              <a:t> </a:t>
            </a:r>
            <a:r>
              <a:rPr lang="en-GB" sz="2400" dirty="0" err="1" smtClean="0"/>
              <a:t>Tepe</a:t>
            </a:r>
            <a:r>
              <a:rPr lang="en-GB" sz="2400" dirty="0" smtClean="0"/>
              <a:t>.</a:t>
            </a:r>
          </a:p>
          <a:p>
            <a:endParaRPr lang="en-GB" sz="500" dirty="0"/>
          </a:p>
          <a:p>
            <a:r>
              <a:rPr lang="en-GB" sz="2400" dirty="0"/>
              <a:t>Rulers of a </a:t>
            </a:r>
            <a:r>
              <a:rPr lang="en-GB" sz="2400" dirty="0" err="1"/>
              <a:t>Kushan</a:t>
            </a:r>
            <a:r>
              <a:rPr lang="en-GB" sz="2400" dirty="0"/>
              <a:t> princedom?</a:t>
            </a:r>
          </a:p>
          <a:p>
            <a:endParaRPr lang="en-GB" dirty="0" smtClean="0"/>
          </a:p>
          <a:p>
            <a:endParaRPr lang="en-GB" sz="600" dirty="0"/>
          </a:p>
          <a:p>
            <a:endParaRPr lang="en-GB" dirty="0"/>
          </a:p>
        </p:txBody>
      </p:sp>
      <p:pic>
        <p:nvPicPr>
          <p:cNvPr id="4098"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191054" y="4972079"/>
            <a:ext cx="3718231" cy="1649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2"/>
          <p:cNvSpPr txBox="1">
            <a:spLocks/>
          </p:cNvSpPr>
          <p:nvPr/>
        </p:nvSpPr>
        <p:spPr>
          <a:xfrm>
            <a:off x="107504" y="2564904"/>
            <a:ext cx="5112568" cy="4248472"/>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Possible family – body of woman 20-30 years of age (Tomb 1); woman age 30-40 (Tomb 2); female teenager (Tomb 3); adult male warrior (Tomb 4); young woman, comparatively lacking in ornaments (Tomb 5); woman with a collapsible crown (Tomb 6).</a:t>
            </a:r>
          </a:p>
          <a:p>
            <a:pPr marL="0" indent="0">
              <a:buFont typeface="Arial" panose="020B0604020202020204" pitchFamily="34" charset="0"/>
              <a:buNone/>
            </a:pPr>
            <a:endParaRPr lang="en-GB" sz="600" dirty="0" smtClean="0"/>
          </a:p>
          <a:p>
            <a:r>
              <a:rPr lang="en-GB" dirty="0" err="1" smtClean="0"/>
              <a:t>Tiberian</a:t>
            </a:r>
            <a:r>
              <a:rPr lang="en-GB" dirty="0" smtClean="0"/>
              <a:t> </a:t>
            </a:r>
            <a:r>
              <a:rPr lang="en-GB" dirty="0" err="1" smtClean="0"/>
              <a:t>aureus</a:t>
            </a:r>
            <a:r>
              <a:rPr lang="en-GB" dirty="0" smtClean="0"/>
              <a:t> present – used for dating.</a:t>
            </a:r>
          </a:p>
          <a:p>
            <a:endParaRPr lang="en-GB" sz="600" dirty="0" smtClean="0"/>
          </a:p>
          <a:p>
            <a:r>
              <a:rPr lang="en-GB" dirty="0" smtClean="0"/>
              <a:t>Similarity of the structures - consistency of certain objects - hierarchical manner of the burial? </a:t>
            </a:r>
          </a:p>
          <a:p>
            <a:endParaRPr lang="en-GB"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8144" y="2060848"/>
            <a:ext cx="2376264" cy="2763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27630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Composite Art</a:t>
            </a:r>
            <a:endParaRPr lang="en-GB" b="1" dirty="0"/>
          </a:p>
        </p:txBody>
      </p:sp>
      <p:pic>
        <p:nvPicPr>
          <p:cNvPr id="5122" name="Picture 2"/>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l="53369" t="15804" b="5112"/>
          <a:stretch/>
        </p:blipFill>
        <p:spPr bwMode="auto">
          <a:xfrm>
            <a:off x="6444208" y="1556792"/>
            <a:ext cx="2592288" cy="21118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3"/>
          <p:cNvSpPr txBox="1">
            <a:spLocks/>
          </p:cNvSpPr>
          <p:nvPr/>
        </p:nvSpPr>
        <p:spPr>
          <a:xfrm>
            <a:off x="6372200" y="3645024"/>
            <a:ext cx="2771800" cy="57606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200" dirty="0" smtClean="0"/>
              <a:t>Tomb 5 - A pair of heart shaped earrings</a:t>
            </a:r>
            <a:endParaRPr lang="en-GB" sz="1200" dirty="0"/>
          </a:p>
        </p:txBody>
      </p:sp>
      <p:pic>
        <p:nvPicPr>
          <p:cNvPr id="5124" name="Picture 4" descr="http://ww2.hdnux.com/photos/11/15/40/2414645/7/628x471.jpg"/>
          <p:cNvPicPr>
            <a:picLocks noChangeAspect="1" noChangeArrowheads="1"/>
          </p:cNvPicPr>
          <p:nvPr/>
        </p:nvPicPr>
        <p:blipFill rotWithShape="1">
          <a:blip r:embed="rId3">
            <a:extLst>
              <a:ext uri="{28A0092B-C50C-407E-A947-70E740481C1C}">
                <a14:useLocalDpi xmlns:a14="http://schemas.microsoft.com/office/drawing/2010/main" val="0"/>
              </a:ext>
            </a:extLst>
          </a:blip>
          <a:srcRect l="3094" t="7837" r="3772" b="7480"/>
          <a:stretch/>
        </p:blipFill>
        <p:spPr bwMode="auto">
          <a:xfrm>
            <a:off x="107504" y="1556792"/>
            <a:ext cx="3456384" cy="4824536"/>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3"/>
          <p:cNvSpPr txBox="1">
            <a:spLocks/>
          </p:cNvSpPr>
          <p:nvPr/>
        </p:nvSpPr>
        <p:spPr>
          <a:xfrm>
            <a:off x="1" y="6381328"/>
            <a:ext cx="3704726" cy="3600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200" dirty="0" smtClean="0"/>
              <a:t>Tomb 2 – Ring with an image of Athena  (lacking a seat) </a:t>
            </a:r>
            <a:endParaRPr lang="en-GB" sz="1200" dirty="0"/>
          </a:p>
        </p:txBody>
      </p:sp>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0" y="3969060"/>
            <a:ext cx="3456386" cy="24122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Content Placeholder 3"/>
          <p:cNvSpPr txBox="1">
            <a:spLocks/>
          </p:cNvSpPr>
          <p:nvPr/>
        </p:nvSpPr>
        <p:spPr>
          <a:xfrm>
            <a:off x="5436096" y="6381328"/>
            <a:ext cx="3600400" cy="3600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200" dirty="0" smtClean="0"/>
              <a:t>Tomb 3 – A pair of clasps – Cupids on dolphins </a:t>
            </a:r>
            <a:endParaRPr lang="en-GB" sz="1200" dirty="0"/>
          </a:p>
        </p:txBody>
      </p:sp>
      <p:pic>
        <p:nvPicPr>
          <p:cNvPr id="1026" name="Picture 2" descr="C:\Users\m.cobb\AppData\Local\Microsoft\Windows\Temporary Internet Files\Content.Outlook\P08HD1X4\SKMBT_C28014091214152.jpg"/>
          <p:cNvPicPr>
            <a:picLocks noChangeAspect="1" noChangeArrowheads="1"/>
          </p:cNvPicPr>
          <p:nvPr/>
        </p:nvPicPr>
        <p:blipFill rotWithShape="1">
          <a:blip r:embed="rId5">
            <a:extLst>
              <a:ext uri="{28A0092B-C50C-407E-A947-70E740481C1C}">
                <a14:useLocalDpi xmlns:a14="http://schemas.microsoft.com/office/drawing/2010/main" val="0"/>
              </a:ext>
            </a:extLst>
          </a:blip>
          <a:srcRect l="41337" t="14751" r="44167" b="58421"/>
          <a:stretch/>
        </p:blipFill>
        <p:spPr bwMode="auto">
          <a:xfrm flipV="1">
            <a:off x="3704727" y="4106688"/>
            <a:ext cx="1731369" cy="227463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704727" y="6392605"/>
            <a:ext cx="1731369" cy="461665"/>
          </a:xfrm>
          <a:prstGeom prst="rect">
            <a:avLst/>
          </a:prstGeom>
        </p:spPr>
        <p:txBody>
          <a:bodyPr wrap="square">
            <a:spAutoFit/>
          </a:bodyPr>
          <a:lstStyle/>
          <a:p>
            <a:r>
              <a:rPr lang="en-GB" sz="1200" dirty="0" smtClean="0"/>
              <a:t>Tomb 3 - Ornament </a:t>
            </a:r>
            <a:r>
              <a:rPr lang="en-GB" sz="1200" dirty="0"/>
              <a:t>with an image of Athena </a:t>
            </a:r>
          </a:p>
        </p:txBody>
      </p:sp>
      <p:pic>
        <p:nvPicPr>
          <p:cNvPr id="1027" name="Picture 3" descr="C:\Users\m.cobb\AppData\Local\Microsoft\Windows\Temporary Internet Files\Content.Outlook\P08HD1X4\SKMBT_C28014091214150.jpg"/>
          <p:cNvPicPr>
            <a:picLocks noChangeAspect="1" noChangeArrowheads="1"/>
          </p:cNvPicPr>
          <p:nvPr/>
        </p:nvPicPr>
        <p:blipFill rotWithShape="1">
          <a:blip r:embed="rId6">
            <a:extLst>
              <a:ext uri="{28A0092B-C50C-407E-A947-70E740481C1C}">
                <a14:useLocalDpi xmlns:a14="http://schemas.microsoft.com/office/drawing/2010/main" val="0"/>
              </a:ext>
            </a:extLst>
          </a:blip>
          <a:srcRect l="51489" t="30010" r="40819" b="56061"/>
          <a:stretch/>
        </p:blipFill>
        <p:spPr bwMode="auto">
          <a:xfrm flipH="1" flipV="1">
            <a:off x="3632736" y="1556790"/>
            <a:ext cx="2739464" cy="208823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636885" y="3645024"/>
            <a:ext cx="2735315" cy="461665"/>
          </a:xfrm>
          <a:prstGeom prst="rect">
            <a:avLst/>
          </a:prstGeom>
        </p:spPr>
        <p:txBody>
          <a:bodyPr wrap="square">
            <a:spAutoFit/>
          </a:bodyPr>
          <a:lstStyle/>
          <a:p>
            <a:r>
              <a:rPr lang="en-GB" sz="1200" dirty="0" smtClean="0"/>
              <a:t>Tomb 2 - A </a:t>
            </a:r>
            <a:r>
              <a:rPr lang="en-GB" sz="1200" dirty="0"/>
              <a:t>ring with an intaglio depicting Athena</a:t>
            </a:r>
          </a:p>
        </p:txBody>
      </p:sp>
    </p:spTree>
    <p:extLst>
      <p:ext uri="{BB962C8B-B14F-4D97-AF65-F5344CB8AC3E}">
        <p14:creationId xmlns:p14="http://schemas.microsoft.com/office/powerpoint/2010/main" val="27311627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1139" r="15574"/>
          <a:stretch/>
        </p:blipFill>
        <p:spPr bwMode="auto">
          <a:xfrm>
            <a:off x="179512" y="260648"/>
            <a:ext cx="2880320" cy="37118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ontent Placeholder 3"/>
          <p:cNvSpPr txBox="1">
            <a:spLocks/>
          </p:cNvSpPr>
          <p:nvPr/>
        </p:nvSpPr>
        <p:spPr>
          <a:xfrm>
            <a:off x="179512" y="5805264"/>
            <a:ext cx="3024336" cy="93610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200" dirty="0" smtClean="0"/>
              <a:t>Tomb 3 – Rounded box with lid, bearing Greek inscription - </a:t>
            </a:r>
            <a:r>
              <a:rPr lang="en-GB" sz="1200" dirty="0"/>
              <a:t>Greek script (CTA E/B) – sigma, tau, alpha, - epsilon / </a:t>
            </a:r>
            <a:r>
              <a:rPr lang="en-GB" sz="1200" dirty="0" smtClean="0"/>
              <a:t>beta.</a:t>
            </a:r>
          </a:p>
          <a:p>
            <a:pPr marL="0" indent="0">
              <a:buNone/>
            </a:pPr>
            <a:r>
              <a:rPr lang="en-GB" sz="1200" dirty="0" smtClean="0"/>
              <a:t>Five </a:t>
            </a:r>
            <a:r>
              <a:rPr lang="en-GB" sz="1200" dirty="0" err="1"/>
              <a:t>staters</a:t>
            </a:r>
            <a:r>
              <a:rPr lang="en-GB" sz="1200" dirty="0"/>
              <a:t> and two </a:t>
            </a:r>
            <a:r>
              <a:rPr lang="en-GB" sz="1200" dirty="0" smtClean="0"/>
              <a:t>drachmas = 23.4 grams.</a:t>
            </a:r>
            <a:endParaRPr lang="en-GB" sz="1200" dirty="0"/>
          </a:p>
        </p:txBody>
      </p:sp>
      <p:pic>
        <p:nvPicPr>
          <p:cNvPr id="1028" name="Picture 4" descr="http://img.timeinc.net/time/daily/2008/0801/plate_afghan.jpg"/>
          <p:cNvPicPr>
            <a:picLocks noChangeAspect="1" noChangeArrowheads="1"/>
          </p:cNvPicPr>
          <p:nvPr/>
        </p:nvPicPr>
        <p:blipFill rotWithShape="1">
          <a:blip r:embed="rId3">
            <a:extLst>
              <a:ext uri="{28A0092B-C50C-407E-A947-70E740481C1C}">
                <a14:useLocalDpi xmlns:a14="http://schemas.microsoft.com/office/drawing/2010/main" val="0"/>
              </a:ext>
            </a:extLst>
          </a:blip>
          <a:srcRect l="1783" t="11697" r="48274" b="12207"/>
          <a:stretch/>
        </p:blipFill>
        <p:spPr bwMode="auto">
          <a:xfrm>
            <a:off x="3203848" y="260648"/>
            <a:ext cx="3456384" cy="2664296"/>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3"/>
          <p:cNvSpPr txBox="1">
            <a:spLocks/>
          </p:cNvSpPr>
          <p:nvPr/>
        </p:nvSpPr>
        <p:spPr>
          <a:xfrm>
            <a:off x="3191271" y="2924944"/>
            <a:ext cx="3600401" cy="93610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200" dirty="0" smtClean="0"/>
              <a:t>Tomb </a:t>
            </a:r>
            <a:r>
              <a:rPr lang="en-GB" sz="1200" dirty="0"/>
              <a:t>4</a:t>
            </a:r>
            <a:r>
              <a:rPr lang="en-GB" sz="1200" dirty="0" smtClean="0"/>
              <a:t> – Phial (bowl) bearing Greek inscription - </a:t>
            </a:r>
            <a:r>
              <a:rPr lang="en-GB" sz="1200" dirty="0"/>
              <a:t>Greek script (CTA </a:t>
            </a:r>
            <a:r>
              <a:rPr lang="en-GB" sz="1200" dirty="0" smtClean="0"/>
              <a:t>MA) </a:t>
            </a:r>
            <a:r>
              <a:rPr lang="en-GB" sz="1200" dirty="0"/>
              <a:t>– sigma, tau, alpha, - </a:t>
            </a:r>
            <a:r>
              <a:rPr lang="en-GB" sz="1200" dirty="0" smtClean="0"/>
              <a:t>mu </a:t>
            </a:r>
            <a:r>
              <a:rPr lang="en-GB" sz="1200" dirty="0"/>
              <a:t>/ </a:t>
            </a:r>
            <a:r>
              <a:rPr lang="en-GB" sz="1200" dirty="0" smtClean="0"/>
              <a:t>alpha. - 41 </a:t>
            </a:r>
            <a:r>
              <a:rPr lang="en-GB" sz="1200" dirty="0" err="1" smtClean="0"/>
              <a:t>staters</a:t>
            </a:r>
            <a:r>
              <a:rPr lang="en-GB" sz="1200" dirty="0" smtClean="0"/>
              <a:t> = 637.96 grams.</a:t>
            </a:r>
            <a:endParaRPr lang="en-GB" sz="1200" dirty="0"/>
          </a:p>
        </p:txBody>
      </p:sp>
      <p:sp>
        <p:nvSpPr>
          <p:cNvPr id="4" name="Rectangle 3"/>
          <p:cNvSpPr/>
          <p:nvPr/>
        </p:nvSpPr>
        <p:spPr>
          <a:xfrm>
            <a:off x="6804248" y="260648"/>
            <a:ext cx="2232248" cy="3046988"/>
          </a:xfrm>
          <a:prstGeom prst="rect">
            <a:avLst/>
          </a:prstGeom>
        </p:spPr>
        <p:txBody>
          <a:bodyPr wrap="square">
            <a:spAutoFit/>
          </a:bodyPr>
          <a:lstStyle/>
          <a:p>
            <a:r>
              <a:rPr lang="en-GB" sz="1600" dirty="0" smtClean="0"/>
              <a:t>“From </a:t>
            </a:r>
            <a:r>
              <a:rPr lang="en-GB" sz="1600" dirty="0"/>
              <a:t>Scythes son of Heracles comes the whole line of the kings of Scythia; and it is because of the vessel that the Scythians carry vessels on their belts to this day. This alone his mother did for Scythes. This is what the Greek dwellers in Pontus say</a:t>
            </a:r>
            <a:r>
              <a:rPr lang="en-GB" sz="1600" dirty="0" smtClean="0"/>
              <a:t>.” – </a:t>
            </a:r>
            <a:r>
              <a:rPr lang="en-GB" sz="1600" b="1" dirty="0" smtClean="0"/>
              <a:t>Herodotus 4.10.3</a:t>
            </a:r>
            <a:r>
              <a:rPr lang="en-GB" sz="1600" dirty="0" smtClean="0"/>
              <a:t>.</a:t>
            </a:r>
            <a:endParaRPr lang="en-GB" sz="1600" dirty="0"/>
          </a:p>
        </p:txBody>
      </p:sp>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3645024"/>
            <a:ext cx="3744416" cy="2736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Content Placeholder 3"/>
          <p:cNvSpPr txBox="1">
            <a:spLocks/>
          </p:cNvSpPr>
          <p:nvPr/>
        </p:nvSpPr>
        <p:spPr>
          <a:xfrm>
            <a:off x="3213989" y="6381329"/>
            <a:ext cx="3704726" cy="3600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200" dirty="0" smtClean="0"/>
              <a:t>Tomb 6 – A pair of clasps showing Dionysus and Ariadne </a:t>
            </a:r>
            <a:endParaRPr lang="en-GB" sz="1200" dirty="0"/>
          </a:p>
        </p:txBody>
      </p:sp>
      <p:pic>
        <p:nvPicPr>
          <p:cNvPr id="1030" name="Picture 6"/>
          <p:cNvPicPr>
            <a:picLocks noChangeAspect="1" noChangeArrowheads="1"/>
          </p:cNvPicPr>
          <p:nvPr/>
        </p:nvPicPr>
        <p:blipFill rotWithShape="1">
          <a:blip r:embed="rId5">
            <a:extLst>
              <a:ext uri="{28A0092B-C50C-407E-A947-70E740481C1C}">
                <a14:useLocalDpi xmlns:a14="http://schemas.microsoft.com/office/drawing/2010/main" val="0"/>
              </a:ext>
            </a:extLst>
          </a:blip>
          <a:srcRect l="21619" t="10894" r="21047" b="5308"/>
          <a:stretch/>
        </p:blipFill>
        <p:spPr bwMode="auto">
          <a:xfrm>
            <a:off x="7092280" y="3307636"/>
            <a:ext cx="1864590" cy="30736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Content Placeholder 3"/>
          <p:cNvSpPr txBox="1">
            <a:spLocks/>
          </p:cNvSpPr>
          <p:nvPr/>
        </p:nvSpPr>
        <p:spPr>
          <a:xfrm>
            <a:off x="7164289" y="6395326"/>
            <a:ext cx="1792582" cy="46267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200" dirty="0" smtClean="0"/>
              <a:t>Tomb 6 – Appliqu</a:t>
            </a:r>
            <a:r>
              <a:rPr lang="en-GB" sz="1200" dirty="0" smtClean="0">
                <a:latin typeface="Times New Roman"/>
                <a:cs typeface="Times New Roman"/>
              </a:rPr>
              <a:t>é</a:t>
            </a:r>
            <a:r>
              <a:rPr lang="en-GB" sz="1200" dirty="0" smtClean="0"/>
              <a:t> “the Aphrodite of Bactria”</a:t>
            </a:r>
            <a:endParaRPr lang="en-GB" sz="1200" dirty="0"/>
          </a:p>
        </p:txBody>
      </p:sp>
      <p:pic>
        <p:nvPicPr>
          <p:cNvPr id="2050" name="Picture 2" descr="C:\Users\m.cobb\AppData\Local\Microsoft\Windows\Temporary Internet Files\Content.Outlook\P08HD1X4\SKMBT_C28014091214151.jpg"/>
          <p:cNvPicPr>
            <a:picLocks noChangeAspect="1" noChangeArrowheads="1"/>
          </p:cNvPicPr>
          <p:nvPr/>
        </p:nvPicPr>
        <p:blipFill rotWithShape="1">
          <a:blip r:embed="rId6">
            <a:extLst>
              <a:ext uri="{28A0092B-C50C-407E-A947-70E740481C1C}">
                <a14:useLocalDpi xmlns:a14="http://schemas.microsoft.com/office/drawing/2010/main" val="0"/>
              </a:ext>
            </a:extLst>
          </a:blip>
          <a:srcRect l="53091" t="55062" r="33069" b="27486"/>
          <a:stretch/>
        </p:blipFill>
        <p:spPr bwMode="auto">
          <a:xfrm>
            <a:off x="179512" y="4005064"/>
            <a:ext cx="2876800" cy="18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4954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cobb\AppData\Local\Microsoft\Windows\Temporary Internet Files\Content.Outlook\P08HD1X4\SKMBT_C28014090514000.jpg"/>
          <p:cNvPicPr>
            <a:picLocks noChangeAspect="1" noChangeArrowheads="1"/>
          </p:cNvPicPr>
          <p:nvPr/>
        </p:nvPicPr>
        <p:blipFill rotWithShape="1">
          <a:blip r:embed="rId2">
            <a:extLst>
              <a:ext uri="{28A0092B-C50C-407E-A947-70E740481C1C}">
                <a14:useLocalDpi xmlns:a14="http://schemas.microsoft.com/office/drawing/2010/main" val="0"/>
              </a:ext>
            </a:extLst>
          </a:blip>
          <a:srcRect l="43265" t="36508" r="33386" b="18254"/>
          <a:stretch/>
        </p:blipFill>
        <p:spPr bwMode="auto">
          <a:xfrm>
            <a:off x="236644" y="1196752"/>
            <a:ext cx="3039212" cy="234418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85800"/>
            <a:ext cx="8229600" cy="1143000"/>
          </a:xfrm>
        </p:spPr>
        <p:txBody>
          <a:bodyPr/>
          <a:lstStyle/>
          <a:p>
            <a:r>
              <a:rPr lang="en-GB" b="1" dirty="0" smtClean="0"/>
              <a:t>“Toilet Trays”</a:t>
            </a:r>
            <a:endParaRPr lang="en-GB" b="1" dirty="0"/>
          </a:p>
        </p:txBody>
      </p:sp>
      <p:sp>
        <p:nvSpPr>
          <p:cNvPr id="8" name="Content Placeholder 7"/>
          <p:cNvSpPr>
            <a:spLocks noGrp="1"/>
          </p:cNvSpPr>
          <p:nvPr>
            <p:ph idx="1"/>
          </p:nvPr>
        </p:nvSpPr>
        <p:spPr>
          <a:xfrm>
            <a:off x="3419872" y="1268761"/>
            <a:ext cx="5616624" cy="2344188"/>
          </a:xfrm>
        </p:spPr>
        <p:txBody>
          <a:bodyPr>
            <a:normAutofit fontScale="55000" lnSpcReduction="20000"/>
          </a:bodyPr>
          <a:lstStyle/>
          <a:p>
            <a:r>
              <a:rPr lang="en-GB" dirty="0" smtClean="0">
                <a:ea typeface="Calibri"/>
              </a:rPr>
              <a:t>Concave </a:t>
            </a:r>
            <a:r>
              <a:rPr lang="en-GB" dirty="0">
                <a:ea typeface="Calibri"/>
              </a:rPr>
              <a:t>disc of 4 to 40 cm in </a:t>
            </a:r>
            <a:r>
              <a:rPr lang="en-GB" dirty="0" smtClean="0">
                <a:ea typeface="Calibri"/>
              </a:rPr>
              <a:t>diameter.</a:t>
            </a:r>
          </a:p>
          <a:p>
            <a:endParaRPr lang="en-GB" sz="900" dirty="0"/>
          </a:p>
          <a:p>
            <a:r>
              <a:rPr lang="en-GB" dirty="0" smtClean="0"/>
              <a:t>Tend </a:t>
            </a:r>
            <a:r>
              <a:rPr lang="en-GB" dirty="0"/>
              <a:t>to be made of soft stone such as steatite or serpentine or of hard stone such as schist and </a:t>
            </a:r>
            <a:r>
              <a:rPr lang="en-GB" dirty="0" smtClean="0"/>
              <a:t>gypsum.</a:t>
            </a:r>
          </a:p>
          <a:p>
            <a:endParaRPr lang="en-GB" sz="900" dirty="0"/>
          </a:p>
          <a:p>
            <a:r>
              <a:rPr lang="en-GB" dirty="0" smtClean="0"/>
              <a:t>Very few </a:t>
            </a:r>
            <a:r>
              <a:rPr lang="en-GB" dirty="0"/>
              <a:t>of these objects have been found in archaeological </a:t>
            </a:r>
            <a:r>
              <a:rPr lang="en-GB" dirty="0" smtClean="0"/>
              <a:t>contexts.</a:t>
            </a:r>
          </a:p>
          <a:p>
            <a:endParaRPr lang="en-GB" sz="900" dirty="0"/>
          </a:p>
          <a:p>
            <a:r>
              <a:rPr lang="en-GB" dirty="0" smtClean="0"/>
              <a:t>Derive </a:t>
            </a:r>
            <a:r>
              <a:rPr lang="en-GB" dirty="0"/>
              <a:t>a wide range of scenes from Greek, Roman, Indian, Iranian and Scythian iconographic </a:t>
            </a:r>
            <a:r>
              <a:rPr lang="en-GB" dirty="0" smtClean="0"/>
              <a:t>repertoires.</a:t>
            </a:r>
            <a:endParaRPr lang="en-GB" dirty="0"/>
          </a:p>
        </p:txBody>
      </p:sp>
      <p:pic>
        <p:nvPicPr>
          <p:cNvPr id="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40940"/>
            <a:ext cx="3816350" cy="280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3"/>
          <p:cNvSpPr txBox="1">
            <a:spLocks/>
          </p:cNvSpPr>
          <p:nvPr/>
        </p:nvSpPr>
        <p:spPr>
          <a:xfrm>
            <a:off x="139618" y="5733256"/>
            <a:ext cx="4000333" cy="1124744"/>
          </a:xfrm>
          <a:prstGeom prst="rect">
            <a:avLst/>
          </a:prstGeom>
        </p:spPr>
        <p:txBody>
          <a:bodyPr vert="horz" lIns="91440" tIns="45720" rIns="91440" bIns="45720" rtlCol="0">
            <a:normAutofit fontScale="47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smtClean="0"/>
              <a:t>Sea-dragons, sea-horses, </a:t>
            </a:r>
            <a:r>
              <a:rPr lang="en-GB" i="1" dirty="0" err="1" smtClean="0"/>
              <a:t>ichtyocentaurus</a:t>
            </a:r>
            <a:r>
              <a:rPr lang="en-GB" dirty="0" smtClean="0"/>
              <a:t>, sea-lions, sea-griffins, sea-hares and tritons. </a:t>
            </a:r>
            <a:r>
              <a:rPr lang="en-GB" i="1" dirty="0" smtClean="0"/>
              <a:t> </a:t>
            </a:r>
          </a:p>
          <a:p>
            <a:endParaRPr lang="en-GB" sz="1200" i="1" dirty="0" smtClean="0"/>
          </a:p>
          <a:p>
            <a:r>
              <a:rPr lang="en-GB" dirty="0" smtClean="0"/>
              <a:t>Indian sea-monsters (</a:t>
            </a:r>
            <a:r>
              <a:rPr lang="en-GB" i="1" dirty="0" err="1" smtClean="0"/>
              <a:t>makaras</a:t>
            </a:r>
            <a:r>
              <a:rPr lang="en-GB" dirty="0" smtClean="0"/>
              <a:t>) lack characteristics of </a:t>
            </a:r>
            <a:r>
              <a:rPr lang="en-GB" dirty="0" err="1" smtClean="0"/>
              <a:t>Gandharan</a:t>
            </a:r>
            <a:r>
              <a:rPr lang="en-GB" dirty="0" smtClean="0"/>
              <a:t> examples.</a:t>
            </a:r>
          </a:p>
        </p:txBody>
      </p:sp>
      <p:pic>
        <p:nvPicPr>
          <p:cNvPr id="409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3561" y="3933056"/>
            <a:ext cx="1803292" cy="1684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33597" y="3933054"/>
            <a:ext cx="1549419" cy="1684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Content Placeholder 3"/>
          <p:cNvSpPr txBox="1">
            <a:spLocks/>
          </p:cNvSpPr>
          <p:nvPr/>
        </p:nvSpPr>
        <p:spPr>
          <a:xfrm>
            <a:off x="4283968" y="5502093"/>
            <a:ext cx="2311640" cy="1340768"/>
          </a:xfrm>
          <a:prstGeom prst="rect">
            <a:avLst/>
          </a:prstGeom>
        </p:spPr>
        <p:txBody>
          <a:bodyPr vert="horz" lIns="91440" tIns="45720" rIns="91440" bIns="45720" rtlCol="0">
            <a:normAutofit fontScale="6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err="1" smtClean="0"/>
              <a:t>Vajrapāṇi</a:t>
            </a:r>
            <a:r>
              <a:rPr lang="en-GB" dirty="0" smtClean="0"/>
              <a:t> = Hercules? or adapting the imagery of Hercules?</a:t>
            </a:r>
            <a:endParaRPr lang="en-GB" dirty="0"/>
          </a:p>
        </p:txBody>
      </p:sp>
      <p:pic>
        <p:nvPicPr>
          <p:cNvPr id="4101"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13983" y="3376235"/>
            <a:ext cx="1998109" cy="1993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95608" y="3429000"/>
            <a:ext cx="2368880" cy="1976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Content Placeholder 2"/>
          <p:cNvSpPr txBox="1">
            <a:spLocks/>
          </p:cNvSpPr>
          <p:nvPr/>
        </p:nvSpPr>
        <p:spPr>
          <a:xfrm>
            <a:off x="6595608" y="5516562"/>
            <a:ext cx="2368880" cy="1341438"/>
          </a:xfrm>
          <a:prstGeom prst="rect">
            <a:avLst/>
          </a:prstGeom>
        </p:spPr>
        <p:txBody>
          <a:bodyPr vert="horz" lIns="91440" tIns="45720" rIns="91440" bIns="45720" rtlCol="0">
            <a:normAutofit fontScale="6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smtClean="0"/>
              <a:t>Connections between Dionysus and his </a:t>
            </a:r>
            <a:r>
              <a:rPr lang="en-GB" i="1" dirty="0" err="1" smtClean="0"/>
              <a:t>thiasos</a:t>
            </a:r>
            <a:r>
              <a:rPr lang="en-GB" i="1" dirty="0" smtClean="0"/>
              <a:t> </a:t>
            </a:r>
            <a:r>
              <a:rPr lang="en-GB" dirty="0" smtClean="0"/>
              <a:t>with the </a:t>
            </a:r>
            <a:r>
              <a:rPr lang="en-GB" i="1" dirty="0" err="1" smtClean="0"/>
              <a:t>Yakṣa</a:t>
            </a:r>
            <a:r>
              <a:rPr lang="en-GB" i="1" dirty="0" smtClean="0"/>
              <a:t> </a:t>
            </a:r>
            <a:r>
              <a:rPr lang="en-GB" dirty="0" smtClean="0"/>
              <a:t>/</a:t>
            </a:r>
            <a:r>
              <a:rPr lang="en-GB" i="1" dirty="0" smtClean="0"/>
              <a:t> </a:t>
            </a:r>
            <a:r>
              <a:rPr lang="en-GB" i="1" dirty="0" err="1" smtClean="0"/>
              <a:t>Yaksha</a:t>
            </a:r>
            <a:r>
              <a:rPr lang="en-GB" dirty="0" smtClean="0"/>
              <a:t>?</a:t>
            </a:r>
            <a:endParaRPr lang="en-GB" dirty="0"/>
          </a:p>
        </p:txBody>
      </p:sp>
    </p:spTree>
    <p:extLst>
      <p:ext uri="{BB962C8B-B14F-4D97-AF65-F5344CB8AC3E}">
        <p14:creationId xmlns:p14="http://schemas.microsoft.com/office/powerpoint/2010/main" val="27475313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63078"/>
          <a:stretch/>
        </p:blipFill>
        <p:spPr bwMode="auto">
          <a:xfrm>
            <a:off x="3109407" y="-13692"/>
            <a:ext cx="3766849" cy="1700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descr="C:\Users\m.cobb\AppData\Local\Microsoft\Windows\Temporary Internet Files\Content.Outlook\P08HD1X4\SKMBT_C28014101413560.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6310" t="43760" r="5714" b="15763"/>
          <a:stretch/>
        </p:blipFill>
        <p:spPr bwMode="auto">
          <a:xfrm>
            <a:off x="6876257" y="0"/>
            <a:ext cx="2267744" cy="1687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449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Gandharan Style</a:t>
            </a:r>
            <a:endParaRPr lang="en-GB" b="1"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0932" y="1417315"/>
            <a:ext cx="2324844" cy="20836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3"/>
          <p:cNvSpPr txBox="1">
            <a:spLocks/>
          </p:cNvSpPr>
          <p:nvPr/>
        </p:nvSpPr>
        <p:spPr>
          <a:xfrm>
            <a:off x="251520" y="3537012"/>
            <a:ext cx="2232248" cy="504056"/>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200" dirty="0" smtClean="0"/>
              <a:t>Winged Atlas – </a:t>
            </a:r>
            <a:r>
              <a:rPr lang="en-GB" sz="1200" dirty="0" err="1" smtClean="0"/>
              <a:t>Jamalgarhi</a:t>
            </a:r>
            <a:r>
              <a:rPr lang="en-GB" sz="1200" dirty="0" smtClean="0"/>
              <a:t> - c.2</a:t>
            </a:r>
            <a:r>
              <a:rPr lang="en-GB" sz="1200" baseline="30000" dirty="0" smtClean="0"/>
              <a:t>nd</a:t>
            </a:r>
            <a:r>
              <a:rPr lang="en-GB" sz="1200" dirty="0" smtClean="0"/>
              <a:t> – 3</a:t>
            </a:r>
            <a:r>
              <a:rPr lang="en-GB" sz="1200" baseline="30000" dirty="0" smtClean="0"/>
              <a:t>rd</a:t>
            </a:r>
            <a:r>
              <a:rPr lang="en-GB" sz="1200" dirty="0" smtClean="0"/>
              <a:t> century AD – British Museum.</a:t>
            </a:r>
            <a:endParaRPr lang="en-GB" sz="1200"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1412776"/>
            <a:ext cx="6264696"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3"/>
          <p:cNvSpPr txBox="1">
            <a:spLocks/>
          </p:cNvSpPr>
          <p:nvPr/>
        </p:nvSpPr>
        <p:spPr>
          <a:xfrm>
            <a:off x="2699792" y="3804050"/>
            <a:ext cx="6264696" cy="50405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200" dirty="0" smtClean="0"/>
              <a:t>Relief of regaling couples – Peshawar Valley – c.1</a:t>
            </a:r>
            <a:r>
              <a:rPr lang="en-GB" sz="1200" baseline="30000" dirty="0" smtClean="0"/>
              <a:t>st</a:t>
            </a:r>
            <a:r>
              <a:rPr lang="en-GB" sz="1200" dirty="0" smtClean="0"/>
              <a:t> -2</a:t>
            </a:r>
            <a:r>
              <a:rPr lang="en-GB" sz="1200" baseline="30000" dirty="0" smtClean="0"/>
              <a:t>nd</a:t>
            </a:r>
            <a:r>
              <a:rPr lang="en-GB" sz="1200" dirty="0" smtClean="0"/>
              <a:t> century AD – Victoria and Albert Museum.</a:t>
            </a:r>
            <a:endParaRPr lang="en-GB" sz="1200" dirty="0"/>
          </a:p>
        </p:txBody>
      </p:sp>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1800" y="4149080"/>
            <a:ext cx="6192688"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ontent Placeholder 3"/>
          <p:cNvSpPr txBox="1">
            <a:spLocks/>
          </p:cNvSpPr>
          <p:nvPr/>
        </p:nvSpPr>
        <p:spPr>
          <a:xfrm>
            <a:off x="2694112" y="6597352"/>
            <a:ext cx="6264696" cy="50405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200" dirty="0" smtClean="0"/>
              <a:t>Fragmentary relief</a:t>
            </a:r>
            <a:r>
              <a:rPr lang="en-GB" sz="1200" smtClean="0"/>
              <a:t>: Trojan </a:t>
            </a:r>
            <a:r>
              <a:rPr lang="en-GB" sz="1200" dirty="0" smtClean="0"/>
              <a:t>Horse – </a:t>
            </a:r>
            <a:r>
              <a:rPr lang="en-GB" sz="1200" dirty="0" err="1" smtClean="0"/>
              <a:t>Mardan</a:t>
            </a:r>
            <a:r>
              <a:rPr lang="en-GB" sz="1200" dirty="0" smtClean="0"/>
              <a:t> District – c.2</a:t>
            </a:r>
            <a:r>
              <a:rPr lang="en-GB" sz="1200" baseline="30000" dirty="0" smtClean="0"/>
              <a:t>nd</a:t>
            </a:r>
            <a:r>
              <a:rPr lang="en-GB" sz="1200" dirty="0" smtClean="0"/>
              <a:t> century AD – British Museum.</a:t>
            </a:r>
            <a:endParaRPr lang="en-GB" sz="1200" dirty="0"/>
          </a:p>
        </p:txBody>
      </p:sp>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4016660"/>
            <a:ext cx="2304256" cy="24692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Content Placeholder 3"/>
          <p:cNvSpPr txBox="1">
            <a:spLocks/>
          </p:cNvSpPr>
          <p:nvPr/>
        </p:nvSpPr>
        <p:spPr>
          <a:xfrm>
            <a:off x="107504" y="6453336"/>
            <a:ext cx="2664296" cy="668998"/>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200" dirty="0" err="1" smtClean="0"/>
              <a:t>Vajrapani</a:t>
            </a:r>
            <a:r>
              <a:rPr lang="en-GB" sz="1200" dirty="0" smtClean="0"/>
              <a:t> and others – </a:t>
            </a:r>
            <a:r>
              <a:rPr lang="en-GB" sz="1200" dirty="0"/>
              <a:t>Gandhara - c.2</a:t>
            </a:r>
            <a:r>
              <a:rPr lang="en-GB" sz="1200" baseline="30000" dirty="0"/>
              <a:t>nd</a:t>
            </a:r>
            <a:r>
              <a:rPr lang="en-GB" sz="1200" dirty="0"/>
              <a:t> – 3</a:t>
            </a:r>
            <a:r>
              <a:rPr lang="en-GB" sz="1200" baseline="30000" dirty="0"/>
              <a:t>rd</a:t>
            </a:r>
            <a:r>
              <a:rPr lang="en-GB" sz="1200" dirty="0"/>
              <a:t> century AD – British Museum.</a:t>
            </a:r>
          </a:p>
          <a:p>
            <a:pPr marL="0" indent="0">
              <a:buFont typeface="Arial" panose="020B0604020202020204" pitchFamily="34" charset="0"/>
              <a:buNone/>
            </a:pPr>
            <a:r>
              <a:rPr lang="en-GB" sz="1200" dirty="0" smtClean="0"/>
              <a:t> </a:t>
            </a:r>
            <a:endParaRPr lang="en-GB" sz="1200" dirty="0"/>
          </a:p>
        </p:txBody>
      </p:sp>
    </p:spTree>
    <p:extLst>
      <p:ext uri="{BB962C8B-B14F-4D97-AF65-F5344CB8AC3E}">
        <p14:creationId xmlns:p14="http://schemas.microsoft.com/office/powerpoint/2010/main" val="17912653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Bibliography (1) – Indo-Greeks</a:t>
            </a:r>
            <a:endParaRPr lang="en-GB" b="1" dirty="0"/>
          </a:p>
        </p:txBody>
      </p:sp>
      <p:sp>
        <p:nvSpPr>
          <p:cNvPr id="3" name="Content Placeholder 2"/>
          <p:cNvSpPr>
            <a:spLocks noGrp="1"/>
          </p:cNvSpPr>
          <p:nvPr>
            <p:ph idx="1"/>
          </p:nvPr>
        </p:nvSpPr>
        <p:spPr>
          <a:xfrm>
            <a:off x="179512" y="1340768"/>
            <a:ext cx="8784976" cy="5517232"/>
          </a:xfrm>
        </p:spPr>
        <p:txBody>
          <a:bodyPr>
            <a:normAutofit fontScale="85000" lnSpcReduction="20000"/>
          </a:bodyPr>
          <a:lstStyle/>
          <a:p>
            <a:r>
              <a:rPr lang="en-GB" dirty="0" err="1" smtClean="0"/>
              <a:t>Sidky</a:t>
            </a:r>
            <a:r>
              <a:rPr lang="en-GB" dirty="0" smtClean="0"/>
              <a:t>, H. 2000. </a:t>
            </a:r>
            <a:r>
              <a:rPr lang="en-GB" i="1" dirty="0" smtClean="0"/>
              <a:t>The Greek Kingdom of Bactria: From Alexander to </a:t>
            </a:r>
            <a:r>
              <a:rPr lang="en-GB" i="1" dirty="0" err="1" smtClean="0"/>
              <a:t>Eucratides</a:t>
            </a:r>
            <a:r>
              <a:rPr lang="en-GB" i="1" dirty="0" smtClean="0"/>
              <a:t> the Great</a:t>
            </a:r>
            <a:r>
              <a:rPr lang="en-GB" dirty="0" smtClean="0"/>
              <a:t>. University Press of America.</a:t>
            </a:r>
          </a:p>
          <a:p>
            <a:endParaRPr lang="en-GB" sz="600" dirty="0"/>
          </a:p>
          <a:p>
            <a:r>
              <a:rPr lang="en-GB" dirty="0" err="1" smtClean="0"/>
              <a:t>Narain</a:t>
            </a:r>
            <a:r>
              <a:rPr lang="en-GB" dirty="0" smtClean="0"/>
              <a:t>, A. K. 1957. </a:t>
            </a:r>
            <a:r>
              <a:rPr lang="en-GB" i="1" dirty="0" smtClean="0"/>
              <a:t>The Indo-Greeks</a:t>
            </a:r>
            <a:r>
              <a:rPr lang="en-GB" dirty="0" smtClean="0"/>
              <a:t>. Oxford University Press. </a:t>
            </a:r>
          </a:p>
          <a:p>
            <a:endParaRPr lang="en-GB" sz="600" dirty="0"/>
          </a:p>
          <a:p>
            <a:r>
              <a:rPr lang="en-GB" dirty="0" smtClean="0"/>
              <a:t>Bracey, R. 2007. ‘Alexander’s Lost Kingdom: From </a:t>
            </a:r>
            <a:r>
              <a:rPr lang="en-GB" dirty="0" err="1" smtClean="0"/>
              <a:t>Diodotus</a:t>
            </a:r>
            <a:r>
              <a:rPr lang="en-GB" dirty="0" smtClean="0"/>
              <a:t> to </a:t>
            </a:r>
            <a:r>
              <a:rPr lang="en-GB" dirty="0" err="1" smtClean="0"/>
              <a:t>Strato</a:t>
            </a:r>
            <a:r>
              <a:rPr lang="en-GB" dirty="0" smtClean="0"/>
              <a:t> III’, in </a:t>
            </a:r>
            <a:r>
              <a:rPr lang="en-GB" i="1" dirty="0" smtClean="0"/>
              <a:t>Memory as History: The Legacy of Alexander in Asia</a:t>
            </a:r>
            <a:r>
              <a:rPr lang="en-GB" dirty="0" smtClean="0"/>
              <a:t>, Ray, H. P. and Potts, D. T. (eds.), Aryan Books International: 142-156.</a:t>
            </a:r>
          </a:p>
          <a:p>
            <a:endParaRPr lang="en-GB" sz="600" dirty="0"/>
          </a:p>
          <a:p>
            <a:r>
              <a:rPr lang="en-GB" dirty="0" err="1"/>
              <a:t>Seldeslachts</a:t>
            </a:r>
            <a:r>
              <a:rPr lang="en-GB" dirty="0"/>
              <a:t>, E. 2004. ‘End of the Road for the Indo-Greeks?’, </a:t>
            </a:r>
            <a:r>
              <a:rPr lang="en-GB" i="1" dirty="0" err="1"/>
              <a:t>Iranica</a:t>
            </a:r>
            <a:r>
              <a:rPr lang="en-GB" i="1" dirty="0"/>
              <a:t> Antiqua </a:t>
            </a:r>
            <a:r>
              <a:rPr lang="en-GB" dirty="0"/>
              <a:t>39: 249-296</a:t>
            </a:r>
            <a:r>
              <a:rPr lang="en-GB" dirty="0" smtClean="0"/>
              <a:t>.</a:t>
            </a:r>
          </a:p>
          <a:p>
            <a:endParaRPr lang="en-GB" sz="600" dirty="0"/>
          </a:p>
          <a:p>
            <a:r>
              <a:rPr lang="en-GB" dirty="0" err="1" smtClean="0"/>
              <a:t>Samad</a:t>
            </a:r>
            <a:r>
              <a:rPr lang="en-GB" dirty="0" smtClean="0"/>
              <a:t>, R. 2011. </a:t>
            </a:r>
            <a:r>
              <a:rPr lang="en-GB" i="1" dirty="0" smtClean="0"/>
              <a:t>The Grandeur of </a:t>
            </a:r>
            <a:r>
              <a:rPr lang="en-GB" i="1" dirty="0" err="1" smtClean="0"/>
              <a:t>Gandhara</a:t>
            </a:r>
            <a:r>
              <a:rPr lang="en-GB" i="1" dirty="0" smtClean="0"/>
              <a:t>: The Ancient Buddhist Civilization of the Swat, Peshawar, Kabul and Indus Valleys</a:t>
            </a:r>
            <a:r>
              <a:rPr lang="en-GB" dirty="0" smtClean="0"/>
              <a:t>. </a:t>
            </a:r>
            <a:r>
              <a:rPr lang="en-GB" dirty="0" err="1" smtClean="0"/>
              <a:t>Algora</a:t>
            </a:r>
            <a:r>
              <a:rPr lang="en-GB" dirty="0" smtClean="0"/>
              <a:t>.  </a:t>
            </a:r>
            <a:endParaRPr lang="en-GB" dirty="0"/>
          </a:p>
        </p:txBody>
      </p:sp>
    </p:spTree>
    <p:extLst>
      <p:ext uri="{BB962C8B-B14F-4D97-AF65-F5344CB8AC3E}">
        <p14:creationId xmlns:p14="http://schemas.microsoft.com/office/powerpoint/2010/main" val="22473885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Bibliography (2) – Indo-Greeks</a:t>
            </a:r>
            <a:endParaRPr lang="en-GB" b="1" dirty="0"/>
          </a:p>
        </p:txBody>
      </p:sp>
      <p:sp>
        <p:nvSpPr>
          <p:cNvPr id="3" name="Content Placeholder 2"/>
          <p:cNvSpPr>
            <a:spLocks noGrp="1"/>
          </p:cNvSpPr>
          <p:nvPr>
            <p:ph idx="1"/>
          </p:nvPr>
        </p:nvSpPr>
        <p:spPr>
          <a:xfrm>
            <a:off x="107504" y="1412776"/>
            <a:ext cx="8856984" cy="5400600"/>
          </a:xfrm>
        </p:spPr>
        <p:txBody>
          <a:bodyPr>
            <a:normAutofit fontScale="85000" lnSpcReduction="20000"/>
          </a:bodyPr>
          <a:lstStyle/>
          <a:p>
            <a:r>
              <a:rPr lang="en-GB" dirty="0" err="1" smtClean="0"/>
              <a:t>Allon</a:t>
            </a:r>
            <a:r>
              <a:rPr lang="en-GB" dirty="0" smtClean="0"/>
              <a:t>, M. 2007. ‘Recent Discoveries of Buddhist Manuscripts from Afghanistan and Pakistan: The Heritage of the Greeks in the North-West’, </a:t>
            </a:r>
            <a:r>
              <a:rPr lang="en-GB" dirty="0"/>
              <a:t>in </a:t>
            </a:r>
            <a:r>
              <a:rPr lang="en-GB" i="1" dirty="0"/>
              <a:t>Memory as History: The Legacy of Alexander in Asia</a:t>
            </a:r>
            <a:r>
              <a:rPr lang="en-GB" dirty="0"/>
              <a:t>, Ray, H. P. and Potts, D. T. (eds.), Aryan Books International: </a:t>
            </a:r>
            <a:r>
              <a:rPr lang="en-GB" dirty="0" smtClean="0"/>
              <a:t>131-141.</a:t>
            </a:r>
          </a:p>
          <a:p>
            <a:pPr marL="0" indent="0">
              <a:buNone/>
            </a:pPr>
            <a:endParaRPr lang="en-GB" sz="1000" dirty="0"/>
          </a:p>
          <a:p>
            <a:r>
              <a:rPr lang="en-GB" dirty="0" smtClean="0"/>
              <a:t>Dani, A. H. 1986. </a:t>
            </a:r>
            <a:r>
              <a:rPr lang="en-GB" i="1" dirty="0" smtClean="0"/>
              <a:t>The Historic City of Taxila</a:t>
            </a:r>
            <a:r>
              <a:rPr lang="en-GB" dirty="0" smtClean="0"/>
              <a:t>. The Centre for East Asian Cultural Studies.</a:t>
            </a:r>
          </a:p>
          <a:p>
            <a:endParaRPr lang="en-GB" sz="1000" dirty="0"/>
          </a:p>
          <a:p>
            <a:r>
              <a:rPr lang="en-GB" dirty="0" err="1" smtClean="0"/>
              <a:t>Mairs</a:t>
            </a:r>
            <a:r>
              <a:rPr lang="en-GB" dirty="0" smtClean="0"/>
              <a:t>, R. 2009</a:t>
            </a:r>
            <a:r>
              <a:rPr lang="en-GB" dirty="0"/>
              <a:t>. The ‘Greek Grid-Plan’ at Sirkap (Taxila) </a:t>
            </a:r>
            <a:r>
              <a:rPr lang="en-GB" dirty="0" smtClean="0"/>
              <a:t>and the </a:t>
            </a:r>
            <a:r>
              <a:rPr lang="en-GB" dirty="0"/>
              <a:t>Question of Greek </a:t>
            </a:r>
            <a:r>
              <a:rPr lang="en-GB" dirty="0" smtClean="0"/>
              <a:t>Influence </a:t>
            </a:r>
            <a:r>
              <a:rPr lang="en-GB" dirty="0"/>
              <a:t>in </a:t>
            </a:r>
            <a:r>
              <a:rPr lang="en-GB" dirty="0" smtClean="0"/>
              <a:t>the North West. In </a:t>
            </a:r>
            <a:r>
              <a:rPr lang="en-GB" i="1" dirty="0" smtClean="0"/>
              <a:t>Migration</a:t>
            </a:r>
            <a:r>
              <a:rPr lang="en-GB" i="1" dirty="0"/>
              <a:t>, Trade and People: Part </a:t>
            </a:r>
            <a:r>
              <a:rPr lang="en-GB" i="1" dirty="0" smtClean="0"/>
              <a:t>2: </a:t>
            </a:r>
            <a:r>
              <a:rPr lang="en-GB" i="1" dirty="0" err="1" smtClean="0"/>
              <a:t>Gandharan</a:t>
            </a:r>
            <a:r>
              <a:rPr lang="en-GB" i="1" dirty="0" smtClean="0"/>
              <a:t> Art</a:t>
            </a:r>
            <a:r>
              <a:rPr lang="en-GB" dirty="0" smtClean="0"/>
              <a:t>, ed. </a:t>
            </a:r>
            <a:r>
              <a:rPr lang="en-GB" dirty="0" err="1" smtClean="0"/>
              <a:t>Fr</a:t>
            </a:r>
            <a:r>
              <a:rPr lang="en-GB" dirty="0" err="1" smtClean="0">
                <a:cs typeface="Times New Roman"/>
              </a:rPr>
              <a:t>öhlich</a:t>
            </a:r>
            <a:r>
              <a:rPr lang="en-GB" dirty="0" smtClean="0">
                <a:cs typeface="Times New Roman"/>
              </a:rPr>
              <a:t>, </a:t>
            </a:r>
            <a:r>
              <a:rPr lang="en-GB" dirty="0">
                <a:cs typeface="Times New Roman"/>
              </a:rPr>
              <a:t>C. The British Association for South Asian </a:t>
            </a:r>
            <a:r>
              <a:rPr lang="en-GB" dirty="0" smtClean="0">
                <a:cs typeface="Times New Roman"/>
              </a:rPr>
              <a:t>Studies: 135-147.</a:t>
            </a:r>
          </a:p>
          <a:p>
            <a:endParaRPr lang="en-GB" sz="1000" i="1" dirty="0">
              <a:cs typeface="Times New Roman"/>
            </a:endParaRPr>
          </a:p>
          <a:p>
            <a:r>
              <a:rPr lang="en-GB" dirty="0" err="1" smtClean="0"/>
              <a:t>Siudmak</a:t>
            </a:r>
            <a:r>
              <a:rPr lang="en-GB" dirty="0" smtClean="0"/>
              <a:t>, J. 2013. </a:t>
            </a:r>
            <a:r>
              <a:rPr lang="en-GB" i="1" dirty="0"/>
              <a:t>The Hindu-Buddhist Sculpture of Ancient Kashmir and its </a:t>
            </a:r>
            <a:r>
              <a:rPr lang="en-GB" i="1" dirty="0" smtClean="0"/>
              <a:t>Influences</a:t>
            </a:r>
            <a:r>
              <a:rPr lang="en-GB" dirty="0" smtClean="0"/>
              <a:t>. Brill. </a:t>
            </a:r>
            <a:endParaRPr lang="en-GB" i="1" dirty="0"/>
          </a:p>
          <a:p>
            <a:endParaRPr lang="en-GB" i="1" dirty="0"/>
          </a:p>
        </p:txBody>
      </p:sp>
    </p:spTree>
    <p:extLst>
      <p:ext uri="{BB962C8B-B14F-4D97-AF65-F5344CB8AC3E}">
        <p14:creationId xmlns:p14="http://schemas.microsoft.com/office/powerpoint/2010/main" val="36684810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Bibliography (1) – Legacy </a:t>
            </a:r>
            <a:endParaRPr lang="en-GB" b="1" dirty="0"/>
          </a:p>
        </p:txBody>
      </p:sp>
      <p:sp>
        <p:nvSpPr>
          <p:cNvPr id="3" name="Content Placeholder 2"/>
          <p:cNvSpPr>
            <a:spLocks noGrp="1"/>
          </p:cNvSpPr>
          <p:nvPr>
            <p:ph idx="1"/>
          </p:nvPr>
        </p:nvSpPr>
        <p:spPr>
          <a:xfrm>
            <a:off x="107504" y="1600200"/>
            <a:ext cx="8928992" cy="5257800"/>
          </a:xfrm>
        </p:spPr>
        <p:txBody>
          <a:bodyPr>
            <a:normAutofit fontScale="85000" lnSpcReduction="20000"/>
          </a:bodyPr>
          <a:lstStyle/>
          <a:p>
            <a:r>
              <a:rPr lang="en-GB" dirty="0"/>
              <a:t>Pons, J</a:t>
            </a:r>
            <a:r>
              <a:rPr lang="en-GB" dirty="0" smtClean="0"/>
              <a:t>. 2011. From </a:t>
            </a:r>
            <a:r>
              <a:rPr lang="en-GB" dirty="0" err="1" smtClean="0"/>
              <a:t>Gandh</a:t>
            </a:r>
            <a:r>
              <a:rPr lang="en-GB" dirty="0" err="1" smtClean="0">
                <a:cs typeface="Times New Roman"/>
              </a:rPr>
              <a:t>āran</a:t>
            </a:r>
            <a:r>
              <a:rPr lang="en-GB" dirty="0" smtClean="0">
                <a:cs typeface="Times New Roman"/>
              </a:rPr>
              <a:t> Trays to </a:t>
            </a:r>
            <a:r>
              <a:rPr lang="en-GB" dirty="0" err="1" smtClean="0">
                <a:cs typeface="Times New Roman"/>
              </a:rPr>
              <a:t>Gandhāran</a:t>
            </a:r>
            <a:r>
              <a:rPr lang="en-GB" dirty="0" smtClean="0">
                <a:cs typeface="Times New Roman"/>
              </a:rPr>
              <a:t> Buddhist Art: The Persistence of Hellenistic Motifs From the Second Century BC and Beyond. In </a:t>
            </a:r>
            <a:r>
              <a:rPr lang="en-GB" i="1" dirty="0" smtClean="0"/>
              <a:t>From </a:t>
            </a:r>
            <a:r>
              <a:rPr lang="en-GB" i="1" dirty="0"/>
              <a:t>Pella to </a:t>
            </a:r>
            <a:r>
              <a:rPr lang="en-GB" i="1" dirty="0" smtClean="0"/>
              <a:t>Gandhara: Hybridisation </a:t>
            </a:r>
            <a:r>
              <a:rPr lang="en-GB" i="1" dirty="0"/>
              <a:t>and Identity in the Art </a:t>
            </a:r>
            <a:r>
              <a:rPr lang="en-GB" i="1" dirty="0" smtClean="0"/>
              <a:t>and Architecture </a:t>
            </a:r>
            <a:r>
              <a:rPr lang="en-GB" i="1" dirty="0"/>
              <a:t>of the Hellenistic </a:t>
            </a:r>
            <a:r>
              <a:rPr lang="en-GB" i="1" dirty="0" smtClean="0"/>
              <a:t>East</a:t>
            </a:r>
            <a:r>
              <a:rPr lang="en-GB" dirty="0"/>
              <a:t>, eds. Anna </a:t>
            </a:r>
            <a:r>
              <a:rPr lang="en-GB" dirty="0" err="1"/>
              <a:t>Kouremenos</a:t>
            </a:r>
            <a:r>
              <a:rPr lang="en-GB" dirty="0"/>
              <a:t>, </a:t>
            </a:r>
            <a:r>
              <a:rPr lang="en-GB" dirty="0" err="1" smtClean="0"/>
              <a:t>Sujatha</a:t>
            </a:r>
            <a:r>
              <a:rPr lang="en-GB" dirty="0" smtClean="0"/>
              <a:t> </a:t>
            </a:r>
            <a:r>
              <a:rPr lang="en-GB" dirty="0" err="1" smtClean="0"/>
              <a:t>Chandrasekaran</a:t>
            </a:r>
            <a:r>
              <a:rPr lang="en-GB" dirty="0" smtClean="0"/>
              <a:t> and </a:t>
            </a:r>
            <a:r>
              <a:rPr lang="en-GB" dirty="0"/>
              <a:t>Roberto </a:t>
            </a:r>
            <a:r>
              <a:rPr lang="en-GB" dirty="0" smtClean="0"/>
              <a:t>Rossi, with </a:t>
            </a:r>
            <a:r>
              <a:rPr lang="en-GB" dirty="0"/>
              <a:t>a foreword </a:t>
            </a:r>
            <a:r>
              <a:rPr lang="en-GB" dirty="0" smtClean="0"/>
              <a:t>by Sir </a:t>
            </a:r>
            <a:r>
              <a:rPr lang="en-GB" dirty="0"/>
              <a:t>John Boardman. BAR International Series </a:t>
            </a:r>
            <a:r>
              <a:rPr lang="en-GB" dirty="0" smtClean="0"/>
              <a:t>2221: 153-175. </a:t>
            </a:r>
          </a:p>
          <a:p>
            <a:endParaRPr lang="en-GB" sz="600" i="1" dirty="0"/>
          </a:p>
          <a:p>
            <a:r>
              <a:rPr lang="en-GB" dirty="0" err="1" smtClean="0"/>
              <a:t>Rapin</a:t>
            </a:r>
            <a:r>
              <a:rPr lang="en-GB" dirty="0" smtClean="0"/>
              <a:t>, C. 2007. ‘Nomads and the Shaping of Central Asia: from the Early Iron Age to the </a:t>
            </a:r>
            <a:r>
              <a:rPr lang="en-GB" dirty="0" err="1" smtClean="0"/>
              <a:t>Kushan</a:t>
            </a:r>
            <a:r>
              <a:rPr lang="en-GB" dirty="0"/>
              <a:t> </a:t>
            </a:r>
            <a:r>
              <a:rPr lang="en-GB" dirty="0" smtClean="0"/>
              <a:t>Period’, in </a:t>
            </a:r>
            <a:r>
              <a:rPr lang="en-GB" i="1" dirty="0"/>
              <a:t>After Alexander : Central Asia before Islam</a:t>
            </a:r>
            <a:r>
              <a:rPr lang="en-GB" dirty="0"/>
              <a:t>, </a:t>
            </a:r>
            <a:r>
              <a:rPr lang="en-GB" dirty="0" err="1"/>
              <a:t>Cribb</a:t>
            </a:r>
            <a:r>
              <a:rPr lang="en-GB" dirty="0"/>
              <a:t>, J. and Herrmann, G. (eds.), Proceedings of the British Academy 133</a:t>
            </a:r>
            <a:r>
              <a:rPr lang="en-GB" dirty="0" smtClean="0"/>
              <a:t>: 29-72. </a:t>
            </a:r>
          </a:p>
          <a:p>
            <a:endParaRPr lang="en-GB" sz="600" dirty="0"/>
          </a:p>
          <a:p>
            <a:r>
              <a:rPr lang="en-GB" dirty="0" err="1"/>
              <a:t>Thapar</a:t>
            </a:r>
            <a:r>
              <a:rPr lang="en-GB" dirty="0"/>
              <a:t>, R. 2002. </a:t>
            </a:r>
            <a:r>
              <a:rPr lang="en-GB" i="1" dirty="0"/>
              <a:t>The Penguin History of Early India: From the Origins to AD 1300</a:t>
            </a:r>
            <a:r>
              <a:rPr lang="en-GB" dirty="0"/>
              <a:t>. Penguin Books.</a:t>
            </a:r>
          </a:p>
          <a:p>
            <a:endParaRPr lang="en-GB" dirty="0"/>
          </a:p>
        </p:txBody>
      </p:sp>
    </p:spTree>
    <p:extLst>
      <p:ext uri="{BB962C8B-B14F-4D97-AF65-F5344CB8AC3E}">
        <p14:creationId xmlns:p14="http://schemas.microsoft.com/office/powerpoint/2010/main" val="41292961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Bibliography (2) – Legacy </a:t>
            </a:r>
            <a:endParaRPr lang="en-GB" b="1" dirty="0"/>
          </a:p>
        </p:txBody>
      </p:sp>
      <p:sp>
        <p:nvSpPr>
          <p:cNvPr id="3" name="Content Placeholder 2"/>
          <p:cNvSpPr>
            <a:spLocks noGrp="1"/>
          </p:cNvSpPr>
          <p:nvPr>
            <p:ph idx="1"/>
          </p:nvPr>
        </p:nvSpPr>
        <p:spPr>
          <a:xfrm>
            <a:off x="179512" y="1600200"/>
            <a:ext cx="8784976" cy="5141168"/>
          </a:xfrm>
        </p:spPr>
        <p:txBody>
          <a:bodyPr>
            <a:normAutofit fontScale="92500" lnSpcReduction="20000"/>
          </a:bodyPr>
          <a:lstStyle/>
          <a:p>
            <a:r>
              <a:rPr lang="en-GB" dirty="0" err="1" smtClean="0"/>
              <a:t>Abdullaev</a:t>
            </a:r>
            <a:r>
              <a:rPr lang="en-GB" dirty="0" smtClean="0"/>
              <a:t>, K. 2007. ‘Nomad Migration </a:t>
            </a:r>
            <a:r>
              <a:rPr lang="en-GB" dirty="0"/>
              <a:t>in Central Asia’, in </a:t>
            </a:r>
            <a:r>
              <a:rPr lang="en-GB" i="1" dirty="0"/>
              <a:t>After Alexander : Central Asia before Islam</a:t>
            </a:r>
            <a:r>
              <a:rPr lang="en-GB" dirty="0"/>
              <a:t>, </a:t>
            </a:r>
            <a:r>
              <a:rPr lang="en-GB" dirty="0" err="1"/>
              <a:t>Cribb</a:t>
            </a:r>
            <a:r>
              <a:rPr lang="en-GB" dirty="0"/>
              <a:t>, J. and Herrmann, G. (eds.), Proceedings of the British Academy 133: </a:t>
            </a:r>
            <a:r>
              <a:rPr lang="en-GB" dirty="0" smtClean="0"/>
              <a:t>73-98.</a:t>
            </a:r>
          </a:p>
          <a:p>
            <a:pPr marL="0" indent="0">
              <a:buNone/>
            </a:pPr>
            <a:endParaRPr lang="en-GB" sz="800" dirty="0"/>
          </a:p>
          <a:p>
            <a:r>
              <a:rPr lang="en-GB" dirty="0" err="1" smtClean="0"/>
              <a:t>Sarianidi</a:t>
            </a:r>
            <a:r>
              <a:rPr lang="en-GB" dirty="0" smtClean="0"/>
              <a:t>, V. I. 2011. ‘Ancient Bactria’s </a:t>
            </a:r>
            <a:r>
              <a:rPr lang="en-GB" dirty="0"/>
              <a:t>Golden Hoard’, in </a:t>
            </a:r>
            <a:r>
              <a:rPr lang="en-GB" i="1" dirty="0"/>
              <a:t>Afghanistan: Crossroads of the Ancient World</a:t>
            </a:r>
            <a:r>
              <a:rPr lang="en-GB" dirty="0"/>
              <a:t>, </a:t>
            </a:r>
            <a:r>
              <a:rPr lang="en-GB" dirty="0" err="1"/>
              <a:t>Hiebert</a:t>
            </a:r>
            <a:r>
              <a:rPr lang="en-GB" dirty="0"/>
              <a:t>, F. and </a:t>
            </a:r>
            <a:r>
              <a:rPr lang="en-GB" dirty="0" err="1"/>
              <a:t>Cambon</a:t>
            </a:r>
            <a:r>
              <a:rPr lang="en-GB" dirty="0"/>
              <a:t>, P. (eds.), The British Museum Press: </a:t>
            </a:r>
            <a:r>
              <a:rPr lang="en-GB" dirty="0" smtClean="0"/>
              <a:t>210-217.</a:t>
            </a:r>
          </a:p>
          <a:p>
            <a:endParaRPr lang="en-GB" sz="800" dirty="0"/>
          </a:p>
          <a:p>
            <a:r>
              <a:rPr lang="en-GB" dirty="0" err="1" smtClean="0"/>
              <a:t>Schiltz</a:t>
            </a:r>
            <a:r>
              <a:rPr lang="en-GB" dirty="0" smtClean="0"/>
              <a:t>, V. 2011. ‘Tillya Tepe, the Hill of Gold’, </a:t>
            </a:r>
            <a:r>
              <a:rPr lang="en-GB" dirty="0">
                <a:solidFill>
                  <a:prstClr val="black"/>
                </a:solidFill>
              </a:rPr>
              <a:t>in </a:t>
            </a:r>
            <a:r>
              <a:rPr lang="en-GB" i="1" dirty="0">
                <a:solidFill>
                  <a:prstClr val="black"/>
                </a:solidFill>
              </a:rPr>
              <a:t>Afghanistan: Crossroads of the Ancient World</a:t>
            </a:r>
            <a:r>
              <a:rPr lang="en-GB" dirty="0">
                <a:solidFill>
                  <a:prstClr val="black"/>
                </a:solidFill>
              </a:rPr>
              <a:t>, </a:t>
            </a:r>
            <a:r>
              <a:rPr lang="en-GB" dirty="0" err="1">
                <a:solidFill>
                  <a:prstClr val="black"/>
                </a:solidFill>
              </a:rPr>
              <a:t>Hiebert</a:t>
            </a:r>
            <a:r>
              <a:rPr lang="en-GB" dirty="0">
                <a:solidFill>
                  <a:prstClr val="black"/>
                </a:solidFill>
              </a:rPr>
              <a:t>, F. and </a:t>
            </a:r>
            <a:r>
              <a:rPr lang="en-GB" dirty="0" err="1">
                <a:solidFill>
                  <a:prstClr val="black"/>
                </a:solidFill>
              </a:rPr>
              <a:t>Cambon</a:t>
            </a:r>
            <a:r>
              <a:rPr lang="en-GB" dirty="0">
                <a:solidFill>
                  <a:prstClr val="black"/>
                </a:solidFill>
              </a:rPr>
              <a:t>, P. (eds.), The British Museum Press: </a:t>
            </a:r>
            <a:r>
              <a:rPr lang="en-GB" dirty="0" smtClean="0">
                <a:solidFill>
                  <a:prstClr val="black"/>
                </a:solidFill>
              </a:rPr>
              <a:t>218-293.</a:t>
            </a:r>
            <a:endParaRPr lang="en-GB" dirty="0"/>
          </a:p>
        </p:txBody>
      </p:sp>
    </p:spTree>
    <p:extLst>
      <p:ext uri="{BB962C8B-B14F-4D97-AF65-F5344CB8AC3E}">
        <p14:creationId xmlns:p14="http://schemas.microsoft.com/office/powerpoint/2010/main" val="245220299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Bibliography (3) – Legacy </a:t>
            </a:r>
            <a:endParaRPr lang="en-GB" b="1" dirty="0"/>
          </a:p>
        </p:txBody>
      </p:sp>
      <p:sp>
        <p:nvSpPr>
          <p:cNvPr id="3" name="Content Placeholder 2"/>
          <p:cNvSpPr>
            <a:spLocks noGrp="1"/>
          </p:cNvSpPr>
          <p:nvPr>
            <p:ph idx="1"/>
          </p:nvPr>
        </p:nvSpPr>
        <p:spPr>
          <a:xfrm>
            <a:off x="179512" y="1600200"/>
            <a:ext cx="8784976" cy="5141168"/>
          </a:xfrm>
        </p:spPr>
        <p:txBody>
          <a:bodyPr>
            <a:normAutofit lnSpcReduction="10000"/>
          </a:bodyPr>
          <a:lstStyle/>
          <a:p>
            <a:r>
              <a:rPr lang="en-GB" dirty="0" err="1" smtClean="0"/>
              <a:t>Errington</a:t>
            </a:r>
            <a:r>
              <a:rPr lang="en-GB" dirty="0" smtClean="0"/>
              <a:t>, E. and </a:t>
            </a:r>
            <a:r>
              <a:rPr lang="en-GB" dirty="0" err="1" smtClean="0"/>
              <a:t>Cribb</a:t>
            </a:r>
            <a:r>
              <a:rPr lang="en-GB" dirty="0" smtClean="0"/>
              <a:t>, J. with </a:t>
            </a:r>
            <a:r>
              <a:rPr lang="en-GB" dirty="0" err="1" smtClean="0"/>
              <a:t>Claringbull</a:t>
            </a:r>
            <a:r>
              <a:rPr lang="en-GB" dirty="0" smtClean="0"/>
              <a:t>, M. 1992 (</a:t>
            </a:r>
            <a:r>
              <a:rPr lang="en-GB" dirty="0" err="1" smtClean="0"/>
              <a:t>eds</a:t>
            </a:r>
            <a:r>
              <a:rPr lang="en-GB" dirty="0" smtClean="0"/>
              <a:t>,). </a:t>
            </a:r>
            <a:r>
              <a:rPr lang="en-GB" i="1" dirty="0" smtClean="0"/>
              <a:t>The Crossroads of Asia: Transformation in image and symbol in the Art of Ancient Afghanistan and Pakistan</a:t>
            </a:r>
            <a:r>
              <a:rPr lang="en-GB" dirty="0" smtClean="0"/>
              <a:t>. Cambridge: The Ancient India and Iran Trust.</a:t>
            </a:r>
          </a:p>
          <a:p>
            <a:endParaRPr lang="en-GB" sz="1100" dirty="0"/>
          </a:p>
          <a:p>
            <a:r>
              <a:rPr lang="en-GB" dirty="0" err="1"/>
              <a:t>Fröhlich</a:t>
            </a:r>
            <a:r>
              <a:rPr lang="en-GB" dirty="0"/>
              <a:t>, C. </a:t>
            </a:r>
            <a:r>
              <a:rPr lang="en-GB" dirty="0" smtClean="0"/>
              <a:t>2009. </a:t>
            </a:r>
            <a:r>
              <a:rPr lang="en-GB" dirty="0"/>
              <a:t>‘A Study of some Deities in Indo-Scythian and Indo-Parthian Coinages’, in </a:t>
            </a:r>
            <a:r>
              <a:rPr lang="en-GB" i="1" dirty="0"/>
              <a:t>Migration, Trade and Peoples: Part 2: Gandharan Art </a:t>
            </a:r>
            <a:r>
              <a:rPr lang="en-GB" dirty="0"/>
              <a:t>(eds., </a:t>
            </a:r>
            <a:r>
              <a:rPr lang="en-GB" dirty="0" err="1"/>
              <a:t>Fröhlich</a:t>
            </a:r>
            <a:r>
              <a:rPr lang="en-GB" dirty="0"/>
              <a:t>, C</a:t>
            </a:r>
            <a:r>
              <a:rPr lang="en-GB" dirty="0" smtClean="0"/>
              <a:t>.). </a:t>
            </a:r>
            <a:r>
              <a:rPr lang="en-GB" dirty="0"/>
              <a:t>London: The British Academy. 60-72</a:t>
            </a:r>
            <a:endParaRPr lang="en-GB" dirty="0" smtClean="0"/>
          </a:p>
          <a:p>
            <a:endParaRPr lang="en-GB" dirty="0"/>
          </a:p>
          <a:p>
            <a:endParaRPr lang="en-GB" dirty="0"/>
          </a:p>
        </p:txBody>
      </p:sp>
    </p:spTree>
    <p:extLst>
      <p:ext uri="{BB962C8B-B14F-4D97-AF65-F5344CB8AC3E}">
        <p14:creationId xmlns:p14="http://schemas.microsoft.com/office/powerpoint/2010/main" val="297868203"/>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2960</TotalTime>
  <Words>3373</Words>
  <Application>Microsoft Office PowerPoint</Application>
  <PresentationFormat>On-screen Show (4:3)</PresentationFormat>
  <Paragraphs>306</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Times New Roman</vt:lpstr>
      <vt:lpstr>1_Office Theme</vt:lpstr>
      <vt:lpstr>West meets East: At the Borders of the Oikoumenē and Beyond   Lecture 6 – The Indo-Greeks Kings  </vt:lpstr>
      <vt:lpstr>Greek Conquests South of the Hindu Kush</vt:lpstr>
      <vt:lpstr>PowerPoint Presentation</vt:lpstr>
      <vt:lpstr>PowerPoint Presentation</vt:lpstr>
      <vt:lpstr>PowerPoint Presentation</vt:lpstr>
      <vt:lpstr>Qunduz / Kunduz Hoard</vt:lpstr>
      <vt:lpstr>Agathocles and Pantaleon</vt:lpstr>
      <vt:lpstr>Eucratides the Great</vt:lpstr>
      <vt:lpstr>PowerPoint Presentation</vt:lpstr>
      <vt:lpstr>PowerPoint Presentation</vt:lpstr>
      <vt:lpstr>Linguistic and Religious Accommodation</vt:lpstr>
      <vt:lpstr>Religious “Conversion”</vt:lpstr>
      <vt:lpstr>Taxila - Sirkap</vt:lpstr>
      <vt:lpstr>Menander the Saviour</vt:lpstr>
      <vt:lpstr>Menander/Milinda </vt:lpstr>
      <vt:lpstr>PowerPoint Presentation</vt:lpstr>
      <vt:lpstr>Nomadic Invasions</vt:lpstr>
      <vt:lpstr>Kushan Kingdom</vt:lpstr>
      <vt:lpstr>PowerPoint Presentation</vt:lpstr>
      <vt:lpstr>Adopting and Adapting the Gods</vt:lpstr>
      <vt:lpstr>Tillya Tepe “Hill of Gold” - Nomad Necropolis</vt:lpstr>
      <vt:lpstr>Composite Art</vt:lpstr>
      <vt:lpstr>PowerPoint Presentation</vt:lpstr>
      <vt:lpstr>“Toilet Trays”</vt:lpstr>
      <vt:lpstr>PowerPoint Presentation</vt:lpstr>
      <vt:lpstr>The Gandharan Style</vt:lpstr>
      <vt:lpstr>Bibliography (1) – Indo-Greeks</vt:lpstr>
      <vt:lpstr>Bibliography (2) – Indo-Greeks</vt:lpstr>
      <vt:lpstr>Bibliography (1) – Legacy </vt:lpstr>
      <vt:lpstr>Bibliography (2) – Legacy </vt:lpstr>
      <vt:lpstr>Bibliography (3) – Legacy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West meets East: At the Borders of the Oikoumene and Beyond   Lecture 6 – The Indo-Greeks</dc:title>
  <dc:creator>Matt</dc:creator>
  <cp:lastModifiedBy>Matthew Cobb</cp:lastModifiedBy>
  <cp:revision>224</cp:revision>
  <cp:lastPrinted>2015-10-08T15:39:01Z</cp:lastPrinted>
  <dcterms:created xsi:type="dcterms:W3CDTF">2014-08-17T13:16:02Z</dcterms:created>
  <dcterms:modified xsi:type="dcterms:W3CDTF">2017-10-17T09:28:51Z</dcterms:modified>
</cp:coreProperties>
</file>