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71" r:id="rId4"/>
    <p:sldId id="257" r:id="rId5"/>
    <p:sldId id="281" r:id="rId6"/>
    <p:sldId id="260" r:id="rId7"/>
    <p:sldId id="261" r:id="rId8"/>
    <p:sldId id="273" r:id="rId9"/>
    <p:sldId id="262" r:id="rId10"/>
    <p:sldId id="263" r:id="rId11"/>
    <p:sldId id="258" r:id="rId12"/>
    <p:sldId id="275" r:id="rId13"/>
    <p:sldId id="282" r:id="rId14"/>
    <p:sldId id="272" r:id="rId15"/>
  </p:sldIdLst>
  <p:sldSz cx="12192000" cy="6858000"/>
  <p:notesSz cx="6858000" cy="9144000"/>
  <p:custDataLst>
    <p:tags r:id="rId19"/>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3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showGuides="1">
      <p:cViewPr varScale="1">
        <p:scale>
          <a:sx n="99" d="100"/>
          <a:sy n="99" d="100"/>
        </p:scale>
        <p:origin x="84" y="582"/>
      </p:cViewPr>
      <p:guideLst>
        <p:guide orient="horz" pos="2160"/>
        <p:guide pos="3838"/>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gs" Target="tags/tag78.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0"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tags" Target="../tags/tag65.xml"/><Relationship Id="rId3" Type="http://schemas.openxmlformats.org/officeDocument/2006/relationships/tags" Target="../tags/tag64.xml"/><Relationship Id="rId2" Type="http://schemas.openxmlformats.org/officeDocument/2006/relationships/tags" Target="../tags/tag63.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66.xml"/><Relationship Id="rId2" Type="http://schemas.openxmlformats.org/officeDocument/2006/relationships/image" Target="../media/image3.jpe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7.xml"/><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8.xml"/><Relationship Id="rId1"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9.xml"/><Relationship Id="rId1"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0.xml"/><Relationship Id="rId1"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1.xml"/><Relationship Id="rId1"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2.xml"/><Relationship Id="rId1"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3.xml"/><Relationship Id="rId1"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4.xml"/></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tags" Target="../tags/tag75.xml"/><Relationship Id="rId2" Type="http://schemas.openxmlformats.org/officeDocument/2006/relationships/image" Target="../media/image12.jpeg"/><Relationship Id="rId1"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6.xml"/><Relationship Id="rId1" Type="http://schemas.openxmlformats.org/officeDocument/2006/relationships/image" Target="../media/image13.jpe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355725" y="305435"/>
            <a:ext cx="10457180" cy="2570480"/>
          </a:xfrm>
        </p:spPr>
        <p:txBody>
          <a:bodyPr/>
          <a:p>
            <a:r>
              <a:rPr lang="en-US" altLang="zh-CN" b="1">
                <a:gradFill>
                  <a:gsLst>
                    <a:gs pos="2000">
                      <a:srgbClr val="EFE5FD"/>
                    </a:gs>
                    <a:gs pos="28000">
                      <a:srgbClr val="D4BFF7"/>
                    </a:gs>
                    <a:gs pos="48000">
                      <a:srgbClr val="B897F2"/>
                    </a:gs>
                    <a:gs pos="84000">
                      <a:srgbClr val="7E47ED"/>
                    </a:gs>
                  </a:gsLst>
                  <a:lin ang="6600000" scaled="1"/>
                </a:gradFill>
                <a:uFillTx/>
              </a:rPr>
              <a:t>Confessions from a Contemporary Doomer</a:t>
            </a:r>
            <a:endParaRPr lang="en-US" altLang="zh-CN" b="1">
              <a:gradFill>
                <a:gsLst>
                  <a:gs pos="2000">
                    <a:srgbClr val="EFE5FD"/>
                  </a:gs>
                  <a:gs pos="28000">
                    <a:srgbClr val="D4BFF7"/>
                  </a:gs>
                  <a:gs pos="48000">
                    <a:srgbClr val="B897F2"/>
                  </a:gs>
                  <a:gs pos="84000">
                    <a:srgbClr val="7E47ED"/>
                  </a:gs>
                </a:gsLst>
                <a:lin ang="6600000" scaled="1"/>
              </a:gradFill>
              <a:uFillTx/>
            </a:endParaRPr>
          </a:p>
        </p:txBody>
      </p:sp>
      <p:sp>
        <p:nvSpPr>
          <p:cNvPr id="3" name="副标题 2"/>
          <p:cNvSpPr>
            <a:spLocks noGrp="1"/>
          </p:cNvSpPr>
          <p:nvPr>
            <p:ph type="subTitle" idx="1"/>
            <p:custDataLst>
              <p:tags r:id="rId3"/>
            </p:custDataLst>
          </p:nvPr>
        </p:nvSpPr>
        <p:spPr>
          <a:xfrm>
            <a:off x="5467350" y="3230880"/>
            <a:ext cx="5840095" cy="1472565"/>
          </a:xfrm>
        </p:spPr>
        <p:txBody>
          <a:bodyPr/>
          <a:p>
            <a:r>
              <a:rPr lang="en-US" altLang="zh-CN" sz="2800" b="1">
                <a:solidFill>
                  <a:schemeClr val="accent1"/>
                </a:solidFill>
              </a:rPr>
              <a:t>Why my research is relevant to contemporary</a:t>
            </a:r>
            <a:endParaRPr lang="en-US" altLang="zh-CN" sz="2800" b="1">
              <a:solidFill>
                <a:schemeClr val="accent1"/>
              </a:solidFill>
            </a:endParaRPr>
          </a:p>
        </p:txBody>
      </p:sp>
      <p:sp>
        <p:nvSpPr>
          <p:cNvPr id="5" name="文本框 4"/>
          <p:cNvSpPr txBox="1"/>
          <p:nvPr/>
        </p:nvSpPr>
        <p:spPr>
          <a:xfrm>
            <a:off x="8846185" y="5058410"/>
            <a:ext cx="4064000" cy="876935"/>
          </a:xfrm>
          <a:prstGeom prst="rect">
            <a:avLst/>
          </a:prstGeom>
          <a:noFill/>
        </p:spPr>
        <p:txBody>
          <a:bodyPr wrap="square" rtlCol="0">
            <a:noAutofit/>
          </a:bodyPr>
          <a:p>
            <a:r>
              <a:rPr lang="en-US" altLang="zh-CN" sz="2800">
                <a:solidFill>
                  <a:schemeClr val="bg1">
                    <a:lumMod val="85000"/>
                  </a:schemeClr>
                </a:solidFill>
              </a:rPr>
              <a:t>Liuchang Chen </a:t>
            </a:r>
            <a:endParaRPr lang="en-US" altLang="zh-CN" sz="2800">
              <a:solidFill>
                <a:schemeClr val="bg1">
                  <a:lumMod val="85000"/>
                </a:schemeClr>
              </a:solidFill>
            </a:endParaRPr>
          </a:p>
        </p:txBody>
      </p:sp>
    </p:spTree>
    <p:custDataLst>
      <p:tags r:id="rId4"/>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1480890" y="217240"/>
            <a:ext cx="10969200" cy="705600"/>
          </a:xfrm>
        </p:spPr>
        <p:txBody>
          <a:bodyPr/>
          <a:p>
            <a:r>
              <a:rPr lang="en-US" altLang="zh-CN"/>
              <a:t>What is the meaning of contemporary?</a:t>
            </a:r>
            <a:endParaRPr lang="en-US" altLang="zh-CN"/>
          </a:p>
        </p:txBody>
      </p:sp>
      <p:sp>
        <p:nvSpPr>
          <p:cNvPr id="3" name="内容占位符 2"/>
          <p:cNvSpPr>
            <a:spLocks noGrp="1"/>
          </p:cNvSpPr>
          <p:nvPr>
            <p:ph idx="1"/>
          </p:nvPr>
        </p:nvSpPr>
        <p:spPr>
          <a:xfrm>
            <a:off x="3858895" y="4595495"/>
            <a:ext cx="7874635" cy="2178050"/>
          </a:xfrm>
        </p:spPr>
        <p:txBody>
          <a:bodyPr>
            <a:normAutofit/>
          </a:bodyPr>
          <a:p>
            <a:pPr marL="0" indent="0">
              <a:buNone/>
            </a:pPr>
            <a:r>
              <a:rPr lang="en-US" altLang="zh-CN"/>
              <a:t>The term "contemporary" embodies a sense of fluidity, as it engages with current issues and provides critical responses to them. It reflects not only a temporal framework but also a mindset that adapts to the evolving needs of the times and encourages reflection on the complexities of the present.</a:t>
            </a:r>
            <a:endParaRPr lang="en-US" altLang="zh-CN"/>
          </a:p>
        </p:txBody>
      </p:sp>
      <p:sp>
        <p:nvSpPr>
          <p:cNvPr id="6" name="内容占位符 2"/>
          <p:cNvSpPr>
            <a:spLocks noGrp="1"/>
          </p:cNvSpPr>
          <p:nvPr/>
        </p:nvSpPr>
        <p:spPr>
          <a:xfrm>
            <a:off x="5984875" y="922655"/>
            <a:ext cx="6207125" cy="3759835"/>
          </a:xfrm>
          <a:prstGeom prst="rect">
            <a:avLst/>
          </a:prstGeom>
        </p:spPr>
        <p:txBody>
          <a:bodyPr vert="horz" lIns="90000" tIns="46800" rIns="90000" bIns="46800" rtlCol="0">
            <a:normAutofit lnSpcReduction="20000"/>
          </a:bodyPr>
          <a:lst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a:t> In the context of art and culture, the term 'contemporary' refers to a distinct period marked by shifts in cultural practices and creative evolution. </a:t>
            </a:r>
            <a:endParaRPr lang="en-US" altLang="zh-CN"/>
          </a:p>
          <a:p>
            <a:pPr marL="0" indent="0">
              <a:buNone/>
            </a:pPr>
            <a:r>
              <a:rPr lang="en-US" altLang="zh-CN"/>
              <a:t> In the article ‘</a:t>
            </a:r>
            <a:r>
              <a:rPr lang="en-US" altLang="zh-CN" i="1"/>
              <a:t>The Culture-Centred Paradigm in Contemporary Art</a:t>
            </a:r>
            <a:r>
              <a:rPr lang="en-US" altLang="zh-CN"/>
              <a:t>’, the author argued, “Contemporary art expresses the trends of its development and movement towards the future of human civilization.”  ( Lev Zaks, 2021) . The article discusses the key features of contemporary art and its radical newness.</a:t>
            </a:r>
            <a:endParaRPr lang="en-US" altLang="zh-CN"/>
          </a:p>
          <a:p>
            <a:endParaRPr lang="en-US" altLang="zh-CN"/>
          </a:p>
        </p:txBody>
      </p:sp>
      <p:pic>
        <p:nvPicPr>
          <p:cNvPr id="8" name="图片 7" descr="OIP (1)"/>
          <p:cNvPicPr>
            <a:picLocks noChangeAspect="1"/>
          </p:cNvPicPr>
          <p:nvPr/>
        </p:nvPicPr>
        <p:blipFill>
          <a:blip r:embed="rId1"/>
          <a:stretch>
            <a:fillRect/>
          </a:stretch>
        </p:blipFill>
        <p:spPr>
          <a:xfrm>
            <a:off x="2056765" y="1526540"/>
            <a:ext cx="1499870" cy="1310640"/>
          </a:xfrm>
          <a:prstGeom prst="rect">
            <a:avLst/>
          </a:prstGeom>
        </p:spPr>
      </p:pic>
      <p:pic>
        <p:nvPicPr>
          <p:cNvPr id="9" name="图片 8" descr="OIP"/>
          <p:cNvPicPr>
            <a:picLocks noChangeAspect="1"/>
          </p:cNvPicPr>
          <p:nvPr/>
        </p:nvPicPr>
        <p:blipFill>
          <a:blip r:embed="rId2"/>
          <a:stretch>
            <a:fillRect/>
          </a:stretch>
        </p:blipFill>
        <p:spPr>
          <a:xfrm>
            <a:off x="471170" y="4027170"/>
            <a:ext cx="2654300" cy="1987550"/>
          </a:xfrm>
          <a:prstGeom prst="rect">
            <a:avLst/>
          </a:prstGeom>
        </p:spPr>
      </p:pic>
      <p:sp>
        <p:nvSpPr>
          <p:cNvPr id="10" name="椭圆形标注 9"/>
          <p:cNvSpPr/>
          <p:nvPr/>
        </p:nvSpPr>
        <p:spPr>
          <a:xfrm>
            <a:off x="1480820" y="1062355"/>
            <a:ext cx="4072255" cy="2482215"/>
          </a:xfrm>
          <a:prstGeom prst="wedgeEllipseCallout">
            <a:avLst/>
          </a:prstGeom>
          <a:noFill/>
          <a:ln>
            <a:solidFill>
              <a:schemeClr val="tx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1" name="文本框 10"/>
          <p:cNvSpPr txBox="1"/>
          <p:nvPr/>
        </p:nvSpPr>
        <p:spPr>
          <a:xfrm>
            <a:off x="3629025" y="1997710"/>
            <a:ext cx="1924050" cy="368300"/>
          </a:xfrm>
          <a:prstGeom prst="rect">
            <a:avLst/>
          </a:prstGeom>
          <a:noFill/>
        </p:spPr>
        <p:txBody>
          <a:bodyPr wrap="square" rtlCol="0">
            <a:spAutoFit/>
          </a:bodyPr>
          <a:p>
            <a:r>
              <a:rPr lang="en-US" altLang="zh-CN"/>
              <a:t>Good or Worse?</a:t>
            </a:r>
            <a:endParaRPr lang="en-US" altLang="zh-CN"/>
          </a:p>
        </p:txBody>
      </p:sp>
    </p:spTree>
    <p:custDataLst>
      <p:tags r:id="rId3"/>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randombar(horizontal)">
                                      <p:cBhvr>
                                        <p:cTn id="13" dur="5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linds(horizontal)">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randombar(horizontal)">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1" grpId="0"/>
      <p:bldP spid="11" grpId="1"/>
      <p:bldP spid="6" grpId="0"/>
      <p:bldP spid="6" grpId="1"/>
      <p:bldP spid="3" grpId="0" build="p"/>
      <p:bldP spid="3" grpI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855415" y="683965"/>
            <a:ext cx="10969200" cy="705600"/>
          </a:xfrm>
        </p:spPr>
        <p:txBody>
          <a:bodyPr/>
          <a:p>
            <a:r>
              <a:rPr lang="en-US" altLang="zh-CN" sz="3200"/>
              <a:t>What about Contemporary Practitioner?</a:t>
            </a:r>
            <a:endParaRPr lang="en-US" altLang="zh-CN" sz="3200"/>
          </a:p>
        </p:txBody>
      </p:sp>
      <p:sp>
        <p:nvSpPr>
          <p:cNvPr id="3" name="内容占位符 2"/>
          <p:cNvSpPr>
            <a:spLocks noGrp="1"/>
          </p:cNvSpPr>
          <p:nvPr>
            <p:ph idx="1"/>
          </p:nvPr>
        </p:nvSpPr>
        <p:spPr>
          <a:xfrm>
            <a:off x="4990465" y="1140460"/>
            <a:ext cx="6833870" cy="6243955"/>
          </a:xfrm>
        </p:spPr>
        <p:txBody>
          <a:bodyPr>
            <a:normAutofit fontScale="60000"/>
          </a:bodyPr>
          <a:p>
            <a:pPr marL="0" indent="0">
              <a:buNone/>
            </a:pPr>
            <a:r>
              <a:rPr lang="en-US" altLang="zh-CN"/>
              <a:t> </a:t>
            </a:r>
            <a:endParaRPr lang="en-US" altLang="zh-CN"/>
          </a:p>
          <a:p>
            <a:pPr marL="0" indent="0">
              <a:buNone/>
            </a:pPr>
            <a:endParaRPr lang="en-US" altLang="zh-CN"/>
          </a:p>
          <a:p>
            <a:pPr marL="0" indent="0">
              <a:buNone/>
            </a:pPr>
            <a:endParaRPr lang="en-US" altLang="zh-CN"/>
          </a:p>
          <a:p>
            <a:pPr marL="0" indent="0">
              <a:buNone/>
            </a:pPr>
            <a:r>
              <a:rPr lang="en-US" altLang="zh-CN" sz="2800"/>
              <a:t>From the article  ‘</a:t>
            </a:r>
            <a:r>
              <a:rPr lang="en-US" altLang="zh-CN" sz="2800" i="1"/>
              <a:t>Contemporary leadership: The perspective of a practitione</a:t>
            </a:r>
            <a:r>
              <a:rPr lang="en-US" altLang="zh-CN" sz="2800"/>
              <a:t>r’ , the definition of leadership has evoled. (Robert </a:t>
            </a:r>
            <a:r>
              <a:rPr lang="en-US" altLang="zh-CN" sz="2665"/>
              <a:t>Vecchiotti, 2018)</a:t>
            </a:r>
            <a:endParaRPr lang="en-US" altLang="zh-CN"/>
          </a:p>
          <a:p>
            <a:pPr marL="0" indent="0">
              <a:buNone/>
            </a:pPr>
            <a:r>
              <a:rPr lang="en-US" altLang="zh-CN" sz="2800"/>
              <a:t>There are two concepts that we can define whether you are a contemporary practitioner:</a:t>
            </a:r>
            <a:endParaRPr lang="en-US" altLang="zh-CN" sz="2800"/>
          </a:p>
          <a:p>
            <a:r>
              <a:rPr lang="en-US" altLang="zh-CN" sz="2800" b="1">
                <a:solidFill>
                  <a:schemeClr val="tx1"/>
                </a:solidFill>
              </a:rPr>
              <a:t>Their practice activity is grounded in a dynamic and evolving contemporary landscape, addressing current societal, cultural, or technological contexts.</a:t>
            </a:r>
            <a:endParaRPr lang="en-US" altLang="zh-CN" sz="2800" b="1">
              <a:solidFill>
                <a:schemeClr val="tx1"/>
              </a:solidFill>
            </a:endParaRPr>
          </a:p>
          <a:p>
            <a:r>
              <a:rPr lang="en-US" altLang="zh-CN" sz="2800" b="1">
                <a:solidFill>
                  <a:schemeClr val="tx1"/>
                </a:solidFill>
              </a:rPr>
              <a:t> Their practice activity redefines traditional boundaries and contributes to the development of their field through innovation and critical engagement</a:t>
            </a:r>
            <a:r>
              <a:rPr lang="en-US" altLang="zh-CN" b="1">
                <a:solidFill>
                  <a:schemeClr val="tx1"/>
                </a:solidFill>
              </a:rPr>
              <a:t>.</a:t>
            </a:r>
            <a:endParaRPr lang="en-US" altLang="zh-CN" b="1">
              <a:solidFill>
                <a:schemeClr val="tx1"/>
              </a:solidFill>
            </a:endParaRPr>
          </a:p>
          <a:p>
            <a:endParaRPr lang="en-US" altLang="zh-CN"/>
          </a:p>
          <a:p>
            <a:endParaRPr lang="en-US" altLang="zh-CN"/>
          </a:p>
          <a:p>
            <a:pPr marL="0" indent="0">
              <a:buNone/>
            </a:pPr>
            <a:endParaRPr lang="en-US" altLang="zh-CN"/>
          </a:p>
        </p:txBody>
      </p:sp>
      <p:pic>
        <p:nvPicPr>
          <p:cNvPr id="4" name="图片 3"/>
          <p:cNvPicPr>
            <a:picLocks noChangeAspect="1"/>
          </p:cNvPicPr>
          <p:nvPr/>
        </p:nvPicPr>
        <p:blipFill>
          <a:blip r:embed="rId1"/>
          <a:stretch>
            <a:fillRect/>
          </a:stretch>
        </p:blipFill>
        <p:spPr>
          <a:xfrm>
            <a:off x="598170" y="3429000"/>
            <a:ext cx="3284220" cy="2463165"/>
          </a:xfrm>
          <a:prstGeom prst="rect">
            <a:avLst/>
          </a:prstGeom>
        </p:spPr>
      </p:pic>
      <p:sp>
        <p:nvSpPr>
          <p:cNvPr id="5" name="流程图: 联系 4"/>
          <p:cNvSpPr/>
          <p:nvPr/>
        </p:nvSpPr>
        <p:spPr>
          <a:xfrm>
            <a:off x="3500755" y="3162300"/>
            <a:ext cx="254000" cy="153670"/>
          </a:xfrm>
          <a:prstGeom prst="flowChartConnector">
            <a:avLst/>
          </a:prstGeom>
          <a:noFill/>
          <a:ln>
            <a:solidFill>
              <a:schemeClr val="tx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 name="流程图: 联系 5"/>
          <p:cNvSpPr/>
          <p:nvPr/>
        </p:nvSpPr>
        <p:spPr>
          <a:xfrm>
            <a:off x="3754755" y="2777490"/>
            <a:ext cx="381635" cy="292100"/>
          </a:xfrm>
          <a:prstGeom prst="flowChartConnector">
            <a:avLst/>
          </a:prstGeom>
          <a:noFill/>
          <a:ln>
            <a:solidFill>
              <a:schemeClr val="tx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流程图: 联系 6"/>
          <p:cNvSpPr/>
          <p:nvPr/>
        </p:nvSpPr>
        <p:spPr>
          <a:xfrm>
            <a:off x="4136390" y="2331085"/>
            <a:ext cx="476885" cy="363855"/>
          </a:xfrm>
          <a:prstGeom prst="flowChartConnector">
            <a:avLst/>
          </a:prstGeom>
          <a:noFill/>
          <a:ln>
            <a:solidFill>
              <a:schemeClr val="tx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8" name="流程图: 联系 7"/>
          <p:cNvSpPr/>
          <p:nvPr/>
        </p:nvSpPr>
        <p:spPr>
          <a:xfrm>
            <a:off x="469265" y="224790"/>
            <a:ext cx="9838690" cy="1683385"/>
          </a:xfrm>
          <a:prstGeom prst="flowChartConnector">
            <a:avLst/>
          </a:prstGeom>
          <a:noFill/>
          <a:ln>
            <a:solidFill>
              <a:schemeClr val="tx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blinds(horizontal)">
                                      <p:cBhvr>
                                        <p:cTn id="23" dur="50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P spid="8" grpId="0" animBg="1"/>
      <p:bldP spid="8" grpId="1" animBg="1"/>
      <p:bldP spid="2" grpId="0"/>
      <p:bldP spid="2" grpId="1"/>
      <p:bldP spid="3" grpId="0" build="p"/>
      <p:bldP spid="3" grpI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1">
            <a:alphaModFix amt="54000"/>
          </a:blip>
          <a:stretch>
            <a:fillRect/>
          </a:stretch>
        </a:blipFill>
        <a:effectLst/>
      </p:bgPr>
    </p:bg>
    <p:spTree>
      <p:nvGrpSpPr>
        <p:cNvPr id="1" name=""/>
        <p:cNvGrpSpPr/>
        <p:nvPr/>
      </p:nvGrpSpPr>
      <p:grpSpPr/>
      <p:sp>
        <p:nvSpPr>
          <p:cNvPr id="3" name="内容占位符 2"/>
          <p:cNvSpPr>
            <a:spLocks noGrp="1"/>
          </p:cNvSpPr>
          <p:nvPr>
            <p:ph idx="1"/>
          </p:nvPr>
        </p:nvSpPr>
        <p:spPr>
          <a:xfrm>
            <a:off x="731590" y="1233225"/>
            <a:ext cx="10969200" cy="4759200"/>
          </a:xfrm>
        </p:spPr>
        <p:txBody>
          <a:bodyPr/>
          <a:p>
            <a:pPr marL="0" indent="0">
              <a:buNone/>
            </a:pPr>
            <a:r>
              <a:rPr lang="en-US" altLang="zh-CN" sz="2800" b="1">
                <a:solidFill>
                  <a:schemeClr val="tx1"/>
                </a:solidFill>
              </a:rPr>
              <a:t>The title of my research is 'How Do Contemporary Figurative Oil Painters Express the Characteristics of the Era Behind the Doomer Meme?' The research is grounded in today's social and cultural context. Meanwhile, it aims to find a modern form of expression for figurative painting and offer contemporary artists a new way to convey their themes.</a:t>
            </a:r>
            <a:endParaRPr lang="en-US" altLang="zh-CN" sz="2800" b="1">
              <a:solidFill>
                <a:schemeClr val="tx1"/>
              </a:solidFill>
            </a:endParaRPr>
          </a:p>
        </p:txBody>
      </p:sp>
    </p:spTree>
    <p:custDataLst>
      <p:tags r:id="rId2"/>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922655" y="1040130"/>
            <a:ext cx="10968990" cy="1240790"/>
          </a:xfrm>
        </p:spPr>
        <p:txBody>
          <a:bodyPr>
            <a:normAutofit fontScale="90000"/>
          </a:bodyPr>
          <a:p>
            <a:r>
              <a:rPr lang="en-US" altLang="zh-CN"/>
              <a:t>Link to the First Concept: Grounded in Contemporary Contexts</a:t>
            </a:r>
            <a:br>
              <a:rPr lang="en-US" altLang="zh-CN"/>
            </a:br>
            <a:br>
              <a:rPr lang="en-US" altLang="zh-CN"/>
            </a:br>
            <a:endParaRPr lang="en-US" altLang="zh-CN"/>
          </a:p>
        </p:txBody>
      </p:sp>
      <p:sp>
        <p:nvSpPr>
          <p:cNvPr id="3" name="内容占位符 2"/>
          <p:cNvSpPr>
            <a:spLocks noGrp="1"/>
          </p:cNvSpPr>
          <p:nvPr>
            <p:ph idx="1"/>
          </p:nvPr>
        </p:nvSpPr>
        <p:spPr>
          <a:xfrm>
            <a:off x="752475" y="1962150"/>
            <a:ext cx="10968990" cy="3745230"/>
          </a:xfrm>
        </p:spPr>
        <p:txBody>
          <a:bodyPr/>
          <a:p>
            <a:pPr marL="0" indent="0">
              <a:buNone/>
            </a:pPr>
            <a:r>
              <a:rPr lang="en-US" altLang="zh-CN"/>
              <a:t>My research is situated at the intersection of digital subculture, identity exploration and visual art. It focuses on the self-exploration of young painters' identities through the contemporary figurative oil paintings. </a:t>
            </a:r>
            <a:endParaRPr lang="en-US" altLang="zh-CN"/>
          </a:p>
        </p:txBody>
      </p:sp>
      <p:cxnSp>
        <p:nvCxnSpPr>
          <p:cNvPr id="5" name="直接连接符 4"/>
          <p:cNvCxnSpPr/>
          <p:nvPr/>
        </p:nvCxnSpPr>
        <p:spPr>
          <a:xfrm>
            <a:off x="2345055" y="4178935"/>
            <a:ext cx="1975485" cy="1924050"/>
          </a:xfrm>
          <a:prstGeom prst="line">
            <a:avLst/>
          </a:prstGeom>
          <a:ln w="31750" cap="rnd">
            <a:solidFill>
              <a:prstClr val="black"/>
            </a:solidFill>
            <a:round/>
          </a:ln>
        </p:spPr>
        <p:style>
          <a:lnRef idx="0">
            <a:srgbClr val="FFFFFF"/>
          </a:lnRef>
          <a:fillRef idx="0">
            <a:srgbClr val="FFFFFF"/>
          </a:fillRef>
          <a:effectRef idx="0">
            <a:srgbClr val="FFFFFF"/>
          </a:effectRef>
          <a:fontRef idx="minor">
            <a:schemeClr val="tx1"/>
          </a:fontRef>
        </p:style>
      </p:cxnSp>
      <p:cxnSp>
        <p:nvCxnSpPr>
          <p:cNvPr id="6" name="直接连接符 5"/>
          <p:cNvCxnSpPr/>
          <p:nvPr/>
        </p:nvCxnSpPr>
        <p:spPr>
          <a:xfrm flipH="1">
            <a:off x="2345055" y="4178935"/>
            <a:ext cx="1910080" cy="1924050"/>
          </a:xfrm>
          <a:prstGeom prst="line">
            <a:avLst/>
          </a:prstGeom>
          <a:ln w="31750" cap="rnd">
            <a:solidFill>
              <a:prstClr val="black"/>
            </a:solidFill>
            <a:round/>
          </a:ln>
        </p:spPr>
        <p:style>
          <a:lnRef idx="0">
            <a:srgbClr val="FFFFFF"/>
          </a:lnRef>
          <a:fillRef idx="0">
            <a:srgbClr val="FFFFFF"/>
          </a:fillRef>
          <a:effectRef idx="0">
            <a:srgbClr val="FFFFFF"/>
          </a:effectRef>
          <a:fontRef idx="minor">
            <a:schemeClr val="tx1"/>
          </a:fontRef>
        </p:style>
      </p:cxnSp>
      <p:cxnSp>
        <p:nvCxnSpPr>
          <p:cNvPr id="7" name="直接连接符 6"/>
          <p:cNvCxnSpPr/>
          <p:nvPr/>
        </p:nvCxnSpPr>
        <p:spPr>
          <a:xfrm>
            <a:off x="3319780" y="3952875"/>
            <a:ext cx="8890" cy="2375535"/>
          </a:xfrm>
          <a:prstGeom prst="line">
            <a:avLst/>
          </a:prstGeom>
          <a:ln w="31750" cap="rnd">
            <a:solidFill>
              <a:prstClr val="black"/>
            </a:solidFill>
            <a:round/>
          </a:ln>
        </p:spPr>
        <p:style>
          <a:lnRef idx="0">
            <a:srgbClr val="FFFFFF"/>
          </a:lnRef>
          <a:fillRef idx="0">
            <a:srgbClr val="FFFFFF"/>
          </a:fillRef>
          <a:effectRef idx="0">
            <a:srgbClr val="FFFFFF"/>
          </a:effectRef>
          <a:fontRef idx="minor">
            <a:schemeClr val="tx1"/>
          </a:fontRef>
        </p:style>
      </p:cxnSp>
      <p:sp>
        <p:nvSpPr>
          <p:cNvPr id="8" name="椭圆 7"/>
          <p:cNvSpPr/>
          <p:nvPr/>
        </p:nvSpPr>
        <p:spPr>
          <a:xfrm>
            <a:off x="3185795" y="5001895"/>
            <a:ext cx="276860" cy="276860"/>
          </a:xfrm>
          <a:prstGeom prst="ellipse">
            <a:avLst/>
          </a:prstGeom>
          <a:solidFill>
            <a:srgbClr val="FF0000"/>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9" name="左箭头 8"/>
          <p:cNvSpPr/>
          <p:nvPr/>
        </p:nvSpPr>
        <p:spPr>
          <a:xfrm>
            <a:off x="3827145" y="5001895"/>
            <a:ext cx="1418590" cy="276860"/>
          </a:xfrm>
          <a:prstGeom prst="leftArrow">
            <a:avLst/>
          </a:prstGeom>
          <a:noFill/>
          <a:ln w="28575">
            <a:solidFill>
              <a:schemeClr val="tx1"/>
            </a:solidFill>
          </a:ln>
          <a:extLst>
            <a:ext uri="{909E8E84-426E-40DD-AFC4-6F175D3DCCD1}">
              <a14:hiddenFill xmlns:a14="http://schemas.microsoft.com/office/drawing/2010/main">
                <a:solidFill>
                  <a:srgbClr val="FF0000"/>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10" name="图片 9" descr="285bc58b729e3205d7c7f35d273ef536"/>
          <p:cNvPicPr>
            <a:picLocks noChangeAspect="1"/>
          </p:cNvPicPr>
          <p:nvPr/>
        </p:nvPicPr>
        <p:blipFill>
          <a:blip r:embed="rId1"/>
          <a:stretch>
            <a:fillRect/>
          </a:stretch>
        </p:blipFill>
        <p:spPr>
          <a:xfrm>
            <a:off x="5384165" y="3927475"/>
            <a:ext cx="2557780" cy="2557780"/>
          </a:xfrm>
          <a:prstGeom prst="rect">
            <a:avLst/>
          </a:prstGeom>
        </p:spPr>
      </p:pic>
      <p:sp>
        <p:nvSpPr>
          <p:cNvPr id="11" name="椭圆形标注 10"/>
          <p:cNvSpPr/>
          <p:nvPr/>
        </p:nvSpPr>
        <p:spPr>
          <a:xfrm>
            <a:off x="8324215" y="3078480"/>
            <a:ext cx="3280410" cy="2200275"/>
          </a:xfrm>
          <a:prstGeom prst="wedgeEllipseCallout">
            <a:avLst>
              <a:gd name="adj1" fmla="val -54374"/>
              <a:gd name="adj2" fmla="val 41457"/>
            </a:avLst>
          </a:prstGeom>
          <a:noFill/>
          <a:ln>
            <a:solidFill>
              <a:schemeClr val="tx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2" name="文本框 11"/>
          <p:cNvSpPr txBox="1"/>
          <p:nvPr/>
        </p:nvSpPr>
        <p:spPr>
          <a:xfrm>
            <a:off x="8780780" y="3582670"/>
            <a:ext cx="2573020" cy="840740"/>
          </a:xfrm>
          <a:prstGeom prst="rect">
            <a:avLst/>
          </a:prstGeom>
          <a:noFill/>
        </p:spPr>
        <p:txBody>
          <a:bodyPr wrap="square" rtlCol="0">
            <a:noAutofit/>
          </a:bodyPr>
          <a:p>
            <a:r>
              <a:rPr lang="en-US" altLang="zh-CN" sz="3200"/>
              <a:t>Hey guys, I am here.</a:t>
            </a:r>
            <a:endParaRPr lang="en-US" altLang="zh-CN" sz="3200"/>
          </a:p>
        </p:txBody>
      </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p:tgtEl>
                                          <p:spTgt spid="9"/>
                                        </p:tgtEl>
                                        <p:attrNameLst>
                                          <p:attrName>ppt_y</p:attrName>
                                        </p:attrNameLst>
                                      </p:cBhvr>
                                      <p:tavLst>
                                        <p:tav tm="0">
                                          <p:val>
                                            <p:strVal val="#ppt_y+#ppt_h*1.125000"/>
                                          </p:val>
                                        </p:tav>
                                        <p:tav tm="100000">
                                          <p:val>
                                            <p:strVal val="#ppt_y"/>
                                          </p:val>
                                        </p:tav>
                                      </p:tavLst>
                                    </p:anim>
                                    <p:animEffect transition="in" filter="wipe(up)">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blinds(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P spid="9" grpId="0" bldLvl="0" animBg="1"/>
      <p:bldP spid="9" grpId="1" animBg="1"/>
      <p:bldP spid="11" grpId="0" animBg="1"/>
      <p:bldP spid="11" grpId="1" animBg="1"/>
      <p:bldP spid="12" grpId="0"/>
      <p:bldP spid="12" grpId="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2" name="标题 1"/>
          <p:cNvSpPr>
            <a:spLocks noGrp="1"/>
          </p:cNvSpPr>
          <p:nvPr>
            <p:ph type="title"/>
          </p:nvPr>
        </p:nvSpPr>
        <p:spPr>
          <a:xfrm>
            <a:off x="0" y="2178050"/>
            <a:ext cx="12192000" cy="705485"/>
          </a:xfrm>
        </p:spPr>
        <p:txBody>
          <a:bodyPr/>
          <a:p>
            <a:pPr algn="ctr"/>
            <a:r>
              <a:rPr lang="en-US" altLang="zh-CN" b="1">
                <a:solidFill>
                  <a:schemeClr val="bg1"/>
                </a:solidFill>
              </a:rPr>
              <a:t>What is doomer?</a:t>
            </a:r>
            <a:endParaRPr lang="en-US" altLang="zh-CN" b="1">
              <a:solidFill>
                <a:schemeClr val="bg1"/>
              </a:solidFill>
            </a:endParaRPr>
          </a:p>
        </p:txBody>
      </p:sp>
      <p:sp>
        <p:nvSpPr>
          <p:cNvPr id="3" name="内容占位符 2"/>
          <p:cNvSpPr>
            <a:spLocks noGrp="1"/>
          </p:cNvSpPr>
          <p:nvPr>
            <p:ph idx="1"/>
          </p:nvPr>
        </p:nvSpPr>
        <p:spPr>
          <a:xfrm>
            <a:off x="862965" y="3429000"/>
            <a:ext cx="10660380" cy="3350260"/>
          </a:xfrm>
        </p:spPr>
        <p:txBody>
          <a:bodyPr/>
          <a:p>
            <a:pPr marL="0" indent="0" algn="l">
              <a:buNone/>
            </a:pPr>
            <a:r>
              <a:rPr lang="en-US" altLang="zh-CN" sz="2000" b="1">
                <a:solidFill>
                  <a:schemeClr val="bg1"/>
                </a:solidFill>
              </a:rPr>
              <a:t>The term "Doomer" is used in internet culture to describe a mindset or subculture marked by pessimism, disillusionment, and a sense of hopelessness about the future. Those who identify with this mindset often view societal issues like economic instability, political corruption, and environmental decline as impossible to overcome, which leads to feelings of pessimism or fatalism. (Dripta Sarangi, 2023).</a:t>
            </a:r>
            <a:endParaRPr lang="en-US" altLang="zh-CN" sz="2000" b="1">
              <a:solidFill>
                <a:schemeClr val="bg1"/>
              </a:solidFill>
            </a:endParaRPr>
          </a:p>
        </p:txBody>
      </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2" name="标题 1"/>
          <p:cNvSpPr>
            <a:spLocks noGrp="1"/>
          </p:cNvSpPr>
          <p:nvPr>
            <p:ph type="title"/>
          </p:nvPr>
        </p:nvSpPr>
        <p:spPr>
          <a:xfrm>
            <a:off x="525850" y="444570"/>
            <a:ext cx="10969200" cy="705600"/>
          </a:xfrm>
        </p:spPr>
        <p:txBody>
          <a:bodyPr/>
          <a:p>
            <a:r>
              <a:rPr lang="en-US" altLang="zh-CN" b="1">
                <a:solidFill>
                  <a:schemeClr val="tx1"/>
                </a:solidFill>
              </a:rPr>
              <a:t>Why doomerism is contemporary?</a:t>
            </a:r>
            <a:endParaRPr lang="en-US" altLang="zh-CN" b="1">
              <a:solidFill>
                <a:schemeClr val="tx1"/>
              </a:solidFill>
            </a:endParaRPr>
          </a:p>
        </p:txBody>
      </p:sp>
      <p:sp>
        <p:nvSpPr>
          <p:cNvPr id="3" name="内容占位符 2"/>
          <p:cNvSpPr>
            <a:spLocks noGrp="1"/>
          </p:cNvSpPr>
          <p:nvPr>
            <p:ph idx="1"/>
          </p:nvPr>
        </p:nvSpPr>
        <p:spPr>
          <a:xfrm>
            <a:off x="608330" y="2312670"/>
            <a:ext cx="10968990" cy="3607435"/>
          </a:xfrm>
        </p:spPr>
        <p:txBody>
          <a:bodyPr>
            <a:noAutofit/>
          </a:bodyPr>
          <a:p>
            <a:pPr marL="0" indent="0">
              <a:buNone/>
            </a:pPr>
            <a:r>
              <a:rPr lang="en-US" altLang="zh-CN" sz="2400">
                <a:solidFill>
                  <a:schemeClr val="tx1"/>
                </a:solidFill>
              </a:rPr>
              <a:t>According to the article  "</a:t>
            </a:r>
            <a:r>
              <a:rPr lang="en-US" altLang="zh-CN" sz="2400" i="1">
                <a:solidFill>
                  <a:schemeClr val="tx1"/>
                </a:solidFill>
              </a:rPr>
              <a:t>Teaching and Learning Guide for: Broadening the study of the Self: Integrating the Study of Personal Identity and Cultural Identity</a:t>
            </a:r>
            <a:r>
              <a:rPr lang="en-US" altLang="zh-CN" sz="2400">
                <a:solidFill>
                  <a:schemeClr val="tx1"/>
                </a:solidFill>
              </a:rPr>
              <a:t>" , the process of self-identity exploration is deeply influenced by the broader generational experiences individuals undergo. These experiences, shaped by the historical events of their time, develop into collective memories that affect how people perceive themselves and express their identity. </a:t>
            </a:r>
            <a:endParaRPr lang="en-US" altLang="zh-CN" sz="2400">
              <a:solidFill>
                <a:schemeClr val="tx1"/>
              </a:solidFill>
            </a:endParaRPr>
          </a:p>
          <a:p>
            <a:pPr marL="0" indent="0">
              <a:buNone/>
            </a:pPr>
            <a:endParaRPr lang="en-US" altLang="zh-CN" sz="2400">
              <a:solidFill>
                <a:schemeClr val="tx1"/>
              </a:solidFill>
            </a:endParaRPr>
          </a:p>
        </p:txBody>
      </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608400" y="680155"/>
            <a:ext cx="10969200" cy="705600"/>
          </a:xfrm>
        </p:spPr>
        <p:txBody>
          <a:bodyPr>
            <a:normAutofit fontScale="90000"/>
          </a:bodyPr>
          <a:p>
            <a:r>
              <a:rPr lang="en-US" altLang="zh-CN" b="1"/>
              <a:t>Link to the Second Concept: Redefining Boundaries</a:t>
            </a:r>
            <a:endParaRPr lang="en-US" altLang="zh-CN" b="1"/>
          </a:p>
        </p:txBody>
      </p:sp>
      <p:sp>
        <p:nvSpPr>
          <p:cNvPr id="3" name="内容占位符 2"/>
          <p:cNvSpPr>
            <a:spLocks noGrp="1"/>
          </p:cNvSpPr>
          <p:nvPr>
            <p:ph idx="1"/>
          </p:nvPr>
        </p:nvSpPr>
        <p:spPr>
          <a:xfrm>
            <a:off x="608330" y="1624330"/>
            <a:ext cx="10968990" cy="2167255"/>
          </a:xfrm>
        </p:spPr>
        <p:txBody>
          <a:bodyPr/>
          <a:p>
            <a:pPr marL="0" indent="0">
              <a:buNone/>
            </a:pPr>
            <a:r>
              <a:rPr lang="en-US" altLang="zh-CN" sz="2400"/>
              <a:t>Innovation and </a:t>
            </a:r>
            <a:r>
              <a:rPr lang="en-US" altLang="zh-CN" sz="2400">
                <a:sym typeface="+mn-ea"/>
              </a:rPr>
              <a:t>Critical engagement of my research </a:t>
            </a:r>
            <a:endParaRPr lang="en-US" altLang="zh-CN" sz="2400"/>
          </a:p>
          <a:p>
            <a:endParaRPr lang="en-US" altLang="zh-CN" sz="2400"/>
          </a:p>
        </p:txBody>
      </p:sp>
      <p:pic>
        <p:nvPicPr>
          <p:cNvPr id="4" name="图片 3" descr="R"/>
          <p:cNvPicPr>
            <a:picLocks noChangeAspect="1"/>
          </p:cNvPicPr>
          <p:nvPr/>
        </p:nvPicPr>
        <p:blipFill>
          <a:blip r:embed="rId1"/>
          <a:stretch>
            <a:fillRect/>
          </a:stretch>
        </p:blipFill>
        <p:spPr>
          <a:xfrm>
            <a:off x="5698490" y="2927985"/>
            <a:ext cx="6493510" cy="3652520"/>
          </a:xfrm>
          <a:prstGeom prst="rect">
            <a:avLst/>
          </a:prstGeom>
        </p:spPr>
      </p:pic>
      <p:sp>
        <p:nvSpPr>
          <p:cNvPr id="5" name="椭圆形标注 4"/>
          <p:cNvSpPr/>
          <p:nvPr/>
        </p:nvSpPr>
        <p:spPr>
          <a:xfrm>
            <a:off x="3648075" y="2792730"/>
            <a:ext cx="3243580" cy="2040255"/>
          </a:xfrm>
          <a:prstGeom prst="wedgeEllipseCallout">
            <a:avLst>
              <a:gd name="adj1" fmla="val 51856"/>
              <a:gd name="adj2" fmla="val 49903"/>
            </a:avLst>
          </a:prstGeom>
          <a:noFill/>
          <a:ln>
            <a:solidFill>
              <a:schemeClr val="tx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6" name="文本框 5"/>
          <p:cNvSpPr txBox="1"/>
          <p:nvPr/>
        </p:nvSpPr>
        <p:spPr>
          <a:xfrm>
            <a:off x="3957955" y="3181350"/>
            <a:ext cx="2623820" cy="890905"/>
          </a:xfrm>
          <a:prstGeom prst="rect">
            <a:avLst/>
          </a:prstGeom>
          <a:noFill/>
        </p:spPr>
        <p:txBody>
          <a:bodyPr wrap="square" rtlCol="0">
            <a:noAutofit/>
          </a:bodyPr>
          <a:p>
            <a:r>
              <a:rPr lang="en-US" altLang="zh-CN" sz="2400"/>
              <a:t>Judgement has come to you, modern society!</a:t>
            </a:r>
            <a:endParaRPr lang="en-US" altLang="zh-CN" sz="2400"/>
          </a:p>
        </p:txBody>
      </p:sp>
    </p:spTree>
    <p:custDataLst>
      <p:tags r:id="rId2"/>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ldLvl="0" animBg="1"/>
      <p:bldP spid="5" grpId="1" animBg="1"/>
      <p:bldP spid="6" grpId="0"/>
      <p:bldP spid="6"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The innovation of my </a:t>
            </a:r>
            <a:r>
              <a:rPr lang="en-US" altLang="zh-CN"/>
              <a:t>research</a:t>
            </a:r>
            <a:endParaRPr lang="en-US" altLang="zh-CN"/>
          </a:p>
        </p:txBody>
      </p:sp>
      <p:sp>
        <p:nvSpPr>
          <p:cNvPr id="3" name="内容占位符 2"/>
          <p:cNvSpPr>
            <a:spLocks noGrp="1"/>
          </p:cNvSpPr>
          <p:nvPr>
            <p:ph idx="1"/>
          </p:nvPr>
        </p:nvSpPr>
        <p:spPr>
          <a:xfrm>
            <a:off x="608330" y="1490345"/>
            <a:ext cx="10968990" cy="4183380"/>
          </a:xfrm>
        </p:spPr>
        <p:txBody>
          <a:bodyPr/>
          <a:p>
            <a:pPr marL="0" indent="0">
              <a:buNone/>
            </a:pPr>
            <a:r>
              <a:rPr lang="en-US" altLang="zh-CN"/>
              <a:t>Traditional figurative oil painting, with its focus on grand narratives, does not align with the lived experiences of people in modern life. As a result, this medium has gradually been overlooked by contemporary artists. (Craig Staff, 2019)</a:t>
            </a:r>
            <a:endParaRPr lang="en-US" altLang="zh-CN"/>
          </a:p>
          <a:p>
            <a:pPr marL="0" indent="0">
              <a:buNone/>
            </a:pPr>
            <a:r>
              <a:rPr lang="en-US" altLang="zh-CN"/>
              <a:t>Therefore, my research explores the artisitic practice of combining the medium of contemporary figurative oil painting with the narrative experiences of people in the digital age. Ultimately, it seeks to create a new artistic methodology, offering artists fresh perspectives on choosing mediums to express their thematic ideas.</a:t>
            </a:r>
            <a:endParaRPr lang="en-US" altLang="zh-CN"/>
          </a:p>
          <a:p>
            <a:endParaRPr lang="en-US" altLang="zh-CN"/>
          </a:p>
        </p:txBody>
      </p:sp>
      <p:pic>
        <p:nvPicPr>
          <p:cNvPr id="5" name="图片 4" descr="1a9b7e02cdc2838ca28da713f1bffe70"/>
          <p:cNvPicPr>
            <a:picLocks noChangeAspect="1"/>
          </p:cNvPicPr>
          <p:nvPr/>
        </p:nvPicPr>
        <p:blipFill>
          <a:blip r:embed="rId1"/>
          <a:stretch>
            <a:fillRect/>
          </a:stretch>
        </p:blipFill>
        <p:spPr>
          <a:xfrm>
            <a:off x="6600825" y="4405630"/>
            <a:ext cx="1956435" cy="2452370"/>
          </a:xfrm>
          <a:prstGeom prst="rect">
            <a:avLst/>
          </a:prstGeom>
        </p:spPr>
      </p:pic>
      <p:sp>
        <p:nvSpPr>
          <p:cNvPr id="6" name="椭圆形标注 5"/>
          <p:cNvSpPr/>
          <p:nvPr/>
        </p:nvSpPr>
        <p:spPr>
          <a:xfrm>
            <a:off x="8731250" y="4164330"/>
            <a:ext cx="2529840" cy="1588135"/>
          </a:xfrm>
          <a:prstGeom prst="wedgeEllipseCallout">
            <a:avLst>
              <a:gd name="adj1" fmla="val -54583"/>
              <a:gd name="adj2" fmla="val 54049"/>
            </a:avLst>
          </a:prstGeom>
          <a:noFill/>
          <a:ln>
            <a:solidFill>
              <a:schemeClr val="tx1"/>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7" name="文本框 6"/>
          <p:cNvSpPr txBox="1"/>
          <p:nvPr/>
        </p:nvSpPr>
        <p:spPr>
          <a:xfrm>
            <a:off x="8945245" y="4583430"/>
            <a:ext cx="2315845" cy="749300"/>
          </a:xfrm>
          <a:prstGeom prst="rect">
            <a:avLst/>
          </a:prstGeom>
          <a:noFill/>
        </p:spPr>
        <p:txBody>
          <a:bodyPr wrap="square" rtlCol="0">
            <a:noAutofit/>
          </a:bodyPr>
          <a:p>
            <a:r>
              <a:rPr lang="en-US" altLang="zh-CN" b="1"/>
              <a:t>I found something new ! ! !</a:t>
            </a:r>
            <a:endParaRPr lang="en-US" altLang="zh-CN" b="1"/>
          </a:p>
        </p:txBody>
      </p:sp>
    </p:spTree>
    <p:custDataLst>
      <p:tags r:id="rId2"/>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608400" y="515690"/>
            <a:ext cx="10969200" cy="705600"/>
          </a:xfrm>
        </p:spPr>
        <p:txBody>
          <a:bodyPr>
            <a:normAutofit fontScale="90000"/>
          </a:bodyPr>
          <a:p>
            <a:r>
              <a:rPr lang="en-US" altLang="zh-CN"/>
              <a:t>Critical engagement</a:t>
            </a:r>
            <a:br>
              <a:rPr lang="en-US" altLang="zh-CN"/>
            </a:br>
            <a:endParaRPr lang="en-US" altLang="zh-CN"/>
          </a:p>
        </p:txBody>
      </p:sp>
      <p:sp>
        <p:nvSpPr>
          <p:cNvPr id="3" name="内容占位符 2"/>
          <p:cNvSpPr>
            <a:spLocks noGrp="1"/>
          </p:cNvSpPr>
          <p:nvPr>
            <p:ph idx="1"/>
          </p:nvPr>
        </p:nvSpPr>
        <p:spPr>
          <a:xfrm>
            <a:off x="608330" y="1000760"/>
            <a:ext cx="11378565" cy="5304155"/>
          </a:xfrm>
        </p:spPr>
        <p:txBody>
          <a:bodyPr>
            <a:noAutofit/>
          </a:bodyPr>
          <a:p>
            <a:pPr marL="0" indent="0">
              <a:buNone/>
            </a:pPr>
            <a:r>
              <a:rPr lang="en-US" altLang="zh-CN"/>
              <a:t>Oil painting, as a classic art form, is often linked to big themes and traditional techniques. The French philosopher Jean-Fran</a:t>
            </a:r>
            <a:r>
              <a:rPr lang="en-US" altLang="en-US"/>
              <a:t>ç</a:t>
            </a:r>
            <a:r>
              <a:rPr lang="en-US" altLang="zh-CN"/>
              <a:t>ois Lyotard (1986) argued in his book The Postmodern Condition that grand narratives, which provide a unified story to explain human history, are becoming outdated in postmodern society. He believed these large, sweeping stories are being replaced by smaller, fragmented ones.</a:t>
            </a:r>
            <a:endParaRPr lang="en-US" altLang="zh-CN"/>
          </a:p>
          <a:p>
            <a:pPr marL="0" indent="0">
              <a:buNone/>
            </a:pPr>
            <a:r>
              <a:rPr lang="en-US" altLang="zh-CN"/>
              <a:t>The doomer meme, as a popular internet subculture among young users, can be seen as a symbolic expression of collective memory. It reflects the perspectives of young people on specific historical events. The narrative structure within this meme is fragmented, aligning with today's narrative habits.</a:t>
            </a:r>
            <a:endParaRPr lang="en-US" altLang="zh-CN"/>
          </a:p>
          <a:p>
            <a:pPr marL="0" indent="0">
              <a:buNone/>
            </a:pPr>
            <a:r>
              <a:rPr lang="en-US" altLang="zh-CN"/>
              <a:t>Why is it fragmented? The narrative structure of this meme is fragmented because individual experiences differ widely, yet they share commonalities within the same period. This blend of diverse and overlapping experiences creates the fragmented nature of the meme.</a:t>
            </a:r>
            <a:endParaRPr lang="en-US" altLang="zh-CN"/>
          </a:p>
          <a:p>
            <a:pPr marL="0" indent="0">
              <a:buNone/>
            </a:pPr>
            <a:endParaRPr lang="en-US" altLang="zh-CN"/>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p:pic>
        <p:nvPicPr>
          <p:cNvPr id="4" name="图片 3" descr="OIP (3)"/>
          <p:cNvPicPr>
            <a:picLocks noChangeAspect="1"/>
          </p:cNvPicPr>
          <p:nvPr/>
        </p:nvPicPr>
        <p:blipFill>
          <a:blip r:embed="rId1"/>
          <a:stretch>
            <a:fillRect/>
          </a:stretch>
        </p:blipFill>
        <p:spPr>
          <a:xfrm>
            <a:off x="1076325" y="384175"/>
            <a:ext cx="5202555" cy="6146165"/>
          </a:xfrm>
          <a:prstGeom prst="rect">
            <a:avLst/>
          </a:prstGeom>
        </p:spPr>
      </p:pic>
      <p:sp>
        <p:nvSpPr>
          <p:cNvPr id="9" name="文本框 8"/>
          <p:cNvSpPr txBox="1"/>
          <p:nvPr/>
        </p:nvSpPr>
        <p:spPr>
          <a:xfrm>
            <a:off x="8901430" y="3334385"/>
            <a:ext cx="2633980" cy="1026795"/>
          </a:xfrm>
          <a:prstGeom prst="rect">
            <a:avLst/>
          </a:prstGeom>
          <a:noFill/>
        </p:spPr>
        <p:txBody>
          <a:bodyPr wrap="square" rtlCol="0">
            <a:noAutofit/>
          </a:bodyPr>
          <a:p>
            <a:endParaRPr lang="en-US" altLang="zh-CN" sz="2000" b="1">
              <a:solidFill>
                <a:srgbClr val="FF0000"/>
              </a:solidFill>
            </a:endParaRPr>
          </a:p>
        </p:txBody>
      </p:sp>
      <p:sp>
        <p:nvSpPr>
          <p:cNvPr id="11" name="椭圆形标注 10"/>
          <p:cNvSpPr/>
          <p:nvPr/>
        </p:nvSpPr>
        <p:spPr>
          <a:xfrm>
            <a:off x="4239260" y="199390"/>
            <a:ext cx="3295015" cy="1774190"/>
          </a:xfrm>
          <a:prstGeom prst="wedgeEllipseCallout">
            <a:avLst>
              <a:gd name="adj1" fmla="val -52243"/>
              <a:gd name="adj2" fmla="val 37764"/>
            </a:avLst>
          </a:prstGeom>
          <a:noFill/>
          <a:ln w="5715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2" name="文本框 11"/>
          <p:cNvSpPr txBox="1"/>
          <p:nvPr/>
        </p:nvSpPr>
        <p:spPr>
          <a:xfrm>
            <a:off x="4570095" y="707390"/>
            <a:ext cx="2881630" cy="758190"/>
          </a:xfrm>
          <a:prstGeom prst="rect">
            <a:avLst/>
          </a:prstGeom>
          <a:noFill/>
        </p:spPr>
        <p:txBody>
          <a:bodyPr wrap="square" rtlCol="0">
            <a:noAutofit/>
          </a:bodyPr>
          <a:p>
            <a:r>
              <a:rPr lang="en-US" altLang="zh-CN" sz="2000" b="1">
                <a:solidFill>
                  <a:srgbClr val="FF0000"/>
                </a:solidFill>
              </a:rPr>
              <a:t>What a handsome devil</a:t>
            </a:r>
            <a:r>
              <a:rPr lang="zh-CN" altLang="en-US" b="1">
                <a:solidFill>
                  <a:srgbClr val="FF0000"/>
                </a:solidFill>
              </a:rPr>
              <a:t>！</a:t>
            </a:r>
            <a:endParaRPr lang="zh-CN" altLang="en-US" b="1">
              <a:solidFill>
                <a:srgbClr val="FF0000"/>
              </a:solidFill>
            </a:endParaRPr>
          </a:p>
        </p:txBody>
      </p:sp>
      <p:sp>
        <p:nvSpPr>
          <p:cNvPr id="14" name="乘号 13"/>
          <p:cNvSpPr/>
          <p:nvPr/>
        </p:nvSpPr>
        <p:spPr>
          <a:xfrm>
            <a:off x="2540635" y="1185545"/>
            <a:ext cx="1553845" cy="1522730"/>
          </a:xfrm>
          <a:prstGeom prst="mathMultiply">
            <a:avLst/>
          </a:prstGeom>
          <a:solidFill>
            <a:srgbClr val="FF0000"/>
          </a:solidFill>
          <a:ln>
            <a:solidFill>
              <a:srgbClr val="FF0000"/>
            </a:solidFill>
          </a:ln>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pic>
        <p:nvPicPr>
          <p:cNvPr id="15" name="图片 14" descr="R"/>
          <p:cNvPicPr>
            <a:picLocks noChangeAspect="1"/>
          </p:cNvPicPr>
          <p:nvPr/>
        </p:nvPicPr>
        <p:blipFill>
          <a:blip r:embed="rId2"/>
          <a:stretch>
            <a:fillRect/>
          </a:stretch>
        </p:blipFill>
        <p:spPr>
          <a:xfrm>
            <a:off x="1076325" y="328295"/>
            <a:ext cx="5201920" cy="6202045"/>
          </a:xfrm>
          <a:prstGeom prst="rect">
            <a:avLst/>
          </a:prstGeom>
        </p:spPr>
      </p:pic>
      <p:sp>
        <p:nvSpPr>
          <p:cNvPr id="16" name="椭圆形标注 15"/>
          <p:cNvSpPr/>
          <p:nvPr/>
        </p:nvSpPr>
        <p:spPr>
          <a:xfrm>
            <a:off x="4239260" y="199390"/>
            <a:ext cx="3295015" cy="1774190"/>
          </a:xfrm>
          <a:prstGeom prst="wedgeEllipseCallout">
            <a:avLst>
              <a:gd name="adj1" fmla="val -52243"/>
              <a:gd name="adj2" fmla="val 37764"/>
            </a:avLst>
          </a:prstGeom>
          <a:noFill/>
          <a:ln w="57150">
            <a:solidFill>
              <a:srgbClr val="FF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18" name="文本框 17"/>
          <p:cNvSpPr txBox="1"/>
          <p:nvPr/>
        </p:nvSpPr>
        <p:spPr>
          <a:xfrm>
            <a:off x="4445635" y="707390"/>
            <a:ext cx="2882265" cy="953770"/>
          </a:xfrm>
          <a:prstGeom prst="rect">
            <a:avLst/>
          </a:prstGeom>
          <a:noFill/>
        </p:spPr>
        <p:txBody>
          <a:bodyPr wrap="square" rtlCol="0">
            <a:noAutofit/>
          </a:bodyPr>
          <a:p>
            <a:r>
              <a:rPr lang="en-US" altLang="zh-CN" sz="2000" b="1">
                <a:solidFill>
                  <a:srgbClr val="FF0000"/>
                </a:solidFill>
              </a:rPr>
              <a:t>Times have changed, my lord...</a:t>
            </a:r>
            <a:endParaRPr lang="zh-CN" altLang="en-US" sz="2000" b="1">
              <a:solidFill>
                <a:srgbClr val="FF0000"/>
              </a:solidFill>
            </a:endParaRPr>
          </a:p>
        </p:txBody>
      </p:sp>
      <p:sp>
        <p:nvSpPr>
          <p:cNvPr id="19" name="文本框 18"/>
          <p:cNvSpPr txBox="1"/>
          <p:nvPr/>
        </p:nvSpPr>
        <p:spPr>
          <a:xfrm>
            <a:off x="7082155" y="2249170"/>
            <a:ext cx="4293235" cy="4126865"/>
          </a:xfrm>
          <a:prstGeom prst="rect">
            <a:avLst/>
          </a:prstGeom>
          <a:noFill/>
        </p:spPr>
        <p:txBody>
          <a:bodyPr wrap="square" rtlCol="0">
            <a:noAutofit/>
          </a:bodyPr>
          <a:p>
            <a:r>
              <a:rPr lang="en-US" altLang="zh-CN" sz="2000">
                <a:solidFill>
                  <a:schemeClr val="bg1"/>
                </a:solidFill>
                <a:sym typeface="+mn-ea"/>
              </a:rPr>
              <a:t>By integrating these traditional forms with contemporary culture, such as the Doomer meme, this research introduces a critical examination of traditional art. On a narrative level, it challenges the grand narratives of traditional figurative painting with meta-modern narratives that resonate more with contemporary individuals. These efforts represent a critique and challenge to the boundaries of traditional art through practical exploration. </a:t>
            </a:r>
            <a:endParaRPr lang="en-US" altLang="zh-CN" sz="2000">
              <a:solidFill>
                <a:schemeClr val="bg1"/>
              </a:solidFill>
            </a:endParaRPr>
          </a:p>
          <a:p>
            <a:endParaRPr lang="en-US" altLang="zh-CN" sz="2000">
              <a:solidFill>
                <a:schemeClr val="bg1"/>
              </a:solidFill>
            </a:endParaRPr>
          </a:p>
        </p:txBody>
      </p:sp>
    </p:spTree>
    <p:custDataLst>
      <p:tags r:id="rId3"/>
    </p:custData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 presetClass="entr" presetSubtype="1" fill="hold" grpId="0" nodeType="clickEffect">
                                  <p:stCondLst>
                                    <p:cond delay="0"/>
                                  </p:stCondLst>
                                  <p:childTnLst>
                                    <p:set>
                                      <p:cBhvr>
                                        <p:cTn id="19" dur="500" fill="hold">
                                          <p:stCondLst>
                                            <p:cond delay="0"/>
                                          </p:stCondLst>
                                        </p:cTn>
                                        <p:tgtEl>
                                          <p:spTgt spid="14"/>
                                        </p:tgtEl>
                                        <p:attrNameLst>
                                          <p:attrName>style.visibility</p:attrName>
                                        </p:attrNameLst>
                                      </p:cBhvr>
                                      <p:to>
                                        <p:strVal val="visible"/>
                                      </p:to>
                                    </p:set>
                                    <p:anim calcmode="lin" valueType="num">
                                      <p:cBhvr additive="base">
                                        <p:cTn id="20" dur="500" fill="hold"/>
                                        <p:tgtEl>
                                          <p:spTgt spid="14"/>
                                        </p:tgtEl>
                                        <p:attrNameLst>
                                          <p:attrName>ppt_x</p:attrName>
                                        </p:attrNameLst>
                                      </p:cBhvr>
                                      <p:tavLst>
                                        <p:tav tm="0">
                                          <p:val>
                                            <p:strVal val="#ppt_x"/>
                                          </p:val>
                                        </p:tav>
                                        <p:tav tm="100000">
                                          <p:val>
                                            <p:strVal val="#ppt_x"/>
                                          </p:val>
                                        </p:tav>
                                      </p:tavLst>
                                    </p:anim>
                                    <p:anim calcmode="lin" valueType="num">
                                      <p:cBhvr additive="base">
                                        <p:cTn id="21"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xit" presetSubtype="4" fill="hold" grpId="2" nodeType="clickEffect">
                                  <p:stCondLst>
                                    <p:cond delay="0"/>
                                  </p:stCondLst>
                                  <p:childTnLst>
                                    <p:animEffect transition="out" filter="wipe(down)">
                                      <p:cBhvr>
                                        <p:cTn id="25" dur="500"/>
                                        <p:tgtEl>
                                          <p:spTgt spid="11"/>
                                        </p:tgtEl>
                                      </p:cBhvr>
                                    </p:animEffect>
                                    <p:set>
                                      <p:cBhvr>
                                        <p:cTn id="26" dur="1" fill="hold">
                                          <p:stCondLst>
                                            <p:cond delay="499"/>
                                          </p:stCondLst>
                                        </p:cTn>
                                        <p:tgtEl>
                                          <p:spTgt spid="11"/>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2" presetClass="exit" presetSubtype="4" fill="hold" grpId="2" nodeType="clickEffect">
                                  <p:stCondLst>
                                    <p:cond delay="0"/>
                                  </p:stCondLst>
                                  <p:childTnLst>
                                    <p:animEffect transition="out" filter="wipe(down)">
                                      <p:cBhvr>
                                        <p:cTn id="30" dur="500"/>
                                        <p:tgtEl>
                                          <p:spTgt spid="12"/>
                                        </p:tgtEl>
                                      </p:cBhvr>
                                    </p:animEffect>
                                    <p:set>
                                      <p:cBhvr>
                                        <p:cTn id="31" dur="1" fill="hold">
                                          <p:stCondLst>
                                            <p:cond delay="499"/>
                                          </p:stCondLst>
                                        </p:cTn>
                                        <p:tgtEl>
                                          <p:spTgt spid="12"/>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3" presetClass="entr" presetSubtype="10" fill="hold"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blinds(horizontal)">
                                      <p:cBhvr>
                                        <p:cTn id="36" dur="500"/>
                                        <p:tgtEl>
                                          <p:spTgt spid="15"/>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9" grpId="1"/>
      <p:bldP spid="11" grpId="0" bldLvl="0" animBg="1"/>
      <p:bldP spid="11" grpId="1" animBg="1"/>
      <p:bldP spid="14" grpId="0" bldLvl="0" animBg="1"/>
      <p:bldP spid="14" grpId="1" animBg="1"/>
      <p:bldP spid="12" grpId="0"/>
      <p:bldP spid="12" grpId="1"/>
      <p:bldP spid="12" grpId="2"/>
      <p:bldP spid="11" grpId="2" bldLvl="0" animBg="1"/>
      <p:bldP spid="16" grpId="0" bldLvl="0" animBg="1"/>
      <p:bldP spid="16" grpId="1" animBg="1"/>
      <p:bldP spid="18" grpId="0"/>
      <p:bldP spid="18" grpId="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1">
            <a:alphaModFix amt="70000"/>
          </a:blip>
          <a:stretch>
            <a:fillRect/>
          </a:stretch>
        </a:blipFill>
        <a:effectLst/>
      </p:bgPr>
    </p:bg>
    <p:spTree>
      <p:nvGrpSpPr>
        <p:cNvPr id="1" name=""/>
        <p:cNvGrpSpPr/>
        <p:nvPr/>
      </p:nvGrpSpPr>
      <p:grpSpPr/>
      <p:sp>
        <p:nvSpPr>
          <p:cNvPr id="3" name="内容占位符 2"/>
          <p:cNvSpPr>
            <a:spLocks noGrp="1"/>
          </p:cNvSpPr>
          <p:nvPr>
            <p:ph idx="1"/>
          </p:nvPr>
        </p:nvSpPr>
        <p:spPr>
          <a:xfrm>
            <a:off x="4700905" y="3367405"/>
            <a:ext cx="6400165" cy="3628390"/>
          </a:xfrm>
        </p:spPr>
        <p:txBody>
          <a:bodyPr>
            <a:normAutofit/>
          </a:bodyPr>
          <a:p>
            <a:pPr marL="0" indent="0">
              <a:buNone/>
            </a:pPr>
            <a:r>
              <a:rPr lang="en-US" altLang="zh-CN" sz="3200" b="1">
                <a:solidFill>
                  <a:schemeClr val="tx1"/>
                </a:solidFill>
              </a:rPr>
              <a:t>Thank you for standing through the 8mins of torment.</a:t>
            </a:r>
            <a:endParaRPr lang="en-US" altLang="zh-CN" sz="3200" b="1">
              <a:solidFill>
                <a:schemeClr val="tx1"/>
              </a:solidFill>
            </a:endParaRPr>
          </a:p>
          <a:p>
            <a:pPr marL="0" indent="0">
              <a:buNone/>
            </a:pPr>
            <a:r>
              <a:rPr lang="en-US" altLang="zh-CN" sz="3200" b="1">
                <a:solidFill>
                  <a:schemeClr val="tx1"/>
                </a:solidFill>
              </a:rPr>
              <a:t>Hope everyone has a great </a:t>
            </a:r>
            <a:r>
              <a:rPr lang="en-US" altLang="zh-CN" sz="3200" b="1">
                <a:solidFill>
                  <a:srgbClr val="FF0000"/>
                </a:solidFill>
              </a:rPr>
              <a:t>Christmas Day</a:t>
            </a:r>
            <a:r>
              <a:rPr lang="zh-CN" altLang="en-US" sz="3200" b="1">
                <a:solidFill>
                  <a:srgbClr val="FF0000"/>
                </a:solidFill>
              </a:rPr>
              <a:t>！</a:t>
            </a:r>
            <a:endParaRPr lang="zh-CN" altLang="en-US" sz="3200" b="1">
              <a:solidFill>
                <a:srgbClr val="FF0000"/>
              </a:solidFill>
            </a:endParaRPr>
          </a:p>
        </p:txBody>
      </p:sp>
    </p:spTree>
    <p:custDataLst>
      <p:tags r:id="rId2"/>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608400" y="330270"/>
            <a:ext cx="10969200" cy="705600"/>
          </a:xfrm>
        </p:spPr>
        <p:txBody>
          <a:bodyPr>
            <a:normAutofit/>
          </a:bodyPr>
          <a:p>
            <a:r>
              <a:rPr lang="en-US" altLang="zh-CN"/>
              <a:t>Reference</a:t>
            </a:r>
            <a:endParaRPr lang="en-US" altLang="zh-CN"/>
          </a:p>
        </p:txBody>
      </p:sp>
      <p:sp>
        <p:nvSpPr>
          <p:cNvPr id="3" name="内容占位符 2"/>
          <p:cNvSpPr>
            <a:spLocks noGrp="1"/>
          </p:cNvSpPr>
          <p:nvPr>
            <p:ph idx="1"/>
          </p:nvPr>
        </p:nvSpPr>
        <p:spPr>
          <a:xfrm>
            <a:off x="608330" y="1129030"/>
            <a:ext cx="10845800" cy="5150485"/>
          </a:xfrm>
        </p:spPr>
        <p:txBody>
          <a:bodyPr>
            <a:normAutofit fontScale="25000"/>
          </a:bodyPr>
          <a:p>
            <a:r>
              <a:rPr lang="en-US" altLang="zh-CN" sz="5335"/>
              <a:t>Zaks, L. (2021). The Culture-Centred Paradigm in Contemporary Art. Quaestio Rossica, 9(2). https://doi.org/10.15826/qr.2021.2.587</a:t>
            </a:r>
            <a:endParaRPr lang="en-US" altLang="zh-CN" sz="5335"/>
          </a:p>
          <a:p>
            <a:r>
              <a:rPr lang="en-US" altLang="zh-CN" sz="5335"/>
              <a:t>Vecchiotti, R. (2018). Contemporary Leadership: The Perspective of a Practitioner.</a:t>
            </a:r>
            <a:r>
              <a:rPr lang="en-US" altLang="en-US" sz="5335"/>
              <a:t> </a:t>
            </a:r>
            <a:r>
              <a:rPr lang="en-US" altLang="zh-CN" sz="5335"/>
              <a:t>Journal of Leadership Studies (Hoboken, N.J.),</a:t>
            </a:r>
            <a:r>
              <a:rPr lang="en-US" altLang="en-US" sz="5335"/>
              <a:t> </a:t>
            </a:r>
            <a:r>
              <a:rPr lang="en-US" altLang="zh-CN" sz="5335"/>
              <a:t>12(2), 40–45. https://doi.org/10.1002/jls.21573\</a:t>
            </a:r>
            <a:endParaRPr lang="en-US" altLang="zh-CN" sz="5335"/>
          </a:p>
          <a:p>
            <a:r>
              <a:rPr lang="en-US" altLang="zh-CN" sz="5335"/>
              <a:t>Sarangi, D., Doomer and Dasein: Reading Heidegger in the Context of 21st Century Internet Culture. [pdf] Available at: https://d1wqtxts1xzle7.cloudfront.net/104155904/Article-1-1-_20-Doomer-and-Dasein-Reading-Heidegger-in-the-context-of-21st-Century-libre.pdf [Accessed 17 Nov. 2024].</a:t>
            </a:r>
            <a:endParaRPr lang="en-US" altLang="zh-CN" sz="5335"/>
          </a:p>
          <a:p>
            <a:r>
              <a:rPr lang="en-US" altLang="zh-CN" sz="5335"/>
              <a:t>Schwartz, S.J., Zamboanga, B.L. and Weisskirch, R.S. (2009) ‘Teaching and Learning Guide for: Broadening the study of the Self: Integrating the Study of Personal Identity and Cultural Identity’,</a:t>
            </a:r>
            <a:r>
              <a:rPr lang="en-US" altLang="en-US" sz="5335"/>
              <a:t> </a:t>
            </a:r>
            <a:r>
              <a:rPr lang="en-US" altLang="zh-CN" sz="5335"/>
              <a:t>Social and personality psychology compass, 3(2), pp. 171–177. Available at: https://doi.org/10.1111/j.1751-9004.2008.00163.x.</a:t>
            </a:r>
            <a:endParaRPr lang="en-US" altLang="zh-CN" sz="5335"/>
          </a:p>
          <a:p>
            <a:r>
              <a:rPr lang="en-US" altLang="zh-CN" sz="5335"/>
              <a:t>Radanovic, D., Olga, L. and Vande Winkel, R. (2024) ‘Beyond East and West Auto (Art) Ethnography: Challenges and Reflections’,</a:t>
            </a:r>
            <a:r>
              <a:rPr lang="en-US" altLang="en-US" sz="5335"/>
              <a:t> </a:t>
            </a:r>
            <a:r>
              <a:rPr lang="en-US" altLang="zh-CN" sz="5335"/>
              <a:t>The international journal of social, political and community agendas in the arts, 19(2), pp. 39–60. Available at: https://doi.org/10.18848/2326-9960/CGP/v19i02/39-60.</a:t>
            </a:r>
            <a:endParaRPr lang="en-US" altLang="zh-CN" sz="5335"/>
          </a:p>
          <a:p>
            <a:r>
              <a:rPr lang="en-US" altLang="zh-CN" sz="5335"/>
              <a:t>Staff, C. G. (2019). After modernist painting : the history of a contemporary practice (First edition.). I.B. Tauris &amp; Co. Ltd. https://doi.org/10.5040/9780755603404</a:t>
            </a:r>
            <a:endParaRPr lang="en-US" altLang="zh-CN" sz="5335"/>
          </a:p>
          <a:p>
            <a:r>
              <a:rPr lang="en-US" altLang="zh-CN" sz="5335"/>
              <a:t>Lyotard, J.-F., 1986. The Postmodern Condition: A Report on Knowledge. Edited by Jean-Francois Lyotard. Translated by G. Bennington and B. Massumi. Manchester: Manchester University Press.</a:t>
            </a:r>
            <a:endParaRPr lang="en-US" altLang="zh-CN" sz="5335"/>
          </a:p>
          <a:p>
            <a:endParaRPr lang="en-US" altLang="zh-CN"/>
          </a:p>
          <a:p>
            <a:endParaRPr lang="en-US" altLang="zh-CN"/>
          </a:p>
          <a:p>
            <a:endParaRPr lang="en-US" altLang="zh-CN"/>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081_1*a*1"/>
  <p:tag name="KSO_WM_TEMPLATE_CATEGORY" val="custom"/>
  <p:tag name="KSO_WM_TEMPLATE_INDEX" val="20205081"/>
  <p:tag name="KSO_WM_UNIT_LAYERLEVEL" val="1"/>
  <p:tag name="KSO_WM_TAG_VERSION" val="1.0"/>
  <p:tag name="KSO_WM_BEAUTIFY_FLAG" val="#wm#"/>
</p:tagLst>
</file>

<file path=ppt/tags/tag64.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081_1*b*1"/>
  <p:tag name="KSO_WM_TEMPLATE_CATEGORY" val="custom"/>
  <p:tag name="KSO_WM_TEMPLATE_INDEX" val="20205081"/>
  <p:tag name="KSO_WM_UNIT_LAYERLEVEL" val="1"/>
  <p:tag name="KSO_WM_TAG_VERSION" val="1.0"/>
  <p:tag name="KSO_WM_BEAUTIFY_FLAG" val="#wm#"/>
</p:tagLst>
</file>

<file path=ppt/tags/tag6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resource_record_key" val="{&quot;13&quot;:[19948767],&quot;65&quot;:[20205081]}"/>
</p:tagLst>
</file>

<file path=ppt/tags/tag66.xml><?xml version="1.0" encoding="utf-8"?>
<p:tagLst xmlns:p="http://schemas.openxmlformats.org/presentationml/2006/main">
  <p:tag name="KSO_WM_BEAUTIFY_FLAG" val="#wm#"/>
  <p:tag name="KSO_WM_TEMPLATE_CATEGORY" val="custom"/>
  <p:tag name="KSO_WM_TEMPLATE_INDEX" val="20205081"/>
</p:tagLst>
</file>

<file path=ppt/tags/tag67.xml><?xml version="1.0" encoding="utf-8"?>
<p:tagLst xmlns:p="http://schemas.openxmlformats.org/presentationml/2006/main">
  <p:tag name="KSO_WM_BEAUTIFY_FLAG" val="#wm#"/>
  <p:tag name="KSO_WM_TEMPLATE_CATEGORY" val="custom"/>
  <p:tag name="KSO_WM_TEMPLATE_INDEX" val="20205081"/>
</p:tagLst>
</file>

<file path=ppt/tags/tag68.xml><?xml version="1.0" encoding="utf-8"?>
<p:tagLst xmlns:p="http://schemas.openxmlformats.org/presentationml/2006/main">
  <p:tag name="KSO_WM_BEAUTIFY_FLAG" val="#wm#"/>
  <p:tag name="KSO_WM_TEMPLATE_CATEGORY" val="custom"/>
  <p:tag name="KSO_WM_TEMPLATE_INDEX" val="20205081"/>
</p:tagLst>
</file>

<file path=ppt/tags/tag69.xml><?xml version="1.0" encoding="utf-8"?>
<p:tagLst xmlns:p="http://schemas.openxmlformats.org/presentationml/2006/main">
  <p:tag name="KSO_WM_BEAUTIFY_FLAG" val="#wm#"/>
  <p:tag name="KSO_WM_TEMPLATE_CATEGORY" val="custom"/>
  <p:tag name="KSO_WM_TEMPLATE_INDEX" val="20205081"/>
</p:tagLst>
</file>

<file path=ppt/tags/tag70.xml><?xml version="1.0" encoding="utf-8"?>
<p:tagLst xmlns:p="http://schemas.openxmlformats.org/presentationml/2006/main">
  <p:tag name="KSO_WM_BEAUTIFY_FLAG" val="#wm#"/>
  <p:tag name="KSO_WM_TEMPLATE_CATEGORY" val="custom"/>
  <p:tag name="KSO_WM_TEMPLATE_INDEX" val="20205081"/>
</p:tagLst>
</file>

<file path=ppt/tags/tag71.xml><?xml version="1.0" encoding="utf-8"?>
<p:tagLst xmlns:p="http://schemas.openxmlformats.org/presentationml/2006/main">
  <p:tag name="KSO_WM_BEAUTIFY_FLAG" val="#wm#"/>
  <p:tag name="KSO_WM_TEMPLATE_CATEGORY" val="custom"/>
  <p:tag name="KSO_WM_TEMPLATE_INDEX" val="20205081"/>
</p:tagLst>
</file>

<file path=ppt/tags/tag72.xml><?xml version="1.0" encoding="utf-8"?>
<p:tagLst xmlns:p="http://schemas.openxmlformats.org/presentationml/2006/main">
  <p:tag name="KSO_WM_BEAUTIFY_FLAG" val="#wm#"/>
  <p:tag name="KSO_WM_TEMPLATE_CATEGORY" val="custom"/>
  <p:tag name="KSO_WM_TEMPLATE_INDEX" val="20205081"/>
</p:tagLst>
</file>

<file path=ppt/tags/tag73.xml><?xml version="1.0" encoding="utf-8"?>
<p:tagLst xmlns:p="http://schemas.openxmlformats.org/presentationml/2006/main">
  <p:tag name="KSO_WM_BEAUTIFY_FLAG" val="#wm#"/>
  <p:tag name="KSO_WM_TEMPLATE_CATEGORY" val="custom"/>
  <p:tag name="KSO_WM_TEMPLATE_INDEX" val="20205081"/>
</p:tagLst>
</file>

<file path=ppt/tags/tag74.xml><?xml version="1.0" encoding="utf-8"?>
<p:tagLst xmlns:p="http://schemas.openxmlformats.org/presentationml/2006/main">
  <p:tag name="KSO_WM_BEAUTIFY_FLAG" val="#wm#"/>
  <p:tag name="KSO_WM_TEMPLATE_CATEGORY" val="custom"/>
  <p:tag name="KSO_WM_TEMPLATE_INDEX" val="20205081"/>
</p:tagLst>
</file>

<file path=ppt/tags/tag75.xml><?xml version="1.0" encoding="utf-8"?>
<p:tagLst xmlns:p="http://schemas.openxmlformats.org/presentationml/2006/main">
  <p:tag name="KSO_WM_BEAUTIFY_FLAG" val="#wm#"/>
  <p:tag name="KSO_WM_TEMPLATE_CATEGORY" val="custom"/>
  <p:tag name="KSO_WM_TEMPLATE_INDEX" val="20205081"/>
</p:tagLst>
</file>

<file path=ppt/tags/tag76.xml><?xml version="1.0" encoding="utf-8"?>
<p:tagLst xmlns:p="http://schemas.openxmlformats.org/presentationml/2006/main">
  <p:tag name="KSO_WM_BEAUTIFY_FLAG" val="#wm#"/>
  <p:tag name="KSO_WM_TEMPLATE_CATEGORY" val="custom"/>
  <p:tag name="KSO_WM_TEMPLATE_INDEX" val="20205081"/>
</p:tagLst>
</file>

<file path=ppt/tags/tag77.xml><?xml version="1.0" encoding="utf-8"?>
<p:tagLst xmlns:p="http://schemas.openxmlformats.org/presentationml/2006/main">
  <p:tag name="KSO_WM_BEAUTIFY_FLAG" val="#wm#"/>
  <p:tag name="KSO_WM_TEMPLATE_CATEGORY" val="custom"/>
  <p:tag name="KSO_WM_TEMPLATE_INDEX" val="20205081"/>
</p:tagLst>
</file>

<file path=ppt/tags/tag78.xml><?xml version="1.0" encoding="utf-8"?>
<p:tagLst xmlns:p="http://schemas.openxmlformats.org/presentationml/2006/main">
  <p:tag name="resource_record_key" val="{&quot;13&quot;:[19948767],&quot;65&quot;:[20205081]}"/>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6931</Words>
  <Application>WPS 演示</Application>
  <PresentationFormat>宽屏</PresentationFormat>
  <Paragraphs>91</Paragraphs>
  <Slides>13</Slides>
  <Notes>4</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13</vt:i4>
      </vt:variant>
    </vt:vector>
  </HeadingPairs>
  <TitlesOfParts>
    <vt:vector size="21" baseType="lpstr">
      <vt:lpstr>Arial</vt:lpstr>
      <vt:lpstr>宋体</vt:lpstr>
      <vt:lpstr>Wingdings</vt:lpstr>
      <vt:lpstr>Wingdings</vt:lpstr>
      <vt:lpstr>微软雅黑</vt:lpstr>
      <vt:lpstr>Arial Unicode MS</vt:lpstr>
      <vt:lpstr>Calibri</vt:lpstr>
      <vt:lpstr>WPS</vt:lpstr>
      <vt:lpstr>Confessions from a Contemporary Doomer</vt:lpstr>
      <vt:lpstr>What is the meaning of contemporary?</vt:lpstr>
      <vt:lpstr>What about Contemporary Practitioner?</vt:lpstr>
      <vt:lpstr>PowerPoint 演示文稿</vt:lpstr>
      <vt:lpstr>Link to the First Concept: Grounded in Contemporary Contexts  </vt:lpstr>
      <vt:lpstr>What is doomer?</vt:lpstr>
      <vt:lpstr>Why doomerism is contemporary?</vt:lpstr>
      <vt:lpstr>Link to the Second Concept: Redefining Boundaries</vt:lpstr>
      <vt:lpstr>The innovation of my research</vt:lpstr>
      <vt:lpstr>Critical engagement </vt:lpstr>
      <vt:lpstr>PowerPoint 演示文稿</vt:lpstr>
      <vt:lpstr>PowerPoint 演示文稿</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微信用户</cp:lastModifiedBy>
  <cp:revision>171</cp:revision>
  <dcterms:created xsi:type="dcterms:W3CDTF">2019-06-19T02:08:00Z</dcterms:created>
  <dcterms:modified xsi:type="dcterms:W3CDTF">2024-12-08T23:46:22Z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2052-12.1.0.19302</vt:lpwstr>
  </property>
  <property fmtid="{D5CDD505-2E9C-101B-9397-08002B2CF9AE}" pid="3" name="ICV">
    <vt:lpwstr>CE70D949FEDD4A759A5C1804C66AC869_11</vt:lpwstr>
  </property>
</Properties>
</file>