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70" r:id="rId3"/>
    <p:sldId id="257" r:id="rId4"/>
    <p:sldId id="271" r:id="rId5"/>
    <p:sldId id="272" r:id="rId6"/>
    <p:sldId id="258" r:id="rId7"/>
    <p:sldId id="259" r:id="rId8"/>
    <p:sldId id="260" r:id="rId9"/>
    <p:sldId id="261" r:id="rId10"/>
    <p:sldId id="262" r:id="rId11"/>
    <p:sldId id="263" r:id="rId12"/>
    <p:sldId id="264" r:id="rId13"/>
    <p:sldId id="265" r:id="rId14"/>
    <p:sldId id="266" r:id="rId15"/>
    <p:sldId id="267" r:id="rId16"/>
    <p:sldId id="268" r:id="rId17"/>
    <p:sldId id="26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0D2788-0BA5-ED46-AECE-5CCC621BDB3A}" v="2017" dt="2026-06-14T16:19:02.053"/>
    <p1510:client id="{93131874-D46E-3854-7467-F80494AA4874}" v="2427" dt="2026-06-14T17:26:45.4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nae Briana Haynes (2419752)" userId="S::2419752@student.uwtsd.ac.uk::88b26565-e541-4473-8107-ea332f45095c" providerId="AD" clId="Web-{93131874-D46E-3854-7467-F80494AA4874}"/>
    <pc:docChg chg="addSld modSld">
      <pc:chgData name="Monae Briana Haynes (2419752)" userId="S::2419752@student.uwtsd.ac.uk::88b26565-e541-4473-8107-ea332f45095c" providerId="AD" clId="Web-{93131874-D46E-3854-7467-F80494AA4874}" dt="2026-06-14T17:26:42.294" v="2457" actId="20577"/>
      <pc:docMkLst>
        <pc:docMk/>
      </pc:docMkLst>
      <pc:sldChg chg="modSp">
        <pc:chgData name="Monae Briana Haynes (2419752)" userId="S::2419752@student.uwtsd.ac.uk::88b26565-e541-4473-8107-ea332f45095c" providerId="AD" clId="Web-{93131874-D46E-3854-7467-F80494AA4874}" dt="2026-06-14T17:17:51.247" v="2383" actId="20577"/>
        <pc:sldMkLst>
          <pc:docMk/>
          <pc:sldMk cId="1968603352" sldId="256"/>
        </pc:sldMkLst>
        <pc:spChg chg="mod">
          <ac:chgData name="Monae Briana Haynes (2419752)" userId="S::2419752@student.uwtsd.ac.uk::88b26565-e541-4473-8107-ea332f45095c" providerId="AD" clId="Web-{93131874-D46E-3854-7467-F80494AA4874}" dt="2026-06-14T17:17:51.247" v="2383" actId="20577"/>
          <ac:spMkLst>
            <pc:docMk/>
            <pc:sldMk cId="1968603352" sldId="256"/>
            <ac:spMk id="3" creationId="{C80F61D9-761D-EA76-DC4B-CEA57B147323}"/>
          </ac:spMkLst>
        </pc:spChg>
      </pc:sldChg>
      <pc:sldChg chg="modSp">
        <pc:chgData name="Monae Briana Haynes (2419752)" userId="S::2419752@student.uwtsd.ac.uk::88b26565-e541-4473-8107-ea332f45095c" providerId="AD" clId="Web-{93131874-D46E-3854-7467-F80494AA4874}" dt="2026-06-14T16:51:36.685" v="2018" actId="20577"/>
        <pc:sldMkLst>
          <pc:docMk/>
          <pc:sldMk cId="2786150975" sldId="259"/>
        </pc:sldMkLst>
        <pc:spChg chg="mod">
          <ac:chgData name="Monae Briana Haynes (2419752)" userId="S::2419752@student.uwtsd.ac.uk::88b26565-e541-4473-8107-ea332f45095c" providerId="AD" clId="Web-{93131874-D46E-3854-7467-F80494AA4874}" dt="2026-06-14T16:51:36.685" v="2018" actId="20577"/>
          <ac:spMkLst>
            <pc:docMk/>
            <pc:sldMk cId="2786150975" sldId="259"/>
            <ac:spMk id="3" creationId="{E42E248C-AFF8-FCE8-2013-7123967FD959}"/>
          </ac:spMkLst>
        </pc:spChg>
      </pc:sldChg>
      <pc:sldChg chg="modSp">
        <pc:chgData name="Monae Briana Haynes (2419752)" userId="S::2419752@student.uwtsd.ac.uk::88b26565-e541-4473-8107-ea332f45095c" providerId="AD" clId="Web-{93131874-D46E-3854-7467-F80494AA4874}" dt="2026-06-14T16:49:28.650" v="1889" actId="20577"/>
        <pc:sldMkLst>
          <pc:docMk/>
          <pc:sldMk cId="2766073725" sldId="260"/>
        </pc:sldMkLst>
        <pc:spChg chg="mod">
          <ac:chgData name="Monae Briana Haynes (2419752)" userId="S::2419752@student.uwtsd.ac.uk::88b26565-e541-4473-8107-ea332f45095c" providerId="AD" clId="Web-{93131874-D46E-3854-7467-F80494AA4874}" dt="2026-06-14T16:49:28.650" v="1889" actId="20577"/>
          <ac:spMkLst>
            <pc:docMk/>
            <pc:sldMk cId="2766073725" sldId="260"/>
            <ac:spMk id="3" creationId="{BDC3F250-FAAA-5E8F-4C0A-9863CCC4C83E}"/>
          </ac:spMkLst>
        </pc:spChg>
      </pc:sldChg>
      <pc:sldChg chg="modSp">
        <pc:chgData name="Monae Briana Haynes (2419752)" userId="S::2419752@student.uwtsd.ac.uk::88b26565-e541-4473-8107-ea332f45095c" providerId="AD" clId="Web-{93131874-D46E-3854-7467-F80494AA4874}" dt="2026-06-14T16:48:12.679" v="1798" actId="20577"/>
        <pc:sldMkLst>
          <pc:docMk/>
          <pc:sldMk cId="2746087886" sldId="261"/>
        </pc:sldMkLst>
        <pc:spChg chg="mod">
          <ac:chgData name="Monae Briana Haynes (2419752)" userId="S::2419752@student.uwtsd.ac.uk::88b26565-e541-4473-8107-ea332f45095c" providerId="AD" clId="Web-{93131874-D46E-3854-7467-F80494AA4874}" dt="2026-06-14T16:48:12.679" v="1798" actId="20577"/>
          <ac:spMkLst>
            <pc:docMk/>
            <pc:sldMk cId="2746087886" sldId="261"/>
            <ac:spMk id="3" creationId="{E4AEE3C2-9A9F-E178-8486-6BE263A1BBA2}"/>
          </ac:spMkLst>
        </pc:spChg>
      </pc:sldChg>
      <pc:sldChg chg="modSp">
        <pc:chgData name="Monae Briana Haynes (2419752)" userId="S::2419752@student.uwtsd.ac.uk::88b26565-e541-4473-8107-ea332f45095c" providerId="AD" clId="Web-{93131874-D46E-3854-7467-F80494AA4874}" dt="2026-06-14T17:01:29.796" v="2262" actId="20577"/>
        <pc:sldMkLst>
          <pc:docMk/>
          <pc:sldMk cId="3303161725" sldId="263"/>
        </pc:sldMkLst>
        <pc:spChg chg="mod">
          <ac:chgData name="Monae Briana Haynes (2419752)" userId="S::2419752@student.uwtsd.ac.uk::88b26565-e541-4473-8107-ea332f45095c" providerId="AD" clId="Web-{93131874-D46E-3854-7467-F80494AA4874}" dt="2026-06-14T17:01:29.796" v="2262" actId="20577"/>
          <ac:spMkLst>
            <pc:docMk/>
            <pc:sldMk cId="3303161725" sldId="263"/>
            <ac:spMk id="3" creationId="{EFF1543D-7EDD-D04B-178E-F0C6CAD4CF3D}"/>
          </ac:spMkLst>
        </pc:spChg>
      </pc:sldChg>
      <pc:sldChg chg="modSp">
        <pc:chgData name="Monae Briana Haynes (2419752)" userId="S::2419752@student.uwtsd.ac.uk::88b26565-e541-4473-8107-ea332f45095c" providerId="AD" clId="Web-{93131874-D46E-3854-7467-F80494AA4874}" dt="2026-06-14T17:12:52.629" v="2270" actId="20577"/>
        <pc:sldMkLst>
          <pc:docMk/>
          <pc:sldMk cId="1450756161" sldId="269"/>
        </pc:sldMkLst>
        <pc:spChg chg="mod">
          <ac:chgData name="Monae Briana Haynes (2419752)" userId="S::2419752@student.uwtsd.ac.uk::88b26565-e541-4473-8107-ea332f45095c" providerId="AD" clId="Web-{93131874-D46E-3854-7467-F80494AA4874}" dt="2026-06-14T17:12:52.629" v="2270" actId="20577"/>
          <ac:spMkLst>
            <pc:docMk/>
            <pc:sldMk cId="1450756161" sldId="269"/>
            <ac:spMk id="3" creationId="{6E1E0053-7D2C-04BF-9D2A-9587785EB579}"/>
          </ac:spMkLst>
        </pc:spChg>
      </pc:sldChg>
      <pc:sldChg chg="modSp">
        <pc:chgData name="Monae Briana Haynes (2419752)" userId="S::2419752@student.uwtsd.ac.uk::88b26565-e541-4473-8107-ea332f45095c" providerId="AD" clId="Web-{93131874-D46E-3854-7467-F80494AA4874}" dt="2026-06-14T17:25:38.261" v="2456" actId="20577"/>
        <pc:sldMkLst>
          <pc:docMk/>
          <pc:sldMk cId="1151701989" sldId="270"/>
        </pc:sldMkLst>
        <pc:spChg chg="mod">
          <ac:chgData name="Monae Briana Haynes (2419752)" userId="S::2419752@student.uwtsd.ac.uk::88b26565-e541-4473-8107-ea332f45095c" providerId="AD" clId="Web-{93131874-D46E-3854-7467-F80494AA4874}" dt="2026-06-14T17:20:06.157" v="2387" actId="20577"/>
          <ac:spMkLst>
            <pc:docMk/>
            <pc:sldMk cId="1151701989" sldId="270"/>
            <ac:spMk id="2" creationId="{44A10D41-C5B6-7938-8B41-78270B4E118A}"/>
          </ac:spMkLst>
        </pc:spChg>
        <pc:spChg chg="mod">
          <ac:chgData name="Monae Briana Haynes (2419752)" userId="S::2419752@student.uwtsd.ac.uk::88b26565-e541-4473-8107-ea332f45095c" providerId="AD" clId="Web-{93131874-D46E-3854-7467-F80494AA4874}" dt="2026-06-14T17:25:38.261" v="2456" actId="20577"/>
          <ac:spMkLst>
            <pc:docMk/>
            <pc:sldMk cId="1151701989" sldId="270"/>
            <ac:spMk id="3" creationId="{D4C64637-367E-EE3C-B0DE-05F8E801F143}"/>
          </ac:spMkLst>
        </pc:spChg>
      </pc:sldChg>
      <pc:sldChg chg="modSp new">
        <pc:chgData name="Monae Briana Haynes (2419752)" userId="S::2419752@student.uwtsd.ac.uk::88b26565-e541-4473-8107-ea332f45095c" providerId="AD" clId="Web-{93131874-D46E-3854-7467-F80494AA4874}" dt="2026-06-14T17:26:42.294" v="2457" actId="20577"/>
        <pc:sldMkLst>
          <pc:docMk/>
          <pc:sldMk cId="46013992" sldId="271"/>
        </pc:sldMkLst>
        <pc:spChg chg="mod">
          <ac:chgData name="Monae Briana Haynes (2419752)" userId="S::2419752@student.uwtsd.ac.uk::88b26565-e541-4473-8107-ea332f45095c" providerId="AD" clId="Web-{93131874-D46E-3854-7467-F80494AA4874}" dt="2026-06-14T17:20:29.189" v="2391" actId="20577"/>
          <ac:spMkLst>
            <pc:docMk/>
            <pc:sldMk cId="46013992" sldId="271"/>
            <ac:spMk id="2" creationId="{24992F5F-D886-E313-2C47-945531A502BF}"/>
          </ac:spMkLst>
        </pc:spChg>
        <pc:spChg chg="mod">
          <ac:chgData name="Monae Briana Haynes (2419752)" userId="S::2419752@student.uwtsd.ac.uk::88b26565-e541-4473-8107-ea332f45095c" providerId="AD" clId="Web-{93131874-D46E-3854-7467-F80494AA4874}" dt="2026-06-14T17:26:42.294" v="2457" actId="20577"/>
          <ac:spMkLst>
            <pc:docMk/>
            <pc:sldMk cId="46013992" sldId="271"/>
            <ac:spMk id="3" creationId="{628D242F-6F95-8166-0A40-4A60E27AF05D}"/>
          </ac:spMkLst>
        </pc:spChg>
      </pc:sldChg>
      <pc:sldChg chg="modSp new">
        <pc:chgData name="Monae Briana Haynes (2419752)" userId="S::2419752@student.uwtsd.ac.uk::88b26565-e541-4473-8107-ea332f45095c" providerId="AD" clId="Web-{93131874-D46E-3854-7467-F80494AA4874}" dt="2026-06-14T17:21:05.768" v="2395" actId="20577"/>
        <pc:sldMkLst>
          <pc:docMk/>
          <pc:sldMk cId="3086795649" sldId="272"/>
        </pc:sldMkLst>
        <pc:spChg chg="mod">
          <ac:chgData name="Monae Briana Haynes (2419752)" userId="S::2419752@student.uwtsd.ac.uk::88b26565-e541-4473-8107-ea332f45095c" providerId="AD" clId="Web-{93131874-D46E-3854-7467-F80494AA4874}" dt="2026-06-14T17:20:56.080" v="2393" actId="20577"/>
          <ac:spMkLst>
            <pc:docMk/>
            <pc:sldMk cId="3086795649" sldId="272"/>
            <ac:spMk id="2" creationId="{287D7D93-FE75-4194-568D-110772800B04}"/>
          </ac:spMkLst>
        </pc:spChg>
        <pc:spChg chg="mod">
          <ac:chgData name="Monae Briana Haynes (2419752)" userId="S::2419752@student.uwtsd.ac.uk::88b26565-e541-4473-8107-ea332f45095c" providerId="AD" clId="Web-{93131874-D46E-3854-7467-F80494AA4874}" dt="2026-06-14T17:21:05.768" v="2395" actId="20577"/>
          <ac:spMkLst>
            <pc:docMk/>
            <pc:sldMk cId="3086795649" sldId="272"/>
            <ac:spMk id="3" creationId="{6C1B234B-B0CA-AFA2-38C3-52ABCAC2AB39}"/>
          </ac:spMkLst>
        </pc:spChg>
      </pc:sldChg>
    </pc:docChg>
  </pc:docChgLst>
  <pc:docChgLst>
    <pc:chgData name="Monae Briana Haynes (2419752)" userId="88b26565-e541-4473-8107-ea332f45095c" providerId="ADAL" clId="{789A0132-A181-47FE-94A8-505D535E427E}"/>
    <pc:docChg chg="custSel addSld modSld">
      <pc:chgData name="Monae Briana Haynes (2419752)" userId="88b26565-e541-4473-8107-ea332f45095c" providerId="ADAL" clId="{789A0132-A181-47FE-94A8-505D535E427E}" dt="2026-06-14T16:19:02.053" v="2923" actId="20577"/>
      <pc:docMkLst>
        <pc:docMk/>
      </pc:docMkLst>
      <pc:sldChg chg="modSp new mod">
        <pc:chgData name="Monae Briana Haynes (2419752)" userId="88b26565-e541-4473-8107-ea332f45095c" providerId="ADAL" clId="{789A0132-A181-47FE-94A8-505D535E427E}" dt="2026-06-14T15:13:42.476" v="906" actId="20577"/>
        <pc:sldMkLst>
          <pc:docMk/>
          <pc:sldMk cId="1151701989" sldId="270"/>
        </pc:sldMkLst>
        <pc:spChg chg="mod">
          <ac:chgData name="Monae Briana Haynes (2419752)" userId="88b26565-e541-4473-8107-ea332f45095c" providerId="ADAL" clId="{789A0132-A181-47FE-94A8-505D535E427E}" dt="2026-06-14T14:58:40.946" v="37" actId="20577"/>
          <ac:spMkLst>
            <pc:docMk/>
            <pc:sldMk cId="1151701989" sldId="270"/>
            <ac:spMk id="2" creationId="{44A10D41-C5B6-7938-8B41-78270B4E118A}"/>
          </ac:spMkLst>
        </pc:spChg>
        <pc:spChg chg="mod">
          <ac:chgData name="Monae Briana Haynes (2419752)" userId="88b26565-e541-4473-8107-ea332f45095c" providerId="ADAL" clId="{789A0132-A181-47FE-94A8-505D535E427E}" dt="2026-06-14T15:13:42.476" v="906" actId="20577"/>
          <ac:spMkLst>
            <pc:docMk/>
            <pc:sldMk cId="1151701989" sldId="270"/>
            <ac:spMk id="3" creationId="{D4C64637-367E-EE3C-B0DE-05F8E801F143}"/>
          </ac:spMkLst>
        </pc:spChg>
      </pc:sldChg>
      <pc:sldChg chg="modSp mod">
        <pc:chgData name="Monae Briana Haynes (2419752)" userId="88b26565-e541-4473-8107-ea332f45095c" providerId="ADAL" clId="{789A0132-A181-47FE-94A8-505D535E427E}" dt="2026-06-14T16:19:02.053" v="2923" actId="20577"/>
        <pc:sldMkLst>
          <pc:docMk/>
          <pc:sldMk cId="46013992" sldId="271"/>
        </pc:sldMkLst>
        <pc:spChg chg="mod">
          <ac:chgData name="Monae Briana Haynes (2419752)" userId="88b26565-e541-4473-8107-ea332f45095c" providerId="ADAL" clId="{789A0132-A181-47FE-94A8-505D535E427E}" dt="2026-06-14T16:19:02.053" v="2923" actId="20577"/>
          <ac:spMkLst>
            <pc:docMk/>
            <pc:sldMk cId="46013992" sldId="271"/>
            <ac:spMk id="3" creationId="{628D242F-6F95-8166-0A40-4A60E27AF05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A041FF-D5C6-4BCF-B5DF-1A91A71333D9}" type="datetimeFigureOut">
              <a:rPr lang="en-GB" smtClean="0"/>
              <a:t>14/06/2026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7D3D48-A651-425B-89B2-7E0D00370E55}" type="slidenum">
              <a:rPr lang="en-GB" smtClean="0"/>
              <a:t>‹#›</a:t>
            </a:fld>
            <a:endParaRPr lang="en-GB"/>
          </a:p>
        </p:txBody>
      </p:sp>
    </p:spTree>
    <p:extLst>
      <p:ext uri="{BB962C8B-B14F-4D97-AF65-F5344CB8AC3E}">
        <p14:creationId xmlns:p14="http://schemas.microsoft.com/office/powerpoint/2010/main" val="653629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GB">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F7D3D48-A651-425B-89B2-7E0D00370E55}" type="slidenum">
              <a:rPr lang="en-GB" smtClean="0"/>
              <a:t>1</a:t>
            </a:fld>
            <a:endParaRPr lang="en-GB"/>
          </a:p>
        </p:txBody>
      </p:sp>
    </p:spTree>
    <p:extLst>
      <p:ext uri="{BB962C8B-B14F-4D97-AF65-F5344CB8AC3E}">
        <p14:creationId xmlns:p14="http://schemas.microsoft.com/office/powerpoint/2010/main" val="13846377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19C3F6-2F58-D6D6-98DF-14282E029B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133395-B895-5EA0-E377-108C8B0625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878267-757E-EF5E-90BF-5C01CCF6E680}"/>
              </a:ext>
            </a:extLst>
          </p:cNvPr>
          <p:cNvSpPr>
            <a:spLocks noGrp="1"/>
          </p:cNvSpPr>
          <p:nvPr>
            <p:ph type="body" idx="1"/>
          </p:nvPr>
        </p:nvSpPr>
        <p:spPr/>
        <p:txBody>
          <a:bodyPr/>
          <a:lstStyle/>
          <a:p>
            <a:pPr algn="just">
              <a:lnSpc>
                <a:spcPct val="150000"/>
              </a:lnSpc>
            </a:pPr>
            <a:r>
              <a:rPr lang="en-GB" sz="1800">
                <a:effectLst/>
                <a:latin typeface="Arial" panose="020B0604020202020204" pitchFamily="34" charset="0"/>
                <a:ea typeface="Aptos" panose="020B0004020202020204" pitchFamily="34" charset="0"/>
                <a:cs typeface="Times New Roman" panose="02020603050405020304" pitchFamily="18" charset="0"/>
              </a:rPr>
              <a:t>Information systems are interwoven collections of people, instruments, software, information, and processes that gather, handle, keep, and publish information. Technically, they are sets of technologies that are interwoven in dealing with information flow. They streamline processes, address strategic objectives, and provide a competitive edge, demonstrating their value to businesses. Information systems facilitate inter-departmental communication, co-operation and decision making. They take voluminous data and transform it into useful information for managers to work with. Organisations must grapple with the problem of rising competition and digital transformation, and information systems have emerged as vital tools to boost productivity, customer satisfaction, and organisational performance (Laudon &amp; Laudon, 2023).</a:t>
            </a:r>
            <a:endParaRPr lang="en-GB">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93E6FD4B-1CB5-13BA-41D8-C807EB85FFAE}"/>
              </a:ext>
            </a:extLst>
          </p:cNvPr>
          <p:cNvSpPr>
            <a:spLocks noGrp="1"/>
          </p:cNvSpPr>
          <p:nvPr>
            <p:ph type="sldNum" sz="quarter" idx="5"/>
          </p:nvPr>
        </p:nvSpPr>
        <p:spPr/>
        <p:txBody>
          <a:bodyPr/>
          <a:lstStyle/>
          <a:p>
            <a:fld id="{5F7D3D48-A651-425B-89B2-7E0D00370E55}" type="slidenum">
              <a:rPr lang="en-GB" smtClean="0"/>
              <a:t>3</a:t>
            </a:fld>
            <a:endParaRPr lang="en-GB"/>
          </a:p>
        </p:txBody>
      </p:sp>
    </p:spTree>
    <p:extLst>
      <p:ext uri="{BB962C8B-B14F-4D97-AF65-F5344CB8AC3E}">
        <p14:creationId xmlns:p14="http://schemas.microsoft.com/office/powerpoint/2010/main" val="36977254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FF5FA8-5491-40CA-1BD0-96CA6060EB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657FF3-A452-F17E-6BAE-F6A55DE79A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363DE6-C467-3DEF-BAF1-1CE0127E5B49}"/>
              </a:ext>
            </a:extLst>
          </p:cNvPr>
          <p:cNvSpPr>
            <a:spLocks noGrp="1"/>
          </p:cNvSpPr>
          <p:nvPr>
            <p:ph type="body" idx="1"/>
          </p:nvPr>
        </p:nvSpPr>
        <p:spPr/>
        <p:txBody>
          <a:bodyPr/>
          <a:lstStyle/>
          <a:p>
            <a:pPr algn="just">
              <a:lnSpc>
                <a:spcPct val="150000"/>
              </a:lnSpc>
            </a:pPr>
            <a:r>
              <a:rPr lang="en-GB" sz="1800">
                <a:effectLst/>
                <a:latin typeface="Arial" panose="020B0604020202020204" pitchFamily="34" charset="0"/>
                <a:ea typeface="Aptos" panose="020B0004020202020204" pitchFamily="34" charset="0"/>
                <a:cs typeface="Times New Roman" panose="02020603050405020304" pitchFamily="18" charset="0"/>
              </a:rPr>
              <a:t>Organisations today rely heavily on information systems to enhance the effectiveness of operations and aid in strategic decision-making. These systems are utilised in business to streamline workflow, lessen manual tasks and enhance information precision. Managers can use effective information systems to keep track of performance, to find opportunities, and to respond in a timely fashion to changes in the market. They also enhance the customer experience by providing personalised service and quicker response times. In addition, these longer-term benefits are characterised by improved interaction with other departments and help to support growth within the organisation. Given the growing competitive global landscape, companies are increasingly aiming to benefit from information systems to boost innovation in their businesses, cut expenses, and sustain a competitive edge in the volatile market successfully.</a:t>
            </a:r>
            <a:endParaRPr lang="en-GB">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9AC690E7-6B79-2D3A-0057-A055F215B65F}"/>
              </a:ext>
            </a:extLst>
          </p:cNvPr>
          <p:cNvSpPr>
            <a:spLocks noGrp="1"/>
          </p:cNvSpPr>
          <p:nvPr>
            <p:ph type="sldNum" sz="quarter" idx="5"/>
          </p:nvPr>
        </p:nvSpPr>
        <p:spPr/>
        <p:txBody>
          <a:bodyPr/>
          <a:lstStyle/>
          <a:p>
            <a:fld id="{5F7D3D48-A651-425B-89B2-7E0D00370E55}" type="slidenum">
              <a:rPr lang="en-GB" smtClean="0"/>
              <a:t>6</a:t>
            </a:fld>
            <a:endParaRPr lang="en-GB"/>
          </a:p>
        </p:txBody>
      </p:sp>
    </p:spTree>
    <p:extLst>
      <p:ext uri="{BB962C8B-B14F-4D97-AF65-F5344CB8AC3E}">
        <p14:creationId xmlns:p14="http://schemas.microsoft.com/office/powerpoint/2010/main" val="22338539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A6263B-426F-73B9-5772-E65F74C83A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152C2F-BD95-94A1-6EB4-DE5F7852F3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B97BBE-425E-1555-30B6-DC8751B4CABC}"/>
              </a:ext>
            </a:extLst>
          </p:cNvPr>
          <p:cNvSpPr>
            <a:spLocks noGrp="1"/>
          </p:cNvSpPr>
          <p:nvPr>
            <p:ph type="body" idx="1"/>
          </p:nvPr>
        </p:nvSpPr>
        <p:spPr/>
        <p:txBody>
          <a:bodyPr/>
          <a:lstStyle/>
          <a:p>
            <a:pPr algn="just">
              <a:lnSpc>
                <a:spcPct val="150000"/>
              </a:lnSpc>
            </a:pPr>
            <a:r>
              <a:rPr lang="en-GB" sz="1800">
                <a:effectLst/>
                <a:latin typeface="Arial" panose="020B0604020202020204" pitchFamily="34" charset="0"/>
                <a:ea typeface="Aptos" panose="020B0004020202020204" pitchFamily="34" charset="0"/>
                <a:cs typeface="Times New Roman" panose="02020603050405020304" pitchFamily="18" charset="0"/>
              </a:rPr>
              <a:t>Transaction Processing Systems (TPS) are systems designed around routine and repetitive business transactions. These include payroll management, customer order management, sales processing, and inventory control. The TPS systems guarantee speed, accuracy and uniformity when handling large transaction volumes. These systems are the source of data for other information systems, like management information and decision support systems. The main advantages of using them are increased efficiency in operations, minimising errors, and better customer service. However, TPS primarily focus on operational activities, and it is not well-suited for analytical tasks. However, their role in guaranteeing the continuity of business and performance of the organisation remains critical.</a:t>
            </a:r>
            <a:endParaRPr lang="en-GB">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259250FF-2341-C54F-AF2C-79977E197364}"/>
              </a:ext>
            </a:extLst>
          </p:cNvPr>
          <p:cNvSpPr>
            <a:spLocks noGrp="1"/>
          </p:cNvSpPr>
          <p:nvPr>
            <p:ph type="sldNum" sz="quarter" idx="5"/>
          </p:nvPr>
        </p:nvSpPr>
        <p:spPr/>
        <p:txBody>
          <a:bodyPr/>
          <a:lstStyle/>
          <a:p>
            <a:fld id="{5F7D3D48-A651-425B-89B2-7E0D00370E55}" type="slidenum">
              <a:rPr lang="en-GB" smtClean="0"/>
              <a:t>7</a:t>
            </a:fld>
            <a:endParaRPr lang="en-GB"/>
          </a:p>
        </p:txBody>
      </p:sp>
    </p:spTree>
    <p:extLst>
      <p:ext uri="{BB962C8B-B14F-4D97-AF65-F5344CB8AC3E}">
        <p14:creationId xmlns:p14="http://schemas.microsoft.com/office/powerpoint/2010/main" val="26184027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8CB2D7-43BE-448D-90C3-5EFA0E3A23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85E65A-7826-52EF-6651-8C53932BA5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2D3C917-F0B2-3ED8-6830-1DA707BB7121}"/>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kern="100">
                <a:effectLst/>
                <a:latin typeface="Arial" panose="020B0604020202020204" pitchFamily="34" charset="0"/>
                <a:ea typeface="Aptos" panose="020B0004020202020204" pitchFamily="34" charset="0"/>
                <a:cs typeface="Times New Roman" panose="02020603050405020304" pitchFamily="18" charset="0"/>
              </a:rPr>
              <a:t>Management Information Systems (MIS) convert the data that is gathered from operational systems into useful management reports to aid managers with their decision-making process. These systems are used to supply organised data for the preparation, management and tracking of company processes. Managers rely on MIS reports for many of their analyses and evaluations of organisational performance and to discover trends and allocate resources. MIS facilitates the communication between departments, provides an accessible format for presenting relevant information and creates support for tactical decisions. But MIS concentrates mainly on historical or organised data, which do not fit well with complex strategic decisions. Nevertheless, the use of MIS in this context is still crucial in assisting organisational efficiency and effectiveness.</a:t>
            </a:r>
          </a:p>
          <a:p>
            <a:pPr algn="just">
              <a:lnSpc>
                <a:spcPct val="150000"/>
              </a:lnSpc>
            </a:pPr>
            <a:endParaRPr lang="en-GB">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FA476E82-A664-B9E3-B97E-122121A2B8ED}"/>
              </a:ext>
            </a:extLst>
          </p:cNvPr>
          <p:cNvSpPr>
            <a:spLocks noGrp="1"/>
          </p:cNvSpPr>
          <p:nvPr>
            <p:ph type="sldNum" sz="quarter" idx="5"/>
          </p:nvPr>
        </p:nvSpPr>
        <p:spPr/>
        <p:txBody>
          <a:bodyPr/>
          <a:lstStyle/>
          <a:p>
            <a:fld id="{5F7D3D48-A651-425B-89B2-7E0D00370E55}" type="slidenum">
              <a:rPr lang="en-GB" smtClean="0"/>
              <a:t>8</a:t>
            </a:fld>
            <a:endParaRPr lang="en-GB"/>
          </a:p>
        </p:txBody>
      </p:sp>
    </p:spTree>
    <p:extLst>
      <p:ext uri="{BB962C8B-B14F-4D97-AF65-F5344CB8AC3E}">
        <p14:creationId xmlns:p14="http://schemas.microsoft.com/office/powerpoint/2010/main" val="5490346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131069-153D-C493-71E7-8D89807730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50D399-EE4D-23CC-4730-5B3C8AD064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A9A13B-2A1E-7444-F080-F44825C106A1}"/>
              </a:ext>
            </a:extLst>
          </p:cNvPr>
          <p:cNvSpPr>
            <a:spLocks noGrp="1"/>
          </p:cNvSpPr>
          <p:nvPr>
            <p:ph type="body" idx="1"/>
          </p:nvPr>
        </p:nvSpPr>
        <p:spPr/>
        <p:txBody>
          <a:bodyPr/>
          <a:lstStyle/>
          <a:p>
            <a:pPr algn="just">
              <a:lnSpc>
                <a:spcPct val="150000"/>
              </a:lnSpc>
            </a:pPr>
            <a:r>
              <a:rPr lang="en-GB" sz="1800">
                <a:effectLst/>
                <a:latin typeface="Arial" panose="020B0604020202020204" pitchFamily="34" charset="0"/>
                <a:ea typeface="Aptos" panose="020B0004020202020204" pitchFamily="34" charset="0"/>
                <a:cs typeface="Times New Roman" panose="02020603050405020304" pitchFamily="18" charset="0"/>
              </a:rPr>
              <a:t>A Decision Support System (DSS) is a combination of analytical models, business intelligence tools and business data, used by business managers for making complex and semi-structured decisions. DSS is different from MIS because of its ability to help with forecasting, scenario analysis and problem-solving activities. Managers can use simulations and what-if analyses to pretest decisions before they are made with respect to alternative strategies. DSS enhances decision quality by offering more comprehensive knowledge of business issues. Such systems prove hugely useful in an uncertain and volatile world. They will only work well if the data is accurate and the users are knowledgeable. DSS is becoming increasingly widely adopted for improving the strategic planning, risk management and resource allocation processes in organisations.</a:t>
            </a:r>
            <a:endParaRPr lang="en-GB">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E240655-F9C3-4945-8458-6B7B953823F9}"/>
              </a:ext>
            </a:extLst>
          </p:cNvPr>
          <p:cNvSpPr>
            <a:spLocks noGrp="1"/>
          </p:cNvSpPr>
          <p:nvPr>
            <p:ph type="sldNum" sz="quarter" idx="5"/>
          </p:nvPr>
        </p:nvSpPr>
        <p:spPr/>
        <p:txBody>
          <a:bodyPr/>
          <a:lstStyle/>
          <a:p>
            <a:fld id="{5F7D3D48-A651-425B-89B2-7E0D00370E55}" type="slidenum">
              <a:rPr lang="en-GB" smtClean="0"/>
              <a:t>9</a:t>
            </a:fld>
            <a:endParaRPr lang="en-GB"/>
          </a:p>
        </p:txBody>
      </p:sp>
    </p:spTree>
    <p:extLst>
      <p:ext uri="{BB962C8B-B14F-4D97-AF65-F5344CB8AC3E}">
        <p14:creationId xmlns:p14="http://schemas.microsoft.com/office/powerpoint/2010/main" val="17289404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00E4CF-8760-234C-A1F7-1503CA0350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B19981-875E-907F-0E80-C713CE6D1F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340E31-D574-4BC8-6098-AB50E495DF77}"/>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kern="100">
                <a:effectLst/>
                <a:latin typeface="Arial" panose="020B0604020202020204" pitchFamily="34" charset="0"/>
                <a:ea typeface="Aptos" panose="020B0004020202020204" pitchFamily="34" charset="0"/>
                <a:cs typeface="Times New Roman" panose="02020603050405020304" pitchFamily="18" charset="0"/>
              </a:rPr>
              <a:t>There are differences in organisational level, type and management purposes between TPS and MIS and between MIS and DSS. TPS concentrates on the activities of the business and efficiently processes the routine transactions. The TPS-generated data is used to generate reports that middle management makes decisions on and monitors performance. DSS is used at a more advanced level to assist in strategic planning and solving complex problems. TPS prioritises speed and accuracy, while MIS is about reporting information and controlling the organisation. DSS provides forecasting, modelling and scenario analysis. These systems are all part of an integrated information management system that ensures organisations can operate both effectively and efficiently.</a:t>
            </a:r>
          </a:p>
          <a:p>
            <a:pPr algn="just">
              <a:lnSpc>
                <a:spcPct val="150000"/>
              </a:lnSpc>
            </a:pPr>
            <a:endParaRPr lang="en-GB">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3C95B315-3C91-5F17-F790-655F7D6D6930}"/>
              </a:ext>
            </a:extLst>
          </p:cNvPr>
          <p:cNvSpPr>
            <a:spLocks noGrp="1"/>
          </p:cNvSpPr>
          <p:nvPr>
            <p:ph type="sldNum" sz="quarter" idx="5"/>
          </p:nvPr>
        </p:nvSpPr>
        <p:spPr/>
        <p:txBody>
          <a:bodyPr/>
          <a:lstStyle/>
          <a:p>
            <a:fld id="{5F7D3D48-A651-425B-89B2-7E0D00370E55}" type="slidenum">
              <a:rPr lang="en-GB" smtClean="0"/>
              <a:t>10</a:t>
            </a:fld>
            <a:endParaRPr lang="en-GB"/>
          </a:p>
        </p:txBody>
      </p:sp>
    </p:spTree>
    <p:extLst>
      <p:ext uri="{BB962C8B-B14F-4D97-AF65-F5344CB8AC3E}">
        <p14:creationId xmlns:p14="http://schemas.microsoft.com/office/powerpoint/2010/main" val="27995972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07986C-AED4-E009-9C75-FEF9E9944A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718A05-203B-059E-5B75-643BDBE44E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A91EA2A-EB1F-A82E-FAA5-65BA4D59DF85}"/>
              </a:ext>
            </a:extLst>
          </p:cNvPr>
          <p:cNvSpPr>
            <a:spLocks noGrp="1"/>
          </p:cNvSpPr>
          <p:nvPr>
            <p:ph type="body" idx="1"/>
          </p:nvPr>
        </p:nvSpPr>
        <p:spPr/>
        <p:txBody>
          <a:bodyPr/>
          <a:lstStyle/>
          <a:p>
            <a:pPr algn="just">
              <a:lnSpc>
                <a:spcPct val="150000"/>
              </a:lnSpc>
            </a:pPr>
            <a:r>
              <a:rPr lang="en-GB" sz="1800">
                <a:effectLst/>
                <a:latin typeface="Arial" panose="020B0604020202020204" pitchFamily="34" charset="0"/>
                <a:ea typeface="Aptos" panose="020B0004020202020204" pitchFamily="34" charset="0"/>
                <a:cs typeface="Times New Roman" panose="02020603050405020304" pitchFamily="18" charset="0"/>
              </a:rPr>
              <a:t>The increased use of information systems in organisations has resulted in greater significance to ethical issues. Privacy concerns emerge in the context of handling vast amounts of personal data for businesses. Attacks in the digital world pose a danger to organisations and consumers through financial and reputational losses. While the use of employee monitoring programs can help to boost productivity, it can also raise privacy and trust issues. Even with the best of data input and algorithm design, AI might still generate biased results. Information management must be done in an ethical way; it has to be transparent, subject to accountability and conform to legal norms. The key is for organisations to find a balance between innovation and responsible practice in order to keep stakeholders on board and in good faith.</a:t>
            </a:r>
            <a:endParaRPr lang="en-GB">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79031E1-B313-FD3E-1950-E295133D9B07}"/>
              </a:ext>
            </a:extLst>
          </p:cNvPr>
          <p:cNvSpPr>
            <a:spLocks noGrp="1"/>
          </p:cNvSpPr>
          <p:nvPr>
            <p:ph type="sldNum" sz="quarter" idx="5"/>
          </p:nvPr>
        </p:nvSpPr>
        <p:spPr/>
        <p:txBody>
          <a:bodyPr/>
          <a:lstStyle/>
          <a:p>
            <a:fld id="{5F7D3D48-A651-425B-89B2-7E0D00370E55}" type="slidenum">
              <a:rPr lang="en-GB" smtClean="0"/>
              <a:t>11</a:t>
            </a:fld>
            <a:endParaRPr lang="en-GB"/>
          </a:p>
        </p:txBody>
      </p:sp>
    </p:spTree>
    <p:extLst>
      <p:ext uri="{BB962C8B-B14F-4D97-AF65-F5344CB8AC3E}">
        <p14:creationId xmlns:p14="http://schemas.microsoft.com/office/powerpoint/2010/main" val="40472982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03EFCD-6918-3B8C-3022-9B0DF75B62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335B6F-8ACE-C0DC-E179-C82ED5F600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FF9796-3B7B-CAE9-25F5-C3DCDD417F2E}"/>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kern="100">
                <a:effectLst/>
                <a:latin typeface="Arial" panose="020B0604020202020204" pitchFamily="34" charset="0"/>
                <a:ea typeface="Aptos" panose="020B0004020202020204" pitchFamily="34" charset="0"/>
                <a:cs typeface="Times New Roman" panose="02020603050405020304" pitchFamily="18" charset="0"/>
              </a:rPr>
              <a:t>Adopting a holistic governance framework can help organisations minimise ethical and security issues. Enforcing effective cyber security measures deters external access by criminals, prevents unauthorised breaches and protects systems from being exploited. Data governance policies outline the responsible collecting, storing and utilising of data. Cybersecurity courses ensure that more employees are aware of the risks of cyberattacks and their ethical obligations with regard to these threats. Regular audits should be conducted on AI systems to pinpoint and rectify possible biases. Transparency in the automated decision-making process increases trust and accountability for stakeholders. Adherence to data protection laws enhances ethical information management. These measures collectively contribute to organisations achieving the right mix of innovation, security, privacy, and ethical considerations.</a:t>
            </a:r>
          </a:p>
          <a:p>
            <a:pPr algn="just">
              <a:lnSpc>
                <a:spcPct val="150000"/>
              </a:lnSpc>
            </a:pPr>
            <a:endParaRPr lang="en-GB">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5FBE3AAD-39EB-A270-7EF7-E8E1479757CF}"/>
              </a:ext>
            </a:extLst>
          </p:cNvPr>
          <p:cNvSpPr>
            <a:spLocks noGrp="1"/>
          </p:cNvSpPr>
          <p:nvPr>
            <p:ph type="sldNum" sz="quarter" idx="5"/>
          </p:nvPr>
        </p:nvSpPr>
        <p:spPr/>
        <p:txBody>
          <a:bodyPr/>
          <a:lstStyle/>
          <a:p>
            <a:fld id="{5F7D3D48-A651-425B-89B2-7E0D00370E55}" type="slidenum">
              <a:rPr lang="en-GB" smtClean="0"/>
              <a:t>12</a:t>
            </a:fld>
            <a:endParaRPr lang="en-GB"/>
          </a:p>
        </p:txBody>
      </p:sp>
    </p:spTree>
    <p:extLst>
      <p:ext uri="{BB962C8B-B14F-4D97-AF65-F5344CB8AC3E}">
        <p14:creationId xmlns:p14="http://schemas.microsoft.com/office/powerpoint/2010/main" val="39884343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01657A-D7FF-ED42-5855-5D1D9A800C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F7F51D-0826-7236-F9E7-18103929A04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4DE09E-70DE-62C3-3FD4-1CF0CB5BFA70}"/>
              </a:ext>
            </a:extLst>
          </p:cNvPr>
          <p:cNvSpPr>
            <a:spLocks noGrp="1"/>
          </p:cNvSpPr>
          <p:nvPr>
            <p:ph type="body" idx="1"/>
          </p:nvPr>
        </p:nvSpPr>
        <p:spPr/>
        <p:txBody>
          <a:bodyPr/>
          <a:lstStyle/>
          <a:p>
            <a:pPr algn="just">
              <a:lnSpc>
                <a:spcPct val="150000"/>
              </a:lnSpc>
            </a:pPr>
            <a:r>
              <a:rPr lang="en-GB" sz="1800">
                <a:effectLst/>
                <a:latin typeface="Arial" panose="020B0604020202020204" pitchFamily="34" charset="0"/>
                <a:ea typeface="Aptos" panose="020B0004020202020204" pitchFamily="34" charset="0"/>
                <a:cs typeface="Times New Roman" panose="02020603050405020304" pitchFamily="18" charset="0"/>
              </a:rPr>
              <a:t>Amazon is a prime example of the impact of integrated information systems on business processes. It maintains enterprise-wide systems to oversee inventory, logistics, customer relationships and activities in the supply chain. Real-time information can help you seek out efficient order processing and swift delivery services. The Amazon recommender system leverages analytics and machine learning to provide a customised experience and boost sales for customers. But there are warnings about data mining and algorithms skewing buying choices. However, Amazon has managed to leverage the information systems for the improvement of operational efficiency, customer satisfaction and global competitive advantage, and hence becomes a prime example of the transformation of the business.</a:t>
            </a:r>
            <a:endParaRPr lang="en-GB">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F401C3A-C587-7F3B-5856-A44B9DF8642A}"/>
              </a:ext>
            </a:extLst>
          </p:cNvPr>
          <p:cNvSpPr>
            <a:spLocks noGrp="1"/>
          </p:cNvSpPr>
          <p:nvPr>
            <p:ph type="sldNum" sz="quarter" idx="5"/>
          </p:nvPr>
        </p:nvSpPr>
        <p:spPr/>
        <p:txBody>
          <a:bodyPr/>
          <a:lstStyle/>
          <a:p>
            <a:fld id="{5F7D3D48-A651-425B-89B2-7E0D00370E55}" type="slidenum">
              <a:rPr lang="en-GB" smtClean="0"/>
              <a:t>13</a:t>
            </a:fld>
            <a:endParaRPr lang="en-GB"/>
          </a:p>
        </p:txBody>
      </p:sp>
    </p:spTree>
    <p:extLst>
      <p:ext uri="{BB962C8B-B14F-4D97-AF65-F5344CB8AC3E}">
        <p14:creationId xmlns:p14="http://schemas.microsoft.com/office/powerpoint/2010/main" val="35227977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830BD0-18FF-9448-C0B6-A5FF8F30FC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7827D0-BDF4-884E-42DD-07072138EC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9D5E7E-0B79-D598-8BFD-20981D2462F8}"/>
              </a:ext>
            </a:extLst>
          </p:cNvPr>
          <p:cNvSpPr>
            <a:spLocks noGrp="1"/>
          </p:cNvSpPr>
          <p:nvPr>
            <p:ph type="body" idx="1"/>
          </p:nvPr>
        </p:nvSpPr>
        <p:spPr/>
        <p:txBody>
          <a:bodyPr/>
          <a:lstStyle/>
          <a:p>
            <a:pPr algn="just">
              <a:lnSpc>
                <a:spcPct val="150000"/>
              </a:lnSpc>
            </a:pPr>
            <a:r>
              <a:rPr lang="en-GB" sz="1800">
                <a:effectLst/>
                <a:latin typeface="Arial" panose="020B0604020202020204" pitchFamily="34" charset="0"/>
                <a:ea typeface="Aptos" panose="020B0004020202020204" pitchFamily="34" charset="0"/>
                <a:cs typeface="Times New Roman" panose="02020603050405020304" pitchFamily="18" charset="0"/>
              </a:rPr>
              <a:t>Tesco is a business that uses management information systems/customer relationship management technologies in order to search for the best performance in business. There is the Tesco Clubcard programme, which stores customers' buying information and then provides information on customers' buying habits. This data can be used to optimise marketing, stock management and demand prediction. Information flows in real time, enhancing supply chain coordination and the availability of products. But there are privacy concerns that come with abstracting large amounts of data about customers that can be tricky to manage. The experiences of Tesco have highlighted the potential benefits that information systems can provide for both improving customer relations and improving operational efficiency, as well as enabling improved decision-making. This business's success reinforces the need for a retail business to use data-driven management.</a:t>
            </a:r>
            <a:endParaRPr lang="en-GB">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6AA5A8C8-B072-7FF0-E14E-8E996329006B}"/>
              </a:ext>
            </a:extLst>
          </p:cNvPr>
          <p:cNvSpPr>
            <a:spLocks noGrp="1"/>
          </p:cNvSpPr>
          <p:nvPr>
            <p:ph type="sldNum" sz="quarter" idx="5"/>
          </p:nvPr>
        </p:nvSpPr>
        <p:spPr/>
        <p:txBody>
          <a:bodyPr/>
          <a:lstStyle/>
          <a:p>
            <a:fld id="{5F7D3D48-A651-425B-89B2-7E0D00370E55}" type="slidenum">
              <a:rPr lang="en-GB" smtClean="0"/>
              <a:t>14</a:t>
            </a:fld>
            <a:endParaRPr lang="en-GB"/>
          </a:p>
        </p:txBody>
      </p:sp>
    </p:spTree>
    <p:extLst>
      <p:ext uri="{BB962C8B-B14F-4D97-AF65-F5344CB8AC3E}">
        <p14:creationId xmlns:p14="http://schemas.microsoft.com/office/powerpoint/2010/main" val="8636154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E0356C-C1B6-7E46-F15E-1F684259DD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1B677E-795F-BE8D-F563-29F5B03E63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CD0E35-2F51-333B-9BB6-3E4EA140461E}"/>
              </a:ext>
            </a:extLst>
          </p:cNvPr>
          <p:cNvSpPr>
            <a:spLocks noGrp="1"/>
          </p:cNvSpPr>
          <p:nvPr>
            <p:ph type="body" idx="1"/>
          </p:nvPr>
        </p:nvSpPr>
        <p:spPr/>
        <p:txBody>
          <a:bodyPr/>
          <a:lstStyle/>
          <a:p>
            <a:pPr algn="just">
              <a:lnSpc>
                <a:spcPct val="150000"/>
              </a:lnSpc>
            </a:pPr>
            <a:r>
              <a:rPr lang="en-GB" sz="1800">
                <a:effectLst/>
                <a:latin typeface="Arial" panose="020B0604020202020204" pitchFamily="34" charset="0"/>
                <a:ea typeface="Aptos" panose="020B0004020202020204" pitchFamily="34" charset="0"/>
                <a:cs typeface="Times New Roman" panose="02020603050405020304" pitchFamily="18" charset="0"/>
              </a:rPr>
              <a:t>It is concluded that the selected and growing business requires a mixture of TPS, MIS and DSS for operational, managerial and strategic activities. TPS will be more efficient in making transactions and more accurate in generating the data, whereas MIS will supply more valuable reports to the managers for performance monitoring. DSS will make better use of cutting-edge analytics and projections to inform strategic decision-making. System integration should be prioritised to ensure the flow of information between departments is efficient. It is also essential to adopt robust cybersecurity measures and ethical governance practices. Employee training and continuous assessment play a vital role in making the adoption successful and helping to maximise the benefit from investments in information systems over time.</a:t>
            </a:r>
            <a:endParaRPr lang="en-GB">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B6B6CB82-6CAD-2169-4ECA-E8D19C614414}"/>
              </a:ext>
            </a:extLst>
          </p:cNvPr>
          <p:cNvSpPr>
            <a:spLocks noGrp="1"/>
          </p:cNvSpPr>
          <p:nvPr>
            <p:ph type="sldNum" sz="quarter" idx="5"/>
          </p:nvPr>
        </p:nvSpPr>
        <p:spPr/>
        <p:txBody>
          <a:bodyPr/>
          <a:lstStyle/>
          <a:p>
            <a:fld id="{5F7D3D48-A651-425B-89B2-7E0D00370E55}" type="slidenum">
              <a:rPr lang="en-GB" smtClean="0"/>
              <a:t>15</a:t>
            </a:fld>
            <a:endParaRPr lang="en-GB"/>
          </a:p>
        </p:txBody>
      </p:sp>
    </p:spTree>
    <p:extLst>
      <p:ext uri="{BB962C8B-B14F-4D97-AF65-F5344CB8AC3E}">
        <p14:creationId xmlns:p14="http://schemas.microsoft.com/office/powerpoint/2010/main" val="14380680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3BE454-8C83-4736-050C-CDF6B34220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687C92-0967-C359-C19E-25C7B74623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CE0DAB9-568C-151F-CDE8-7F8BF776EF99}"/>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kern="100">
                <a:effectLst/>
                <a:latin typeface="Arial" panose="020B0604020202020204" pitchFamily="34" charset="0"/>
                <a:ea typeface="Aptos" panose="020B0004020202020204" pitchFamily="34" charset="0"/>
                <a:cs typeface="Times New Roman" panose="02020603050405020304" pitchFamily="18" charset="0"/>
              </a:rPr>
              <a:t>In today's world, organisations rely on information systems to achieve efficiency, innovation, and a competitive edge. Each level of the organisation may benefit differently from TPS, MIS and DSS. TPS assists in operations, MIS enhances managerial effectiveness, and DSS aids in strategic decision making. Responsible governance and compliance frameworks are needed to tackle ethical issues like bias, privacy and security in AI. Amazon and Tesco illustrate the practical advantages and problems of implementing information systems in action. In conclusion, a hybrid solution with several systems proves to be the most beneficial approach for organisations aiming to achieve sustainable growth and enhanced business performance.</a:t>
            </a:r>
          </a:p>
          <a:p>
            <a:pPr algn="just">
              <a:lnSpc>
                <a:spcPct val="150000"/>
              </a:lnSpc>
            </a:pPr>
            <a:endParaRPr lang="en-GB">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FD95AE83-80D3-D105-26B9-2DFFD474772F}"/>
              </a:ext>
            </a:extLst>
          </p:cNvPr>
          <p:cNvSpPr>
            <a:spLocks noGrp="1"/>
          </p:cNvSpPr>
          <p:nvPr>
            <p:ph type="sldNum" sz="quarter" idx="5"/>
          </p:nvPr>
        </p:nvSpPr>
        <p:spPr/>
        <p:txBody>
          <a:bodyPr/>
          <a:lstStyle/>
          <a:p>
            <a:fld id="{5F7D3D48-A651-425B-89B2-7E0D00370E55}" type="slidenum">
              <a:rPr lang="en-GB" smtClean="0"/>
              <a:t>16</a:t>
            </a:fld>
            <a:endParaRPr lang="en-GB"/>
          </a:p>
        </p:txBody>
      </p:sp>
    </p:spTree>
    <p:extLst>
      <p:ext uri="{BB962C8B-B14F-4D97-AF65-F5344CB8AC3E}">
        <p14:creationId xmlns:p14="http://schemas.microsoft.com/office/powerpoint/2010/main" val="40960824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8DFC2B-AFD0-D5F7-347A-316984FF90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A74333-0685-9582-D887-DEEFBB2AB3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182D14-B3E1-59B2-E834-D635F4FF383B}"/>
              </a:ext>
            </a:extLst>
          </p:cNvPr>
          <p:cNvSpPr>
            <a:spLocks noGrp="1"/>
          </p:cNvSpPr>
          <p:nvPr>
            <p:ph type="body" idx="1"/>
          </p:nvPr>
        </p:nvSpPr>
        <p:spPr/>
        <p:txBody>
          <a:bodyPr/>
          <a:lstStyle/>
          <a:p>
            <a:pPr algn="just">
              <a:lnSpc>
                <a:spcPct val="150000"/>
              </a:lnSpc>
            </a:pPr>
            <a:endParaRPr lang="en-GB">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F48B5BF4-B41F-D441-5990-FD7200703008}"/>
              </a:ext>
            </a:extLst>
          </p:cNvPr>
          <p:cNvSpPr>
            <a:spLocks noGrp="1"/>
          </p:cNvSpPr>
          <p:nvPr>
            <p:ph type="sldNum" sz="quarter" idx="5"/>
          </p:nvPr>
        </p:nvSpPr>
        <p:spPr/>
        <p:txBody>
          <a:bodyPr/>
          <a:lstStyle/>
          <a:p>
            <a:fld id="{5F7D3D48-A651-425B-89B2-7E0D00370E55}" type="slidenum">
              <a:rPr lang="en-GB" smtClean="0"/>
              <a:t>17</a:t>
            </a:fld>
            <a:endParaRPr lang="en-GB"/>
          </a:p>
        </p:txBody>
      </p:sp>
    </p:spTree>
    <p:extLst>
      <p:ext uri="{BB962C8B-B14F-4D97-AF65-F5344CB8AC3E}">
        <p14:creationId xmlns:p14="http://schemas.microsoft.com/office/powerpoint/2010/main" val="26425729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D6192-F90B-851E-1FBC-A1F007D4D35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FDACBC-17A6-9D88-08AD-943C73CDD5B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6430AC6-491C-0407-5DB3-3DB9CA884854}"/>
              </a:ext>
            </a:extLst>
          </p:cNvPr>
          <p:cNvSpPr>
            <a:spLocks noGrp="1"/>
          </p:cNvSpPr>
          <p:nvPr>
            <p:ph type="dt" sz="half" idx="10"/>
          </p:nvPr>
        </p:nvSpPr>
        <p:spPr/>
        <p:txBody>
          <a:bodyPr/>
          <a:lstStyle/>
          <a:p>
            <a:fld id="{F67BC264-7E44-417A-9DB9-59604347B348}" type="datetimeFigureOut">
              <a:rPr lang="en-GB" smtClean="0"/>
              <a:t>14/06/2026</a:t>
            </a:fld>
            <a:endParaRPr lang="en-GB"/>
          </a:p>
        </p:txBody>
      </p:sp>
      <p:sp>
        <p:nvSpPr>
          <p:cNvPr id="5" name="Footer Placeholder 4">
            <a:extLst>
              <a:ext uri="{FF2B5EF4-FFF2-40B4-BE49-F238E27FC236}">
                <a16:creationId xmlns:a16="http://schemas.microsoft.com/office/drawing/2014/main" id="{940F80E3-8DB3-832C-DB85-5A7882D894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0B7FC0-9BDB-D02D-7E5F-318E62B8FE3B}"/>
              </a:ext>
            </a:extLst>
          </p:cNvPr>
          <p:cNvSpPr>
            <a:spLocks noGrp="1"/>
          </p:cNvSpPr>
          <p:nvPr>
            <p:ph type="sldNum" sz="quarter" idx="12"/>
          </p:nvPr>
        </p:nvSpPr>
        <p:spPr/>
        <p:txBody>
          <a:bodyPr/>
          <a:lstStyle/>
          <a:p>
            <a:fld id="{91B70707-E5C8-4D17-BFD8-A07A794B61FC}" type="slidenum">
              <a:rPr lang="en-GB" smtClean="0"/>
              <a:t>‹#›</a:t>
            </a:fld>
            <a:endParaRPr lang="en-GB"/>
          </a:p>
        </p:txBody>
      </p:sp>
    </p:spTree>
    <p:extLst>
      <p:ext uri="{BB962C8B-B14F-4D97-AF65-F5344CB8AC3E}">
        <p14:creationId xmlns:p14="http://schemas.microsoft.com/office/powerpoint/2010/main" val="42584499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CE051-25B0-D4CB-77D4-E4BB7DAEC6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4B68CD-BC6E-3E55-EFD6-77948216CC4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EC502C-EAFF-6FE6-939A-D23B8AD0B6CD}"/>
              </a:ext>
            </a:extLst>
          </p:cNvPr>
          <p:cNvSpPr>
            <a:spLocks noGrp="1"/>
          </p:cNvSpPr>
          <p:nvPr>
            <p:ph type="dt" sz="half" idx="10"/>
          </p:nvPr>
        </p:nvSpPr>
        <p:spPr/>
        <p:txBody>
          <a:bodyPr/>
          <a:lstStyle/>
          <a:p>
            <a:fld id="{F67BC264-7E44-417A-9DB9-59604347B348}" type="datetimeFigureOut">
              <a:rPr lang="en-GB" smtClean="0"/>
              <a:t>14/06/2026</a:t>
            </a:fld>
            <a:endParaRPr lang="en-GB"/>
          </a:p>
        </p:txBody>
      </p:sp>
      <p:sp>
        <p:nvSpPr>
          <p:cNvPr id="5" name="Footer Placeholder 4">
            <a:extLst>
              <a:ext uri="{FF2B5EF4-FFF2-40B4-BE49-F238E27FC236}">
                <a16:creationId xmlns:a16="http://schemas.microsoft.com/office/drawing/2014/main" id="{A9B56AA1-14B9-44F2-4D66-B9C7524AD8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5AEC03-4AEA-F100-BD27-F7769743455F}"/>
              </a:ext>
            </a:extLst>
          </p:cNvPr>
          <p:cNvSpPr>
            <a:spLocks noGrp="1"/>
          </p:cNvSpPr>
          <p:nvPr>
            <p:ph type="sldNum" sz="quarter" idx="12"/>
          </p:nvPr>
        </p:nvSpPr>
        <p:spPr/>
        <p:txBody>
          <a:bodyPr/>
          <a:lstStyle/>
          <a:p>
            <a:fld id="{91B70707-E5C8-4D17-BFD8-A07A794B61FC}" type="slidenum">
              <a:rPr lang="en-GB" smtClean="0"/>
              <a:t>‹#›</a:t>
            </a:fld>
            <a:endParaRPr lang="en-GB"/>
          </a:p>
        </p:txBody>
      </p:sp>
    </p:spTree>
    <p:extLst>
      <p:ext uri="{BB962C8B-B14F-4D97-AF65-F5344CB8AC3E}">
        <p14:creationId xmlns:p14="http://schemas.microsoft.com/office/powerpoint/2010/main" val="2035495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A7E28-3C9D-4891-A920-D1CBB5BCE22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2EB5B3F-FB34-9BE9-6B55-B595A1CB7D6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9DA6DF-6172-B5EA-6B1D-8F28BF2F75A2}"/>
              </a:ext>
            </a:extLst>
          </p:cNvPr>
          <p:cNvSpPr>
            <a:spLocks noGrp="1"/>
          </p:cNvSpPr>
          <p:nvPr>
            <p:ph type="dt" sz="half" idx="10"/>
          </p:nvPr>
        </p:nvSpPr>
        <p:spPr/>
        <p:txBody>
          <a:bodyPr/>
          <a:lstStyle/>
          <a:p>
            <a:fld id="{F67BC264-7E44-417A-9DB9-59604347B348}" type="datetimeFigureOut">
              <a:rPr lang="en-GB" smtClean="0"/>
              <a:t>14/06/2026</a:t>
            </a:fld>
            <a:endParaRPr lang="en-GB"/>
          </a:p>
        </p:txBody>
      </p:sp>
      <p:sp>
        <p:nvSpPr>
          <p:cNvPr id="5" name="Footer Placeholder 4">
            <a:extLst>
              <a:ext uri="{FF2B5EF4-FFF2-40B4-BE49-F238E27FC236}">
                <a16:creationId xmlns:a16="http://schemas.microsoft.com/office/drawing/2014/main" id="{5A8FA610-6C03-1E2E-6A0A-3AD75CCBEA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E1B393-1B27-22F2-047E-B198B3FC74F6}"/>
              </a:ext>
            </a:extLst>
          </p:cNvPr>
          <p:cNvSpPr>
            <a:spLocks noGrp="1"/>
          </p:cNvSpPr>
          <p:nvPr>
            <p:ph type="sldNum" sz="quarter" idx="12"/>
          </p:nvPr>
        </p:nvSpPr>
        <p:spPr/>
        <p:txBody>
          <a:bodyPr/>
          <a:lstStyle/>
          <a:p>
            <a:fld id="{91B70707-E5C8-4D17-BFD8-A07A794B61FC}" type="slidenum">
              <a:rPr lang="en-GB" smtClean="0"/>
              <a:t>‹#›</a:t>
            </a:fld>
            <a:endParaRPr lang="en-GB"/>
          </a:p>
        </p:txBody>
      </p:sp>
    </p:spTree>
    <p:extLst>
      <p:ext uri="{BB962C8B-B14F-4D97-AF65-F5344CB8AC3E}">
        <p14:creationId xmlns:p14="http://schemas.microsoft.com/office/powerpoint/2010/main" val="524217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7F6E3-34C7-92EC-DE9A-B25C9A6ED8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0FBEF9-62FD-CF9B-6BE2-F86989B31E6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A095B4-2E50-6287-0B2E-98CFEF8922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7F3DC3B-B585-D331-71CB-D3C5AD607F85}"/>
              </a:ext>
            </a:extLst>
          </p:cNvPr>
          <p:cNvSpPr>
            <a:spLocks noGrp="1"/>
          </p:cNvSpPr>
          <p:nvPr>
            <p:ph type="dt" sz="half" idx="10"/>
          </p:nvPr>
        </p:nvSpPr>
        <p:spPr/>
        <p:txBody>
          <a:bodyPr/>
          <a:lstStyle/>
          <a:p>
            <a:fld id="{F67BC264-7E44-417A-9DB9-59604347B348}" type="datetimeFigureOut">
              <a:rPr lang="en-GB" smtClean="0"/>
              <a:t>14/06/2026</a:t>
            </a:fld>
            <a:endParaRPr lang="en-GB"/>
          </a:p>
        </p:txBody>
      </p:sp>
      <p:sp>
        <p:nvSpPr>
          <p:cNvPr id="6" name="Footer Placeholder 5">
            <a:extLst>
              <a:ext uri="{FF2B5EF4-FFF2-40B4-BE49-F238E27FC236}">
                <a16:creationId xmlns:a16="http://schemas.microsoft.com/office/drawing/2014/main" id="{0AF03B95-B8C2-79C8-D7E2-CFAD7E5E62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594B2B-736E-C69D-FE7E-BADDC1A0B4D0}"/>
              </a:ext>
            </a:extLst>
          </p:cNvPr>
          <p:cNvSpPr>
            <a:spLocks noGrp="1"/>
          </p:cNvSpPr>
          <p:nvPr>
            <p:ph type="sldNum" sz="quarter" idx="12"/>
          </p:nvPr>
        </p:nvSpPr>
        <p:spPr/>
        <p:txBody>
          <a:bodyPr/>
          <a:lstStyle/>
          <a:p>
            <a:fld id="{91B70707-E5C8-4D17-BFD8-A07A794B61FC}" type="slidenum">
              <a:rPr lang="en-GB" smtClean="0"/>
              <a:t>‹#›</a:t>
            </a:fld>
            <a:endParaRPr lang="en-GB"/>
          </a:p>
        </p:txBody>
      </p:sp>
    </p:spTree>
    <p:extLst>
      <p:ext uri="{BB962C8B-B14F-4D97-AF65-F5344CB8AC3E}">
        <p14:creationId xmlns:p14="http://schemas.microsoft.com/office/powerpoint/2010/main" val="19814598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B23FB-80DD-8DE6-E40F-96A3B9C8E78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880C40-275F-9687-21E0-566A0EFF134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BB01A82-A9AB-0409-0AD3-866FB6595C8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4EB5636-F8F2-70E3-B294-E77F23CC54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0E0DAE9-1007-E971-D1D0-D57C867CD36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EBDB4C9-951B-8DC3-10CB-F56157CA048F}"/>
              </a:ext>
            </a:extLst>
          </p:cNvPr>
          <p:cNvSpPr>
            <a:spLocks noGrp="1"/>
          </p:cNvSpPr>
          <p:nvPr>
            <p:ph type="dt" sz="half" idx="10"/>
          </p:nvPr>
        </p:nvSpPr>
        <p:spPr/>
        <p:txBody>
          <a:bodyPr/>
          <a:lstStyle/>
          <a:p>
            <a:fld id="{F67BC264-7E44-417A-9DB9-59604347B348}" type="datetimeFigureOut">
              <a:rPr lang="en-GB" smtClean="0"/>
              <a:t>14/06/2026</a:t>
            </a:fld>
            <a:endParaRPr lang="en-GB"/>
          </a:p>
        </p:txBody>
      </p:sp>
      <p:sp>
        <p:nvSpPr>
          <p:cNvPr id="8" name="Footer Placeholder 7">
            <a:extLst>
              <a:ext uri="{FF2B5EF4-FFF2-40B4-BE49-F238E27FC236}">
                <a16:creationId xmlns:a16="http://schemas.microsoft.com/office/drawing/2014/main" id="{F3D6D466-B731-3B3E-7594-45C287D9094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5B91A35-CB05-5822-F69C-5AE9357C3CC8}"/>
              </a:ext>
            </a:extLst>
          </p:cNvPr>
          <p:cNvSpPr>
            <a:spLocks noGrp="1"/>
          </p:cNvSpPr>
          <p:nvPr>
            <p:ph type="sldNum" sz="quarter" idx="12"/>
          </p:nvPr>
        </p:nvSpPr>
        <p:spPr/>
        <p:txBody>
          <a:bodyPr/>
          <a:lstStyle/>
          <a:p>
            <a:fld id="{91B70707-E5C8-4D17-BFD8-A07A794B61FC}" type="slidenum">
              <a:rPr lang="en-GB" smtClean="0"/>
              <a:t>‹#›</a:t>
            </a:fld>
            <a:endParaRPr lang="en-GB"/>
          </a:p>
        </p:txBody>
      </p:sp>
    </p:spTree>
    <p:extLst>
      <p:ext uri="{BB962C8B-B14F-4D97-AF65-F5344CB8AC3E}">
        <p14:creationId xmlns:p14="http://schemas.microsoft.com/office/powerpoint/2010/main" val="14716223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CB866-C58B-5B8B-8479-C1DC9EBB659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8B0521B-E110-6554-C5CD-98E22DC2ABA9}"/>
              </a:ext>
            </a:extLst>
          </p:cNvPr>
          <p:cNvSpPr>
            <a:spLocks noGrp="1"/>
          </p:cNvSpPr>
          <p:nvPr>
            <p:ph type="dt" sz="half" idx="10"/>
          </p:nvPr>
        </p:nvSpPr>
        <p:spPr/>
        <p:txBody>
          <a:bodyPr/>
          <a:lstStyle/>
          <a:p>
            <a:fld id="{F67BC264-7E44-417A-9DB9-59604347B348}" type="datetimeFigureOut">
              <a:rPr lang="en-GB" smtClean="0"/>
              <a:t>14/06/2026</a:t>
            </a:fld>
            <a:endParaRPr lang="en-GB"/>
          </a:p>
        </p:txBody>
      </p:sp>
      <p:sp>
        <p:nvSpPr>
          <p:cNvPr id="4" name="Footer Placeholder 3">
            <a:extLst>
              <a:ext uri="{FF2B5EF4-FFF2-40B4-BE49-F238E27FC236}">
                <a16:creationId xmlns:a16="http://schemas.microsoft.com/office/drawing/2014/main" id="{7A953793-AB59-C2E0-3945-C03BDFEBDB2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D5C7F16-7E5C-1309-15F6-85C6008BDE1D}"/>
              </a:ext>
            </a:extLst>
          </p:cNvPr>
          <p:cNvSpPr>
            <a:spLocks noGrp="1"/>
          </p:cNvSpPr>
          <p:nvPr>
            <p:ph type="sldNum" sz="quarter" idx="12"/>
          </p:nvPr>
        </p:nvSpPr>
        <p:spPr/>
        <p:txBody>
          <a:bodyPr/>
          <a:lstStyle/>
          <a:p>
            <a:fld id="{91B70707-E5C8-4D17-BFD8-A07A794B61FC}" type="slidenum">
              <a:rPr lang="en-GB" smtClean="0"/>
              <a:t>‹#›</a:t>
            </a:fld>
            <a:endParaRPr lang="en-GB"/>
          </a:p>
        </p:txBody>
      </p:sp>
    </p:spTree>
    <p:extLst>
      <p:ext uri="{BB962C8B-B14F-4D97-AF65-F5344CB8AC3E}">
        <p14:creationId xmlns:p14="http://schemas.microsoft.com/office/powerpoint/2010/main" val="29725918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5310D64-1414-1809-B85B-A000D1C3077C}"/>
              </a:ext>
            </a:extLst>
          </p:cNvPr>
          <p:cNvSpPr>
            <a:spLocks noGrp="1"/>
          </p:cNvSpPr>
          <p:nvPr>
            <p:ph type="dt" sz="half" idx="10"/>
          </p:nvPr>
        </p:nvSpPr>
        <p:spPr/>
        <p:txBody>
          <a:bodyPr/>
          <a:lstStyle/>
          <a:p>
            <a:fld id="{F67BC264-7E44-417A-9DB9-59604347B348}" type="datetimeFigureOut">
              <a:rPr lang="en-GB" smtClean="0"/>
              <a:t>14/06/2026</a:t>
            </a:fld>
            <a:endParaRPr lang="en-GB"/>
          </a:p>
        </p:txBody>
      </p:sp>
      <p:sp>
        <p:nvSpPr>
          <p:cNvPr id="3" name="Footer Placeholder 2">
            <a:extLst>
              <a:ext uri="{FF2B5EF4-FFF2-40B4-BE49-F238E27FC236}">
                <a16:creationId xmlns:a16="http://schemas.microsoft.com/office/drawing/2014/main" id="{2E9120F2-8576-D541-184D-51D5C9DEA7B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8E81560-900D-7A89-72A5-CE7768D190FA}"/>
              </a:ext>
            </a:extLst>
          </p:cNvPr>
          <p:cNvSpPr>
            <a:spLocks noGrp="1"/>
          </p:cNvSpPr>
          <p:nvPr>
            <p:ph type="sldNum" sz="quarter" idx="12"/>
          </p:nvPr>
        </p:nvSpPr>
        <p:spPr/>
        <p:txBody>
          <a:bodyPr/>
          <a:lstStyle/>
          <a:p>
            <a:fld id="{91B70707-E5C8-4D17-BFD8-A07A794B61FC}" type="slidenum">
              <a:rPr lang="en-GB" smtClean="0"/>
              <a:t>‹#›</a:t>
            </a:fld>
            <a:endParaRPr lang="en-GB"/>
          </a:p>
        </p:txBody>
      </p:sp>
    </p:spTree>
    <p:extLst>
      <p:ext uri="{BB962C8B-B14F-4D97-AF65-F5344CB8AC3E}">
        <p14:creationId xmlns:p14="http://schemas.microsoft.com/office/powerpoint/2010/main" val="2689141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C68FB-6FA7-F7E6-7A71-2574E0A815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44CBC03-93D2-14CF-F2D3-0890093BD2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C69838B-7CA8-22A3-A5B4-F448FE7A90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AF70DC8-090C-1598-30C8-5427331E98E4}"/>
              </a:ext>
            </a:extLst>
          </p:cNvPr>
          <p:cNvSpPr>
            <a:spLocks noGrp="1"/>
          </p:cNvSpPr>
          <p:nvPr>
            <p:ph type="dt" sz="half" idx="10"/>
          </p:nvPr>
        </p:nvSpPr>
        <p:spPr/>
        <p:txBody>
          <a:bodyPr/>
          <a:lstStyle/>
          <a:p>
            <a:fld id="{F67BC264-7E44-417A-9DB9-59604347B348}" type="datetimeFigureOut">
              <a:rPr lang="en-GB" smtClean="0"/>
              <a:t>14/06/2026</a:t>
            </a:fld>
            <a:endParaRPr lang="en-GB"/>
          </a:p>
        </p:txBody>
      </p:sp>
      <p:sp>
        <p:nvSpPr>
          <p:cNvPr id="6" name="Footer Placeholder 5">
            <a:extLst>
              <a:ext uri="{FF2B5EF4-FFF2-40B4-BE49-F238E27FC236}">
                <a16:creationId xmlns:a16="http://schemas.microsoft.com/office/drawing/2014/main" id="{17D495D7-A865-5228-8C37-53FC7E2D5C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208B64-AC30-147C-FE55-D9CE23A83395}"/>
              </a:ext>
            </a:extLst>
          </p:cNvPr>
          <p:cNvSpPr>
            <a:spLocks noGrp="1"/>
          </p:cNvSpPr>
          <p:nvPr>
            <p:ph type="sldNum" sz="quarter" idx="12"/>
          </p:nvPr>
        </p:nvSpPr>
        <p:spPr/>
        <p:txBody>
          <a:bodyPr/>
          <a:lstStyle/>
          <a:p>
            <a:fld id="{91B70707-E5C8-4D17-BFD8-A07A794B61FC}" type="slidenum">
              <a:rPr lang="en-GB" smtClean="0"/>
              <a:t>‹#›</a:t>
            </a:fld>
            <a:endParaRPr lang="en-GB"/>
          </a:p>
        </p:txBody>
      </p:sp>
    </p:spTree>
    <p:extLst>
      <p:ext uri="{BB962C8B-B14F-4D97-AF65-F5344CB8AC3E}">
        <p14:creationId xmlns:p14="http://schemas.microsoft.com/office/powerpoint/2010/main" val="8269318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4D3ED-E780-3480-11DD-679D08166C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FB6AA7-2209-74AB-CD6D-D89E8E6BF24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0B829E4-15CF-3C98-AEC1-BBF35FF710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AB5A98-71BD-009B-EFAD-639A6CDCBD61}"/>
              </a:ext>
            </a:extLst>
          </p:cNvPr>
          <p:cNvSpPr>
            <a:spLocks noGrp="1"/>
          </p:cNvSpPr>
          <p:nvPr>
            <p:ph type="dt" sz="half" idx="10"/>
          </p:nvPr>
        </p:nvSpPr>
        <p:spPr/>
        <p:txBody>
          <a:bodyPr/>
          <a:lstStyle/>
          <a:p>
            <a:fld id="{F67BC264-7E44-417A-9DB9-59604347B348}" type="datetimeFigureOut">
              <a:rPr lang="en-GB" smtClean="0"/>
              <a:t>14/06/2026</a:t>
            </a:fld>
            <a:endParaRPr lang="en-GB"/>
          </a:p>
        </p:txBody>
      </p:sp>
      <p:sp>
        <p:nvSpPr>
          <p:cNvPr id="6" name="Footer Placeholder 5">
            <a:extLst>
              <a:ext uri="{FF2B5EF4-FFF2-40B4-BE49-F238E27FC236}">
                <a16:creationId xmlns:a16="http://schemas.microsoft.com/office/drawing/2014/main" id="{608BE81F-BBEF-0CCD-4DF4-3D8ADF17B9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6DA4C7-06DF-A2DD-6A18-59C47940065E}"/>
              </a:ext>
            </a:extLst>
          </p:cNvPr>
          <p:cNvSpPr>
            <a:spLocks noGrp="1"/>
          </p:cNvSpPr>
          <p:nvPr>
            <p:ph type="sldNum" sz="quarter" idx="12"/>
          </p:nvPr>
        </p:nvSpPr>
        <p:spPr/>
        <p:txBody>
          <a:bodyPr/>
          <a:lstStyle/>
          <a:p>
            <a:fld id="{91B70707-E5C8-4D17-BFD8-A07A794B61FC}" type="slidenum">
              <a:rPr lang="en-GB" smtClean="0"/>
              <a:t>‹#›</a:t>
            </a:fld>
            <a:endParaRPr lang="en-GB"/>
          </a:p>
        </p:txBody>
      </p:sp>
    </p:spTree>
    <p:extLst>
      <p:ext uri="{BB962C8B-B14F-4D97-AF65-F5344CB8AC3E}">
        <p14:creationId xmlns:p14="http://schemas.microsoft.com/office/powerpoint/2010/main" val="11317411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94F99-BB62-56DC-DB3F-E132F7E036A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8CD3DE-86B7-D9D8-1851-C421BCABAE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AF4776-44D8-3586-2026-5B6512DE5A69}"/>
              </a:ext>
            </a:extLst>
          </p:cNvPr>
          <p:cNvSpPr>
            <a:spLocks noGrp="1"/>
          </p:cNvSpPr>
          <p:nvPr>
            <p:ph type="dt" sz="half" idx="10"/>
          </p:nvPr>
        </p:nvSpPr>
        <p:spPr/>
        <p:txBody>
          <a:bodyPr/>
          <a:lstStyle/>
          <a:p>
            <a:fld id="{F67BC264-7E44-417A-9DB9-59604347B348}" type="datetimeFigureOut">
              <a:rPr lang="en-GB" smtClean="0"/>
              <a:t>14/06/2026</a:t>
            </a:fld>
            <a:endParaRPr lang="en-GB"/>
          </a:p>
        </p:txBody>
      </p:sp>
      <p:sp>
        <p:nvSpPr>
          <p:cNvPr id="5" name="Footer Placeholder 4">
            <a:extLst>
              <a:ext uri="{FF2B5EF4-FFF2-40B4-BE49-F238E27FC236}">
                <a16:creationId xmlns:a16="http://schemas.microsoft.com/office/drawing/2014/main" id="{90E7E248-7F51-2D49-2C1B-1DCE654FC0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B1780C-9D38-9902-1AF7-8DF0E2895221}"/>
              </a:ext>
            </a:extLst>
          </p:cNvPr>
          <p:cNvSpPr>
            <a:spLocks noGrp="1"/>
          </p:cNvSpPr>
          <p:nvPr>
            <p:ph type="sldNum" sz="quarter" idx="12"/>
          </p:nvPr>
        </p:nvSpPr>
        <p:spPr/>
        <p:txBody>
          <a:bodyPr/>
          <a:lstStyle/>
          <a:p>
            <a:fld id="{91B70707-E5C8-4D17-BFD8-A07A794B61FC}" type="slidenum">
              <a:rPr lang="en-GB" smtClean="0"/>
              <a:t>‹#›</a:t>
            </a:fld>
            <a:endParaRPr lang="en-GB"/>
          </a:p>
        </p:txBody>
      </p:sp>
    </p:spTree>
    <p:extLst>
      <p:ext uri="{BB962C8B-B14F-4D97-AF65-F5344CB8AC3E}">
        <p14:creationId xmlns:p14="http://schemas.microsoft.com/office/powerpoint/2010/main" val="550419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1D6FF4-47DA-2D58-AD40-7FB0516F8FC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09113E-54D8-909A-8FBE-7E86FB543A3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2F3CB7-4BB3-0F8F-0A5E-DDBE4B90AF63}"/>
              </a:ext>
            </a:extLst>
          </p:cNvPr>
          <p:cNvSpPr>
            <a:spLocks noGrp="1"/>
          </p:cNvSpPr>
          <p:nvPr>
            <p:ph type="dt" sz="half" idx="10"/>
          </p:nvPr>
        </p:nvSpPr>
        <p:spPr/>
        <p:txBody>
          <a:bodyPr/>
          <a:lstStyle/>
          <a:p>
            <a:fld id="{F67BC264-7E44-417A-9DB9-59604347B348}" type="datetimeFigureOut">
              <a:rPr lang="en-GB" smtClean="0"/>
              <a:t>14/06/2026</a:t>
            </a:fld>
            <a:endParaRPr lang="en-GB"/>
          </a:p>
        </p:txBody>
      </p:sp>
      <p:sp>
        <p:nvSpPr>
          <p:cNvPr id="5" name="Footer Placeholder 4">
            <a:extLst>
              <a:ext uri="{FF2B5EF4-FFF2-40B4-BE49-F238E27FC236}">
                <a16:creationId xmlns:a16="http://schemas.microsoft.com/office/drawing/2014/main" id="{EEAFBB2B-5716-1355-8559-22EDD59800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83E95C-418A-D5F1-3E5A-C46ACD8F67CB}"/>
              </a:ext>
            </a:extLst>
          </p:cNvPr>
          <p:cNvSpPr>
            <a:spLocks noGrp="1"/>
          </p:cNvSpPr>
          <p:nvPr>
            <p:ph type="sldNum" sz="quarter" idx="12"/>
          </p:nvPr>
        </p:nvSpPr>
        <p:spPr/>
        <p:txBody>
          <a:bodyPr/>
          <a:lstStyle/>
          <a:p>
            <a:fld id="{91B70707-E5C8-4D17-BFD8-A07A794B61FC}" type="slidenum">
              <a:rPr lang="en-GB" smtClean="0"/>
              <a:t>‹#›</a:t>
            </a:fld>
            <a:endParaRPr lang="en-GB"/>
          </a:p>
        </p:txBody>
      </p:sp>
    </p:spTree>
    <p:extLst>
      <p:ext uri="{BB962C8B-B14F-4D97-AF65-F5344CB8AC3E}">
        <p14:creationId xmlns:p14="http://schemas.microsoft.com/office/powerpoint/2010/main" val="23151317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6CEEAB-0164-8782-4E85-1D1001B9B89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30CDE8F-1CCE-56CC-3D2A-47F0EE0E076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F79591-7AD9-1AF4-664F-7C7DEB7698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67BC264-7E44-417A-9DB9-59604347B348}" type="datetimeFigureOut">
              <a:rPr lang="en-GB" smtClean="0"/>
              <a:t>14/06/2026</a:t>
            </a:fld>
            <a:endParaRPr lang="en-GB"/>
          </a:p>
        </p:txBody>
      </p:sp>
      <p:sp>
        <p:nvSpPr>
          <p:cNvPr id="5" name="Footer Placeholder 4">
            <a:extLst>
              <a:ext uri="{FF2B5EF4-FFF2-40B4-BE49-F238E27FC236}">
                <a16:creationId xmlns:a16="http://schemas.microsoft.com/office/drawing/2014/main" id="{DF7DCBA7-5293-923B-209F-1673DD4AF5C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AB8583B-6E8A-6F5B-0C29-5BA45803DAD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1B70707-E5C8-4D17-BFD8-A07A794B61FC}" type="slidenum">
              <a:rPr lang="en-GB" smtClean="0"/>
              <a:t>‹#›</a:t>
            </a:fld>
            <a:endParaRPr lang="en-GB"/>
          </a:p>
        </p:txBody>
      </p:sp>
    </p:spTree>
    <p:extLst>
      <p:ext uri="{BB962C8B-B14F-4D97-AF65-F5344CB8AC3E}">
        <p14:creationId xmlns:p14="http://schemas.microsoft.com/office/powerpoint/2010/main" val="27401244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hyperlink" Target="https://www.amazon.com/" TargetMode="External"/><Relationship Id="rId2" Type="http://schemas.openxmlformats.org/officeDocument/2006/relationships/notesSlide" Target="../notesSlides/notesSlide14.xml"/><Relationship Id="rId1" Type="http://schemas.openxmlformats.org/officeDocument/2006/relationships/slideLayout" Target="../slideLayouts/slideLayout1.xml"/><Relationship Id="rId5" Type="http://schemas.openxmlformats.org/officeDocument/2006/relationships/hyperlink" Target="https://doi.org/10.3390/joitmc8030163" TargetMode="External"/><Relationship Id="rId4" Type="http://schemas.openxmlformats.org/officeDocument/2006/relationships/hyperlink" Target="https://www.tescoplc.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69DFC-D600-2275-CAF9-C056EC5A8E6F}"/>
              </a:ext>
            </a:extLst>
          </p:cNvPr>
          <p:cNvSpPr>
            <a:spLocks noGrp="1"/>
          </p:cNvSpPr>
          <p:nvPr>
            <p:ph type="ctrTitle"/>
          </p:nvPr>
        </p:nvSpPr>
        <p:spPr>
          <a:xfrm>
            <a:off x="599607" y="357864"/>
            <a:ext cx="10957809" cy="1470936"/>
          </a:xfrm>
        </p:spPr>
        <p:txBody>
          <a:bodyPr>
            <a:normAutofit/>
          </a:bodyPr>
          <a:lstStyle/>
          <a:p>
            <a:r>
              <a:rPr lang="en-GB" sz="4400" b="1">
                <a:latin typeface="Arial" panose="020B0604020202020204" pitchFamily="34" charset="0"/>
                <a:cs typeface="Arial" panose="020B0604020202020204" pitchFamily="34" charset="0"/>
              </a:rPr>
              <a:t>Modernising Business Information Systems for Organisational Success</a:t>
            </a:r>
          </a:p>
        </p:txBody>
      </p:sp>
      <p:sp>
        <p:nvSpPr>
          <p:cNvPr id="3" name="Subtitle 2">
            <a:extLst>
              <a:ext uri="{FF2B5EF4-FFF2-40B4-BE49-F238E27FC236}">
                <a16:creationId xmlns:a16="http://schemas.microsoft.com/office/drawing/2014/main" id="{C80F61D9-761D-EA76-DC4B-CEA57B147323}"/>
              </a:ext>
            </a:extLst>
          </p:cNvPr>
          <p:cNvSpPr>
            <a:spLocks noGrp="1"/>
          </p:cNvSpPr>
          <p:nvPr>
            <p:ph type="subTitle" idx="1"/>
          </p:nvPr>
        </p:nvSpPr>
        <p:spPr>
          <a:xfrm>
            <a:off x="398686" y="2387907"/>
            <a:ext cx="11158730" cy="3187309"/>
          </a:xfrm>
        </p:spPr>
        <p:txBody>
          <a:bodyPr vert="horz" lIns="91440" tIns="45720" rIns="91440" bIns="45720" rtlCol="0" anchor="t">
            <a:normAutofit/>
          </a:bodyPr>
          <a:lstStyle/>
          <a:p>
            <a:r>
              <a:rPr lang="en-GB" b="1">
                <a:latin typeface="Arial" panose="020B0604020202020204" pitchFamily="34" charset="0"/>
                <a:cs typeface="Arial" panose="020B0604020202020204" pitchFamily="34" charset="0"/>
              </a:rPr>
              <a:t>Module Name: Managing Business Information </a:t>
            </a:r>
          </a:p>
          <a:p>
            <a:r>
              <a:rPr lang="en-GB" b="1">
                <a:latin typeface="Arial" panose="020B0604020202020204" pitchFamily="34" charset="0"/>
                <a:cs typeface="Arial" panose="020B0604020202020204" pitchFamily="34" charset="0"/>
              </a:rPr>
              <a:t>Group Members: </a:t>
            </a:r>
          </a:p>
          <a:p>
            <a:r>
              <a:rPr lang="en-GB" b="1">
                <a:latin typeface="Arial" panose="020B0604020202020204" pitchFamily="34" charset="0"/>
                <a:cs typeface="Arial" panose="020B0604020202020204" pitchFamily="34" charset="0"/>
              </a:rPr>
              <a:t>Student IDs:</a:t>
            </a:r>
          </a:p>
          <a:p>
            <a:r>
              <a:rPr lang="en-GB" b="1">
                <a:latin typeface="Arial"/>
                <a:cs typeface="Arial"/>
              </a:rPr>
              <a:t>Monae Briana Haynes 2419752</a:t>
            </a:r>
          </a:p>
          <a:p>
            <a:r>
              <a:rPr lang="en-GB" b="1">
                <a:latin typeface="Arial"/>
                <a:cs typeface="Arial"/>
              </a:rPr>
              <a:t>Brihanna Wilson 2428987</a:t>
            </a:r>
          </a:p>
          <a:p>
            <a:r>
              <a:rPr lang="en-GB" b="1">
                <a:latin typeface="Arial"/>
                <a:cs typeface="Arial"/>
              </a:rPr>
              <a:t>Daylia Gavin 2427090</a:t>
            </a:r>
          </a:p>
          <a:p>
            <a:r>
              <a:rPr lang="en-GB" b="1">
                <a:latin typeface="Arial"/>
                <a:cs typeface="Arial"/>
              </a:rPr>
              <a:t>Lecturer name: Chinomso </a:t>
            </a:r>
            <a:r>
              <a:rPr lang="en-GB" b="1" err="1">
                <a:latin typeface="Arial"/>
                <a:cs typeface="Arial"/>
              </a:rPr>
              <a:t>Nwagboso</a:t>
            </a:r>
            <a:r>
              <a:rPr lang="en-GB" b="1">
                <a:latin typeface="Arial"/>
                <a:cs typeface="Arial"/>
              </a:rPr>
              <a:t> </a:t>
            </a:r>
            <a:endParaRPr lang="en-GB"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686033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10D41-C5B6-7938-8B41-78270B4E118A}"/>
              </a:ext>
            </a:extLst>
          </p:cNvPr>
          <p:cNvSpPr>
            <a:spLocks noGrp="1"/>
          </p:cNvSpPr>
          <p:nvPr>
            <p:ph type="title"/>
          </p:nvPr>
        </p:nvSpPr>
        <p:spPr/>
        <p:txBody>
          <a:bodyPr/>
          <a:lstStyle/>
          <a:p>
            <a:r>
              <a:rPr lang="en-GB" b="1">
                <a:latin typeface="Arial"/>
                <a:cs typeface="Arial"/>
              </a:rPr>
              <a:t>Cosy club: growing business </a:t>
            </a:r>
            <a:endParaRPr lang="en-US" b="1">
              <a:latin typeface="Arial"/>
              <a:cs typeface="Arial"/>
            </a:endParaRPr>
          </a:p>
        </p:txBody>
      </p:sp>
      <p:sp>
        <p:nvSpPr>
          <p:cNvPr id="3" name="Content Placeholder 2">
            <a:extLst>
              <a:ext uri="{FF2B5EF4-FFF2-40B4-BE49-F238E27FC236}">
                <a16:creationId xmlns:a16="http://schemas.microsoft.com/office/drawing/2014/main" id="{D4C64637-367E-EE3C-B0DE-05F8E801F143}"/>
              </a:ext>
            </a:extLst>
          </p:cNvPr>
          <p:cNvSpPr>
            <a:spLocks noGrp="1"/>
          </p:cNvSpPr>
          <p:nvPr>
            <p:ph idx="1"/>
          </p:nvPr>
        </p:nvSpPr>
        <p:spPr>
          <a:xfrm>
            <a:off x="0" y="1690688"/>
            <a:ext cx="10515600" cy="4351338"/>
          </a:xfrm>
        </p:spPr>
        <p:txBody>
          <a:bodyPr vert="horz" lIns="91440" tIns="45720" rIns="91440" bIns="45720" rtlCol="0" anchor="t">
            <a:normAutofit fontScale="92500"/>
          </a:bodyPr>
          <a:lstStyle/>
          <a:p>
            <a:r>
              <a:rPr lang="en-GB">
                <a:latin typeface="Arial"/>
                <a:cs typeface="Arial"/>
              </a:rPr>
              <a:t>Cosy club is a rapid expanding hospitality business that has grew its total revenue to over £406.4m. It’s a more up market that has aspirational offerings. </a:t>
            </a:r>
          </a:p>
          <a:p>
            <a:r>
              <a:rPr lang="en-GB">
                <a:latin typeface="Arial"/>
                <a:cs typeface="Arial"/>
              </a:rPr>
              <a:t>The cosy club venues is situated in city centres or large towns and they have an elevated experience because unlike other casual dining lounges, cosy club offers full table services, reservations and an expanded but elevated food and cocktail menu. </a:t>
            </a:r>
          </a:p>
          <a:p>
            <a:r>
              <a:rPr lang="en-GB">
                <a:latin typeface="Arial"/>
                <a:cs typeface="Arial"/>
              </a:rPr>
              <a:t>Cosy club has rapid expansion and continues to over perform the broader UK hospitality sector but for the consistent performance cosy club has a strategy that is all day dining that has allowed them to consistently achieve growth. </a:t>
            </a:r>
            <a:endParaRPr lang="en-US">
              <a:latin typeface="Arial"/>
              <a:cs typeface="Arial"/>
            </a:endParaRPr>
          </a:p>
        </p:txBody>
      </p:sp>
    </p:spTree>
    <p:extLst>
      <p:ext uri="{BB962C8B-B14F-4D97-AF65-F5344CB8AC3E}">
        <p14:creationId xmlns:p14="http://schemas.microsoft.com/office/powerpoint/2010/main" val="11517019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AE24E2-BD20-A2E4-1CCE-723EFAC389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2741BF-88CD-7057-8C3A-8F87B078DB28}"/>
              </a:ext>
            </a:extLst>
          </p:cNvPr>
          <p:cNvSpPr>
            <a:spLocks noGrp="1"/>
          </p:cNvSpPr>
          <p:nvPr>
            <p:ph type="ctrTitle"/>
          </p:nvPr>
        </p:nvSpPr>
        <p:spPr>
          <a:xfrm>
            <a:off x="599607" y="357864"/>
            <a:ext cx="10957809" cy="1021230"/>
          </a:xfrm>
        </p:spPr>
        <p:txBody>
          <a:bodyPr>
            <a:normAutofit/>
          </a:bodyPr>
          <a:lstStyle/>
          <a:p>
            <a:r>
              <a:rPr lang="en-GB" sz="4400" b="1">
                <a:latin typeface="Arial" panose="020B0604020202020204" pitchFamily="34" charset="0"/>
                <a:cs typeface="Arial" panose="020B0604020202020204" pitchFamily="34" charset="0"/>
              </a:rPr>
              <a:t>Introduction to Information Systems</a:t>
            </a:r>
          </a:p>
        </p:txBody>
      </p:sp>
      <p:sp>
        <p:nvSpPr>
          <p:cNvPr id="3" name="Subtitle 2">
            <a:extLst>
              <a:ext uri="{FF2B5EF4-FFF2-40B4-BE49-F238E27FC236}">
                <a16:creationId xmlns:a16="http://schemas.microsoft.com/office/drawing/2014/main" id="{CB1B2CCC-BD3C-5FB8-1563-3C7481637504}"/>
              </a:ext>
            </a:extLst>
          </p:cNvPr>
          <p:cNvSpPr>
            <a:spLocks noGrp="1"/>
          </p:cNvSpPr>
          <p:nvPr>
            <p:ph type="subTitle" idx="1"/>
          </p:nvPr>
        </p:nvSpPr>
        <p:spPr>
          <a:xfrm>
            <a:off x="599608" y="1714500"/>
            <a:ext cx="6875612" cy="4296556"/>
          </a:xfrm>
        </p:spPr>
        <p:txBody>
          <a:bodyPr>
            <a:normAutofit fontScale="92500" lnSpcReduction="20000"/>
          </a:bodyPr>
          <a:lstStyle/>
          <a:p>
            <a:pPr marL="0" marR="0" algn="just">
              <a:lnSpc>
                <a:spcPct val="150000"/>
              </a:lnSpc>
              <a:spcBef>
                <a:spcPts val="0"/>
              </a:spcBef>
              <a:spcAft>
                <a:spcPts val="0"/>
              </a:spcAft>
            </a:pPr>
            <a:r>
              <a:rPr lang="en-GB" sz="2000" b="1" kern="100">
                <a:effectLst/>
                <a:latin typeface="Arial" panose="020B0604020202020204" pitchFamily="34" charset="0"/>
                <a:ea typeface="Aptos" panose="020B0004020202020204" pitchFamily="34" charset="0"/>
                <a:cs typeface="Times New Roman" panose="02020603050405020304" pitchFamily="18" charset="0"/>
              </a:rPr>
              <a:t>What Are Information Systems?</a:t>
            </a:r>
            <a:endParaRPr lang="en-GB" sz="2000" kern="100">
              <a:effectLst/>
              <a:latin typeface="Arial" panose="020B0604020202020204" pitchFamily="34" charset="0"/>
              <a:ea typeface="Aptos" panose="020B0004020202020204" pitchFamily="34" charset="0"/>
              <a:cs typeface="Times New Roman" panose="02020603050405020304" pitchFamily="18" charset="0"/>
            </a:endParaRPr>
          </a:p>
          <a:p>
            <a:pPr marL="285750" marR="0" indent="-285750" algn="just">
              <a:lnSpc>
                <a:spcPct val="150000"/>
              </a:lnSpc>
              <a:spcBef>
                <a:spcPts val="0"/>
              </a:spcBef>
              <a:spcAft>
                <a:spcPts val="0"/>
              </a:spcAft>
              <a:buFont typeface="Wingdings" panose="05000000000000000000" pitchFamily="2" charset="2"/>
              <a:buChar char="q"/>
            </a:pPr>
            <a:r>
              <a:rPr lang="en-GB" sz="2000" kern="100">
                <a:effectLst/>
                <a:latin typeface="Arial" panose="020B0604020202020204" pitchFamily="34" charset="0"/>
                <a:ea typeface="Aptos" panose="020B0004020202020204" pitchFamily="34" charset="0"/>
                <a:cs typeface="Times New Roman" panose="02020603050405020304" pitchFamily="18" charset="0"/>
              </a:rPr>
              <a:t>Information systems are comprised of people, technology, processes, and data. </a:t>
            </a:r>
          </a:p>
          <a:p>
            <a:pPr marL="285750" marR="0" indent="-285750" algn="just">
              <a:lnSpc>
                <a:spcPct val="150000"/>
              </a:lnSpc>
              <a:spcBef>
                <a:spcPts val="0"/>
              </a:spcBef>
              <a:spcAft>
                <a:spcPts val="0"/>
              </a:spcAft>
              <a:buFont typeface="Wingdings" panose="05000000000000000000" pitchFamily="2" charset="2"/>
              <a:buChar char="q"/>
            </a:pPr>
            <a:r>
              <a:rPr lang="en-GB" sz="2000" kern="100">
                <a:effectLst/>
                <a:latin typeface="Arial" panose="020B0604020202020204" pitchFamily="34" charset="0"/>
                <a:ea typeface="Aptos" panose="020B0004020202020204" pitchFamily="34" charset="0"/>
                <a:cs typeface="Times New Roman" panose="02020603050405020304" pitchFamily="18" charset="0"/>
              </a:rPr>
              <a:t>Routine, day-to-day work and organisational agenda. </a:t>
            </a:r>
          </a:p>
          <a:p>
            <a:pPr marL="285750" marR="0" indent="-285750" algn="just">
              <a:lnSpc>
                <a:spcPct val="150000"/>
              </a:lnSpc>
              <a:spcBef>
                <a:spcPts val="0"/>
              </a:spcBef>
              <a:spcAft>
                <a:spcPts val="0"/>
              </a:spcAft>
              <a:buFont typeface="Wingdings" panose="05000000000000000000" pitchFamily="2" charset="2"/>
              <a:buChar char="q"/>
            </a:pPr>
            <a:r>
              <a:rPr lang="en-GB" sz="2000" kern="100">
                <a:effectLst/>
                <a:latin typeface="Arial" panose="020B0604020202020204" pitchFamily="34" charset="0"/>
                <a:ea typeface="Aptos" panose="020B0004020202020204" pitchFamily="34" charset="0"/>
                <a:cs typeface="Times New Roman" panose="02020603050405020304" pitchFamily="18" charset="0"/>
              </a:rPr>
              <a:t>Convert raw data to bring meaningful information to the business. </a:t>
            </a:r>
          </a:p>
          <a:p>
            <a:pPr marL="285750" marR="0" indent="-285750" algn="just">
              <a:lnSpc>
                <a:spcPct val="150000"/>
              </a:lnSpc>
              <a:spcBef>
                <a:spcPts val="0"/>
              </a:spcBef>
              <a:spcAft>
                <a:spcPts val="0"/>
              </a:spcAft>
              <a:buFont typeface="Wingdings" panose="05000000000000000000" pitchFamily="2" charset="2"/>
              <a:buChar char="q"/>
            </a:pPr>
            <a:r>
              <a:rPr lang="en-GB" sz="2000" kern="100">
                <a:effectLst/>
                <a:latin typeface="Arial" panose="020B0604020202020204" pitchFamily="34" charset="0"/>
                <a:ea typeface="Aptos" panose="020B0004020202020204" pitchFamily="34" charset="0"/>
                <a:cs typeface="Times New Roman" panose="02020603050405020304" pitchFamily="18" charset="0"/>
              </a:rPr>
              <a:t>Enhance communication between organisational departments and functions. </a:t>
            </a:r>
          </a:p>
          <a:p>
            <a:pPr marL="285750" marR="0" indent="-285750" algn="just">
              <a:lnSpc>
                <a:spcPct val="150000"/>
              </a:lnSpc>
              <a:spcBef>
                <a:spcPts val="0"/>
              </a:spcBef>
              <a:spcAft>
                <a:spcPts val="0"/>
              </a:spcAft>
              <a:buFont typeface="Wingdings" panose="05000000000000000000" pitchFamily="2" charset="2"/>
              <a:buChar char="q"/>
            </a:pPr>
            <a:r>
              <a:rPr lang="en-GB" sz="2000" kern="100">
                <a:effectLst/>
                <a:latin typeface="Arial" panose="020B0604020202020204" pitchFamily="34" charset="0"/>
                <a:ea typeface="Aptos" panose="020B0004020202020204" pitchFamily="34" charset="0"/>
                <a:cs typeface="Times New Roman" panose="02020603050405020304" pitchFamily="18" charset="0"/>
              </a:rPr>
              <a:t>Support managers with business intelligence. </a:t>
            </a:r>
          </a:p>
          <a:p>
            <a:pPr marL="285750" marR="0" indent="-285750" algn="just">
              <a:lnSpc>
                <a:spcPct val="150000"/>
              </a:lnSpc>
              <a:spcBef>
                <a:spcPts val="0"/>
              </a:spcBef>
              <a:spcAft>
                <a:spcPts val="0"/>
              </a:spcAft>
              <a:buFont typeface="Wingdings" panose="05000000000000000000" pitchFamily="2" charset="2"/>
              <a:buChar char="q"/>
            </a:pPr>
            <a:r>
              <a:rPr lang="en-GB" sz="2000" kern="100">
                <a:effectLst/>
                <a:latin typeface="Arial" panose="020B0604020202020204" pitchFamily="34" charset="0"/>
                <a:ea typeface="Aptos" panose="020B0004020202020204" pitchFamily="34" charset="0"/>
                <a:cs typeface="Times New Roman" panose="02020603050405020304" pitchFamily="18" charset="0"/>
              </a:rPr>
              <a:t>Automate and streamline processes for greater efficiency. </a:t>
            </a:r>
          </a:p>
          <a:p>
            <a:pPr marL="285750" marR="0" indent="-285750" algn="just">
              <a:lnSpc>
                <a:spcPct val="150000"/>
              </a:lnSpc>
              <a:spcBef>
                <a:spcPts val="0"/>
              </a:spcBef>
              <a:spcAft>
                <a:spcPts val="0"/>
              </a:spcAft>
              <a:buFont typeface="Wingdings" panose="05000000000000000000" pitchFamily="2" charset="2"/>
              <a:buChar char="q"/>
            </a:pPr>
            <a:r>
              <a:rPr lang="en-GB" sz="2000" kern="100">
                <a:effectLst/>
                <a:latin typeface="Arial" panose="020B0604020202020204" pitchFamily="34" charset="0"/>
                <a:ea typeface="Aptos" panose="020B0004020202020204" pitchFamily="34" charset="0"/>
                <a:cs typeface="Times New Roman" panose="02020603050405020304" pitchFamily="18" charset="0"/>
              </a:rPr>
              <a:t>Provide competitive benefits in changing business contexts. </a:t>
            </a:r>
          </a:p>
        </p:txBody>
      </p:sp>
      <p:sp>
        <p:nvSpPr>
          <p:cNvPr id="5" name="TextBox 4">
            <a:extLst>
              <a:ext uri="{FF2B5EF4-FFF2-40B4-BE49-F238E27FC236}">
                <a16:creationId xmlns:a16="http://schemas.microsoft.com/office/drawing/2014/main" id="{59E9D8EC-FA2E-AA16-B8FF-10FA1F733560}"/>
              </a:ext>
            </a:extLst>
          </p:cNvPr>
          <p:cNvSpPr txBox="1"/>
          <p:nvPr/>
        </p:nvSpPr>
        <p:spPr>
          <a:xfrm>
            <a:off x="1834515" y="6172200"/>
            <a:ext cx="5640705" cy="369332"/>
          </a:xfrm>
          <a:prstGeom prst="rect">
            <a:avLst/>
          </a:prstGeom>
          <a:noFill/>
        </p:spPr>
        <p:txBody>
          <a:bodyPr wrap="square">
            <a:spAutoFit/>
          </a:bodyPr>
          <a:lstStyle/>
          <a:p>
            <a:r>
              <a:rPr lang="en-GB" sz="1800" b="1">
                <a:effectLst/>
                <a:latin typeface="Arial" panose="020B0604020202020204" pitchFamily="34" charset="0"/>
                <a:ea typeface="Aptos" panose="020B0004020202020204" pitchFamily="34" charset="0"/>
                <a:cs typeface="Times New Roman" panose="02020603050405020304" pitchFamily="18" charset="0"/>
              </a:rPr>
              <a:t>:</a:t>
            </a:r>
            <a:r>
              <a:rPr lang="en-GB" sz="1800">
                <a:effectLst/>
                <a:latin typeface="Arial" panose="020B0604020202020204" pitchFamily="34" charset="0"/>
                <a:ea typeface="Aptos" panose="020B0004020202020204" pitchFamily="34" charset="0"/>
                <a:cs typeface="Times New Roman" panose="02020603050405020304" pitchFamily="18" charset="0"/>
              </a:rPr>
              <a:t> (Laudon &amp; Laudon, 2023; Stair &amp; Reynolds, 2020)</a:t>
            </a:r>
            <a:endParaRPr lang="en-GB"/>
          </a:p>
        </p:txBody>
      </p:sp>
      <p:pic>
        <p:nvPicPr>
          <p:cNvPr id="1026" name="Picture 2" descr="Computer Information Systems vs. Information Technology | Elmhurst  University">
            <a:extLst>
              <a:ext uri="{FF2B5EF4-FFF2-40B4-BE49-F238E27FC236}">
                <a16:creationId xmlns:a16="http://schemas.microsoft.com/office/drawing/2014/main" id="{0919F7A5-32D9-12AC-96BC-9BBBBF433D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03184" y="2548328"/>
            <a:ext cx="3454232" cy="2628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6271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92F5F-D886-E313-2C47-945531A502BF}"/>
              </a:ext>
            </a:extLst>
          </p:cNvPr>
          <p:cNvSpPr>
            <a:spLocks noGrp="1"/>
          </p:cNvSpPr>
          <p:nvPr>
            <p:ph type="title"/>
          </p:nvPr>
        </p:nvSpPr>
        <p:spPr/>
        <p:txBody>
          <a:bodyPr>
            <a:normAutofit fontScale="90000"/>
          </a:bodyPr>
          <a:lstStyle/>
          <a:p>
            <a:r>
              <a:rPr lang="en-US" b="1">
                <a:latin typeface="Arial"/>
                <a:cs typeface="Arial"/>
              </a:rPr>
              <a:t>Introduce different information systems – explain roles in business operations:</a:t>
            </a:r>
          </a:p>
        </p:txBody>
      </p:sp>
      <p:sp>
        <p:nvSpPr>
          <p:cNvPr id="3" name="Content Placeholder 2">
            <a:extLst>
              <a:ext uri="{FF2B5EF4-FFF2-40B4-BE49-F238E27FC236}">
                <a16:creationId xmlns:a16="http://schemas.microsoft.com/office/drawing/2014/main" id="{628D242F-6F95-8166-0A40-4A60E27AF05D}"/>
              </a:ext>
            </a:extLst>
          </p:cNvPr>
          <p:cNvSpPr>
            <a:spLocks noGrp="1"/>
          </p:cNvSpPr>
          <p:nvPr>
            <p:ph idx="1"/>
          </p:nvPr>
        </p:nvSpPr>
        <p:spPr>
          <a:xfrm>
            <a:off x="1859" y="1899967"/>
            <a:ext cx="10831551" cy="4667289"/>
          </a:xfrm>
        </p:spPr>
        <p:txBody>
          <a:bodyPr vert="horz" lIns="91440" tIns="45720" rIns="91440" bIns="45720" rtlCol="0" anchor="t">
            <a:normAutofit fontScale="62500" lnSpcReduction="20000"/>
          </a:bodyPr>
          <a:lstStyle/>
          <a:p>
            <a:pPr marL="0" indent="0">
              <a:buNone/>
            </a:pPr>
            <a:r>
              <a:rPr lang="en-US">
                <a:latin typeface="Arial"/>
                <a:cs typeface="Arial"/>
              </a:rPr>
              <a:t>When introducing new information system </a:t>
            </a:r>
            <a:r>
              <a:rPr lang="en-GB">
                <a:latin typeface="Arial"/>
                <a:cs typeface="Arial"/>
              </a:rPr>
              <a:t>into cosy club it has a coordinated effort across both frontline staff and management and each system is designed to streamline specific areas such as bookings, workforce scheduling or payments. Cosy club has 5 different systems which are: </a:t>
            </a:r>
          </a:p>
          <a:p>
            <a:pPr>
              <a:buFontTx/>
              <a:buChar char="-"/>
            </a:pPr>
            <a:r>
              <a:rPr lang="en-GB">
                <a:latin typeface="Arial"/>
                <a:cs typeface="Arial"/>
              </a:rPr>
              <a:t>The front of house and guest experience system which has 3 different roles which come under assistant managers, supervisors and hosts.  The responsibility for this system is to for the staff to input booking details and manage tables to monitor guest flow and reduce no shows to improve customer feedback. </a:t>
            </a:r>
          </a:p>
          <a:p>
            <a:pPr>
              <a:buFontTx/>
              <a:buChar char="-"/>
            </a:pPr>
            <a:r>
              <a:rPr lang="en-GB">
                <a:latin typeface="Arial"/>
                <a:cs typeface="Arial"/>
              </a:rPr>
              <a:t>The back of house and inventory management system has two roles which are head chefs and sous chefs and their responsibilities are to track fresh food stock levels, manage logistics and reordering supplies. </a:t>
            </a:r>
          </a:p>
          <a:p>
            <a:pPr>
              <a:buFontTx/>
              <a:buChar char="-"/>
            </a:pPr>
            <a:r>
              <a:rPr lang="en-GB">
                <a:latin typeface="Arial"/>
                <a:cs typeface="Arial"/>
              </a:rPr>
              <a:t>The workforce management and payroll systems and the roles include general managers and assistant managers who organise workforce information, manage rotas, balance </a:t>
            </a:r>
            <a:r>
              <a:rPr lang="en-GB" err="1">
                <a:latin typeface="Arial"/>
                <a:cs typeface="Arial"/>
              </a:rPr>
              <a:t>labor</a:t>
            </a:r>
            <a:r>
              <a:rPr lang="en-GB">
                <a:latin typeface="Arial"/>
                <a:cs typeface="Arial"/>
              </a:rPr>
              <a:t> costs and streamline payroll. </a:t>
            </a:r>
          </a:p>
          <a:p>
            <a:pPr>
              <a:buFontTx/>
              <a:buChar char="-"/>
            </a:pPr>
            <a:r>
              <a:rPr lang="en-GB">
                <a:latin typeface="Arial"/>
                <a:cs typeface="Arial"/>
              </a:rPr>
              <a:t>The financial and transaction system roles are the bartenders, waiters and floor staff which are the frontline staff and they input orders, generate bills, process payment and record financial data without human intervention. </a:t>
            </a:r>
          </a:p>
          <a:p>
            <a:pPr>
              <a:buFontTx/>
              <a:buChar char="-"/>
            </a:pPr>
            <a:r>
              <a:rPr lang="en-GB">
                <a:latin typeface="Arial"/>
                <a:cs typeface="Arial"/>
              </a:rPr>
              <a:t>Strategic and decision making systems roles include the operations managers and regional operations and there responsibility’s is that there the decision makers to utilize the system wide data to monitor profit and measure key performance to see and analyse dining trends and forecast demands. </a:t>
            </a:r>
            <a:endParaRPr lang="en-US">
              <a:latin typeface="Arial"/>
              <a:cs typeface="Arial"/>
            </a:endParaRPr>
          </a:p>
          <a:p>
            <a:pPr>
              <a:buFont typeface="Calibri" panose="020B0604020202020204" pitchFamily="34" charset="0"/>
              <a:buChar char="-"/>
            </a:pPr>
            <a:endParaRPr lang="en-US"/>
          </a:p>
        </p:txBody>
      </p:sp>
    </p:spTree>
    <p:extLst>
      <p:ext uri="{BB962C8B-B14F-4D97-AF65-F5344CB8AC3E}">
        <p14:creationId xmlns:p14="http://schemas.microsoft.com/office/powerpoint/2010/main" val="460139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D7D93-FE75-4194-568D-110772800B04}"/>
              </a:ext>
            </a:extLst>
          </p:cNvPr>
          <p:cNvSpPr>
            <a:spLocks noGrp="1"/>
          </p:cNvSpPr>
          <p:nvPr>
            <p:ph type="title"/>
          </p:nvPr>
        </p:nvSpPr>
        <p:spPr>
          <a:xfrm>
            <a:off x="940420" y="160686"/>
            <a:ext cx="10515600" cy="1325563"/>
          </a:xfrm>
        </p:spPr>
        <p:txBody>
          <a:bodyPr>
            <a:normAutofit fontScale="90000"/>
          </a:bodyPr>
          <a:lstStyle/>
          <a:p>
            <a:r>
              <a:rPr lang="en-US" b="1">
                <a:latin typeface="Arial"/>
                <a:cs typeface="Arial"/>
              </a:rPr>
              <a:t>Importance for effectiveness with decision making and competitive advantage with different information systems:</a:t>
            </a:r>
          </a:p>
        </p:txBody>
      </p:sp>
      <p:sp>
        <p:nvSpPr>
          <p:cNvPr id="3" name="Content Placeholder 2">
            <a:extLst>
              <a:ext uri="{FF2B5EF4-FFF2-40B4-BE49-F238E27FC236}">
                <a16:creationId xmlns:a16="http://schemas.microsoft.com/office/drawing/2014/main" id="{6C1B234B-B0CA-AFA2-38C3-52ABCAC2AB39}"/>
              </a:ext>
            </a:extLst>
          </p:cNvPr>
          <p:cNvSpPr>
            <a:spLocks noGrp="1"/>
          </p:cNvSpPr>
          <p:nvPr>
            <p:ph idx="1"/>
          </p:nvPr>
        </p:nvSpPr>
        <p:spPr>
          <a:xfrm>
            <a:off x="85493" y="1862796"/>
            <a:ext cx="10515600" cy="4351338"/>
          </a:xfrm>
        </p:spPr>
        <p:txBody>
          <a:bodyPr vert="horz" lIns="91440" tIns="45720" rIns="91440" bIns="45720" rtlCol="0" anchor="t">
            <a:normAutofit fontScale="85000" lnSpcReduction="10000"/>
          </a:bodyPr>
          <a:lstStyle/>
          <a:p>
            <a:pPr marL="0" indent="0">
              <a:buNone/>
            </a:pPr>
            <a:r>
              <a:rPr lang="en-US">
                <a:latin typeface="Arial"/>
                <a:cs typeface="Arial"/>
              </a:rPr>
              <a:t>Information systems are important for a growing business and competitive advantage because they accelerate decision making and by having several types of systems it helps companies optimize resources allocation, reduce risks and responds rapidly to shifting market conditions. The different information systems that include this is:</a:t>
            </a:r>
          </a:p>
          <a:p>
            <a:pPr marL="457200" indent="-457200">
              <a:buFont typeface="Calibri" panose="020B0604020202020204" pitchFamily="34" charset="0"/>
              <a:buChar char="-"/>
            </a:pPr>
            <a:r>
              <a:rPr lang="en-US">
                <a:latin typeface="Arial"/>
                <a:cs typeface="Arial"/>
              </a:rPr>
              <a:t>Strategic information systems use IT to assist </a:t>
            </a:r>
            <a:r>
              <a:rPr lang="en-US" err="1">
                <a:latin typeface="Arial"/>
                <a:cs typeface="Arial"/>
              </a:rPr>
              <a:t>organisations</a:t>
            </a:r>
            <a:r>
              <a:rPr lang="en-US">
                <a:latin typeface="Arial"/>
                <a:cs typeface="Arial"/>
              </a:rPr>
              <a:t> in gaining a competitive advantage. </a:t>
            </a:r>
          </a:p>
          <a:p>
            <a:pPr marL="457200" indent="-457200">
              <a:buFont typeface="Calibri" panose="020B0604020202020204" pitchFamily="34" charset="0"/>
              <a:buChar char="-"/>
            </a:pPr>
            <a:r>
              <a:rPr lang="en-US">
                <a:latin typeface="Arial"/>
                <a:cs typeface="Arial"/>
              </a:rPr>
              <a:t>Management information systems help managers to access data instantly which enables high effective decision making in day-to-day operations and resource tracking. </a:t>
            </a:r>
          </a:p>
          <a:p>
            <a:pPr marL="457200" indent="-457200">
              <a:buFont typeface="Calibri" panose="020B0604020202020204" pitchFamily="34" charset="0"/>
              <a:buChar char="-"/>
            </a:pPr>
            <a:r>
              <a:rPr lang="en-US">
                <a:latin typeface="Arial"/>
                <a:cs typeface="Arial"/>
              </a:rPr>
              <a:t>Customer relationship management track customer interactions and sale leads which helps offer data driven insights through customer satisfactions. </a:t>
            </a:r>
          </a:p>
          <a:p>
            <a:pPr marL="457200" indent="-457200">
              <a:buFont typeface="Calibri" panose="020B0604020202020204" pitchFamily="34" charset="0"/>
              <a:buChar char="-"/>
            </a:pPr>
            <a:endParaRPr lang="en-US"/>
          </a:p>
        </p:txBody>
      </p:sp>
    </p:spTree>
    <p:extLst>
      <p:ext uri="{BB962C8B-B14F-4D97-AF65-F5344CB8AC3E}">
        <p14:creationId xmlns:p14="http://schemas.microsoft.com/office/powerpoint/2010/main" val="3086795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ED4911-70BB-8F78-AB04-4E7B75B40C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AD458A-49A8-15EE-528F-01625BB51624}"/>
              </a:ext>
            </a:extLst>
          </p:cNvPr>
          <p:cNvSpPr>
            <a:spLocks noGrp="1"/>
          </p:cNvSpPr>
          <p:nvPr>
            <p:ph type="ctrTitle"/>
          </p:nvPr>
        </p:nvSpPr>
        <p:spPr>
          <a:xfrm>
            <a:off x="599607" y="357864"/>
            <a:ext cx="10957809" cy="693696"/>
          </a:xfrm>
        </p:spPr>
        <p:txBody>
          <a:bodyPr>
            <a:noAutofit/>
          </a:bodyPr>
          <a:lstStyle/>
          <a:p>
            <a:r>
              <a:rPr lang="en-GB" sz="3600" b="1">
                <a:latin typeface="Arial" panose="020B0604020202020204" pitchFamily="34" charset="0"/>
                <a:cs typeface="Arial" panose="020B0604020202020204" pitchFamily="34" charset="0"/>
              </a:rPr>
              <a:t>Importance of Information Systems in Business</a:t>
            </a:r>
          </a:p>
        </p:txBody>
      </p:sp>
      <p:sp>
        <p:nvSpPr>
          <p:cNvPr id="3" name="Subtitle 2">
            <a:extLst>
              <a:ext uri="{FF2B5EF4-FFF2-40B4-BE49-F238E27FC236}">
                <a16:creationId xmlns:a16="http://schemas.microsoft.com/office/drawing/2014/main" id="{AD49DEC9-0F39-7C2C-7A87-AB1CBE2D88B9}"/>
              </a:ext>
            </a:extLst>
          </p:cNvPr>
          <p:cNvSpPr>
            <a:spLocks noGrp="1"/>
          </p:cNvSpPr>
          <p:nvPr>
            <p:ph type="subTitle" idx="1"/>
          </p:nvPr>
        </p:nvSpPr>
        <p:spPr>
          <a:xfrm>
            <a:off x="599608" y="1508760"/>
            <a:ext cx="6098372" cy="4572000"/>
          </a:xfrm>
        </p:spPr>
        <p:txBody>
          <a:bodyPr>
            <a:normAutofit fontScale="85000" lnSpcReduction="10000"/>
          </a:bodyPr>
          <a:lstStyle/>
          <a:p>
            <a:pPr marL="0" marR="0" algn="just">
              <a:lnSpc>
                <a:spcPct val="150000"/>
              </a:lnSpc>
              <a:spcBef>
                <a:spcPts val="0"/>
              </a:spcBef>
              <a:spcAft>
                <a:spcPts val="0"/>
              </a:spcAft>
            </a:pPr>
            <a:r>
              <a:rPr lang="en-GB" sz="2000" b="1" kern="100">
                <a:effectLst/>
                <a:latin typeface="Arial" panose="020B0604020202020204" pitchFamily="34" charset="0"/>
                <a:ea typeface="Aptos" panose="020B0004020202020204" pitchFamily="34" charset="0"/>
                <a:cs typeface="Times New Roman" panose="02020603050405020304" pitchFamily="18" charset="0"/>
              </a:rPr>
              <a:t>Role in Modern Organisations</a:t>
            </a:r>
            <a:endParaRPr lang="en-GB" sz="2000" kern="100">
              <a:effectLst/>
              <a:latin typeface="Arial" panose="020B0604020202020204" pitchFamily="34" charset="0"/>
              <a:ea typeface="Aptos" panose="020B0004020202020204" pitchFamily="34" charset="0"/>
              <a:cs typeface="Times New Roman" panose="02020603050405020304" pitchFamily="18" charset="0"/>
            </a:endParaRPr>
          </a:p>
          <a:p>
            <a:pPr marL="285750" marR="0" indent="-285750" algn="just">
              <a:lnSpc>
                <a:spcPct val="150000"/>
              </a:lnSpc>
              <a:spcBef>
                <a:spcPts val="0"/>
              </a:spcBef>
              <a:spcAft>
                <a:spcPts val="0"/>
              </a:spcAft>
              <a:buFont typeface="Wingdings" panose="05000000000000000000" pitchFamily="2" charset="2"/>
              <a:buChar char="Ø"/>
            </a:pPr>
            <a:r>
              <a:rPr lang="en-GB" sz="2000" kern="100">
                <a:effectLst/>
                <a:latin typeface="Arial" panose="020B0604020202020204" pitchFamily="34" charset="0"/>
                <a:ea typeface="Aptos" panose="020B0004020202020204" pitchFamily="34" charset="0"/>
                <a:cs typeface="Times New Roman" panose="02020603050405020304" pitchFamily="18" charset="0"/>
              </a:rPr>
              <a:t>Improve operational efficiency by optimising business processes. </a:t>
            </a:r>
          </a:p>
          <a:p>
            <a:pPr marL="285750" marR="0" indent="-285750" algn="just">
              <a:lnSpc>
                <a:spcPct val="150000"/>
              </a:lnSpc>
              <a:spcBef>
                <a:spcPts val="0"/>
              </a:spcBef>
              <a:spcAft>
                <a:spcPts val="0"/>
              </a:spcAft>
              <a:buFont typeface="Wingdings" panose="05000000000000000000" pitchFamily="2" charset="2"/>
              <a:buChar char="Ø"/>
            </a:pPr>
            <a:r>
              <a:rPr lang="en-GB" sz="2000" kern="100">
                <a:effectLst/>
                <a:latin typeface="Arial" panose="020B0604020202020204" pitchFamily="34" charset="0"/>
                <a:ea typeface="Aptos" panose="020B0004020202020204" pitchFamily="34" charset="0"/>
                <a:cs typeface="Times New Roman" panose="02020603050405020304" pitchFamily="18" charset="0"/>
              </a:rPr>
              <a:t>Generate sound, real-time business information to enhance decision-making. </a:t>
            </a:r>
          </a:p>
          <a:p>
            <a:pPr marL="285750" marR="0" indent="-285750" algn="just">
              <a:lnSpc>
                <a:spcPct val="150000"/>
              </a:lnSpc>
              <a:spcBef>
                <a:spcPts val="0"/>
              </a:spcBef>
              <a:spcAft>
                <a:spcPts val="0"/>
              </a:spcAft>
              <a:buFont typeface="Wingdings" panose="05000000000000000000" pitchFamily="2" charset="2"/>
              <a:buChar char="Ø"/>
            </a:pPr>
            <a:r>
              <a:rPr lang="en-GB" sz="2000" kern="100">
                <a:effectLst/>
                <a:latin typeface="Arial" panose="020B0604020202020204" pitchFamily="34" charset="0"/>
                <a:ea typeface="Aptos" panose="020B0004020202020204" pitchFamily="34" charset="0"/>
                <a:cs typeface="Times New Roman" panose="02020603050405020304" pitchFamily="18" charset="0"/>
              </a:rPr>
              <a:t>Enable organisational scale and market development. </a:t>
            </a:r>
          </a:p>
          <a:p>
            <a:pPr marL="285750" marR="0" indent="-285750" algn="just">
              <a:lnSpc>
                <a:spcPct val="150000"/>
              </a:lnSpc>
              <a:spcBef>
                <a:spcPts val="0"/>
              </a:spcBef>
              <a:spcAft>
                <a:spcPts val="0"/>
              </a:spcAft>
              <a:buFont typeface="Wingdings" panose="05000000000000000000" pitchFamily="2" charset="2"/>
              <a:buChar char="Ø"/>
            </a:pPr>
            <a:r>
              <a:rPr lang="en-GB" sz="2000" kern="100">
                <a:effectLst/>
                <a:latin typeface="Arial" panose="020B0604020202020204" pitchFamily="34" charset="0"/>
                <a:ea typeface="Aptos" panose="020B0004020202020204" pitchFamily="34" charset="0"/>
                <a:cs typeface="Times New Roman" panose="02020603050405020304" pitchFamily="18" charset="0"/>
              </a:rPr>
              <a:t>Improved relationship with customers through personalised service delivery. </a:t>
            </a:r>
          </a:p>
          <a:p>
            <a:pPr marL="285750" marR="0" indent="-285750" algn="just">
              <a:lnSpc>
                <a:spcPct val="150000"/>
              </a:lnSpc>
              <a:spcBef>
                <a:spcPts val="0"/>
              </a:spcBef>
              <a:spcAft>
                <a:spcPts val="0"/>
              </a:spcAft>
              <a:buFont typeface="Wingdings" panose="05000000000000000000" pitchFamily="2" charset="2"/>
              <a:buChar char="Ø"/>
            </a:pPr>
            <a:r>
              <a:rPr lang="en-GB" sz="2000" kern="100">
                <a:effectLst/>
                <a:latin typeface="Arial" panose="020B0604020202020204" pitchFamily="34" charset="0"/>
                <a:ea typeface="Aptos" panose="020B0004020202020204" pitchFamily="34" charset="0"/>
                <a:cs typeface="Times New Roman" panose="02020603050405020304" pitchFamily="18" charset="0"/>
              </a:rPr>
              <a:t>Promote teamwork among staff and departments. </a:t>
            </a:r>
          </a:p>
          <a:p>
            <a:pPr marL="285750" marR="0" indent="-285750" algn="just">
              <a:lnSpc>
                <a:spcPct val="150000"/>
              </a:lnSpc>
              <a:spcBef>
                <a:spcPts val="0"/>
              </a:spcBef>
              <a:spcAft>
                <a:spcPts val="0"/>
              </a:spcAft>
              <a:buFont typeface="Wingdings" panose="05000000000000000000" pitchFamily="2" charset="2"/>
              <a:buChar char="Ø"/>
            </a:pPr>
            <a:r>
              <a:rPr lang="en-GB" sz="2000" kern="100">
                <a:effectLst/>
                <a:latin typeface="Arial" panose="020B0604020202020204" pitchFamily="34" charset="0"/>
                <a:ea typeface="Aptos" panose="020B0004020202020204" pitchFamily="34" charset="0"/>
                <a:cs typeface="Times New Roman" panose="02020603050405020304" pitchFamily="18" charset="0"/>
              </a:rPr>
              <a:t>Save on running expenses by employing automation and integration. </a:t>
            </a:r>
          </a:p>
          <a:p>
            <a:pPr marL="285750" marR="0" indent="-285750" algn="just">
              <a:lnSpc>
                <a:spcPct val="150000"/>
              </a:lnSpc>
              <a:spcBef>
                <a:spcPts val="0"/>
              </a:spcBef>
              <a:spcAft>
                <a:spcPts val="0"/>
              </a:spcAft>
              <a:buFont typeface="Wingdings" panose="05000000000000000000" pitchFamily="2" charset="2"/>
              <a:buChar char="Ø"/>
            </a:pPr>
            <a:r>
              <a:rPr lang="en-GB" sz="2000">
                <a:effectLst/>
                <a:latin typeface="Arial" panose="020B0604020202020204" pitchFamily="34" charset="0"/>
                <a:ea typeface="Aptos" panose="020B0004020202020204" pitchFamily="34" charset="0"/>
                <a:cs typeface="Times New Roman" panose="02020603050405020304" pitchFamily="18" charset="0"/>
              </a:rPr>
              <a:t>Allow industries to innovate and gain a competitive edge</a:t>
            </a:r>
            <a:r>
              <a:rPr lang="en-GB" sz="1800">
                <a:effectLst/>
                <a:latin typeface="Arial" panose="020B0604020202020204" pitchFamily="34" charset="0"/>
                <a:ea typeface="Aptos" panose="020B0004020202020204" pitchFamily="34" charset="0"/>
                <a:cs typeface="Times New Roman" panose="02020603050405020304" pitchFamily="18" charset="0"/>
              </a:rPr>
              <a:t>. </a:t>
            </a:r>
            <a:endParaRPr lang="en-GB">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91074B4D-D5C4-E514-283E-54005254AF07}"/>
              </a:ext>
            </a:extLst>
          </p:cNvPr>
          <p:cNvPicPr>
            <a:picLocks noChangeAspect="1"/>
          </p:cNvPicPr>
          <p:nvPr/>
        </p:nvPicPr>
        <p:blipFill>
          <a:blip r:embed="rId3"/>
          <a:stretch>
            <a:fillRect/>
          </a:stretch>
        </p:blipFill>
        <p:spPr>
          <a:xfrm>
            <a:off x="7126169" y="2468880"/>
            <a:ext cx="4431247" cy="2955607"/>
          </a:xfrm>
          <a:prstGeom prst="rect">
            <a:avLst/>
          </a:prstGeom>
        </p:spPr>
      </p:pic>
      <p:sp>
        <p:nvSpPr>
          <p:cNvPr id="7" name="TextBox 6">
            <a:extLst>
              <a:ext uri="{FF2B5EF4-FFF2-40B4-BE49-F238E27FC236}">
                <a16:creationId xmlns:a16="http://schemas.microsoft.com/office/drawing/2014/main" id="{A973D345-1173-A1CE-A17F-B6552E84B71E}"/>
              </a:ext>
            </a:extLst>
          </p:cNvPr>
          <p:cNvSpPr txBox="1"/>
          <p:nvPr/>
        </p:nvSpPr>
        <p:spPr>
          <a:xfrm>
            <a:off x="2520315" y="6240780"/>
            <a:ext cx="5183505" cy="369332"/>
          </a:xfrm>
          <a:prstGeom prst="rect">
            <a:avLst/>
          </a:prstGeom>
          <a:noFill/>
        </p:spPr>
        <p:txBody>
          <a:bodyPr wrap="square">
            <a:spAutoFit/>
          </a:bodyPr>
          <a:lstStyle/>
          <a:p>
            <a:r>
              <a:rPr lang="en-GB" sz="1800">
                <a:effectLst/>
                <a:latin typeface="Arial" panose="020B0604020202020204" pitchFamily="34" charset="0"/>
                <a:ea typeface="Aptos" panose="020B0004020202020204" pitchFamily="34" charset="0"/>
                <a:cs typeface="Times New Roman" panose="02020603050405020304" pitchFamily="18" charset="0"/>
              </a:rPr>
              <a:t>(O’Brien &amp; </a:t>
            </a:r>
            <a:r>
              <a:rPr lang="en-GB" sz="1800" err="1">
                <a:effectLst/>
                <a:latin typeface="Arial" panose="020B0604020202020204" pitchFamily="34" charset="0"/>
                <a:ea typeface="Aptos" panose="020B0004020202020204" pitchFamily="34" charset="0"/>
                <a:cs typeface="Times New Roman" panose="02020603050405020304" pitchFamily="18" charset="0"/>
              </a:rPr>
              <a:t>Marakas</a:t>
            </a:r>
            <a:r>
              <a:rPr lang="en-GB" sz="1800">
                <a:effectLst/>
                <a:latin typeface="Arial" panose="020B0604020202020204" pitchFamily="34" charset="0"/>
                <a:ea typeface="Aptos" panose="020B0004020202020204" pitchFamily="34" charset="0"/>
                <a:cs typeface="Times New Roman" panose="02020603050405020304" pitchFamily="18" charset="0"/>
              </a:rPr>
              <a:t>, 2021; </a:t>
            </a:r>
            <a:r>
              <a:rPr lang="en-GB" sz="1800" err="1">
                <a:effectLst/>
                <a:latin typeface="Arial" panose="020B0604020202020204" pitchFamily="34" charset="0"/>
                <a:ea typeface="Aptos" panose="020B0004020202020204" pitchFamily="34" charset="0"/>
                <a:cs typeface="Times New Roman" panose="02020603050405020304" pitchFamily="18" charset="0"/>
              </a:rPr>
              <a:t>Pearlson</a:t>
            </a:r>
            <a:r>
              <a:rPr lang="en-GB" sz="1800">
                <a:effectLst/>
                <a:latin typeface="Arial" panose="020B0604020202020204" pitchFamily="34" charset="0"/>
                <a:ea typeface="Aptos" panose="020B0004020202020204" pitchFamily="34" charset="0"/>
                <a:cs typeface="Times New Roman" panose="02020603050405020304" pitchFamily="18" charset="0"/>
              </a:rPr>
              <a:t> et al., 2024)</a:t>
            </a:r>
            <a:endParaRPr lang="en-GB"/>
          </a:p>
        </p:txBody>
      </p:sp>
    </p:spTree>
    <p:extLst>
      <p:ext uri="{BB962C8B-B14F-4D97-AF65-F5344CB8AC3E}">
        <p14:creationId xmlns:p14="http://schemas.microsoft.com/office/powerpoint/2010/main" val="4053808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36CACD-294D-0599-5F60-9034A0570D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2C67BF-34B4-69AB-8327-2AB7B0945D5C}"/>
              </a:ext>
            </a:extLst>
          </p:cNvPr>
          <p:cNvSpPr>
            <a:spLocks noGrp="1"/>
          </p:cNvSpPr>
          <p:nvPr>
            <p:ph type="ctrTitle"/>
          </p:nvPr>
        </p:nvSpPr>
        <p:spPr>
          <a:xfrm>
            <a:off x="599607" y="357864"/>
            <a:ext cx="10957809" cy="716556"/>
          </a:xfrm>
        </p:spPr>
        <p:txBody>
          <a:bodyPr>
            <a:normAutofit/>
          </a:bodyPr>
          <a:lstStyle/>
          <a:p>
            <a:r>
              <a:rPr lang="en-GB" sz="4400" b="1">
                <a:latin typeface="Arial" panose="020B0604020202020204" pitchFamily="34" charset="0"/>
                <a:cs typeface="Arial" panose="020B0604020202020204" pitchFamily="34" charset="0"/>
              </a:rPr>
              <a:t>Transaction Processing Systems (TPS)</a:t>
            </a:r>
          </a:p>
        </p:txBody>
      </p:sp>
      <p:sp>
        <p:nvSpPr>
          <p:cNvPr id="3" name="Subtitle 2">
            <a:extLst>
              <a:ext uri="{FF2B5EF4-FFF2-40B4-BE49-F238E27FC236}">
                <a16:creationId xmlns:a16="http://schemas.microsoft.com/office/drawing/2014/main" id="{E42E248C-AFF8-FCE8-2013-7123967FD959}"/>
              </a:ext>
            </a:extLst>
          </p:cNvPr>
          <p:cNvSpPr>
            <a:spLocks noGrp="1"/>
          </p:cNvSpPr>
          <p:nvPr>
            <p:ph type="subTitle" idx="1"/>
          </p:nvPr>
        </p:nvSpPr>
        <p:spPr>
          <a:xfrm>
            <a:off x="599608" y="1618938"/>
            <a:ext cx="6166952" cy="4392118"/>
          </a:xfrm>
        </p:spPr>
        <p:txBody>
          <a:bodyPr vert="horz" lIns="91440" tIns="45720" rIns="91440" bIns="45720" rtlCol="0" anchor="t">
            <a:normAutofit fontScale="85000" lnSpcReduction="10000"/>
          </a:bodyPr>
          <a:lstStyle/>
          <a:p>
            <a:pPr marL="0" marR="0" algn="just">
              <a:lnSpc>
                <a:spcPct val="150000"/>
              </a:lnSpc>
              <a:spcBef>
                <a:spcPts val="0"/>
              </a:spcBef>
              <a:spcAft>
                <a:spcPts val="0"/>
              </a:spcAft>
            </a:pPr>
            <a:r>
              <a:rPr lang="en-GB" sz="1800" b="1" kern="100">
                <a:effectLst/>
                <a:latin typeface="Arial" panose="020B0604020202020204" pitchFamily="34" charset="0"/>
                <a:ea typeface="Aptos" panose="020B0004020202020204" pitchFamily="34" charset="0"/>
                <a:cs typeface="Times New Roman" panose="02020603050405020304" pitchFamily="18" charset="0"/>
              </a:rPr>
              <a:t>Overview of TPS</a:t>
            </a:r>
            <a:endParaRPr lang="en-GB" sz="1800" kern="100">
              <a:effectLst/>
              <a:latin typeface="Arial" panose="020B0604020202020204" pitchFamily="34" charset="0"/>
              <a:ea typeface="Aptos" panose="020B0004020202020204" pitchFamily="34" charset="0"/>
              <a:cs typeface="Times New Roman" panose="02020603050405020304" pitchFamily="18" charset="0"/>
            </a:endParaRPr>
          </a:p>
          <a:p>
            <a:pPr marL="285750" marR="0" indent="-285750" algn="just">
              <a:lnSpc>
                <a:spcPct val="150000"/>
              </a:lnSpc>
              <a:spcBef>
                <a:spcPts val="0"/>
              </a:spcBef>
              <a:spcAft>
                <a:spcPts val="0"/>
              </a:spcAft>
              <a:buFont typeface="Wingdings" panose="05000000000000000000" pitchFamily="2" charset="2"/>
              <a:buChar char="Ø"/>
            </a:pPr>
            <a:r>
              <a:rPr lang="en-GB" sz="1800" kern="100">
                <a:effectLst/>
                <a:latin typeface="Arial" panose="020B0604020202020204" pitchFamily="34" charset="0"/>
                <a:ea typeface="Aptos" panose="020B0004020202020204" pitchFamily="34" charset="0"/>
                <a:cs typeface="Times New Roman" panose="02020603050405020304" pitchFamily="18" charset="0"/>
              </a:rPr>
              <a:t>Complete daily transactions efficiently and accurately. </a:t>
            </a:r>
          </a:p>
          <a:p>
            <a:pPr marL="285750" marR="0" indent="-285750" algn="just">
              <a:lnSpc>
                <a:spcPct val="150000"/>
              </a:lnSpc>
              <a:spcBef>
                <a:spcPts val="0"/>
              </a:spcBef>
              <a:spcAft>
                <a:spcPts val="0"/>
              </a:spcAft>
              <a:buFont typeface="Wingdings" panose="05000000000000000000" pitchFamily="2" charset="2"/>
              <a:buChar char="Ø"/>
            </a:pPr>
            <a:r>
              <a:rPr lang="en-GB" sz="1800" kern="100">
                <a:effectLst/>
                <a:latin typeface="Arial"/>
                <a:ea typeface="Aptos" panose="020B0004020202020204" pitchFamily="34" charset="0"/>
                <a:cs typeface="Times New Roman"/>
              </a:rPr>
              <a:t>Take care of sales, payroll, stock and customer database. </a:t>
            </a:r>
          </a:p>
          <a:p>
            <a:pPr marL="285750" marR="0" indent="-285750" algn="just">
              <a:lnSpc>
                <a:spcPct val="150000"/>
              </a:lnSpc>
              <a:spcBef>
                <a:spcPts val="0"/>
              </a:spcBef>
              <a:spcAft>
                <a:spcPts val="0"/>
              </a:spcAft>
              <a:buFont typeface="Wingdings" panose="05000000000000000000" pitchFamily="2" charset="2"/>
              <a:buChar char="Ø"/>
            </a:pPr>
            <a:r>
              <a:rPr lang="en-GB" sz="1800" kern="100">
                <a:effectLst/>
                <a:latin typeface="Arial" panose="020B0604020202020204" pitchFamily="34" charset="0"/>
                <a:ea typeface="Aptos" panose="020B0004020202020204" pitchFamily="34" charset="0"/>
                <a:cs typeface="Times New Roman" panose="02020603050405020304" pitchFamily="18" charset="0"/>
              </a:rPr>
              <a:t>Contribute regular data for organisational reporting processes. </a:t>
            </a:r>
          </a:p>
          <a:p>
            <a:pPr marL="285750" marR="0" indent="-285750" algn="just">
              <a:lnSpc>
                <a:spcPct val="150000"/>
              </a:lnSpc>
              <a:spcBef>
                <a:spcPts val="0"/>
              </a:spcBef>
              <a:spcAft>
                <a:spcPts val="0"/>
              </a:spcAft>
              <a:buFont typeface="Wingdings" panose="05000000000000000000" pitchFamily="2" charset="2"/>
              <a:buChar char="Ø"/>
            </a:pPr>
            <a:r>
              <a:rPr lang="en-GB" sz="1800" kern="100">
                <a:effectLst/>
                <a:latin typeface="Arial" panose="020B0604020202020204" pitchFamily="34" charset="0"/>
                <a:ea typeface="Aptos" panose="020B0004020202020204" pitchFamily="34" charset="0"/>
                <a:cs typeface="Times New Roman" panose="02020603050405020304" pitchFamily="18" charset="0"/>
              </a:rPr>
              <a:t>Facilitate high-volume transactions and minimise transaction errors. </a:t>
            </a:r>
          </a:p>
          <a:p>
            <a:pPr marL="285750" marR="0" indent="-285750" algn="just">
              <a:lnSpc>
                <a:spcPct val="150000"/>
              </a:lnSpc>
              <a:spcBef>
                <a:spcPts val="0"/>
              </a:spcBef>
              <a:spcAft>
                <a:spcPts val="0"/>
              </a:spcAft>
              <a:buFont typeface="Wingdings" panose="05000000000000000000" pitchFamily="2" charset="2"/>
              <a:buChar char="Ø"/>
            </a:pPr>
            <a:r>
              <a:rPr lang="en-GB" sz="1800" kern="100">
                <a:effectLst/>
                <a:latin typeface="Arial" panose="020B0604020202020204" pitchFamily="34" charset="0"/>
                <a:ea typeface="Aptos" panose="020B0004020202020204" pitchFamily="34" charset="0"/>
                <a:cs typeface="Times New Roman" panose="02020603050405020304" pitchFamily="18" charset="0"/>
              </a:rPr>
              <a:t>Enhance efficiencies and business processes uniformity. </a:t>
            </a:r>
          </a:p>
          <a:p>
            <a:pPr marL="285750" marR="0" indent="-285750" algn="just">
              <a:lnSpc>
                <a:spcPct val="150000"/>
              </a:lnSpc>
              <a:spcBef>
                <a:spcPts val="0"/>
              </a:spcBef>
              <a:spcAft>
                <a:spcPts val="0"/>
              </a:spcAft>
              <a:buFont typeface="Wingdings" panose="05000000000000000000" pitchFamily="2" charset="2"/>
              <a:buChar char="Ø"/>
            </a:pPr>
            <a:r>
              <a:rPr lang="en-GB" sz="1800" kern="100">
                <a:effectLst/>
                <a:latin typeface="Arial" panose="020B0604020202020204" pitchFamily="34" charset="0"/>
                <a:ea typeface="Aptos" panose="020B0004020202020204" pitchFamily="34" charset="0"/>
                <a:cs typeface="Times New Roman" panose="02020603050405020304" pitchFamily="18" charset="0"/>
              </a:rPr>
              <a:t>Provide real-time tracking and monitoring of transactions. </a:t>
            </a:r>
          </a:p>
          <a:p>
            <a:pPr marL="285750" marR="0" indent="-285750" algn="just">
              <a:lnSpc>
                <a:spcPct val="150000"/>
              </a:lnSpc>
              <a:spcBef>
                <a:spcPts val="0"/>
              </a:spcBef>
              <a:spcAft>
                <a:spcPts val="0"/>
              </a:spcAft>
              <a:buFont typeface="Wingdings" panose="05000000000000000000" pitchFamily="2" charset="2"/>
              <a:buChar char="Ø"/>
            </a:pPr>
            <a:r>
              <a:rPr lang="en-GB" sz="1800">
                <a:effectLst/>
                <a:latin typeface="Arial" panose="020B0604020202020204" pitchFamily="34" charset="0"/>
                <a:ea typeface="Aptos" panose="020B0004020202020204" pitchFamily="34" charset="0"/>
                <a:cs typeface="Times New Roman" panose="02020603050405020304" pitchFamily="18" charset="0"/>
              </a:rPr>
              <a:t>Produce a solid base for the development of higher-level information systems.</a:t>
            </a:r>
          </a:p>
          <a:p>
            <a:pPr marL="285750" indent="-285750" algn="just">
              <a:lnSpc>
                <a:spcPct val="150000"/>
              </a:lnSpc>
              <a:spcBef>
                <a:spcPts val="0"/>
              </a:spcBef>
              <a:buFont typeface="Wingdings" panose="05000000000000000000" pitchFamily="2" charset="2"/>
              <a:buChar char="Ø"/>
            </a:pPr>
            <a:r>
              <a:rPr lang="en-GB" sz="1800">
                <a:latin typeface="Arial"/>
                <a:cs typeface="Times New Roman"/>
              </a:rPr>
              <a:t>The limitations for driving business success is limited by the system downtime and integration issues with legacy infrastructure. </a:t>
            </a:r>
            <a:endParaRPr lang="en-GB" sz="1800">
              <a:latin typeface="Arial" panose="020B0604020202020204" pitchFamily="34" charset="0"/>
              <a:cs typeface="Times New Roman"/>
            </a:endParaRPr>
          </a:p>
        </p:txBody>
      </p:sp>
      <p:pic>
        <p:nvPicPr>
          <p:cNvPr id="5" name="Picture 4">
            <a:extLst>
              <a:ext uri="{FF2B5EF4-FFF2-40B4-BE49-F238E27FC236}">
                <a16:creationId xmlns:a16="http://schemas.microsoft.com/office/drawing/2014/main" id="{5B33B630-C5A2-5D6C-24D5-7338167ACFC0}"/>
              </a:ext>
            </a:extLst>
          </p:cNvPr>
          <p:cNvPicPr>
            <a:picLocks noChangeAspect="1"/>
          </p:cNvPicPr>
          <p:nvPr/>
        </p:nvPicPr>
        <p:blipFill>
          <a:blip r:embed="rId3"/>
          <a:stretch>
            <a:fillRect/>
          </a:stretch>
        </p:blipFill>
        <p:spPr>
          <a:xfrm>
            <a:off x="7245054" y="2129072"/>
            <a:ext cx="4347338" cy="3371850"/>
          </a:xfrm>
          <a:prstGeom prst="rect">
            <a:avLst/>
          </a:prstGeom>
        </p:spPr>
      </p:pic>
      <p:sp>
        <p:nvSpPr>
          <p:cNvPr id="7" name="TextBox 6">
            <a:extLst>
              <a:ext uri="{FF2B5EF4-FFF2-40B4-BE49-F238E27FC236}">
                <a16:creationId xmlns:a16="http://schemas.microsoft.com/office/drawing/2014/main" id="{C759A554-791B-188D-311E-656BA7C392AF}"/>
              </a:ext>
            </a:extLst>
          </p:cNvPr>
          <p:cNvSpPr txBox="1"/>
          <p:nvPr/>
        </p:nvSpPr>
        <p:spPr>
          <a:xfrm>
            <a:off x="2131695" y="6172200"/>
            <a:ext cx="2966085" cy="383374"/>
          </a:xfrm>
          <a:prstGeom prst="rect">
            <a:avLst/>
          </a:prstGeom>
          <a:noFill/>
        </p:spPr>
        <p:txBody>
          <a:bodyPr wrap="square">
            <a:spAutoFit/>
          </a:bodyPr>
          <a:lstStyle/>
          <a:p>
            <a:r>
              <a:rPr lang="en-GB" sz="1800">
                <a:effectLst/>
                <a:latin typeface="Arial" panose="020B0604020202020204" pitchFamily="34" charset="0"/>
                <a:ea typeface="Aptos" panose="020B0004020202020204" pitchFamily="34" charset="0"/>
                <a:cs typeface="Times New Roman" panose="02020603050405020304" pitchFamily="18" charset="0"/>
              </a:rPr>
              <a:t>(Laudon &amp; Laudon, 2023)</a:t>
            </a:r>
            <a:endParaRPr lang="en-GB"/>
          </a:p>
        </p:txBody>
      </p:sp>
    </p:spTree>
    <p:extLst>
      <p:ext uri="{BB962C8B-B14F-4D97-AF65-F5344CB8AC3E}">
        <p14:creationId xmlns:p14="http://schemas.microsoft.com/office/powerpoint/2010/main" val="27861509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B3B665-41C5-AFA7-BC8B-79190EF9D4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ABA6F6-E748-5C30-A7B4-B236B07CC3AF}"/>
              </a:ext>
            </a:extLst>
          </p:cNvPr>
          <p:cNvSpPr>
            <a:spLocks noGrp="1"/>
          </p:cNvSpPr>
          <p:nvPr>
            <p:ph type="ctrTitle"/>
          </p:nvPr>
        </p:nvSpPr>
        <p:spPr>
          <a:xfrm>
            <a:off x="599607" y="357864"/>
            <a:ext cx="10957809" cy="785136"/>
          </a:xfrm>
        </p:spPr>
        <p:txBody>
          <a:bodyPr>
            <a:normAutofit/>
          </a:bodyPr>
          <a:lstStyle/>
          <a:p>
            <a:r>
              <a:rPr lang="en-GB" sz="4400" b="1">
                <a:latin typeface="Arial" panose="020B0604020202020204" pitchFamily="34" charset="0"/>
                <a:cs typeface="Arial" panose="020B0604020202020204" pitchFamily="34" charset="0"/>
              </a:rPr>
              <a:t>Management Information Systems (MIS)</a:t>
            </a:r>
          </a:p>
        </p:txBody>
      </p:sp>
      <p:sp>
        <p:nvSpPr>
          <p:cNvPr id="3" name="Subtitle 2">
            <a:extLst>
              <a:ext uri="{FF2B5EF4-FFF2-40B4-BE49-F238E27FC236}">
                <a16:creationId xmlns:a16="http://schemas.microsoft.com/office/drawing/2014/main" id="{BDC3F250-FAAA-5E8F-4C0A-9863CCC4C83E}"/>
              </a:ext>
            </a:extLst>
          </p:cNvPr>
          <p:cNvSpPr>
            <a:spLocks noGrp="1"/>
          </p:cNvSpPr>
          <p:nvPr>
            <p:ph type="subTitle" idx="1"/>
          </p:nvPr>
        </p:nvSpPr>
        <p:spPr>
          <a:xfrm>
            <a:off x="599608" y="1618938"/>
            <a:ext cx="6349832" cy="4347522"/>
          </a:xfrm>
        </p:spPr>
        <p:txBody>
          <a:bodyPr vert="horz" lIns="91440" tIns="45720" rIns="91440" bIns="45720" rtlCol="0" anchor="t">
            <a:normAutofit fontScale="92500"/>
          </a:bodyPr>
          <a:lstStyle/>
          <a:p>
            <a:pPr marL="0" marR="0" algn="just">
              <a:lnSpc>
                <a:spcPct val="150000"/>
              </a:lnSpc>
              <a:spcBef>
                <a:spcPts val="0"/>
              </a:spcBef>
              <a:spcAft>
                <a:spcPts val="0"/>
              </a:spcAft>
            </a:pPr>
            <a:r>
              <a:rPr lang="en-GB" sz="1600" b="1" kern="100">
                <a:effectLst/>
                <a:latin typeface="Arial" panose="020B0604020202020204" pitchFamily="34" charset="0"/>
                <a:ea typeface="Aptos" panose="020B0004020202020204" pitchFamily="34" charset="0"/>
                <a:cs typeface="Times New Roman" panose="02020603050405020304" pitchFamily="18" charset="0"/>
              </a:rPr>
              <a:t>Overview of MIS</a:t>
            </a:r>
            <a:endParaRPr lang="en-GB" sz="1600" kern="100">
              <a:effectLst/>
              <a:latin typeface="Arial" panose="020B0604020202020204" pitchFamily="34" charset="0"/>
              <a:ea typeface="Aptos" panose="020B0004020202020204" pitchFamily="34" charset="0"/>
              <a:cs typeface="Times New Roman" panose="02020603050405020304" pitchFamily="18" charset="0"/>
            </a:endParaRPr>
          </a:p>
          <a:p>
            <a:pPr marL="285750" marR="0" indent="-285750" algn="just">
              <a:lnSpc>
                <a:spcPct val="150000"/>
              </a:lnSpc>
              <a:spcBef>
                <a:spcPts val="0"/>
              </a:spcBef>
              <a:spcAft>
                <a:spcPts val="0"/>
              </a:spcAft>
              <a:buFont typeface="Wingdings" panose="05000000000000000000" pitchFamily="2" charset="2"/>
              <a:buChar char="§"/>
            </a:pPr>
            <a:r>
              <a:rPr lang="en-GB" sz="1600" kern="100">
                <a:effectLst/>
                <a:latin typeface="Arial" panose="020B0604020202020204" pitchFamily="34" charset="0"/>
                <a:ea typeface="Aptos" panose="020B0004020202020204" pitchFamily="34" charset="0"/>
                <a:cs typeface="Times New Roman" panose="02020603050405020304" pitchFamily="18" charset="0"/>
              </a:rPr>
              <a:t>Transform operational data into effective management information. </a:t>
            </a:r>
          </a:p>
          <a:p>
            <a:pPr marL="285750" marR="0" indent="-285750" algn="just">
              <a:lnSpc>
                <a:spcPct val="150000"/>
              </a:lnSpc>
              <a:spcBef>
                <a:spcPts val="0"/>
              </a:spcBef>
              <a:spcAft>
                <a:spcPts val="0"/>
              </a:spcAft>
              <a:buFont typeface="Wingdings" panose="05000000000000000000" pitchFamily="2" charset="2"/>
              <a:buChar char="§"/>
            </a:pPr>
            <a:r>
              <a:rPr lang="en-GB" sz="1600" kern="100">
                <a:effectLst/>
                <a:latin typeface="Arial" panose="020B0604020202020204" pitchFamily="34" charset="0"/>
                <a:ea typeface="Aptos" panose="020B0004020202020204" pitchFamily="34" charset="0"/>
                <a:cs typeface="Times New Roman" panose="02020603050405020304" pitchFamily="18" charset="0"/>
              </a:rPr>
              <a:t>Create a report as part of tactical and managerial decision-making. </a:t>
            </a:r>
          </a:p>
          <a:p>
            <a:pPr marL="285750" marR="0" indent="-285750" algn="just">
              <a:lnSpc>
                <a:spcPct val="150000"/>
              </a:lnSpc>
              <a:spcBef>
                <a:spcPts val="0"/>
              </a:spcBef>
              <a:spcAft>
                <a:spcPts val="0"/>
              </a:spcAft>
              <a:buFont typeface="Wingdings" panose="05000000000000000000" pitchFamily="2" charset="2"/>
              <a:buChar char="§"/>
            </a:pPr>
            <a:r>
              <a:rPr lang="en-GB" sz="1600" kern="100">
                <a:effectLst/>
                <a:latin typeface="Arial" panose="020B0604020202020204" pitchFamily="34" charset="0"/>
                <a:ea typeface="Aptos" panose="020B0004020202020204" pitchFamily="34" charset="0"/>
                <a:cs typeface="Times New Roman" panose="02020603050405020304" pitchFamily="18" charset="0"/>
              </a:rPr>
              <a:t>Support performance monitoring in all areas of the organisation. </a:t>
            </a:r>
          </a:p>
          <a:p>
            <a:pPr marL="285750" marR="0" indent="-285750" algn="just">
              <a:lnSpc>
                <a:spcPct val="150000"/>
              </a:lnSpc>
              <a:spcBef>
                <a:spcPts val="0"/>
              </a:spcBef>
              <a:spcAft>
                <a:spcPts val="0"/>
              </a:spcAft>
              <a:buFont typeface="Wingdings" panose="05000000000000000000" pitchFamily="2" charset="2"/>
              <a:buChar char="§"/>
            </a:pPr>
            <a:r>
              <a:rPr lang="en-GB" sz="1600" kern="100">
                <a:effectLst/>
                <a:latin typeface="Arial" panose="020B0604020202020204" pitchFamily="34" charset="0"/>
                <a:ea typeface="Aptos" panose="020B0004020202020204" pitchFamily="34" charset="0"/>
                <a:cs typeface="Times New Roman" panose="02020603050405020304" pitchFamily="18" charset="0"/>
              </a:rPr>
              <a:t>Enhance planning with organised information analysis processes. </a:t>
            </a:r>
          </a:p>
          <a:p>
            <a:pPr marL="285750" marR="0" indent="-285750" algn="just">
              <a:lnSpc>
                <a:spcPct val="150000"/>
              </a:lnSpc>
              <a:spcBef>
                <a:spcPts val="0"/>
              </a:spcBef>
              <a:spcAft>
                <a:spcPts val="0"/>
              </a:spcAft>
              <a:buFont typeface="Wingdings" panose="05000000000000000000" pitchFamily="2" charset="2"/>
              <a:buChar char="§"/>
            </a:pPr>
            <a:r>
              <a:rPr lang="en-GB" sz="1600" kern="100">
                <a:effectLst/>
                <a:latin typeface="Arial" panose="020B0604020202020204" pitchFamily="34" charset="0"/>
                <a:ea typeface="Aptos" panose="020B0004020202020204" pitchFamily="34" charset="0"/>
                <a:cs typeface="Times New Roman" panose="02020603050405020304" pitchFamily="18" charset="0"/>
              </a:rPr>
              <a:t>Improve communication between various aspects of the business. </a:t>
            </a:r>
          </a:p>
          <a:p>
            <a:pPr marL="285750" marR="0" indent="-285750" algn="just">
              <a:lnSpc>
                <a:spcPct val="150000"/>
              </a:lnSpc>
              <a:spcBef>
                <a:spcPts val="0"/>
              </a:spcBef>
              <a:spcAft>
                <a:spcPts val="0"/>
              </a:spcAft>
              <a:buFont typeface="Wingdings" panose="05000000000000000000" pitchFamily="2" charset="2"/>
              <a:buChar char="§"/>
            </a:pPr>
            <a:r>
              <a:rPr lang="en-GB" sz="1600" kern="100">
                <a:effectLst/>
                <a:latin typeface="Arial" panose="020B0604020202020204" pitchFamily="34" charset="0"/>
                <a:ea typeface="Aptos" panose="020B0004020202020204" pitchFamily="34" charset="0"/>
                <a:cs typeface="Times New Roman" panose="02020603050405020304" pitchFamily="18" charset="0"/>
              </a:rPr>
              <a:t>Provide middle managers with regular performance reports. </a:t>
            </a:r>
          </a:p>
          <a:p>
            <a:pPr marL="285750" marR="0" indent="-285750" algn="just">
              <a:lnSpc>
                <a:spcPct val="150000"/>
              </a:lnSpc>
              <a:spcBef>
                <a:spcPts val="0"/>
              </a:spcBef>
              <a:spcAft>
                <a:spcPts val="0"/>
              </a:spcAft>
              <a:buFont typeface="Wingdings" panose="05000000000000000000" pitchFamily="2" charset="2"/>
              <a:buChar char="§"/>
            </a:pPr>
            <a:r>
              <a:rPr lang="en-GB" sz="1600">
                <a:effectLst/>
                <a:latin typeface="Arial" panose="020B0604020202020204" pitchFamily="34" charset="0"/>
                <a:ea typeface="Aptos" panose="020B0004020202020204" pitchFamily="34" charset="0"/>
                <a:cs typeface="Times New Roman" panose="02020603050405020304" pitchFamily="18" charset="0"/>
              </a:rPr>
              <a:t>Use performance measures to strengthen organisational control.</a:t>
            </a:r>
          </a:p>
          <a:p>
            <a:pPr marL="285750" indent="-285750" algn="just">
              <a:lnSpc>
                <a:spcPct val="150000"/>
              </a:lnSpc>
              <a:spcBef>
                <a:spcPts val="0"/>
              </a:spcBef>
              <a:buFont typeface="Wingdings" panose="05000000000000000000" pitchFamily="2" charset="2"/>
              <a:buChar char="§"/>
            </a:pPr>
            <a:r>
              <a:rPr lang="en-GB" sz="1600">
                <a:latin typeface="Arial"/>
                <a:cs typeface="Times New Roman"/>
              </a:rPr>
              <a:t>The limitation for driving business success is high implementation costs and complex change management.</a:t>
            </a:r>
            <a:endParaRPr lang="en-GB" sz="1600">
              <a:latin typeface="Arial" panose="020B0604020202020204" pitchFamily="34" charset="0"/>
              <a:cs typeface="Times New Roman"/>
            </a:endParaRPr>
          </a:p>
        </p:txBody>
      </p:sp>
      <p:pic>
        <p:nvPicPr>
          <p:cNvPr id="4098" name="Picture 2" descr="Management Information Systems (MIS) | Inc.com">
            <a:extLst>
              <a:ext uri="{FF2B5EF4-FFF2-40B4-BE49-F238E27FC236}">
                <a16:creationId xmlns:a16="http://schemas.microsoft.com/office/drawing/2014/main" id="{74A2D992-E701-5FAD-E942-BC521BB106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55976" y="2080260"/>
            <a:ext cx="3901440" cy="30861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CF33B18-4C62-5093-36D9-2A4FF8B5FACA}"/>
              </a:ext>
            </a:extLst>
          </p:cNvPr>
          <p:cNvSpPr txBox="1"/>
          <p:nvPr/>
        </p:nvSpPr>
        <p:spPr>
          <a:xfrm>
            <a:off x="2588895" y="6073066"/>
            <a:ext cx="6092190" cy="369332"/>
          </a:xfrm>
          <a:prstGeom prst="rect">
            <a:avLst/>
          </a:prstGeom>
          <a:noFill/>
        </p:spPr>
        <p:txBody>
          <a:bodyPr wrap="square">
            <a:spAutoFit/>
          </a:bodyPr>
          <a:lstStyle/>
          <a:p>
            <a:r>
              <a:rPr lang="en-GB" sz="1800">
                <a:effectLst/>
                <a:latin typeface="Arial" panose="020B0604020202020204" pitchFamily="34" charset="0"/>
                <a:ea typeface="Aptos" panose="020B0004020202020204" pitchFamily="34" charset="0"/>
                <a:cs typeface="Times New Roman" panose="02020603050405020304" pitchFamily="18" charset="0"/>
              </a:rPr>
              <a:t>(Stair &amp; Reynolds, 2020; Laudon &amp; Laudon, 2023)</a:t>
            </a:r>
            <a:endParaRPr lang="en-GB"/>
          </a:p>
        </p:txBody>
      </p:sp>
    </p:spTree>
    <p:extLst>
      <p:ext uri="{BB962C8B-B14F-4D97-AF65-F5344CB8AC3E}">
        <p14:creationId xmlns:p14="http://schemas.microsoft.com/office/powerpoint/2010/main" val="27660737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58CFF8-2F39-0149-8088-07893F960C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15BFB0-7E33-8823-3F6A-768FE92CA9C5}"/>
              </a:ext>
            </a:extLst>
          </p:cNvPr>
          <p:cNvSpPr>
            <a:spLocks noGrp="1"/>
          </p:cNvSpPr>
          <p:nvPr>
            <p:ph type="ctrTitle"/>
          </p:nvPr>
        </p:nvSpPr>
        <p:spPr>
          <a:xfrm>
            <a:off x="599607" y="357864"/>
            <a:ext cx="10957809" cy="1021230"/>
          </a:xfrm>
        </p:spPr>
        <p:txBody>
          <a:bodyPr>
            <a:normAutofit/>
          </a:bodyPr>
          <a:lstStyle/>
          <a:p>
            <a:r>
              <a:rPr lang="en-GB" sz="4400" b="1">
                <a:latin typeface="Arial" panose="020B0604020202020204" pitchFamily="34" charset="0"/>
                <a:cs typeface="Arial" panose="020B0604020202020204" pitchFamily="34" charset="0"/>
              </a:rPr>
              <a:t>Decision Support Systems (DSS)</a:t>
            </a:r>
          </a:p>
        </p:txBody>
      </p:sp>
      <p:sp>
        <p:nvSpPr>
          <p:cNvPr id="3" name="Subtitle 2">
            <a:extLst>
              <a:ext uri="{FF2B5EF4-FFF2-40B4-BE49-F238E27FC236}">
                <a16:creationId xmlns:a16="http://schemas.microsoft.com/office/drawing/2014/main" id="{E4AEE3C2-9A9F-E178-8486-6BE263A1BBA2}"/>
              </a:ext>
            </a:extLst>
          </p:cNvPr>
          <p:cNvSpPr>
            <a:spLocks noGrp="1"/>
          </p:cNvSpPr>
          <p:nvPr>
            <p:ph type="subTitle" idx="1"/>
          </p:nvPr>
        </p:nvSpPr>
        <p:spPr>
          <a:xfrm>
            <a:off x="599608" y="1618938"/>
            <a:ext cx="5984072" cy="4392118"/>
          </a:xfrm>
        </p:spPr>
        <p:txBody>
          <a:bodyPr vert="horz" lIns="91440" tIns="45720" rIns="91440" bIns="45720" rtlCol="0" anchor="t">
            <a:normAutofit fontScale="92500" lnSpcReduction="20000"/>
          </a:bodyPr>
          <a:lstStyle/>
          <a:p>
            <a:pPr marL="0" marR="0" algn="just">
              <a:lnSpc>
                <a:spcPct val="150000"/>
              </a:lnSpc>
              <a:spcBef>
                <a:spcPts val="0"/>
              </a:spcBef>
              <a:spcAft>
                <a:spcPts val="0"/>
              </a:spcAft>
            </a:pPr>
            <a:r>
              <a:rPr lang="en-GB" sz="1800" b="1" kern="100">
                <a:effectLst/>
                <a:latin typeface="Arial" panose="020B0604020202020204" pitchFamily="34" charset="0"/>
                <a:ea typeface="Aptos" panose="020B0004020202020204" pitchFamily="34" charset="0"/>
                <a:cs typeface="Times New Roman" panose="02020603050405020304" pitchFamily="18" charset="0"/>
              </a:rPr>
              <a:t>Overview of DSS</a:t>
            </a:r>
            <a:endParaRPr lang="en-GB" sz="1800" kern="100">
              <a:effectLst/>
              <a:latin typeface="Arial" panose="020B0604020202020204" pitchFamily="34" charset="0"/>
              <a:ea typeface="Aptos" panose="020B0004020202020204" pitchFamily="34" charset="0"/>
              <a:cs typeface="Times New Roman" panose="02020603050405020304" pitchFamily="18" charset="0"/>
            </a:endParaRPr>
          </a:p>
          <a:p>
            <a:pPr marL="285750" marR="0" indent="-285750" algn="just">
              <a:lnSpc>
                <a:spcPct val="150000"/>
              </a:lnSpc>
              <a:spcBef>
                <a:spcPts val="0"/>
              </a:spcBef>
              <a:spcAft>
                <a:spcPts val="0"/>
              </a:spcAft>
              <a:buFont typeface="Wingdings" panose="05000000000000000000" pitchFamily="2" charset="2"/>
              <a:buChar char="Ø"/>
            </a:pPr>
            <a:r>
              <a:rPr lang="en-GB" sz="1800" kern="100">
                <a:effectLst/>
                <a:latin typeface="Arial" panose="020B0604020202020204" pitchFamily="34" charset="0"/>
                <a:ea typeface="Aptos" panose="020B0004020202020204" pitchFamily="34" charset="0"/>
                <a:cs typeface="Times New Roman" panose="02020603050405020304" pitchFamily="18" charset="0"/>
              </a:rPr>
              <a:t>Perform complex decision-making with analytical business models. </a:t>
            </a:r>
          </a:p>
          <a:p>
            <a:pPr marL="285750" marR="0" indent="-285750" algn="just">
              <a:lnSpc>
                <a:spcPct val="150000"/>
              </a:lnSpc>
              <a:spcBef>
                <a:spcPts val="0"/>
              </a:spcBef>
              <a:spcAft>
                <a:spcPts val="0"/>
              </a:spcAft>
              <a:buFont typeface="Wingdings" panose="05000000000000000000" pitchFamily="2" charset="2"/>
              <a:buChar char="Ø"/>
            </a:pPr>
            <a:r>
              <a:rPr lang="en-GB" sz="1800" kern="100">
                <a:effectLst/>
                <a:latin typeface="Arial" panose="020B0604020202020204" pitchFamily="34" charset="0"/>
                <a:ea typeface="Aptos" panose="020B0004020202020204" pitchFamily="34" charset="0"/>
                <a:cs typeface="Times New Roman" panose="02020603050405020304" pitchFamily="18" charset="0"/>
              </a:rPr>
              <a:t>Integrate internal and external data to analyse. </a:t>
            </a:r>
          </a:p>
          <a:p>
            <a:pPr marL="285750" marR="0" indent="-285750" algn="just">
              <a:lnSpc>
                <a:spcPct val="150000"/>
              </a:lnSpc>
              <a:spcBef>
                <a:spcPts val="0"/>
              </a:spcBef>
              <a:spcAft>
                <a:spcPts val="0"/>
              </a:spcAft>
              <a:buFont typeface="Wingdings" panose="05000000000000000000" pitchFamily="2" charset="2"/>
              <a:buChar char="Ø"/>
            </a:pPr>
            <a:r>
              <a:rPr lang="en-GB" sz="1800" kern="100">
                <a:effectLst/>
                <a:latin typeface="Arial" panose="020B0604020202020204" pitchFamily="34" charset="0"/>
                <a:ea typeface="Aptos" panose="020B0004020202020204" pitchFamily="34" charset="0"/>
                <a:cs typeface="Times New Roman" panose="02020603050405020304" pitchFamily="18" charset="0"/>
              </a:rPr>
              <a:t>Provide scenario planning and what-if analysis. </a:t>
            </a:r>
          </a:p>
          <a:p>
            <a:pPr marL="285750" marR="0" indent="-285750" algn="just">
              <a:lnSpc>
                <a:spcPct val="150000"/>
              </a:lnSpc>
              <a:spcBef>
                <a:spcPts val="0"/>
              </a:spcBef>
              <a:spcAft>
                <a:spcPts val="0"/>
              </a:spcAft>
              <a:buFont typeface="Wingdings" panose="05000000000000000000" pitchFamily="2" charset="2"/>
              <a:buChar char="Ø"/>
            </a:pPr>
            <a:r>
              <a:rPr lang="en-GB" sz="1800" kern="100">
                <a:effectLst/>
                <a:latin typeface="Arial" panose="020B0604020202020204" pitchFamily="34" charset="0"/>
                <a:ea typeface="Aptos" panose="020B0004020202020204" pitchFamily="34" charset="0"/>
                <a:cs typeface="Times New Roman" panose="02020603050405020304" pitchFamily="18" charset="0"/>
              </a:rPr>
              <a:t>Help managers when business is at a crossroads. </a:t>
            </a:r>
          </a:p>
          <a:p>
            <a:pPr marL="285750" marR="0" indent="-285750" algn="just">
              <a:lnSpc>
                <a:spcPct val="150000"/>
              </a:lnSpc>
              <a:spcBef>
                <a:spcPts val="0"/>
              </a:spcBef>
              <a:spcAft>
                <a:spcPts val="0"/>
              </a:spcAft>
              <a:buFont typeface="Wingdings" panose="05000000000000000000" pitchFamily="2" charset="2"/>
              <a:buChar char="Ø"/>
            </a:pPr>
            <a:r>
              <a:rPr lang="en-GB" sz="1800" kern="100">
                <a:effectLst/>
                <a:latin typeface="Arial" panose="020B0604020202020204" pitchFamily="34" charset="0"/>
                <a:ea typeface="Aptos" panose="020B0004020202020204" pitchFamily="34" charset="0"/>
                <a:cs typeface="Times New Roman" panose="02020603050405020304" pitchFamily="18" charset="0"/>
              </a:rPr>
              <a:t>Boost decision quality with advanced analytical tools. </a:t>
            </a:r>
          </a:p>
          <a:p>
            <a:pPr marL="285750" marR="0" indent="-285750" algn="just">
              <a:lnSpc>
                <a:spcPct val="150000"/>
              </a:lnSpc>
              <a:spcBef>
                <a:spcPts val="0"/>
              </a:spcBef>
              <a:spcAft>
                <a:spcPts val="0"/>
              </a:spcAft>
              <a:buFont typeface="Wingdings" panose="05000000000000000000" pitchFamily="2" charset="2"/>
              <a:buChar char="Ø"/>
            </a:pPr>
            <a:r>
              <a:rPr lang="en-GB" sz="1800" kern="100">
                <a:effectLst/>
                <a:latin typeface="Arial" panose="020B0604020202020204" pitchFamily="34" charset="0"/>
                <a:ea typeface="Aptos" panose="020B0004020202020204" pitchFamily="34" charset="0"/>
                <a:cs typeface="Times New Roman" panose="02020603050405020304" pitchFamily="18" charset="0"/>
              </a:rPr>
              <a:t>Help in strategic planning and resource deployment.</a:t>
            </a:r>
          </a:p>
          <a:p>
            <a:pPr marL="285750" marR="0" indent="-285750" algn="just">
              <a:lnSpc>
                <a:spcPct val="150000"/>
              </a:lnSpc>
              <a:spcBef>
                <a:spcPts val="0"/>
              </a:spcBef>
              <a:spcAft>
                <a:spcPts val="0"/>
              </a:spcAft>
              <a:buFont typeface="Wingdings" panose="05000000000000000000" pitchFamily="2" charset="2"/>
              <a:buChar char="Ø"/>
            </a:pPr>
            <a:r>
              <a:rPr lang="en-GB" sz="1800">
                <a:effectLst/>
                <a:latin typeface="Arial" panose="020B0604020202020204" pitchFamily="34" charset="0"/>
                <a:ea typeface="Aptos" panose="020B0004020202020204" pitchFamily="34" charset="0"/>
                <a:cs typeface="Times New Roman" panose="02020603050405020304" pitchFamily="18" charset="0"/>
              </a:rPr>
              <a:t>Provide quality data consistently to receive recommendations accurately.</a:t>
            </a:r>
          </a:p>
          <a:p>
            <a:pPr marL="285750" indent="-285750" algn="just">
              <a:lnSpc>
                <a:spcPct val="150000"/>
              </a:lnSpc>
              <a:spcBef>
                <a:spcPts val="0"/>
              </a:spcBef>
              <a:buFont typeface="Wingdings" panose="05000000000000000000" pitchFamily="2" charset="2"/>
              <a:buChar char="Ø"/>
            </a:pPr>
            <a:r>
              <a:rPr lang="en-GB" sz="1800">
                <a:latin typeface="Arial"/>
                <a:cs typeface="Times New Roman"/>
              </a:rPr>
              <a:t>The limitations for driving business success is poor data quality and a low user trust due to lack of explainability. </a:t>
            </a:r>
            <a:endParaRPr lang="en-GB" sz="1800">
              <a:latin typeface="Arial" panose="020B0604020202020204" pitchFamily="34" charset="0"/>
              <a:cs typeface="Times New Roman"/>
            </a:endParaRPr>
          </a:p>
        </p:txBody>
      </p:sp>
      <p:pic>
        <p:nvPicPr>
          <p:cNvPr id="5122" name="Picture 2" descr="How Decision Support Systems Benefit the Healthcare Industry">
            <a:extLst>
              <a:ext uri="{FF2B5EF4-FFF2-40B4-BE49-F238E27FC236}">
                <a16:creationId xmlns:a16="http://schemas.microsoft.com/office/drawing/2014/main" id="{34D2029A-9488-8D65-7C3E-CAB83925BD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92096" y="2140502"/>
            <a:ext cx="4465320" cy="33489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7003611-58C0-5DFA-6088-8B75AF323376}"/>
              </a:ext>
            </a:extLst>
          </p:cNvPr>
          <p:cNvSpPr txBox="1"/>
          <p:nvPr/>
        </p:nvSpPr>
        <p:spPr>
          <a:xfrm>
            <a:off x="2291715" y="6130804"/>
            <a:ext cx="3126105" cy="369332"/>
          </a:xfrm>
          <a:prstGeom prst="rect">
            <a:avLst/>
          </a:prstGeom>
          <a:noFill/>
        </p:spPr>
        <p:txBody>
          <a:bodyPr wrap="square">
            <a:spAutoFit/>
          </a:bodyPr>
          <a:lstStyle/>
          <a:p>
            <a:r>
              <a:rPr lang="en-GB" sz="1800">
                <a:effectLst/>
                <a:latin typeface="Arial" panose="020B0604020202020204" pitchFamily="34" charset="0"/>
                <a:ea typeface="Aptos" panose="020B0004020202020204" pitchFamily="34" charset="0"/>
                <a:cs typeface="Times New Roman" panose="02020603050405020304" pitchFamily="18" charset="0"/>
              </a:rPr>
              <a:t>(Turban et al., 2021)</a:t>
            </a:r>
            <a:endParaRPr lang="en-GB"/>
          </a:p>
        </p:txBody>
      </p:sp>
    </p:spTree>
    <p:extLst>
      <p:ext uri="{BB962C8B-B14F-4D97-AF65-F5344CB8AC3E}">
        <p14:creationId xmlns:p14="http://schemas.microsoft.com/office/powerpoint/2010/main" val="2746087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42867F-AEB5-DA08-A556-B0C29CB987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DCFBC3-0542-FFF0-877B-BF04F269FCE9}"/>
              </a:ext>
            </a:extLst>
          </p:cNvPr>
          <p:cNvSpPr>
            <a:spLocks noGrp="1"/>
          </p:cNvSpPr>
          <p:nvPr>
            <p:ph type="ctrTitle"/>
          </p:nvPr>
        </p:nvSpPr>
        <p:spPr>
          <a:xfrm>
            <a:off x="599607" y="357864"/>
            <a:ext cx="10957809" cy="762276"/>
          </a:xfrm>
        </p:spPr>
        <p:txBody>
          <a:bodyPr>
            <a:normAutofit/>
          </a:bodyPr>
          <a:lstStyle/>
          <a:p>
            <a:r>
              <a:rPr lang="en-GB" sz="4400" b="1">
                <a:latin typeface="Arial" panose="020B0604020202020204" pitchFamily="34" charset="0"/>
                <a:cs typeface="Arial" panose="020B0604020202020204" pitchFamily="34" charset="0"/>
              </a:rPr>
              <a:t>Comparison of TPS, MIS and DSS</a:t>
            </a:r>
          </a:p>
        </p:txBody>
      </p:sp>
      <p:sp>
        <p:nvSpPr>
          <p:cNvPr id="3" name="Subtitle 2">
            <a:extLst>
              <a:ext uri="{FF2B5EF4-FFF2-40B4-BE49-F238E27FC236}">
                <a16:creationId xmlns:a16="http://schemas.microsoft.com/office/drawing/2014/main" id="{E5A6BCC0-D0DB-3CE4-31B8-A9A53BDEDEDE}"/>
              </a:ext>
            </a:extLst>
          </p:cNvPr>
          <p:cNvSpPr>
            <a:spLocks noGrp="1"/>
          </p:cNvSpPr>
          <p:nvPr>
            <p:ph type="subTitle" idx="1"/>
          </p:nvPr>
        </p:nvSpPr>
        <p:spPr>
          <a:xfrm>
            <a:off x="599608" y="1618938"/>
            <a:ext cx="5496392" cy="4392118"/>
          </a:xfrm>
        </p:spPr>
        <p:txBody>
          <a:bodyPr>
            <a:normAutofit fontScale="92500" lnSpcReduction="10000"/>
          </a:bodyPr>
          <a:lstStyle/>
          <a:p>
            <a:pPr marL="0" marR="0" algn="just">
              <a:lnSpc>
                <a:spcPct val="150000"/>
              </a:lnSpc>
              <a:spcBef>
                <a:spcPts val="0"/>
              </a:spcBef>
              <a:spcAft>
                <a:spcPts val="0"/>
              </a:spcAft>
            </a:pPr>
            <a:r>
              <a:rPr lang="en-GB" sz="1600" b="1" kern="100">
                <a:effectLst/>
                <a:latin typeface="Arial" panose="020B0604020202020204" pitchFamily="34" charset="0"/>
                <a:ea typeface="Aptos" panose="020B0004020202020204" pitchFamily="34" charset="0"/>
                <a:cs typeface="Times New Roman" panose="02020603050405020304" pitchFamily="18" charset="0"/>
              </a:rPr>
              <a:t>Comparative Analysis</a:t>
            </a:r>
            <a:endParaRPr lang="en-GB" sz="1600" kern="100">
              <a:effectLst/>
              <a:latin typeface="Arial" panose="020B0604020202020204" pitchFamily="34" charset="0"/>
              <a:ea typeface="Aptos" panose="020B0004020202020204" pitchFamily="34" charset="0"/>
              <a:cs typeface="Times New Roman" panose="02020603050405020304" pitchFamily="18" charset="0"/>
            </a:endParaRPr>
          </a:p>
          <a:p>
            <a:pPr marL="285750" marR="0" indent="-285750" algn="just">
              <a:lnSpc>
                <a:spcPct val="150000"/>
              </a:lnSpc>
              <a:spcBef>
                <a:spcPts val="0"/>
              </a:spcBef>
              <a:spcAft>
                <a:spcPts val="0"/>
              </a:spcAft>
              <a:buFont typeface="Wingdings" panose="05000000000000000000" pitchFamily="2" charset="2"/>
              <a:buChar char="Ø"/>
            </a:pPr>
            <a:r>
              <a:rPr lang="en-GB" sz="1600" kern="100">
                <a:effectLst/>
                <a:latin typeface="Arial" panose="020B0604020202020204" pitchFamily="34" charset="0"/>
                <a:ea typeface="Aptos" panose="020B0004020202020204" pitchFamily="34" charset="0"/>
                <a:cs typeface="Times New Roman" panose="02020603050405020304" pitchFamily="18" charset="0"/>
              </a:rPr>
              <a:t>TPS are concerned with the transaction processing operations. </a:t>
            </a:r>
          </a:p>
          <a:p>
            <a:pPr marL="285750" marR="0" indent="-285750" algn="just">
              <a:lnSpc>
                <a:spcPct val="150000"/>
              </a:lnSpc>
              <a:spcBef>
                <a:spcPts val="0"/>
              </a:spcBef>
              <a:spcAft>
                <a:spcPts val="0"/>
              </a:spcAft>
              <a:buFont typeface="Wingdings" panose="05000000000000000000" pitchFamily="2" charset="2"/>
              <a:buChar char="Ø"/>
            </a:pPr>
            <a:r>
              <a:rPr lang="en-GB" sz="1600" kern="100">
                <a:effectLst/>
                <a:latin typeface="Arial" panose="020B0604020202020204" pitchFamily="34" charset="0"/>
                <a:ea typeface="Aptos" panose="020B0004020202020204" pitchFamily="34" charset="0"/>
                <a:cs typeface="Times New Roman" panose="02020603050405020304" pitchFamily="18" charset="0"/>
              </a:rPr>
              <a:t>MIS is structured to support managerial choices. </a:t>
            </a:r>
          </a:p>
          <a:p>
            <a:pPr marL="285750" marR="0" indent="-285750" algn="just">
              <a:lnSpc>
                <a:spcPct val="150000"/>
              </a:lnSpc>
              <a:spcBef>
                <a:spcPts val="0"/>
              </a:spcBef>
              <a:spcAft>
                <a:spcPts val="0"/>
              </a:spcAft>
              <a:buFont typeface="Wingdings" panose="05000000000000000000" pitchFamily="2" charset="2"/>
              <a:buChar char="Ø"/>
            </a:pPr>
            <a:r>
              <a:rPr lang="en-GB" sz="1600" kern="100">
                <a:effectLst/>
                <a:latin typeface="Arial" panose="020B0604020202020204" pitchFamily="34" charset="0"/>
                <a:ea typeface="Aptos" panose="020B0004020202020204" pitchFamily="34" charset="0"/>
                <a:cs typeface="Times New Roman" panose="02020603050405020304" pitchFamily="18" charset="0"/>
              </a:rPr>
              <a:t>DSS supports complex strategic decision-making and planning. </a:t>
            </a:r>
          </a:p>
          <a:p>
            <a:pPr marL="285750" marR="0" indent="-285750" algn="just">
              <a:lnSpc>
                <a:spcPct val="150000"/>
              </a:lnSpc>
              <a:spcBef>
                <a:spcPts val="0"/>
              </a:spcBef>
              <a:spcAft>
                <a:spcPts val="0"/>
              </a:spcAft>
              <a:buFont typeface="Wingdings" panose="05000000000000000000" pitchFamily="2" charset="2"/>
              <a:buChar char="Ø"/>
            </a:pPr>
            <a:r>
              <a:rPr lang="en-GB" sz="1600" kern="100">
                <a:effectLst/>
                <a:latin typeface="Arial" panose="020B0604020202020204" pitchFamily="34" charset="0"/>
                <a:ea typeface="Aptos" panose="020B0004020202020204" pitchFamily="34" charset="0"/>
                <a:cs typeface="Times New Roman" panose="02020603050405020304" pitchFamily="18" charset="0"/>
              </a:rPr>
              <a:t>TPS provides the maximum speed of transactions and accuracy. </a:t>
            </a:r>
          </a:p>
          <a:p>
            <a:pPr marL="285750" marR="0" indent="-285750" algn="just">
              <a:lnSpc>
                <a:spcPct val="150000"/>
              </a:lnSpc>
              <a:spcBef>
                <a:spcPts val="0"/>
              </a:spcBef>
              <a:spcAft>
                <a:spcPts val="0"/>
              </a:spcAft>
              <a:buFont typeface="Wingdings" panose="05000000000000000000" pitchFamily="2" charset="2"/>
              <a:buChar char="Ø"/>
            </a:pPr>
            <a:r>
              <a:rPr lang="en-GB" sz="1600" kern="100">
                <a:effectLst/>
                <a:latin typeface="Arial" panose="020B0604020202020204" pitchFamily="34" charset="0"/>
                <a:ea typeface="Aptos" panose="020B0004020202020204" pitchFamily="34" charset="0"/>
                <a:cs typeface="Times New Roman" panose="02020603050405020304" pitchFamily="18" charset="0"/>
              </a:rPr>
              <a:t>MIS aids in monitoring and organisational performance evaluation. </a:t>
            </a:r>
          </a:p>
          <a:p>
            <a:pPr marL="285750" marR="0" indent="-285750" algn="just">
              <a:lnSpc>
                <a:spcPct val="150000"/>
              </a:lnSpc>
              <a:spcBef>
                <a:spcPts val="0"/>
              </a:spcBef>
              <a:spcAft>
                <a:spcPts val="0"/>
              </a:spcAft>
              <a:buFont typeface="Wingdings" panose="05000000000000000000" pitchFamily="2" charset="2"/>
              <a:buChar char="Ø"/>
            </a:pPr>
            <a:r>
              <a:rPr lang="en-GB" sz="1600" kern="100">
                <a:effectLst/>
                <a:latin typeface="Arial" panose="020B0604020202020204" pitchFamily="34" charset="0"/>
                <a:ea typeface="Aptos" panose="020B0004020202020204" pitchFamily="34" charset="0"/>
                <a:cs typeface="Times New Roman" panose="02020603050405020304" pitchFamily="18" charset="0"/>
              </a:rPr>
              <a:t>Advanced analytics and forecasting are offered by DSS.</a:t>
            </a:r>
          </a:p>
          <a:p>
            <a:pPr marL="285750" marR="0" indent="-285750" algn="just">
              <a:lnSpc>
                <a:spcPct val="150000"/>
              </a:lnSpc>
              <a:spcBef>
                <a:spcPts val="0"/>
              </a:spcBef>
              <a:spcAft>
                <a:spcPts val="0"/>
              </a:spcAft>
              <a:buFont typeface="Wingdings" panose="05000000000000000000" pitchFamily="2" charset="2"/>
              <a:buChar char="Ø"/>
            </a:pPr>
            <a:r>
              <a:rPr lang="en-GB" sz="1600">
                <a:effectLst/>
                <a:latin typeface="Arial" panose="020B0604020202020204" pitchFamily="34" charset="0"/>
                <a:ea typeface="Aptos" panose="020B0004020202020204" pitchFamily="34" charset="0"/>
                <a:cs typeface="Times New Roman" panose="02020603050405020304" pitchFamily="18" charset="0"/>
              </a:rPr>
              <a:t>Each system works at a different level of organisational management. </a:t>
            </a:r>
            <a:endParaRPr lang="en-GB">
              <a:latin typeface="Arial" panose="020B0604020202020204" pitchFamily="34" charset="0"/>
              <a:cs typeface="Arial" panose="020B0604020202020204" pitchFamily="34" charset="0"/>
            </a:endParaRPr>
          </a:p>
        </p:txBody>
      </p:sp>
      <p:pic>
        <p:nvPicPr>
          <p:cNvPr id="6146" name="Picture 2" descr="Types of Information System for MIS, TPS, DSS and EIS icon 36088261 Vector  Art at Vecteezy">
            <a:extLst>
              <a:ext uri="{FF2B5EF4-FFF2-40B4-BE49-F238E27FC236}">
                <a16:creationId xmlns:a16="http://schemas.microsoft.com/office/drawing/2014/main" id="{A84DD3C3-8D7E-6E07-A8DF-41A15D354CD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356" t="23607" b="23607"/>
          <a:stretch/>
        </p:blipFill>
        <p:spPr bwMode="auto">
          <a:xfrm>
            <a:off x="6965663" y="1801818"/>
            <a:ext cx="4591753" cy="389032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DE4563A-91A1-F439-5E24-D9124FF8A2C9}"/>
              </a:ext>
            </a:extLst>
          </p:cNvPr>
          <p:cNvSpPr txBox="1"/>
          <p:nvPr/>
        </p:nvSpPr>
        <p:spPr>
          <a:xfrm>
            <a:off x="1628775" y="6011056"/>
            <a:ext cx="5336888" cy="369332"/>
          </a:xfrm>
          <a:prstGeom prst="rect">
            <a:avLst/>
          </a:prstGeom>
          <a:noFill/>
        </p:spPr>
        <p:txBody>
          <a:bodyPr wrap="square">
            <a:spAutoFit/>
          </a:bodyPr>
          <a:lstStyle/>
          <a:p>
            <a:r>
              <a:rPr lang="en-GB" sz="1800" b="1">
                <a:effectLst/>
                <a:latin typeface="Arial" panose="020B0604020202020204" pitchFamily="34" charset="0"/>
                <a:ea typeface="Aptos" panose="020B0004020202020204" pitchFamily="34" charset="0"/>
                <a:cs typeface="Times New Roman" panose="02020603050405020304" pitchFamily="18" charset="0"/>
              </a:rPr>
              <a:t>:</a:t>
            </a:r>
            <a:r>
              <a:rPr lang="en-GB" sz="1800">
                <a:effectLst/>
                <a:latin typeface="Arial" panose="020B0604020202020204" pitchFamily="34" charset="0"/>
                <a:ea typeface="Aptos" panose="020B0004020202020204" pitchFamily="34" charset="0"/>
                <a:cs typeface="Times New Roman" panose="02020603050405020304" pitchFamily="18" charset="0"/>
              </a:rPr>
              <a:t> (Laudon &amp; Laudon, 2023; Turban et al., 2021)</a:t>
            </a:r>
            <a:endParaRPr lang="en-GB"/>
          </a:p>
        </p:txBody>
      </p:sp>
    </p:spTree>
    <p:extLst>
      <p:ext uri="{BB962C8B-B14F-4D97-AF65-F5344CB8AC3E}">
        <p14:creationId xmlns:p14="http://schemas.microsoft.com/office/powerpoint/2010/main" val="36368374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A12348-43BE-6B2D-CDA2-25360A931B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6BDD51-9AE6-BF55-8BEA-39EE6731BA75}"/>
              </a:ext>
            </a:extLst>
          </p:cNvPr>
          <p:cNvSpPr>
            <a:spLocks noGrp="1"/>
          </p:cNvSpPr>
          <p:nvPr>
            <p:ph type="ctrTitle"/>
          </p:nvPr>
        </p:nvSpPr>
        <p:spPr>
          <a:xfrm>
            <a:off x="599607" y="357864"/>
            <a:ext cx="10957809" cy="1021230"/>
          </a:xfrm>
        </p:spPr>
        <p:txBody>
          <a:bodyPr>
            <a:normAutofit/>
          </a:bodyPr>
          <a:lstStyle/>
          <a:p>
            <a:r>
              <a:rPr lang="en-GB" sz="4400" b="1">
                <a:latin typeface="Arial" panose="020B0604020202020204" pitchFamily="34" charset="0"/>
                <a:cs typeface="Arial" panose="020B0604020202020204" pitchFamily="34" charset="0"/>
              </a:rPr>
              <a:t>Ethical Issues in Information Systems</a:t>
            </a:r>
          </a:p>
        </p:txBody>
      </p:sp>
      <p:sp>
        <p:nvSpPr>
          <p:cNvPr id="3" name="Subtitle 2">
            <a:extLst>
              <a:ext uri="{FF2B5EF4-FFF2-40B4-BE49-F238E27FC236}">
                <a16:creationId xmlns:a16="http://schemas.microsoft.com/office/drawing/2014/main" id="{EFF1543D-7EDD-D04B-178E-F0C6CAD4CF3D}"/>
              </a:ext>
            </a:extLst>
          </p:cNvPr>
          <p:cNvSpPr>
            <a:spLocks noGrp="1"/>
          </p:cNvSpPr>
          <p:nvPr>
            <p:ph type="subTitle" idx="1"/>
          </p:nvPr>
        </p:nvSpPr>
        <p:spPr>
          <a:xfrm>
            <a:off x="599608" y="1618938"/>
            <a:ext cx="6235532" cy="4416102"/>
          </a:xfrm>
        </p:spPr>
        <p:txBody>
          <a:bodyPr vert="horz" lIns="91440" tIns="45720" rIns="91440" bIns="45720" rtlCol="0" anchor="t">
            <a:normAutofit fontScale="85000" lnSpcReduction="10000"/>
          </a:bodyPr>
          <a:lstStyle/>
          <a:p>
            <a:pPr marL="0" marR="0" algn="just">
              <a:lnSpc>
                <a:spcPct val="150000"/>
              </a:lnSpc>
              <a:spcBef>
                <a:spcPts val="0"/>
              </a:spcBef>
              <a:spcAft>
                <a:spcPts val="0"/>
              </a:spcAft>
            </a:pPr>
            <a:r>
              <a:rPr lang="en-GB" sz="1600" b="1" kern="100">
                <a:effectLst/>
                <a:latin typeface="Arial" panose="020B0604020202020204" pitchFamily="34" charset="0"/>
                <a:ea typeface="Aptos" panose="020B0004020202020204" pitchFamily="34" charset="0"/>
                <a:cs typeface="Times New Roman" panose="02020603050405020304" pitchFamily="18" charset="0"/>
              </a:rPr>
              <a:t>Key Ethical Concerns</a:t>
            </a:r>
            <a:endParaRPr lang="en-GB" sz="1600" kern="100">
              <a:effectLst/>
              <a:latin typeface="Arial" panose="020B0604020202020204" pitchFamily="34" charset="0"/>
              <a:ea typeface="Aptos" panose="020B0004020202020204" pitchFamily="34" charset="0"/>
              <a:cs typeface="Times New Roman" panose="02020603050405020304" pitchFamily="18" charset="0"/>
            </a:endParaRPr>
          </a:p>
          <a:p>
            <a:pPr marL="285750" marR="0" indent="-285750" algn="just">
              <a:lnSpc>
                <a:spcPct val="150000"/>
              </a:lnSpc>
              <a:spcBef>
                <a:spcPts val="0"/>
              </a:spcBef>
              <a:spcAft>
                <a:spcPts val="0"/>
              </a:spcAft>
              <a:buFont typeface="Wingdings" panose="05000000000000000000" pitchFamily="2" charset="2"/>
              <a:buChar char="v"/>
            </a:pPr>
            <a:r>
              <a:rPr lang="en-GB" sz="1600" kern="100">
                <a:effectLst/>
                <a:latin typeface="Arial" panose="020B0604020202020204" pitchFamily="34" charset="0"/>
                <a:ea typeface="Aptos" panose="020B0004020202020204" pitchFamily="34" charset="0"/>
                <a:cs typeface="Times New Roman" panose="02020603050405020304" pitchFamily="18" charset="0"/>
              </a:rPr>
              <a:t>Data collection could infringe upon individual rights of privacy. </a:t>
            </a:r>
          </a:p>
          <a:p>
            <a:pPr marL="285750" marR="0" indent="-285750" algn="just">
              <a:lnSpc>
                <a:spcPct val="150000"/>
              </a:lnSpc>
              <a:spcBef>
                <a:spcPts val="0"/>
              </a:spcBef>
              <a:spcAft>
                <a:spcPts val="0"/>
              </a:spcAft>
              <a:buFont typeface="Wingdings" panose="05000000000000000000" pitchFamily="2" charset="2"/>
              <a:buChar char="v"/>
            </a:pPr>
            <a:r>
              <a:rPr lang="en-GB" sz="1600" kern="100">
                <a:effectLst/>
                <a:latin typeface="Arial" panose="020B0604020202020204" pitchFamily="34" charset="0"/>
                <a:ea typeface="Aptos" panose="020B0004020202020204" pitchFamily="34" charset="0"/>
                <a:cs typeface="Times New Roman" panose="02020603050405020304" pitchFamily="18" charset="0"/>
              </a:rPr>
              <a:t>Information risks associated with cybersecurity breaches.</a:t>
            </a:r>
          </a:p>
          <a:p>
            <a:pPr marL="285750" marR="0" indent="-285750" algn="just">
              <a:lnSpc>
                <a:spcPct val="150000"/>
              </a:lnSpc>
              <a:spcBef>
                <a:spcPts val="0"/>
              </a:spcBef>
              <a:spcAft>
                <a:spcPts val="0"/>
              </a:spcAft>
              <a:buFont typeface="Wingdings" panose="05000000000000000000" pitchFamily="2" charset="2"/>
              <a:buChar char="v"/>
            </a:pPr>
            <a:r>
              <a:rPr lang="en-GB" sz="1600" kern="100">
                <a:effectLst/>
                <a:latin typeface="Arial" panose="020B0604020202020204" pitchFamily="34" charset="0"/>
                <a:ea typeface="Aptos" panose="020B0004020202020204" pitchFamily="34" charset="0"/>
                <a:cs typeface="Times New Roman" panose="02020603050405020304" pitchFamily="18" charset="0"/>
              </a:rPr>
              <a:t>Trust issues may arise in the workplace due to employee monitoring. </a:t>
            </a:r>
          </a:p>
          <a:p>
            <a:pPr marL="285750" indent="-285750" algn="just">
              <a:lnSpc>
                <a:spcPct val="150000"/>
              </a:lnSpc>
              <a:spcBef>
                <a:spcPts val="0"/>
              </a:spcBef>
              <a:buFont typeface="Wingdings" panose="05000000000000000000" pitchFamily="2" charset="2"/>
              <a:buChar char="v"/>
            </a:pPr>
            <a:r>
              <a:rPr lang="en-GB" sz="1600" kern="100">
                <a:latin typeface="Arial"/>
                <a:ea typeface="Aptos" panose="020B0004020202020204" pitchFamily="34" charset="0"/>
                <a:cs typeface="Times New Roman"/>
              </a:rPr>
              <a:t>Ethical concerns is protecting privacy and ensuring accuracy.</a:t>
            </a:r>
          </a:p>
          <a:p>
            <a:pPr marL="285750" marR="0" indent="-285750" algn="just">
              <a:lnSpc>
                <a:spcPct val="150000"/>
              </a:lnSpc>
              <a:spcBef>
                <a:spcPts val="0"/>
              </a:spcBef>
              <a:spcAft>
                <a:spcPts val="0"/>
              </a:spcAft>
              <a:buFont typeface="Wingdings" panose="05000000000000000000" pitchFamily="2" charset="2"/>
              <a:buChar char="v"/>
            </a:pPr>
            <a:r>
              <a:rPr lang="en-GB" sz="1600" kern="100">
                <a:effectLst/>
                <a:latin typeface="Arial" panose="020B0604020202020204" pitchFamily="34" charset="0"/>
                <a:ea typeface="Aptos" panose="020B0004020202020204" pitchFamily="34" charset="0"/>
                <a:cs typeface="Times New Roman" panose="02020603050405020304" pitchFamily="18" charset="0"/>
              </a:rPr>
              <a:t>AI responses can perpetuate biases and stereotypes.</a:t>
            </a:r>
          </a:p>
          <a:p>
            <a:pPr marL="285750" marR="0" indent="-285750" algn="just">
              <a:lnSpc>
                <a:spcPct val="150000"/>
              </a:lnSpc>
              <a:spcBef>
                <a:spcPts val="0"/>
              </a:spcBef>
              <a:spcAft>
                <a:spcPts val="0"/>
              </a:spcAft>
              <a:buFont typeface="Wingdings" panose="05000000000000000000" pitchFamily="2" charset="2"/>
              <a:buChar char="v"/>
            </a:pPr>
            <a:r>
              <a:rPr lang="en-GB" sz="1600" kern="100">
                <a:effectLst/>
                <a:latin typeface="Arial" panose="020B0604020202020204" pitchFamily="34" charset="0"/>
                <a:ea typeface="Aptos" panose="020B0004020202020204" pitchFamily="34" charset="0"/>
                <a:cs typeface="Times New Roman" panose="02020603050405020304" pitchFamily="18" charset="0"/>
              </a:rPr>
              <a:t>Excessive data use poses ethical questions of accountability.</a:t>
            </a:r>
          </a:p>
          <a:p>
            <a:pPr marL="285750" indent="-285750" algn="just">
              <a:lnSpc>
                <a:spcPct val="150000"/>
              </a:lnSpc>
              <a:spcBef>
                <a:spcPts val="0"/>
              </a:spcBef>
              <a:buFont typeface="Wingdings" panose="05000000000000000000" pitchFamily="2" charset="2"/>
              <a:buChar char="v"/>
            </a:pPr>
            <a:r>
              <a:rPr lang="en-GB" sz="1600" kern="100">
                <a:latin typeface="Arial"/>
                <a:ea typeface="Aptos" panose="020B0004020202020204" pitchFamily="34" charset="0"/>
                <a:cs typeface="Times New Roman"/>
              </a:rPr>
              <a:t>Employee monitoring has boundaries to protect their privacy through emails. </a:t>
            </a:r>
          </a:p>
          <a:p>
            <a:pPr marL="285750" indent="-285750" algn="just">
              <a:lnSpc>
                <a:spcPct val="150000"/>
              </a:lnSpc>
              <a:spcBef>
                <a:spcPts val="0"/>
              </a:spcBef>
              <a:buFont typeface="Wingdings" panose="05000000000000000000" pitchFamily="2" charset="2"/>
              <a:buChar char="v"/>
            </a:pPr>
            <a:r>
              <a:rPr lang="en-GB" sz="1600" kern="100">
                <a:latin typeface="Arial"/>
                <a:ea typeface="Aptos" panose="020B0004020202020204" pitchFamily="34" charset="0"/>
                <a:cs typeface="Times New Roman"/>
              </a:rPr>
              <a:t>To prevent algorithmic Bias or systematic distortion in data collection which is an issue in data collection. </a:t>
            </a:r>
          </a:p>
          <a:p>
            <a:pPr marL="285750" marR="0" indent="-285750" algn="just">
              <a:lnSpc>
                <a:spcPct val="150000"/>
              </a:lnSpc>
              <a:spcBef>
                <a:spcPts val="0"/>
              </a:spcBef>
              <a:spcAft>
                <a:spcPts val="0"/>
              </a:spcAft>
              <a:buFont typeface="Wingdings" panose="05000000000000000000" pitchFamily="2" charset="2"/>
              <a:buChar char="v"/>
            </a:pPr>
            <a:r>
              <a:rPr lang="en-GB" sz="1600" kern="100">
                <a:effectLst/>
                <a:latin typeface="Arial" panose="020B0604020202020204" pitchFamily="34" charset="0"/>
                <a:ea typeface="Aptos" panose="020B0004020202020204" pitchFamily="34" charset="0"/>
                <a:cs typeface="Times New Roman" panose="02020603050405020304" pitchFamily="18" charset="0"/>
              </a:rPr>
              <a:t>Transparency causes a significant loss in stakeholder confidence. </a:t>
            </a:r>
          </a:p>
          <a:p>
            <a:pPr marL="285750" marR="0" indent="-285750" algn="just">
              <a:lnSpc>
                <a:spcPct val="150000"/>
              </a:lnSpc>
              <a:spcBef>
                <a:spcPts val="0"/>
              </a:spcBef>
              <a:spcAft>
                <a:spcPts val="0"/>
              </a:spcAft>
              <a:buFont typeface="Wingdings" panose="05000000000000000000" pitchFamily="2" charset="2"/>
              <a:buChar char="v"/>
            </a:pPr>
            <a:r>
              <a:rPr lang="en-GB" sz="1600" kern="100">
                <a:effectLst/>
                <a:latin typeface="Arial" panose="020B0604020202020204" pitchFamily="34" charset="0"/>
                <a:ea typeface="Aptos" panose="020B0004020202020204" pitchFamily="34" charset="0"/>
                <a:cs typeface="Times New Roman" panose="02020603050405020304" pitchFamily="18" charset="0"/>
              </a:rPr>
              <a:t>Compliance with regulations continues to be crucial to ethical operation. </a:t>
            </a:r>
          </a:p>
        </p:txBody>
      </p:sp>
      <p:sp>
        <p:nvSpPr>
          <p:cNvPr id="5" name="TextBox 4">
            <a:extLst>
              <a:ext uri="{FF2B5EF4-FFF2-40B4-BE49-F238E27FC236}">
                <a16:creationId xmlns:a16="http://schemas.microsoft.com/office/drawing/2014/main" id="{B89F7183-1A7D-F627-D89B-372BFB3CF3C2}"/>
              </a:ext>
            </a:extLst>
          </p:cNvPr>
          <p:cNvSpPr txBox="1"/>
          <p:nvPr/>
        </p:nvSpPr>
        <p:spPr>
          <a:xfrm>
            <a:off x="2085975" y="6090218"/>
            <a:ext cx="4010025" cy="369332"/>
          </a:xfrm>
          <a:prstGeom prst="rect">
            <a:avLst/>
          </a:prstGeom>
          <a:noFill/>
        </p:spPr>
        <p:txBody>
          <a:bodyPr wrap="square">
            <a:spAutoFit/>
          </a:bodyPr>
          <a:lstStyle/>
          <a:p>
            <a:r>
              <a:rPr lang="en-GB" sz="1800">
                <a:effectLst/>
                <a:latin typeface="Arial" panose="020B0604020202020204" pitchFamily="34" charset="0"/>
                <a:ea typeface="Aptos" panose="020B0004020202020204" pitchFamily="34" charset="0"/>
                <a:cs typeface="Times New Roman" panose="02020603050405020304" pitchFamily="18" charset="0"/>
              </a:rPr>
              <a:t>(Mason, 1986; Martin et al., 2022)</a:t>
            </a:r>
            <a:endParaRPr lang="en-GB"/>
          </a:p>
        </p:txBody>
      </p:sp>
      <p:pic>
        <p:nvPicPr>
          <p:cNvPr id="7170" name="Picture 2" descr="An Overview of the Major Ethical Issues in Information Systems">
            <a:extLst>
              <a:ext uri="{FF2B5EF4-FFF2-40B4-BE49-F238E27FC236}">
                <a16:creationId xmlns:a16="http://schemas.microsoft.com/office/drawing/2014/main" id="{FE28B30A-73B8-F991-B809-A90D85A0D8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83054" y="2295845"/>
            <a:ext cx="4589846" cy="3062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31617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230229-A65D-A882-5625-875005677B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BA5E39-6F13-40CE-AD6B-1EF58ECA083F}"/>
              </a:ext>
            </a:extLst>
          </p:cNvPr>
          <p:cNvSpPr>
            <a:spLocks noGrp="1"/>
          </p:cNvSpPr>
          <p:nvPr>
            <p:ph type="ctrTitle"/>
          </p:nvPr>
        </p:nvSpPr>
        <p:spPr>
          <a:xfrm>
            <a:off x="617094" y="243564"/>
            <a:ext cx="10957809" cy="853716"/>
          </a:xfrm>
        </p:spPr>
        <p:txBody>
          <a:bodyPr>
            <a:normAutofit/>
          </a:bodyPr>
          <a:lstStyle/>
          <a:p>
            <a:r>
              <a:rPr lang="en-GB" sz="4400" b="1">
                <a:latin typeface="Arial" panose="020B0604020202020204" pitchFamily="34" charset="0"/>
                <a:cs typeface="Arial" panose="020B0604020202020204" pitchFamily="34" charset="0"/>
              </a:rPr>
              <a:t>Mitigating Ethical and Security Risks</a:t>
            </a:r>
          </a:p>
        </p:txBody>
      </p:sp>
      <p:sp>
        <p:nvSpPr>
          <p:cNvPr id="3" name="Subtitle 2">
            <a:extLst>
              <a:ext uri="{FF2B5EF4-FFF2-40B4-BE49-F238E27FC236}">
                <a16:creationId xmlns:a16="http://schemas.microsoft.com/office/drawing/2014/main" id="{229D651C-3352-F89E-422C-8FB087CA7E06}"/>
              </a:ext>
            </a:extLst>
          </p:cNvPr>
          <p:cNvSpPr>
            <a:spLocks noGrp="1"/>
          </p:cNvSpPr>
          <p:nvPr>
            <p:ph type="subTitle" idx="1"/>
          </p:nvPr>
        </p:nvSpPr>
        <p:spPr>
          <a:xfrm>
            <a:off x="599608" y="1463040"/>
            <a:ext cx="6258392" cy="4548016"/>
          </a:xfrm>
        </p:spPr>
        <p:txBody>
          <a:bodyPr>
            <a:normAutofit/>
          </a:bodyPr>
          <a:lstStyle/>
          <a:p>
            <a:pPr marL="0" marR="0" algn="just">
              <a:lnSpc>
                <a:spcPct val="150000"/>
              </a:lnSpc>
              <a:spcBef>
                <a:spcPts val="0"/>
              </a:spcBef>
              <a:spcAft>
                <a:spcPts val="0"/>
              </a:spcAft>
            </a:pPr>
            <a:r>
              <a:rPr lang="en-GB" sz="1800" b="1" kern="100">
                <a:effectLst/>
                <a:latin typeface="Arial" panose="020B0604020202020204" pitchFamily="34" charset="0"/>
                <a:ea typeface="Aptos" panose="020B0004020202020204" pitchFamily="34" charset="0"/>
                <a:cs typeface="Times New Roman" panose="02020603050405020304" pitchFamily="18" charset="0"/>
              </a:rPr>
              <a:t>Responsible Information System Management</a:t>
            </a:r>
            <a:endParaRPr lang="en-GB" sz="1800" kern="100">
              <a:effectLst/>
              <a:latin typeface="Arial" panose="020B0604020202020204" pitchFamily="34" charset="0"/>
              <a:ea typeface="Aptos" panose="020B0004020202020204" pitchFamily="34" charset="0"/>
              <a:cs typeface="Times New Roman" panose="02020603050405020304" pitchFamily="18" charset="0"/>
            </a:endParaRPr>
          </a:p>
          <a:p>
            <a:pPr marL="285750" marR="0" indent="-285750" algn="just">
              <a:lnSpc>
                <a:spcPct val="150000"/>
              </a:lnSpc>
              <a:spcBef>
                <a:spcPts val="0"/>
              </a:spcBef>
              <a:spcAft>
                <a:spcPts val="0"/>
              </a:spcAft>
              <a:buFont typeface="Wingdings" panose="05000000000000000000" pitchFamily="2" charset="2"/>
              <a:buChar char="§"/>
            </a:pPr>
            <a:r>
              <a:rPr lang="en-GB" sz="1800" kern="100">
                <a:effectLst/>
                <a:latin typeface="Arial" panose="020B0604020202020204" pitchFamily="34" charset="0"/>
                <a:ea typeface="Aptos" panose="020B0004020202020204" pitchFamily="34" charset="0"/>
                <a:cs typeface="Times New Roman" panose="02020603050405020304" pitchFamily="18" charset="0"/>
              </a:rPr>
              <a:t>Ensure high levels of cybersecurity controls and monitoring.</a:t>
            </a:r>
          </a:p>
          <a:p>
            <a:pPr marL="285750" marR="0" indent="-285750" algn="just">
              <a:lnSpc>
                <a:spcPct val="150000"/>
              </a:lnSpc>
              <a:spcBef>
                <a:spcPts val="0"/>
              </a:spcBef>
              <a:spcAft>
                <a:spcPts val="0"/>
              </a:spcAft>
              <a:buFont typeface="Wingdings" panose="05000000000000000000" pitchFamily="2" charset="2"/>
              <a:buChar char="§"/>
            </a:pPr>
            <a:r>
              <a:rPr lang="en-GB" sz="1800" kern="100">
                <a:effectLst/>
                <a:latin typeface="Arial" panose="020B0604020202020204" pitchFamily="34" charset="0"/>
                <a:ea typeface="Aptos" panose="020B0004020202020204" pitchFamily="34" charset="0"/>
                <a:cs typeface="Times New Roman" panose="02020603050405020304" pitchFamily="18" charset="0"/>
              </a:rPr>
              <a:t>Set Data Governance and Privacy policies. </a:t>
            </a:r>
          </a:p>
          <a:p>
            <a:pPr marL="285750" marR="0" indent="-285750" algn="just">
              <a:lnSpc>
                <a:spcPct val="150000"/>
              </a:lnSpc>
              <a:spcBef>
                <a:spcPts val="0"/>
              </a:spcBef>
              <a:spcAft>
                <a:spcPts val="0"/>
              </a:spcAft>
              <a:buFont typeface="Wingdings" panose="05000000000000000000" pitchFamily="2" charset="2"/>
              <a:buChar char="§"/>
            </a:pPr>
            <a:r>
              <a:rPr lang="en-GB" sz="1800" kern="100">
                <a:effectLst/>
                <a:latin typeface="Arial" panose="020B0604020202020204" pitchFamily="34" charset="0"/>
                <a:ea typeface="Aptos" panose="020B0004020202020204" pitchFamily="34" charset="0"/>
                <a:cs typeface="Times New Roman" panose="02020603050405020304" pitchFamily="18" charset="0"/>
              </a:rPr>
              <a:t>Regular employee awareness and security training. </a:t>
            </a:r>
          </a:p>
          <a:p>
            <a:pPr marL="285750" marR="0" indent="-285750" algn="just">
              <a:lnSpc>
                <a:spcPct val="150000"/>
              </a:lnSpc>
              <a:spcBef>
                <a:spcPts val="0"/>
              </a:spcBef>
              <a:spcAft>
                <a:spcPts val="0"/>
              </a:spcAft>
              <a:buFont typeface="Wingdings" panose="05000000000000000000" pitchFamily="2" charset="2"/>
              <a:buChar char="§"/>
            </a:pPr>
            <a:r>
              <a:rPr lang="en-GB" sz="1800" kern="100">
                <a:effectLst/>
                <a:latin typeface="Arial" panose="020B0604020202020204" pitchFamily="34" charset="0"/>
                <a:ea typeface="Aptos" panose="020B0004020202020204" pitchFamily="34" charset="0"/>
                <a:cs typeface="Times New Roman" panose="02020603050405020304" pitchFamily="18" charset="0"/>
              </a:rPr>
              <a:t>Promote transparency in automated decision-making processes. </a:t>
            </a:r>
          </a:p>
          <a:p>
            <a:pPr marL="285750" marR="0" indent="-285750" algn="just">
              <a:lnSpc>
                <a:spcPct val="150000"/>
              </a:lnSpc>
              <a:spcBef>
                <a:spcPts val="0"/>
              </a:spcBef>
              <a:spcAft>
                <a:spcPts val="0"/>
              </a:spcAft>
              <a:buFont typeface="Wingdings" panose="05000000000000000000" pitchFamily="2" charset="2"/>
              <a:buChar char="§"/>
            </a:pPr>
            <a:r>
              <a:rPr lang="en-GB" sz="1800" kern="100">
                <a:effectLst/>
                <a:latin typeface="Arial" panose="020B0604020202020204" pitchFamily="34" charset="0"/>
                <a:ea typeface="Aptos" panose="020B0004020202020204" pitchFamily="34" charset="0"/>
                <a:cs typeface="Times New Roman" panose="02020603050405020304" pitchFamily="18" charset="0"/>
              </a:rPr>
              <a:t>Conduct regular audits of AI systems for bias. </a:t>
            </a:r>
          </a:p>
          <a:p>
            <a:pPr marL="285750" marR="0" indent="-285750" algn="just">
              <a:lnSpc>
                <a:spcPct val="150000"/>
              </a:lnSpc>
              <a:spcBef>
                <a:spcPts val="0"/>
              </a:spcBef>
              <a:spcAft>
                <a:spcPts val="0"/>
              </a:spcAft>
              <a:buFont typeface="Wingdings" panose="05000000000000000000" pitchFamily="2" charset="2"/>
              <a:buChar char="§"/>
            </a:pPr>
            <a:r>
              <a:rPr lang="en-GB" sz="1800" kern="100">
                <a:effectLst/>
                <a:latin typeface="Arial" panose="020B0604020202020204" pitchFamily="34" charset="0"/>
                <a:ea typeface="Aptos" panose="020B0004020202020204" pitchFamily="34" charset="0"/>
                <a:cs typeface="Times New Roman" panose="02020603050405020304" pitchFamily="18" charset="0"/>
              </a:rPr>
              <a:t>Abide by statutory requirements on data protection. </a:t>
            </a:r>
          </a:p>
          <a:p>
            <a:pPr marL="285750" marR="0" indent="-285750" algn="just">
              <a:lnSpc>
                <a:spcPct val="150000"/>
              </a:lnSpc>
              <a:spcBef>
                <a:spcPts val="0"/>
              </a:spcBef>
              <a:spcAft>
                <a:spcPts val="0"/>
              </a:spcAft>
              <a:buFont typeface="Wingdings" panose="05000000000000000000" pitchFamily="2" charset="2"/>
              <a:buChar char="§"/>
            </a:pPr>
            <a:r>
              <a:rPr lang="en-GB" sz="1800" kern="100">
                <a:effectLst/>
                <a:latin typeface="Arial" panose="020B0604020202020204" pitchFamily="34" charset="0"/>
                <a:ea typeface="Aptos" panose="020B0004020202020204" pitchFamily="34" charset="0"/>
                <a:cs typeface="Times New Roman" panose="02020603050405020304" pitchFamily="18" charset="0"/>
              </a:rPr>
              <a:t>Formulate ethical guidelines for technology decisions. </a:t>
            </a:r>
          </a:p>
          <a:p>
            <a:endParaRPr lang="en-GB">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4C7A64B-360A-46ED-08B0-537E81E5E8BF}"/>
              </a:ext>
            </a:extLst>
          </p:cNvPr>
          <p:cNvSpPr txBox="1"/>
          <p:nvPr/>
        </p:nvSpPr>
        <p:spPr>
          <a:xfrm>
            <a:off x="2200275" y="6007484"/>
            <a:ext cx="4429125" cy="369332"/>
          </a:xfrm>
          <a:prstGeom prst="rect">
            <a:avLst/>
          </a:prstGeom>
          <a:noFill/>
        </p:spPr>
        <p:txBody>
          <a:bodyPr wrap="square">
            <a:spAutoFit/>
          </a:bodyPr>
          <a:lstStyle/>
          <a:p>
            <a:r>
              <a:rPr lang="en-GB" sz="1800">
                <a:effectLst/>
                <a:latin typeface="Arial" panose="020B0604020202020204" pitchFamily="34" charset="0"/>
                <a:ea typeface="Aptos" panose="020B0004020202020204" pitchFamily="34" charset="0"/>
                <a:cs typeface="Times New Roman" panose="02020603050405020304" pitchFamily="18" charset="0"/>
              </a:rPr>
              <a:t>(ISO 27001, 2022; Martin et al., 2022)</a:t>
            </a:r>
            <a:endParaRPr lang="en-GB"/>
          </a:p>
        </p:txBody>
      </p:sp>
      <p:pic>
        <p:nvPicPr>
          <p:cNvPr id="8194" name="Picture 2" descr="Ethical Considerations in Data Privacy and Security | by ForumCosmos |  Medium">
            <a:extLst>
              <a:ext uri="{FF2B5EF4-FFF2-40B4-BE49-F238E27FC236}">
                <a16:creationId xmlns:a16="http://schemas.microsoft.com/office/drawing/2014/main" id="{5CB9DA24-0775-588D-611D-DBF197F8C8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18847" y="2227335"/>
            <a:ext cx="4533565" cy="3019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58587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C9095E-030D-DC2C-F81E-F81FE2BEC9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AFC6D5-DBB0-26BD-C9A4-FF6071788846}"/>
              </a:ext>
            </a:extLst>
          </p:cNvPr>
          <p:cNvSpPr>
            <a:spLocks noGrp="1"/>
          </p:cNvSpPr>
          <p:nvPr>
            <p:ph type="ctrTitle"/>
          </p:nvPr>
        </p:nvSpPr>
        <p:spPr>
          <a:xfrm>
            <a:off x="599607" y="357864"/>
            <a:ext cx="10957809" cy="830856"/>
          </a:xfrm>
        </p:spPr>
        <p:txBody>
          <a:bodyPr>
            <a:normAutofit/>
          </a:bodyPr>
          <a:lstStyle/>
          <a:p>
            <a:r>
              <a:rPr lang="en-GB" sz="4400" b="1">
                <a:latin typeface="Arial" panose="020B0604020202020204" pitchFamily="34" charset="0"/>
                <a:cs typeface="Arial" panose="020B0604020202020204" pitchFamily="34" charset="0"/>
              </a:rPr>
              <a:t>Case Study 1 – Amazon</a:t>
            </a:r>
          </a:p>
        </p:txBody>
      </p:sp>
      <p:sp>
        <p:nvSpPr>
          <p:cNvPr id="3" name="Subtitle 2">
            <a:extLst>
              <a:ext uri="{FF2B5EF4-FFF2-40B4-BE49-F238E27FC236}">
                <a16:creationId xmlns:a16="http://schemas.microsoft.com/office/drawing/2014/main" id="{0DC882D1-D85D-830B-EC3B-1C3056530EC6}"/>
              </a:ext>
            </a:extLst>
          </p:cNvPr>
          <p:cNvSpPr>
            <a:spLocks noGrp="1"/>
          </p:cNvSpPr>
          <p:nvPr>
            <p:ph type="subTitle" idx="1"/>
          </p:nvPr>
        </p:nvSpPr>
        <p:spPr>
          <a:xfrm>
            <a:off x="599608" y="1618938"/>
            <a:ext cx="6509852" cy="4644702"/>
          </a:xfrm>
        </p:spPr>
        <p:txBody>
          <a:bodyPr>
            <a:normAutofit fontScale="92500" lnSpcReduction="10000"/>
          </a:bodyPr>
          <a:lstStyle/>
          <a:p>
            <a:pPr marL="0" marR="0" algn="just">
              <a:lnSpc>
                <a:spcPct val="150000"/>
              </a:lnSpc>
              <a:spcBef>
                <a:spcPts val="0"/>
              </a:spcBef>
              <a:spcAft>
                <a:spcPts val="0"/>
              </a:spcAft>
            </a:pPr>
            <a:r>
              <a:rPr lang="en-GB" sz="1800" b="1" kern="100">
                <a:effectLst/>
                <a:latin typeface="Arial" panose="020B0604020202020204" pitchFamily="34" charset="0"/>
                <a:ea typeface="Aptos" panose="020B0004020202020204" pitchFamily="34" charset="0"/>
                <a:cs typeface="Times New Roman" panose="02020603050405020304" pitchFamily="18" charset="0"/>
              </a:rPr>
              <a:t>Enterprise Information Systems at Amazon</a:t>
            </a:r>
            <a:endParaRPr lang="en-GB" sz="1800" kern="100">
              <a:effectLst/>
              <a:latin typeface="Arial" panose="020B0604020202020204" pitchFamily="34" charset="0"/>
              <a:ea typeface="Aptos" panose="020B0004020202020204" pitchFamily="34" charset="0"/>
              <a:cs typeface="Times New Roman" panose="02020603050405020304" pitchFamily="18" charset="0"/>
            </a:endParaRPr>
          </a:p>
          <a:p>
            <a:pPr marL="285750" marR="0" indent="-285750" algn="just">
              <a:lnSpc>
                <a:spcPct val="150000"/>
              </a:lnSpc>
              <a:spcBef>
                <a:spcPts val="0"/>
              </a:spcBef>
              <a:spcAft>
                <a:spcPts val="0"/>
              </a:spcAft>
              <a:buFont typeface="Arial" panose="020B0604020202020204" pitchFamily="34" charset="0"/>
              <a:buChar char="•"/>
            </a:pPr>
            <a:r>
              <a:rPr lang="en-GB" sz="1800" kern="100">
                <a:effectLst/>
                <a:latin typeface="Arial" panose="020B0604020202020204" pitchFamily="34" charset="0"/>
                <a:ea typeface="Aptos" panose="020B0004020202020204" pitchFamily="34" charset="0"/>
                <a:cs typeface="Times New Roman" panose="02020603050405020304" pitchFamily="18" charset="0"/>
              </a:rPr>
              <a:t>Manages inventory and logistics using integrated systems. </a:t>
            </a:r>
          </a:p>
          <a:p>
            <a:pPr marL="285750" marR="0" indent="-285750" algn="just">
              <a:lnSpc>
                <a:spcPct val="150000"/>
              </a:lnSpc>
              <a:spcBef>
                <a:spcPts val="0"/>
              </a:spcBef>
              <a:spcAft>
                <a:spcPts val="0"/>
              </a:spcAft>
              <a:buFont typeface="Arial" panose="020B0604020202020204" pitchFamily="34" charset="0"/>
              <a:buChar char="•"/>
            </a:pPr>
            <a:r>
              <a:rPr lang="en-GB" sz="1800" kern="100">
                <a:effectLst/>
                <a:latin typeface="Arial" panose="020B0604020202020204" pitchFamily="34" charset="0"/>
                <a:ea typeface="Aptos" panose="020B0004020202020204" pitchFamily="34" charset="0"/>
                <a:cs typeface="Times New Roman" panose="02020603050405020304" pitchFamily="18" charset="0"/>
              </a:rPr>
              <a:t>Real-time data plays a major part in making processes more efficient worldwide. </a:t>
            </a:r>
          </a:p>
          <a:p>
            <a:pPr marL="285750" marR="0" indent="-285750" algn="just">
              <a:lnSpc>
                <a:spcPct val="150000"/>
              </a:lnSpc>
              <a:spcBef>
                <a:spcPts val="0"/>
              </a:spcBef>
              <a:spcAft>
                <a:spcPts val="0"/>
              </a:spcAft>
              <a:buFont typeface="Arial" panose="020B0604020202020204" pitchFamily="34" charset="0"/>
              <a:buChar char="•"/>
            </a:pPr>
            <a:r>
              <a:rPr lang="en-GB" sz="1800" kern="100">
                <a:effectLst/>
                <a:latin typeface="Arial" panose="020B0604020202020204" pitchFamily="34" charset="0"/>
                <a:ea typeface="Aptos" panose="020B0004020202020204" pitchFamily="34" charset="0"/>
                <a:cs typeface="Times New Roman" panose="02020603050405020304" pitchFamily="18" charset="0"/>
              </a:rPr>
              <a:t>Advanced analytics can help make personalised customer suggestions a reality. </a:t>
            </a:r>
          </a:p>
          <a:p>
            <a:pPr marL="285750" marR="0" indent="-285750" algn="just">
              <a:lnSpc>
                <a:spcPct val="150000"/>
              </a:lnSpc>
              <a:spcBef>
                <a:spcPts val="0"/>
              </a:spcBef>
              <a:spcAft>
                <a:spcPts val="0"/>
              </a:spcAft>
              <a:buFont typeface="Arial" panose="020B0604020202020204" pitchFamily="34" charset="0"/>
              <a:buChar char="•"/>
            </a:pPr>
            <a:r>
              <a:rPr lang="en-GB" sz="1800" kern="100">
                <a:effectLst/>
                <a:latin typeface="Arial" panose="020B0604020202020204" pitchFamily="34" charset="0"/>
                <a:ea typeface="Aptos" panose="020B0004020202020204" pitchFamily="34" charset="0"/>
                <a:cs typeface="Times New Roman" panose="02020603050405020304" pitchFamily="18" charset="0"/>
              </a:rPr>
              <a:t>Automation improves order completion and delivery times. </a:t>
            </a:r>
          </a:p>
          <a:p>
            <a:pPr marL="285750" marR="0" indent="-285750" algn="just">
              <a:lnSpc>
                <a:spcPct val="150000"/>
              </a:lnSpc>
              <a:spcBef>
                <a:spcPts val="0"/>
              </a:spcBef>
              <a:spcAft>
                <a:spcPts val="0"/>
              </a:spcAft>
              <a:buFont typeface="Arial" panose="020B0604020202020204" pitchFamily="34" charset="0"/>
              <a:buChar char="•"/>
            </a:pPr>
            <a:r>
              <a:rPr lang="en-GB" sz="1800" kern="100">
                <a:effectLst/>
                <a:latin typeface="Arial" panose="020B0604020202020204" pitchFamily="34" charset="0"/>
                <a:ea typeface="Aptos" panose="020B0004020202020204" pitchFamily="34" charset="0"/>
                <a:cs typeface="Times New Roman" panose="02020603050405020304" pitchFamily="18" charset="0"/>
              </a:rPr>
              <a:t>Raising privacy concerns globally due to large-scale data collection. </a:t>
            </a:r>
          </a:p>
          <a:p>
            <a:pPr marL="285750" marR="0" indent="-285750" algn="just">
              <a:lnSpc>
                <a:spcPct val="150000"/>
              </a:lnSpc>
              <a:spcBef>
                <a:spcPts val="0"/>
              </a:spcBef>
              <a:spcAft>
                <a:spcPts val="0"/>
              </a:spcAft>
              <a:buFont typeface="Arial" panose="020B0604020202020204" pitchFamily="34" charset="0"/>
              <a:buChar char="•"/>
            </a:pPr>
            <a:r>
              <a:rPr lang="en-GB" sz="1800" kern="100">
                <a:effectLst/>
                <a:latin typeface="Arial" panose="020B0604020202020204" pitchFamily="34" charset="0"/>
                <a:ea typeface="Aptos" panose="020B0004020202020204" pitchFamily="34" charset="0"/>
                <a:cs typeface="Times New Roman" panose="02020603050405020304" pitchFamily="18" charset="0"/>
              </a:rPr>
              <a:t>AI algorithms can have an impact on consumer buying habits. </a:t>
            </a:r>
          </a:p>
          <a:p>
            <a:pPr marL="285750" marR="0" indent="-285750" algn="just">
              <a:lnSpc>
                <a:spcPct val="150000"/>
              </a:lnSpc>
              <a:spcBef>
                <a:spcPts val="0"/>
              </a:spcBef>
              <a:spcAft>
                <a:spcPts val="0"/>
              </a:spcAft>
              <a:buFont typeface="Arial" panose="020B0604020202020204" pitchFamily="34" charset="0"/>
              <a:buChar char="•"/>
            </a:pPr>
            <a:r>
              <a:rPr lang="en-GB" sz="1800">
                <a:effectLst/>
                <a:latin typeface="Arial" panose="020B0604020202020204" pitchFamily="34" charset="0"/>
                <a:ea typeface="Aptos" panose="020B0004020202020204" pitchFamily="34" charset="0"/>
                <a:cs typeface="Times New Roman" panose="02020603050405020304" pitchFamily="18" charset="0"/>
              </a:rPr>
              <a:t>Information systems substantially increase competitive market positioning</a:t>
            </a:r>
            <a:endParaRPr lang="en-GB">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7254C6E-F540-CE0F-A6BF-879746681E07}"/>
              </a:ext>
            </a:extLst>
          </p:cNvPr>
          <p:cNvSpPr txBox="1"/>
          <p:nvPr/>
        </p:nvSpPr>
        <p:spPr>
          <a:xfrm>
            <a:off x="1834515" y="6130804"/>
            <a:ext cx="4772025" cy="369332"/>
          </a:xfrm>
          <a:prstGeom prst="rect">
            <a:avLst/>
          </a:prstGeom>
          <a:noFill/>
        </p:spPr>
        <p:txBody>
          <a:bodyPr wrap="square">
            <a:spAutoFit/>
          </a:bodyPr>
          <a:lstStyle/>
          <a:p>
            <a:r>
              <a:rPr lang="en-GB" sz="1800">
                <a:effectLst/>
                <a:latin typeface="Arial" panose="020B0604020202020204" pitchFamily="34" charset="0"/>
                <a:ea typeface="Aptos" panose="020B0004020202020204" pitchFamily="34" charset="0"/>
                <a:cs typeface="Times New Roman" panose="02020603050405020304" pitchFamily="18" charset="0"/>
              </a:rPr>
              <a:t>(Amazon, 2024; Laudon &amp; Laudon, 2023)</a:t>
            </a:r>
            <a:endParaRPr lang="en-GB"/>
          </a:p>
        </p:txBody>
      </p:sp>
      <p:pic>
        <p:nvPicPr>
          <p:cNvPr id="9218" name="Picture 2" descr="Amazon Case Study: Marketing Strategy and Product Portfolio - Pocketful">
            <a:extLst>
              <a:ext uri="{FF2B5EF4-FFF2-40B4-BE49-F238E27FC236}">
                <a16:creationId xmlns:a16="http://schemas.microsoft.com/office/drawing/2014/main" id="{4933BBC0-DCD8-CAE7-49FA-14454E26926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25" t="12667" r="5170" b="10604"/>
          <a:stretch/>
        </p:blipFill>
        <p:spPr bwMode="auto">
          <a:xfrm>
            <a:off x="7519386" y="2203929"/>
            <a:ext cx="4038030" cy="33281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55544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400E46-14ED-9EA4-DE89-FB17336ADE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705902-2F06-BF5B-6B1A-87D938504C3B}"/>
              </a:ext>
            </a:extLst>
          </p:cNvPr>
          <p:cNvSpPr>
            <a:spLocks noGrp="1"/>
          </p:cNvSpPr>
          <p:nvPr>
            <p:ph type="ctrTitle"/>
          </p:nvPr>
        </p:nvSpPr>
        <p:spPr>
          <a:xfrm>
            <a:off x="599608" y="243564"/>
            <a:ext cx="10957809" cy="807996"/>
          </a:xfrm>
        </p:spPr>
        <p:txBody>
          <a:bodyPr>
            <a:normAutofit/>
          </a:bodyPr>
          <a:lstStyle/>
          <a:p>
            <a:r>
              <a:rPr lang="en-GB" sz="4400" b="1">
                <a:latin typeface="Arial" panose="020B0604020202020204" pitchFamily="34" charset="0"/>
                <a:cs typeface="Arial" panose="020B0604020202020204" pitchFamily="34" charset="0"/>
              </a:rPr>
              <a:t>Case Study 2 – Tesco</a:t>
            </a:r>
          </a:p>
        </p:txBody>
      </p:sp>
      <p:sp>
        <p:nvSpPr>
          <p:cNvPr id="3" name="Subtitle 2">
            <a:extLst>
              <a:ext uri="{FF2B5EF4-FFF2-40B4-BE49-F238E27FC236}">
                <a16:creationId xmlns:a16="http://schemas.microsoft.com/office/drawing/2014/main" id="{0A850947-E3D2-FA94-D175-DB9522295BA0}"/>
              </a:ext>
            </a:extLst>
          </p:cNvPr>
          <p:cNvSpPr>
            <a:spLocks noGrp="1"/>
          </p:cNvSpPr>
          <p:nvPr>
            <p:ph type="subTitle" idx="1"/>
          </p:nvPr>
        </p:nvSpPr>
        <p:spPr>
          <a:xfrm>
            <a:off x="599608" y="1618938"/>
            <a:ext cx="6006932" cy="4553262"/>
          </a:xfrm>
        </p:spPr>
        <p:txBody>
          <a:bodyPr>
            <a:normAutofit/>
          </a:bodyPr>
          <a:lstStyle/>
          <a:p>
            <a:pPr marL="0" marR="0" algn="just">
              <a:lnSpc>
                <a:spcPct val="150000"/>
              </a:lnSpc>
              <a:spcBef>
                <a:spcPts val="0"/>
              </a:spcBef>
              <a:spcAft>
                <a:spcPts val="0"/>
              </a:spcAft>
            </a:pPr>
            <a:r>
              <a:rPr lang="en-GB" sz="1600" b="1" kern="100">
                <a:effectLst/>
                <a:latin typeface="Arial" panose="020B0604020202020204" pitchFamily="34" charset="0"/>
                <a:ea typeface="Aptos" panose="020B0004020202020204" pitchFamily="34" charset="0"/>
                <a:cs typeface="Times New Roman" panose="02020603050405020304" pitchFamily="18" charset="0"/>
              </a:rPr>
              <a:t>MIS and Customer Relationship Management</a:t>
            </a:r>
            <a:endParaRPr lang="en-GB" sz="1600" kern="100">
              <a:effectLst/>
              <a:latin typeface="Arial" panose="020B0604020202020204" pitchFamily="34" charset="0"/>
              <a:ea typeface="Aptos" panose="020B0004020202020204" pitchFamily="34" charset="0"/>
              <a:cs typeface="Times New Roman" panose="02020603050405020304" pitchFamily="18" charset="0"/>
            </a:endParaRPr>
          </a:p>
          <a:p>
            <a:pPr marL="285750" marR="0" indent="-285750" algn="just">
              <a:lnSpc>
                <a:spcPct val="150000"/>
              </a:lnSpc>
              <a:spcBef>
                <a:spcPts val="0"/>
              </a:spcBef>
              <a:spcAft>
                <a:spcPts val="0"/>
              </a:spcAft>
              <a:buFont typeface="Wingdings" panose="05000000000000000000" pitchFamily="2" charset="2"/>
              <a:buChar char="q"/>
            </a:pPr>
            <a:r>
              <a:rPr lang="en-GB" sz="1600" kern="100">
                <a:effectLst/>
                <a:latin typeface="Arial" panose="020B0604020202020204" pitchFamily="34" charset="0"/>
                <a:ea typeface="Aptos" panose="020B0004020202020204" pitchFamily="34" charset="0"/>
                <a:cs typeface="Times New Roman" panose="02020603050405020304" pitchFamily="18" charset="0"/>
              </a:rPr>
              <a:t>Analyses customers' behaviour based on Clubcard data. </a:t>
            </a:r>
          </a:p>
          <a:p>
            <a:pPr marL="285750" marR="0" indent="-285750" algn="just">
              <a:lnSpc>
                <a:spcPct val="150000"/>
              </a:lnSpc>
              <a:spcBef>
                <a:spcPts val="0"/>
              </a:spcBef>
              <a:spcAft>
                <a:spcPts val="0"/>
              </a:spcAft>
              <a:buFont typeface="Wingdings" panose="05000000000000000000" pitchFamily="2" charset="2"/>
              <a:buChar char="q"/>
            </a:pPr>
            <a:r>
              <a:rPr lang="en-GB" sz="1600" kern="100">
                <a:effectLst/>
                <a:latin typeface="Arial" panose="020B0604020202020204" pitchFamily="34" charset="0"/>
                <a:ea typeface="Aptos" panose="020B0004020202020204" pitchFamily="34" charset="0"/>
                <a:cs typeface="Times New Roman" panose="02020603050405020304" pitchFamily="18" charset="0"/>
              </a:rPr>
              <a:t>MIS aids in inventory planning and forecasting of demand. </a:t>
            </a:r>
          </a:p>
          <a:p>
            <a:pPr marL="285750" marR="0" indent="-285750" algn="just">
              <a:lnSpc>
                <a:spcPct val="150000"/>
              </a:lnSpc>
              <a:spcBef>
                <a:spcPts val="0"/>
              </a:spcBef>
              <a:spcAft>
                <a:spcPts val="0"/>
              </a:spcAft>
              <a:buFont typeface="Wingdings" panose="05000000000000000000" pitchFamily="2" charset="2"/>
              <a:buChar char="q"/>
            </a:pPr>
            <a:r>
              <a:rPr lang="en-GB" sz="1600" kern="100">
                <a:effectLst/>
                <a:latin typeface="Arial" panose="020B0604020202020204" pitchFamily="34" charset="0"/>
                <a:ea typeface="Aptos" panose="020B0004020202020204" pitchFamily="34" charset="0"/>
                <a:cs typeface="Times New Roman" panose="02020603050405020304" pitchFamily="18" charset="0"/>
              </a:rPr>
              <a:t>Customer insights result in better effectiveness of targeted marketing campaigns. </a:t>
            </a:r>
          </a:p>
          <a:p>
            <a:pPr marL="285750" marR="0" indent="-285750" algn="just">
              <a:lnSpc>
                <a:spcPct val="150000"/>
              </a:lnSpc>
              <a:spcBef>
                <a:spcPts val="0"/>
              </a:spcBef>
              <a:spcAft>
                <a:spcPts val="0"/>
              </a:spcAft>
              <a:buFont typeface="Wingdings" panose="05000000000000000000" pitchFamily="2" charset="2"/>
              <a:buChar char="q"/>
            </a:pPr>
            <a:r>
              <a:rPr lang="en-GB" sz="1600" kern="100">
                <a:effectLst/>
                <a:latin typeface="Arial" panose="020B0604020202020204" pitchFamily="34" charset="0"/>
                <a:ea typeface="Aptos" panose="020B0004020202020204" pitchFamily="34" charset="0"/>
                <a:cs typeface="Times New Roman" panose="02020603050405020304" pitchFamily="18" charset="0"/>
              </a:rPr>
              <a:t>Real-time information provides better supply chain coordination processes. </a:t>
            </a:r>
          </a:p>
          <a:p>
            <a:pPr marL="285750" marR="0" indent="-285750" algn="just">
              <a:lnSpc>
                <a:spcPct val="150000"/>
              </a:lnSpc>
              <a:spcBef>
                <a:spcPts val="0"/>
              </a:spcBef>
              <a:spcAft>
                <a:spcPts val="0"/>
              </a:spcAft>
              <a:buFont typeface="Wingdings" panose="05000000000000000000" pitchFamily="2" charset="2"/>
              <a:buChar char="q"/>
            </a:pPr>
            <a:r>
              <a:rPr lang="en-GB" sz="1600" kern="100">
                <a:effectLst/>
                <a:latin typeface="Arial" panose="020B0604020202020204" pitchFamily="34" charset="0"/>
                <a:ea typeface="Aptos" panose="020B0004020202020204" pitchFamily="34" charset="0"/>
                <a:cs typeface="Times New Roman" panose="02020603050405020304" pitchFamily="18" charset="0"/>
              </a:rPr>
              <a:t>Responsible data management is needed to address data privacy issues. </a:t>
            </a:r>
          </a:p>
          <a:p>
            <a:pPr marL="285750" marR="0" indent="-285750" algn="just">
              <a:lnSpc>
                <a:spcPct val="150000"/>
              </a:lnSpc>
              <a:spcBef>
                <a:spcPts val="0"/>
              </a:spcBef>
              <a:spcAft>
                <a:spcPts val="0"/>
              </a:spcAft>
              <a:buFont typeface="Wingdings" panose="05000000000000000000" pitchFamily="2" charset="2"/>
              <a:buChar char="q"/>
            </a:pPr>
            <a:r>
              <a:rPr lang="en-GB" sz="1600" kern="100">
                <a:effectLst/>
                <a:latin typeface="Arial" panose="020B0604020202020204" pitchFamily="34" charset="0"/>
                <a:ea typeface="Aptos" panose="020B0004020202020204" pitchFamily="34" charset="0"/>
                <a:cs typeface="Times New Roman" panose="02020603050405020304" pitchFamily="18" charset="0"/>
              </a:rPr>
              <a:t>Customer satisfaction is substantially better when there is improved decision-making. </a:t>
            </a:r>
          </a:p>
          <a:p>
            <a:pPr marL="285750" marR="0" indent="-285750" algn="just">
              <a:lnSpc>
                <a:spcPct val="150000"/>
              </a:lnSpc>
              <a:spcBef>
                <a:spcPts val="0"/>
              </a:spcBef>
              <a:spcAft>
                <a:spcPts val="0"/>
              </a:spcAft>
              <a:buFont typeface="Wingdings" panose="05000000000000000000" pitchFamily="2" charset="2"/>
              <a:buChar char="q"/>
            </a:pPr>
            <a:r>
              <a:rPr lang="en-GB" sz="1600">
                <a:effectLst/>
                <a:latin typeface="Arial" panose="020B0604020202020204" pitchFamily="34" charset="0"/>
                <a:ea typeface="Aptos" panose="020B0004020202020204" pitchFamily="34" charset="0"/>
                <a:cs typeface="Times New Roman" panose="02020603050405020304" pitchFamily="18" charset="0"/>
              </a:rPr>
              <a:t>Information systems are helping in ongoing business growth.</a:t>
            </a:r>
            <a:endParaRPr lang="en-GB">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570BC5B-0F6B-9D97-5DE5-B9603A2599D4}"/>
              </a:ext>
            </a:extLst>
          </p:cNvPr>
          <p:cNvSpPr txBox="1"/>
          <p:nvPr/>
        </p:nvSpPr>
        <p:spPr>
          <a:xfrm>
            <a:off x="2383155" y="6245104"/>
            <a:ext cx="4566285" cy="369332"/>
          </a:xfrm>
          <a:prstGeom prst="rect">
            <a:avLst/>
          </a:prstGeom>
          <a:noFill/>
        </p:spPr>
        <p:txBody>
          <a:bodyPr wrap="square">
            <a:spAutoFit/>
          </a:bodyPr>
          <a:lstStyle/>
          <a:p>
            <a:r>
              <a:rPr lang="en-GB" sz="1800">
                <a:effectLst/>
                <a:latin typeface="Arial" panose="020B0604020202020204" pitchFamily="34" charset="0"/>
                <a:ea typeface="Aptos" panose="020B0004020202020204" pitchFamily="34" charset="0"/>
                <a:cs typeface="Times New Roman" panose="02020603050405020304" pitchFamily="18" charset="0"/>
              </a:rPr>
              <a:t>(Tesco, 2024; O’Brien &amp; </a:t>
            </a:r>
            <a:r>
              <a:rPr lang="en-GB" sz="1800" err="1">
                <a:effectLst/>
                <a:latin typeface="Arial" panose="020B0604020202020204" pitchFamily="34" charset="0"/>
                <a:ea typeface="Aptos" panose="020B0004020202020204" pitchFamily="34" charset="0"/>
                <a:cs typeface="Times New Roman" panose="02020603050405020304" pitchFamily="18" charset="0"/>
              </a:rPr>
              <a:t>Marakas</a:t>
            </a:r>
            <a:r>
              <a:rPr lang="en-GB" sz="1800">
                <a:effectLst/>
                <a:latin typeface="Arial" panose="020B0604020202020204" pitchFamily="34" charset="0"/>
                <a:ea typeface="Aptos" panose="020B0004020202020204" pitchFamily="34" charset="0"/>
                <a:cs typeface="Times New Roman" panose="02020603050405020304" pitchFamily="18" charset="0"/>
              </a:rPr>
              <a:t>, 2021)</a:t>
            </a:r>
            <a:endParaRPr lang="en-GB"/>
          </a:p>
        </p:txBody>
      </p:sp>
      <p:pic>
        <p:nvPicPr>
          <p:cNvPr id="10242" name="Picture 2" descr="Tesco Case Study: How an Online Grocery Goliath Was Born - Omnichannel  Customer Engagement Platform">
            <a:extLst>
              <a:ext uri="{FF2B5EF4-FFF2-40B4-BE49-F238E27FC236}">
                <a16:creationId xmlns:a16="http://schemas.microsoft.com/office/drawing/2014/main" id="{4DAAA063-D0F4-25E1-EBE9-D73E9BA027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70046" y="2490787"/>
            <a:ext cx="3787371" cy="31327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67313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AE9609-8D3B-ACC9-A2FD-2F9E1285E4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618258-2B9C-676A-6D52-3C8C9C43FC90}"/>
              </a:ext>
            </a:extLst>
          </p:cNvPr>
          <p:cNvSpPr>
            <a:spLocks noGrp="1"/>
          </p:cNvSpPr>
          <p:nvPr>
            <p:ph type="ctrTitle"/>
          </p:nvPr>
        </p:nvSpPr>
        <p:spPr>
          <a:xfrm>
            <a:off x="599607" y="357864"/>
            <a:ext cx="10957809" cy="693696"/>
          </a:xfrm>
        </p:spPr>
        <p:txBody>
          <a:bodyPr>
            <a:noAutofit/>
          </a:bodyPr>
          <a:lstStyle/>
          <a:p>
            <a:r>
              <a:rPr lang="en-GB" sz="3600" b="1">
                <a:latin typeface="Arial" panose="020B0604020202020204" pitchFamily="34" charset="0"/>
                <a:cs typeface="Arial" panose="020B0604020202020204" pitchFamily="34" charset="0"/>
              </a:rPr>
              <a:t>Recommendations for the Growing Business</a:t>
            </a:r>
          </a:p>
        </p:txBody>
      </p:sp>
      <p:sp>
        <p:nvSpPr>
          <p:cNvPr id="3" name="Subtitle 2">
            <a:extLst>
              <a:ext uri="{FF2B5EF4-FFF2-40B4-BE49-F238E27FC236}">
                <a16:creationId xmlns:a16="http://schemas.microsoft.com/office/drawing/2014/main" id="{29544B02-25E1-D1DC-A44B-AE227CAA4234}"/>
              </a:ext>
            </a:extLst>
          </p:cNvPr>
          <p:cNvSpPr>
            <a:spLocks noGrp="1"/>
          </p:cNvSpPr>
          <p:nvPr>
            <p:ph type="subTitle" idx="1"/>
          </p:nvPr>
        </p:nvSpPr>
        <p:spPr>
          <a:xfrm>
            <a:off x="599608" y="1485900"/>
            <a:ext cx="10957808" cy="4525156"/>
          </a:xfrm>
        </p:spPr>
        <p:txBody>
          <a:bodyPr>
            <a:normAutofit/>
          </a:bodyPr>
          <a:lstStyle/>
          <a:p>
            <a:pPr marL="285750" marR="0" indent="-285750" algn="just">
              <a:lnSpc>
                <a:spcPct val="150000"/>
              </a:lnSpc>
              <a:spcBef>
                <a:spcPts val="0"/>
              </a:spcBef>
              <a:spcAft>
                <a:spcPts val="0"/>
              </a:spcAft>
              <a:buFont typeface="Wingdings" panose="05000000000000000000" pitchFamily="2" charset="2"/>
              <a:buChar char="ü"/>
            </a:pPr>
            <a:r>
              <a:rPr lang="en-GB" kern="100">
                <a:effectLst/>
                <a:latin typeface="Arial" panose="020B0604020202020204" pitchFamily="34" charset="0"/>
                <a:ea typeface="Aptos" panose="020B0004020202020204" pitchFamily="34" charset="0"/>
                <a:cs typeface="Times New Roman" panose="02020603050405020304" pitchFamily="18" charset="0"/>
              </a:rPr>
              <a:t>Implement TPS for efficient transaction processing activities. </a:t>
            </a:r>
          </a:p>
          <a:p>
            <a:pPr marL="285750" marR="0" indent="-285750" algn="just">
              <a:lnSpc>
                <a:spcPct val="150000"/>
              </a:lnSpc>
              <a:spcBef>
                <a:spcPts val="0"/>
              </a:spcBef>
              <a:spcAft>
                <a:spcPts val="0"/>
              </a:spcAft>
              <a:buFont typeface="Wingdings" panose="05000000000000000000" pitchFamily="2" charset="2"/>
              <a:buChar char="ü"/>
            </a:pPr>
            <a:r>
              <a:rPr lang="en-GB" kern="100">
                <a:effectLst/>
                <a:latin typeface="Arial" panose="020B0604020202020204" pitchFamily="34" charset="0"/>
                <a:ea typeface="Aptos" panose="020B0004020202020204" pitchFamily="34" charset="0"/>
                <a:cs typeface="Times New Roman" panose="02020603050405020304" pitchFamily="18" charset="0"/>
              </a:rPr>
              <a:t>Implement MIS to report and monitor performance. </a:t>
            </a:r>
          </a:p>
          <a:p>
            <a:pPr marL="285750" marR="0" indent="-285750" algn="just">
              <a:lnSpc>
                <a:spcPct val="150000"/>
              </a:lnSpc>
              <a:spcBef>
                <a:spcPts val="0"/>
              </a:spcBef>
              <a:spcAft>
                <a:spcPts val="0"/>
              </a:spcAft>
              <a:buFont typeface="Wingdings" panose="05000000000000000000" pitchFamily="2" charset="2"/>
              <a:buChar char="ü"/>
            </a:pPr>
            <a:r>
              <a:rPr lang="en-GB" kern="100">
                <a:effectLst/>
                <a:latin typeface="Arial" panose="020B0604020202020204" pitchFamily="34" charset="0"/>
                <a:ea typeface="Aptos" panose="020B0004020202020204" pitchFamily="34" charset="0"/>
                <a:cs typeface="Times New Roman" panose="02020603050405020304" pitchFamily="18" charset="0"/>
              </a:rPr>
              <a:t>Implement DSS as a support to strategic business decisions. </a:t>
            </a:r>
          </a:p>
          <a:p>
            <a:pPr marL="285750" marR="0" indent="-285750" algn="just">
              <a:lnSpc>
                <a:spcPct val="150000"/>
              </a:lnSpc>
              <a:spcBef>
                <a:spcPts val="0"/>
              </a:spcBef>
              <a:spcAft>
                <a:spcPts val="0"/>
              </a:spcAft>
              <a:buFont typeface="Wingdings" panose="05000000000000000000" pitchFamily="2" charset="2"/>
              <a:buChar char="ü"/>
            </a:pPr>
            <a:r>
              <a:rPr lang="en-GB" kern="100">
                <a:effectLst/>
                <a:latin typeface="Arial" panose="020B0604020202020204" pitchFamily="34" charset="0"/>
                <a:ea typeface="Aptos" panose="020B0004020202020204" pitchFamily="34" charset="0"/>
                <a:cs typeface="Times New Roman" panose="02020603050405020304" pitchFamily="18" charset="0"/>
              </a:rPr>
              <a:t>Integrate systems, ensuring seamless information sharing organisation-wide. </a:t>
            </a:r>
          </a:p>
          <a:p>
            <a:pPr marL="285750" marR="0" indent="-285750" algn="just">
              <a:lnSpc>
                <a:spcPct val="150000"/>
              </a:lnSpc>
              <a:spcBef>
                <a:spcPts val="0"/>
              </a:spcBef>
              <a:spcAft>
                <a:spcPts val="0"/>
              </a:spcAft>
              <a:buFont typeface="Wingdings" panose="05000000000000000000" pitchFamily="2" charset="2"/>
              <a:buChar char="ü"/>
            </a:pPr>
            <a:r>
              <a:rPr lang="en-GB" kern="100">
                <a:effectLst/>
                <a:latin typeface="Arial" panose="020B0604020202020204" pitchFamily="34" charset="0"/>
                <a:ea typeface="Aptos" panose="020B0004020202020204" pitchFamily="34" charset="0"/>
                <a:cs typeface="Times New Roman" panose="02020603050405020304" pitchFamily="18" charset="0"/>
              </a:rPr>
              <a:t>Immediately institute cybersecurity and Ethical governance systems. </a:t>
            </a:r>
          </a:p>
          <a:p>
            <a:pPr marL="285750" marR="0" indent="-285750" algn="just">
              <a:lnSpc>
                <a:spcPct val="150000"/>
              </a:lnSpc>
              <a:spcBef>
                <a:spcPts val="0"/>
              </a:spcBef>
              <a:spcAft>
                <a:spcPts val="0"/>
              </a:spcAft>
              <a:buFont typeface="Wingdings" panose="05000000000000000000" pitchFamily="2" charset="2"/>
              <a:buChar char="ü"/>
            </a:pPr>
            <a:r>
              <a:rPr lang="en-GB" kern="100">
                <a:effectLst/>
                <a:latin typeface="Arial" panose="020B0604020202020204" pitchFamily="34" charset="0"/>
                <a:ea typeface="Aptos" panose="020B0004020202020204" pitchFamily="34" charset="0"/>
                <a:cs typeface="Times New Roman" panose="02020603050405020304" pitchFamily="18" charset="0"/>
              </a:rPr>
              <a:t>Community College resourcing &amp; training for successful Technology adoption. </a:t>
            </a:r>
          </a:p>
          <a:p>
            <a:pPr marL="285750" marR="0" indent="-285750" algn="just">
              <a:lnSpc>
                <a:spcPct val="150000"/>
              </a:lnSpc>
              <a:spcBef>
                <a:spcPts val="0"/>
              </a:spcBef>
              <a:spcAft>
                <a:spcPts val="0"/>
              </a:spcAft>
              <a:buFont typeface="Wingdings" panose="05000000000000000000" pitchFamily="2" charset="2"/>
              <a:buChar char="ü"/>
            </a:pPr>
            <a:r>
              <a:rPr lang="en-GB" kern="100">
                <a:effectLst/>
                <a:latin typeface="Arial" panose="020B0604020202020204" pitchFamily="34" charset="0"/>
                <a:ea typeface="Aptos" panose="020B0004020202020204" pitchFamily="34" charset="0"/>
                <a:cs typeface="Times New Roman" panose="02020603050405020304" pitchFamily="18" charset="0"/>
              </a:rPr>
              <a:t>Perform systems effectiveness evaluation and business outcomes continuously. </a:t>
            </a:r>
          </a:p>
          <a:p>
            <a:endParaRPr lang="en-GB">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90AF5F0-927A-0D67-DA4E-601D32635B47}"/>
              </a:ext>
            </a:extLst>
          </p:cNvPr>
          <p:cNvSpPr txBox="1"/>
          <p:nvPr/>
        </p:nvSpPr>
        <p:spPr>
          <a:xfrm>
            <a:off x="3049905" y="6217128"/>
            <a:ext cx="6092190" cy="456535"/>
          </a:xfrm>
          <a:prstGeom prst="rect">
            <a:avLst/>
          </a:prstGeom>
          <a:noFill/>
        </p:spPr>
        <p:txBody>
          <a:bodyPr wrap="square">
            <a:spAutoFit/>
          </a:bodyPr>
          <a:lstStyle/>
          <a:p>
            <a:pPr marL="0" marR="0" algn="just">
              <a:lnSpc>
                <a:spcPct val="150000"/>
              </a:lnSpc>
              <a:spcBef>
                <a:spcPts val="0"/>
              </a:spcBef>
              <a:spcAft>
                <a:spcPts val="0"/>
              </a:spcAft>
            </a:pPr>
            <a:r>
              <a:rPr lang="en-GB" sz="1800" kern="100">
                <a:effectLst/>
                <a:latin typeface="Arial" panose="020B0604020202020204" pitchFamily="34" charset="0"/>
                <a:ea typeface="Aptos" panose="020B0004020202020204" pitchFamily="34" charset="0"/>
                <a:cs typeface="Times New Roman" panose="02020603050405020304" pitchFamily="18" charset="0"/>
              </a:rPr>
              <a:t>(Laudon &amp; Laudon, 2023; Turban et al., 2021)</a:t>
            </a:r>
          </a:p>
        </p:txBody>
      </p:sp>
    </p:spTree>
    <p:extLst>
      <p:ext uri="{BB962C8B-B14F-4D97-AF65-F5344CB8AC3E}">
        <p14:creationId xmlns:p14="http://schemas.microsoft.com/office/powerpoint/2010/main" val="4027641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356E2C-3EB5-BD3F-D629-6B5196F25C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700880-B101-D321-92AB-08EE49F09686}"/>
              </a:ext>
            </a:extLst>
          </p:cNvPr>
          <p:cNvSpPr>
            <a:spLocks noGrp="1"/>
          </p:cNvSpPr>
          <p:nvPr>
            <p:ph type="ctrTitle"/>
          </p:nvPr>
        </p:nvSpPr>
        <p:spPr>
          <a:xfrm>
            <a:off x="599607" y="357864"/>
            <a:ext cx="10957809" cy="830856"/>
          </a:xfrm>
        </p:spPr>
        <p:txBody>
          <a:bodyPr>
            <a:normAutofit/>
          </a:bodyPr>
          <a:lstStyle/>
          <a:p>
            <a:r>
              <a:rPr lang="en-GB" sz="4400" b="1">
                <a:latin typeface="Arial" panose="020B0604020202020204" pitchFamily="34" charset="0"/>
                <a:cs typeface="Arial" panose="020B0604020202020204" pitchFamily="34" charset="0"/>
              </a:rPr>
              <a:t>Conclusion</a:t>
            </a:r>
          </a:p>
        </p:txBody>
      </p:sp>
      <p:sp>
        <p:nvSpPr>
          <p:cNvPr id="3" name="Subtitle 2">
            <a:extLst>
              <a:ext uri="{FF2B5EF4-FFF2-40B4-BE49-F238E27FC236}">
                <a16:creationId xmlns:a16="http://schemas.microsoft.com/office/drawing/2014/main" id="{825DED04-2D57-CAC9-5E1B-C84DEBA889C3}"/>
              </a:ext>
            </a:extLst>
          </p:cNvPr>
          <p:cNvSpPr>
            <a:spLocks noGrp="1"/>
          </p:cNvSpPr>
          <p:nvPr>
            <p:ph type="subTitle" idx="1"/>
          </p:nvPr>
        </p:nvSpPr>
        <p:spPr>
          <a:xfrm>
            <a:off x="599608" y="1618938"/>
            <a:ext cx="10601792" cy="4392118"/>
          </a:xfrm>
        </p:spPr>
        <p:txBody>
          <a:bodyPr>
            <a:normAutofit fontScale="85000" lnSpcReduction="10000"/>
          </a:bodyPr>
          <a:lstStyle/>
          <a:p>
            <a:pPr marL="285750" marR="0" indent="-285750" algn="just">
              <a:lnSpc>
                <a:spcPct val="150000"/>
              </a:lnSpc>
              <a:spcBef>
                <a:spcPts val="0"/>
              </a:spcBef>
              <a:spcAft>
                <a:spcPts val="0"/>
              </a:spcAft>
              <a:buFont typeface="Wingdings" panose="05000000000000000000" pitchFamily="2" charset="2"/>
              <a:buChar char="§"/>
            </a:pPr>
            <a:r>
              <a:rPr lang="en-GB" sz="2800" kern="100">
                <a:effectLst/>
                <a:latin typeface="Arial" panose="020B0604020202020204" pitchFamily="34" charset="0"/>
                <a:ea typeface="Aptos" panose="020B0004020202020204" pitchFamily="34" charset="0"/>
                <a:cs typeface="Times New Roman" panose="02020603050405020304" pitchFamily="18" charset="0"/>
              </a:rPr>
              <a:t>Organisations are efficient and competitive due to information systems. </a:t>
            </a:r>
          </a:p>
          <a:p>
            <a:pPr marL="285750" marR="0" indent="-285750" algn="just">
              <a:lnSpc>
                <a:spcPct val="150000"/>
              </a:lnSpc>
              <a:spcBef>
                <a:spcPts val="0"/>
              </a:spcBef>
              <a:spcAft>
                <a:spcPts val="0"/>
              </a:spcAft>
              <a:buFont typeface="Wingdings" panose="05000000000000000000" pitchFamily="2" charset="2"/>
              <a:buChar char="§"/>
            </a:pPr>
            <a:r>
              <a:rPr lang="en-GB" sz="2800" kern="100">
                <a:effectLst/>
                <a:latin typeface="Arial" panose="020B0604020202020204" pitchFamily="34" charset="0"/>
                <a:ea typeface="Aptos" panose="020B0004020202020204" pitchFamily="34" charset="0"/>
                <a:cs typeface="Times New Roman" panose="02020603050405020304" pitchFamily="18" charset="0"/>
              </a:rPr>
              <a:t>TPS helps in transaction automation to support operations. </a:t>
            </a:r>
          </a:p>
          <a:p>
            <a:pPr marL="285750" marR="0" indent="-285750" algn="just">
              <a:lnSpc>
                <a:spcPct val="150000"/>
              </a:lnSpc>
              <a:spcBef>
                <a:spcPts val="0"/>
              </a:spcBef>
              <a:spcAft>
                <a:spcPts val="0"/>
              </a:spcAft>
              <a:buFont typeface="Wingdings" panose="05000000000000000000" pitchFamily="2" charset="2"/>
              <a:buChar char="§"/>
            </a:pPr>
            <a:r>
              <a:rPr lang="en-GB" sz="2800" kern="100">
                <a:effectLst/>
                <a:latin typeface="Arial" panose="020B0604020202020204" pitchFamily="34" charset="0"/>
                <a:ea typeface="Aptos" panose="020B0004020202020204" pitchFamily="34" charset="0"/>
                <a:cs typeface="Times New Roman" panose="02020603050405020304" pitchFamily="18" charset="0"/>
              </a:rPr>
              <a:t>MIS supports managerial control and performance monitoring. </a:t>
            </a:r>
          </a:p>
          <a:p>
            <a:pPr marL="285750" marR="0" indent="-285750" algn="just">
              <a:lnSpc>
                <a:spcPct val="150000"/>
              </a:lnSpc>
              <a:spcBef>
                <a:spcPts val="0"/>
              </a:spcBef>
              <a:spcAft>
                <a:spcPts val="0"/>
              </a:spcAft>
              <a:buFont typeface="Wingdings" panose="05000000000000000000" pitchFamily="2" charset="2"/>
              <a:buChar char="§"/>
            </a:pPr>
            <a:r>
              <a:rPr lang="en-GB" sz="2800" kern="100">
                <a:effectLst/>
                <a:latin typeface="Arial" panose="020B0604020202020204" pitchFamily="34" charset="0"/>
                <a:ea typeface="Aptos" panose="020B0004020202020204" pitchFamily="34" charset="0"/>
                <a:cs typeface="Times New Roman" panose="02020603050405020304" pitchFamily="18" charset="0"/>
              </a:rPr>
              <a:t>DSS enhancement of Strategic Planning &amp; Complex Decision Making. </a:t>
            </a:r>
          </a:p>
          <a:p>
            <a:pPr marL="285750" marR="0" indent="-285750" algn="just">
              <a:lnSpc>
                <a:spcPct val="150000"/>
              </a:lnSpc>
              <a:spcBef>
                <a:spcPts val="0"/>
              </a:spcBef>
              <a:spcAft>
                <a:spcPts val="0"/>
              </a:spcAft>
              <a:buFont typeface="Wingdings" panose="05000000000000000000" pitchFamily="2" charset="2"/>
              <a:buChar char="§"/>
            </a:pPr>
            <a:r>
              <a:rPr lang="en-GB" sz="2800" kern="100">
                <a:effectLst/>
                <a:latin typeface="Arial" panose="020B0604020202020204" pitchFamily="34" charset="0"/>
                <a:ea typeface="Aptos" panose="020B0004020202020204" pitchFamily="34" charset="0"/>
                <a:cs typeface="Times New Roman" panose="02020603050405020304" pitchFamily="18" charset="0"/>
              </a:rPr>
              <a:t>Ethics demand proactive governance and supervision. </a:t>
            </a:r>
          </a:p>
          <a:p>
            <a:pPr marL="285750" marR="0" indent="-285750" algn="just">
              <a:lnSpc>
                <a:spcPct val="150000"/>
              </a:lnSpc>
              <a:spcBef>
                <a:spcPts val="0"/>
              </a:spcBef>
              <a:spcAft>
                <a:spcPts val="0"/>
              </a:spcAft>
              <a:buFont typeface="Wingdings" panose="05000000000000000000" pitchFamily="2" charset="2"/>
              <a:buChar char="§"/>
            </a:pPr>
            <a:r>
              <a:rPr lang="en-GB" sz="2800" kern="100">
                <a:effectLst/>
                <a:latin typeface="Arial" panose="020B0604020202020204" pitchFamily="34" charset="0"/>
                <a:ea typeface="Aptos" panose="020B0004020202020204" pitchFamily="34" charset="0"/>
                <a:cs typeface="Times New Roman" panose="02020603050405020304" pitchFamily="18" charset="0"/>
              </a:rPr>
              <a:t>Business performance improvements are measurable through real-world cases. </a:t>
            </a:r>
          </a:p>
          <a:p>
            <a:pPr marL="285750" marR="0" indent="-285750" algn="just">
              <a:lnSpc>
                <a:spcPct val="150000"/>
              </a:lnSpc>
              <a:spcBef>
                <a:spcPts val="0"/>
              </a:spcBef>
              <a:spcAft>
                <a:spcPts val="0"/>
              </a:spcAft>
              <a:buFont typeface="Wingdings" panose="05000000000000000000" pitchFamily="2" charset="2"/>
              <a:buChar char="§"/>
            </a:pPr>
            <a:r>
              <a:rPr lang="en-GB" sz="2800" kern="100">
                <a:effectLst/>
                <a:latin typeface="Arial" panose="020B0604020202020204" pitchFamily="34" charset="0"/>
                <a:ea typeface="Aptos" panose="020B0004020202020204" pitchFamily="34" charset="0"/>
                <a:cs typeface="Times New Roman" panose="02020603050405020304" pitchFamily="18" charset="0"/>
              </a:rPr>
              <a:t>Integrated systems are the most beneficial systems for the organisation. </a:t>
            </a:r>
          </a:p>
          <a:p>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936825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0E1BB8-33C1-F6E9-5215-0D35CFA497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5658F1-F499-C210-C19F-3057D9BB136C}"/>
              </a:ext>
            </a:extLst>
          </p:cNvPr>
          <p:cNvSpPr>
            <a:spLocks noGrp="1"/>
          </p:cNvSpPr>
          <p:nvPr>
            <p:ph type="ctrTitle"/>
          </p:nvPr>
        </p:nvSpPr>
        <p:spPr>
          <a:xfrm>
            <a:off x="599607" y="357864"/>
            <a:ext cx="10957809" cy="876576"/>
          </a:xfrm>
        </p:spPr>
        <p:txBody>
          <a:bodyPr>
            <a:normAutofit/>
          </a:bodyPr>
          <a:lstStyle/>
          <a:p>
            <a:r>
              <a:rPr lang="en-GB" sz="4400" b="1">
                <a:latin typeface="Arial" panose="020B0604020202020204" pitchFamily="34" charset="0"/>
                <a:cs typeface="Arial" panose="020B0604020202020204" pitchFamily="34" charset="0"/>
              </a:rPr>
              <a:t>References</a:t>
            </a:r>
          </a:p>
        </p:txBody>
      </p:sp>
      <p:sp>
        <p:nvSpPr>
          <p:cNvPr id="3" name="Subtitle 2">
            <a:extLst>
              <a:ext uri="{FF2B5EF4-FFF2-40B4-BE49-F238E27FC236}">
                <a16:creationId xmlns:a16="http://schemas.microsoft.com/office/drawing/2014/main" id="{6E1E0053-7D2C-04BF-9D2A-9587785EB579}"/>
              </a:ext>
            </a:extLst>
          </p:cNvPr>
          <p:cNvSpPr>
            <a:spLocks noGrp="1"/>
          </p:cNvSpPr>
          <p:nvPr>
            <p:ph type="subTitle" idx="1"/>
          </p:nvPr>
        </p:nvSpPr>
        <p:spPr>
          <a:xfrm>
            <a:off x="599608" y="1618938"/>
            <a:ext cx="10957808" cy="4881198"/>
          </a:xfrm>
        </p:spPr>
        <p:txBody>
          <a:bodyPr vert="horz" lIns="91440" tIns="45720" rIns="91440" bIns="45720" rtlCol="0" anchor="t">
            <a:normAutofit fontScale="85000" lnSpcReduction="20000"/>
          </a:bodyPr>
          <a:lstStyle/>
          <a:p>
            <a:pPr marL="0" marR="0" algn="just">
              <a:lnSpc>
                <a:spcPct val="150000"/>
              </a:lnSpc>
              <a:spcBef>
                <a:spcPts val="0"/>
              </a:spcBef>
              <a:spcAft>
                <a:spcPts val="0"/>
              </a:spcAft>
            </a:pPr>
            <a:r>
              <a:rPr lang="en-GB" sz="1600" kern="100">
                <a:effectLst/>
                <a:latin typeface="Arial"/>
                <a:ea typeface="Aptos" panose="020B0004020202020204" pitchFamily="34" charset="0"/>
                <a:cs typeface="Times New Roman"/>
              </a:rPr>
              <a:t>Amazon (2024) </a:t>
            </a:r>
            <a:r>
              <a:rPr lang="en-GB" sz="1600" i="1" kern="100">
                <a:effectLst/>
                <a:latin typeface="Arial"/>
                <a:ea typeface="Aptos" panose="020B0004020202020204" pitchFamily="34" charset="0"/>
                <a:cs typeface="Times New Roman"/>
              </a:rPr>
              <a:t>Annual report 2024</a:t>
            </a:r>
            <a:r>
              <a:rPr lang="en-GB" sz="1600" kern="100">
                <a:effectLst/>
                <a:latin typeface="Arial"/>
                <a:ea typeface="Aptos" panose="020B0004020202020204" pitchFamily="34" charset="0"/>
                <a:cs typeface="Times New Roman"/>
              </a:rPr>
              <a:t>. Available at: </a:t>
            </a:r>
            <a:r>
              <a:rPr lang="en-GB" sz="1600" u="sng" kern="100">
                <a:solidFill>
                  <a:srgbClr val="467886"/>
                </a:solidFill>
                <a:effectLst/>
                <a:latin typeface="Arial"/>
                <a:ea typeface="Aptos" panose="020B0004020202020204" pitchFamily="34" charset="0"/>
                <a:cs typeface="Times New Roman"/>
                <a:hlinkClick r:id="rId3"/>
              </a:rPr>
              <a:t>https://www.amazon.com</a:t>
            </a:r>
            <a:r>
              <a:rPr lang="en-GB" sz="1600" kern="100">
                <a:effectLst/>
                <a:latin typeface="Arial"/>
                <a:ea typeface="Aptos" panose="020B0004020202020204" pitchFamily="34" charset="0"/>
                <a:cs typeface="Times New Roman"/>
              </a:rPr>
              <a:t> (Accessed: 11 June 2026).</a:t>
            </a:r>
          </a:p>
          <a:p>
            <a:pPr marL="0" marR="0" algn="just">
              <a:lnSpc>
                <a:spcPct val="150000"/>
              </a:lnSpc>
              <a:spcBef>
                <a:spcPts val="0"/>
              </a:spcBef>
              <a:spcAft>
                <a:spcPts val="0"/>
              </a:spcAft>
            </a:pPr>
            <a:r>
              <a:rPr lang="en-GB" sz="1600" kern="100">
                <a:effectLst/>
                <a:latin typeface="Arial"/>
                <a:ea typeface="Aptos" panose="020B0004020202020204" pitchFamily="34" charset="0"/>
                <a:cs typeface="Times New Roman"/>
              </a:rPr>
              <a:t>International Organisation for Standardisation (ISO) (2022) </a:t>
            </a:r>
            <a:r>
              <a:rPr lang="en-GB" sz="1600" i="1" kern="100">
                <a:effectLst/>
                <a:latin typeface="Arial"/>
                <a:ea typeface="Aptos" panose="020B0004020202020204" pitchFamily="34" charset="0"/>
                <a:cs typeface="Times New Roman"/>
              </a:rPr>
              <a:t>ISO/IEC 27001:2022 information security, cybersecurity and privacy protection information security management systems requirements</a:t>
            </a:r>
            <a:r>
              <a:rPr lang="en-GB" sz="1600" kern="100">
                <a:effectLst/>
                <a:latin typeface="Arial"/>
                <a:ea typeface="Aptos" panose="020B0004020202020204" pitchFamily="34" charset="0"/>
                <a:cs typeface="Times New Roman"/>
              </a:rPr>
              <a:t>. Geneva: ISO.</a:t>
            </a:r>
          </a:p>
          <a:p>
            <a:pPr marL="0" marR="0" algn="just">
              <a:lnSpc>
                <a:spcPct val="150000"/>
              </a:lnSpc>
              <a:spcBef>
                <a:spcPts val="0"/>
              </a:spcBef>
              <a:spcAft>
                <a:spcPts val="0"/>
              </a:spcAft>
            </a:pPr>
            <a:r>
              <a:rPr lang="en-GB" sz="1600" kern="100">
                <a:effectLst/>
                <a:latin typeface="Arial"/>
                <a:ea typeface="Aptos" panose="020B0004020202020204" pitchFamily="34" charset="0"/>
                <a:cs typeface="Times New Roman"/>
              </a:rPr>
              <a:t>Laudon, K.C. and Laudon, J.P. (2023). </a:t>
            </a:r>
            <a:r>
              <a:rPr lang="en-GB" sz="1600" i="1" kern="100">
                <a:effectLst/>
                <a:latin typeface="Arial"/>
                <a:ea typeface="Aptos" panose="020B0004020202020204" pitchFamily="34" charset="0"/>
                <a:cs typeface="Times New Roman"/>
              </a:rPr>
              <a:t>Management information systems: managing the digital firm</a:t>
            </a:r>
            <a:r>
              <a:rPr lang="en-GB" sz="1600" kern="100">
                <a:effectLst/>
                <a:latin typeface="Arial"/>
                <a:ea typeface="Aptos" panose="020B0004020202020204" pitchFamily="34" charset="0"/>
                <a:cs typeface="Times New Roman"/>
              </a:rPr>
              <a:t>. 18th </a:t>
            </a:r>
            <a:r>
              <a:rPr lang="en-GB" sz="1600" kern="100" err="1">
                <a:effectLst/>
                <a:latin typeface="Arial"/>
                <a:ea typeface="Aptos" panose="020B0004020202020204" pitchFamily="34" charset="0"/>
                <a:cs typeface="Times New Roman"/>
              </a:rPr>
              <a:t>edn</a:t>
            </a:r>
            <a:r>
              <a:rPr lang="en-GB" sz="1600" kern="100">
                <a:effectLst/>
                <a:latin typeface="Arial"/>
                <a:ea typeface="Aptos" panose="020B0004020202020204" pitchFamily="34" charset="0"/>
                <a:cs typeface="Times New Roman"/>
              </a:rPr>
              <a:t>. Harlow: Pearson.</a:t>
            </a:r>
          </a:p>
          <a:p>
            <a:pPr marL="0" marR="0" algn="just">
              <a:lnSpc>
                <a:spcPct val="150000"/>
              </a:lnSpc>
              <a:spcBef>
                <a:spcPts val="0"/>
              </a:spcBef>
              <a:spcAft>
                <a:spcPts val="0"/>
              </a:spcAft>
            </a:pPr>
            <a:r>
              <a:rPr lang="en-GB" sz="1600" kern="100">
                <a:effectLst/>
                <a:latin typeface="Arial" panose="020B0604020202020204" pitchFamily="34" charset="0"/>
                <a:ea typeface="Aptos" panose="020B0004020202020204" pitchFamily="34" charset="0"/>
                <a:cs typeface="Times New Roman" panose="02020603050405020304" pitchFamily="18" charset="0"/>
              </a:rPr>
              <a:t>Martin, K., Shilton, K. and Smith, J. (2022) ‘Business and ethics in artificial intelligence’, </a:t>
            </a:r>
            <a:r>
              <a:rPr lang="en-GB" sz="1600" i="1" kern="100">
                <a:effectLst/>
                <a:latin typeface="Arial" panose="020B0604020202020204" pitchFamily="34" charset="0"/>
                <a:ea typeface="Aptos" panose="020B0004020202020204" pitchFamily="34" charset="0"/>
                <a:cs typeface="Times New Roman" panose="02020603050405020304" pitchFamily="18" charset="0"/>
              </a:rPr>
              <a:t>Journal of Business Ethics</a:t>
            </a:r>
            <a:r>
              <a:rPr lang="en-GB" sz="1600" kern="100">
                <a:effectLst/>
                <a:latin typeface="Arial" panose="020B0604020202020204" pitchFamily="34" charset="0"/>
                <a:ea typeface="Aptos" panose="020B0004020202020204" pitchFamily="34" charset="0"/>
                <a:cs typeface="Times New Roman" panose="02020603050405020304" pitchFamily="18" charset="0"/>
              </a:rPr>
              <a:t>, 180(3), pp. 835–850.</a:t>
            </a:r>
          </a:p>
          <a:p>
            <a:pPr marL="0" marR="0" algn="just">
              <a:lnSpc>
                <a:spcPct val="150000"/>
              </a:lnSpc>
              <a:spcBef>
                <a:spcPts val="0"/>
              </a:spcBef>
              <a:spcAft>
                <a:spcPts val="0"/>
              </a:spcAft>
            </a:pPr>
            <a:r>
              <a:rPr lang="en-GB" sz="1600" kern="100">
                <a:effectLst/>
                <a:latin typeface="Arial" panose="020B0604020202020204" pitchFamily="34" charset="0"/>
                <a:ea typeface="Aptos" panose="020B0004020202020204" pitchFamily="34" charset="0"/>
                <a:cs typeface="Times New Roman" panose="02020603050405020304" pitchFamily="18" charset="0"/>
              </a:rPr>
              <a:t>Mason, R.O. (1986) ‘Four ethical issues of the information age’, </a:t>
            </a:r>
            <a:r>
              <a:rPr lang="en-GB" sz="1600" i="1" kern="100">
                <a:effectLst/>
                <a:latin typeface="Arial" panose="020B0604020202020204" pitchFamily="34" charset="0"/>
                <a:ea typeface="Aptos" panose="020B0004020202020204" pitchFamily="34" charset="0"/>
                <a:cs typeface="Times New Roman" panose="02020603050405020304" pitchFamily="18" charset="0"/>
              </a:rPr>
              <a:t>MIS Quarterly</a:t>
            </a:r>
            <a:r>
              <a:rPr lang="en-GB" sz="1600" kern="100">
                <a:effectLst/>
                <a:latin typeface="Arial" panose="020B0604020202020204" pitchFamily="34" charset="0"/>
                <a:ea typeface="Aptos" panose="020B0004020202020204" pitchFamily="34" charset="0"/>
                <a:cs typeface="Times New Roman" panose="02020603050405020304" pitchFamily="18" charset="0"/>
              </a:rPr>
              <a:t>, 10(1), pp. 5–12.</a:t>
            </a:r>
          </a:p>
          <a:p>
            <a:pPr marL="0" marR="0" algn="just">
              <a:lnSpc>
                <a:spcPct val="150000"/>
              </a:lnSpc>
              <a:spcBef>
                <a:spcPts val="0"/>
              </a:spcBef>
              <a:spcAft>
                <a:spcPts val="0"/>
              </a:spcAft>
            </a:pPr>
            <a:r>
              <a:rPr lang="en-GB" sz="1600" kern="100">
                <a:effectLst/>
                <a:latin typeface="Arial"/>
                <a:ea typeface="Aptos" panose="020B0004020202020204" pitchFamily="34" charset="0"/>
                <a:cs typeface="Times New Roman"/>
              </a:rPr>
              <a:t>O’Brien, J.A. and </a:t>
            </a:r>
            <a:r>
              <a:rPr lang="en-GB" sz="1600" kern="100" err="1">
                <a:effectLst/>
                <a:latin typeface="Arial"/>
                <a:ea typeface="Aptos" panose="020B0004020202020204" pitchFamily="34" charset="0"/>
                <a:cs typeface="Times New Roman"/>
              </a:rPr>
              <a:t>Marakas</a:t>
            </a:r>
            <a:r>
              <a:rPr lang="en-GB" sz="1600" kern="100">
                <a:effectLst/>
                <a:latin typeface="Arial"/>
                <a:ea typeface="Aptos" panose="020B0004020202020204" pitchFamily="34" charset="0"/>
                <a:cs typeface="Times New Roman"/>
              </a:rPr>
              <a:t>, G.M. (2021). </a:t>
            </a:r>
            <a:r>
              <a:rPr lang="en-GB" sz="1600" i="1" kern="100">
                <a:effectLst/>
                <a:latin typeface="Arial"/>
                <a:ea typeface="Aptos" panose="020B0004020202020204" pitchFamily="34" charset="0"/>
                <a:cs typeface="Times New Roman"/>
              </a:rPr>
              <a:t>Management information systems</a:t>
            </a:r>
            <a:r>
              <a:rPr lang="en-GB" sz="1600" kern="100">
                <a:effectLst/>
                <a:latin typeface="Arial"/>
                <a:ea typeface="Aptos" panose="020B0004020202020204" pitchFamily="34" charset="0"/>
                <a:cs typeface="Times New Roman"/>
              </a:rPr>
              <a:t>. 12th </a:t>
            </a:r>
            <a:r>
              <a:rPr lang="en-GB" sz="1600" kern="100" err="1">
                <a:effectLst/>
                <a:latin typeface="Arial"/>
                <a:ea typeface="Aptos" panose="020B0004020202020204" pitchFamily="34" charset="0"/>
                <a:cs typeface="Times New Roman"/>
              </a:rPr>
              <a:t>edn</a:t>
            </a:r>
            <a:r>
              <a:rPr lang="en-GB" sz="1600" kern="100">
                <a:effectLst/>
                <a:latin typeface="Arial"/>
                <a:ea typeface="Aptos" panose="020B0004020202020204" pitchFamily="34" charset="0"/>
                <a:cs typeface="Times New Roman"/>
              </a:rPr>
              <a:t>. New York: McGraw-Hill Education.</a:t>
            </a:r>
          </a:p>
          <a:p>
            <a:pPr marL="0" marR="0" algn="just">
              <a:lnSpc>
                <a:spcPct val="150000"/>
              </a:lnSpc>
              <a:spcBef>
                <a:spcPts val="0"/>
              </a:spcBef>
              <a:spcAft>
                <a:spcPts val="0"/>
              </a:spcAft>
            </a:pPr>
            <a:r>
              <a:rPr lang="en-GB" sz="1600" kern="100" err="1">
                <a:effectLst/>
                <a:latin typeface="Arial"/>
                <a:ea typeface="Aptos" panose="020B0004020202020204" pitchFamily="34" charset="0"/>
                <a:cs typeface="Times New Roman"/>
              </a:rPr>
              <a:t>Pearlson</a:t>
            </a:r>
            <a:r>
              <a:rPr lang="en-GB" sz="1600" kern="100">
                <a:effectLst/>
                <a:latin typeface="Arial"/>
                <a:ea typeface="Aptos" panose="020B0004020202020204" pitchFamily="34" charset="0"/>
                <a:cs typeface="Times New Roman"/>
              </a:rPr>
              <a:t>, K.E., Saunders, C.S. and </a:t>
            </a:r>
            <a:r>
              <a:rPr lang="en-GB" sz="1600" kern="100" err="1">
                <a:effectLst/>
                <a:latin typeface="Arial"/>
                <a:ea typeface="Aptos" panose="020B0004020202020204" pitchFamily="34" charset="0"/>
                <a:cs typeface="Times New Roman"/>
              </a:rPr>
              <a:t>Galletta</a:t>
            </a:r>
            <a:r>
              <a:rPr lang="en-GB" sz="1600" kern="100">
                <a:effectLst/>
                <a:latin typeface="Arial"/>
                <a:ea typeface="Aptos" panose="020B0004020202020204" pitchFamily="34" charset="0"/>
                <a:cs typeface="Times New Roman"/>
              </a:rPr>
              <a:t>, D.F. (2024). </a:t>
            </a:r>
            <a:r>
              <a:rPr lang="en-GB" sz="1600" i="1" kern="100">
                <a:effectLst/>
                <a:latin typeface="Arial"/>
                <a:ea typeface="Aptos" panose="020B0004020202020204" pitchFamily="34" charset="0"/>
                <a:cs typeface="Times New Roman"/>
              </a:rPr>
              <a:t>Managing and using information systems: a strategic approach</a:t>
            </a:r>
            <a:r>
              <a:rPr lang="en-GB" sz="1600" kern="100">
                <a:effectLst/>
                <a:latin typeface="Arial"/>
                <a:ea typeface="Aptos" panose="020B0004020202020204" pitchFamily="34" charset="0"/>
                <a:cs typeface="Times New Roman"/>
              </a:rPr>
              <a:t>. 8th </a:t>
            </a:r>
            <a:r>
              <a:rPr lang="en-GB" sz="1600" kern="100" err="1">
                <a:effectLst/>
                <a:latin typeface="Arial"/>
                <a:ea typeface="Aptos" panose="020B0004020202020204" pitchFamily="34" charset="0"/>
                <a:cs typeface="Times New Roman"/>
              </a:rPr>
              <a:t>edn</a:t>
            </a:r>
            <a:r>
              <a:rPr lang="en-GB" sz="1600" kern="100">
                <a:effectLst/>
                <a:latin typeface="Arial"/>
                <a:ea typeface="Aptos" panose="020B0004020202020204" pitchFamily="34" charset="0"/>
                <a:cs typeface="Times New Roman"/>
              </a:rPr>
              <a:t>. Hoboken, NJ: John Wiley &amp; Sons.</a:t>
            </a:r>
          </a:p>
          <a:p>
            <a:pPr marL="0" marR="0" algn="just">
              <a:lnSpc>
                <a:spcPct val="150000"/>
              </a:lnSpc>
              <a:spcBef>
                <a:spcPts val="0"/>
              </a:spcBef>
              <a:spcAft>
                <a:spcPts val="0"/>
              </a:spcAft>
            </a:pPr>
            <a:r>
              <a:rPr lang="en-GB" sz="1600" kern="100">
                <a:effectLst/>
                <a:latin typeface="Arial"/>
                <a:ea typeface="Aptos" panose="020B0004020202020204" pitchFamily="34" charset="0"/>
                <a:cs typeface="Times New Roman"/>
              </a:rPr>
              <a:t>Stair, R. and Reynolds, G. (2020). </a:t>
            </a:r>
            <a:r>
              <a:rPr lang="en-GB" sz="1600" i="1" kern="100">
                <a:effectLst/>
                <a:latin typeface="Arial"/>
                <a:ea typeface="Aptos" panose="020B0004020202020204" pitchFamily="34" charset="0"/>
                <a:cs typeface="Times New Roman"/>
              </a:rPr>
              <a:t>Principles of information systems</a:t>
            </a:r>
            <a:r>
              <a:rPr lang="en-GB" sz="1600" kern="100">
                <a:effectLst/>
                <a:latin typeface="Arial"/>
                <a:ea typeface="Aptos" panose="020B0004020202020204" pitchFamily="34" charset="0"/>
                <a:cs typeface="Times New Roman"/>
              </a:rPr>
              <a:t>. 14th </a:t>
            </a:r>
            <a:r>
              <a:rPr lang="en-GB" sz="1600" kern="100" err="1">
                <a:effectLst/>
                <a:latin typeface="Arial"/>
                <a:ea typeface="Aptos" panose="020B0004020202020204" pitchFamily="34" charset="0"/>
                <a:cs typeface="Times New Roman"/>
              </a:rPr>
              <a:t>edn</a:t>
            </a:r>
            <a:r>
              <a:rPr lang="en-GB" sz="1600" kern="100">
                <a:effectLst/>
                <a:latin typeface="Arial"/>
                <a:ea typeface="Aptos" panose="020B0004020202020204" pitchFamily="34" charset="0"/>
                <a:cs typeface="Times New Roman"/>
              </a:rPr>
              <a:t>. Boston, MA: Cengage Learning.</a:t>
            </a:r>
          </a:p>
          <a:p>
            <a:pPr marL="0" marR="0" algn="just">
              <a:lnSpc>
                <a:spcPct val="150000"/>
              </a:lnSpc>
              <a:spcBef>
                <a:spcPts val="0"/>
              </a:spcBef>
              <a:spcAft>
                <a:spcPts val="0"/>
              </a:spcAft>
            </a:pPr>
            <a:r>
              <a:rPr lang="en-GB" sz="1600" kern="100">
                <a:effectLst/>
                <a:latin typeface="Arial"/>
                <a:ea typeface="Aptos" panose="020B0004020202020204" pitchFamily="34" charset="0"/>
                <a:cs typeface="Times New Roman"/>
              </a:rPr>
              <a:t>Tesco PLC (2024) </a:t>
            </a:r>
            <a:r>
              <a:rPr lang="en-GB" sz="1600" i="1" kern="100">
                <a:effectLst/>
                <a:latin typeface="Arial"/>
                <a:ea typeface="Aptos" panose="020B0004020202020204" pitchFamily="34" charset="0"/>
                <a:cs typeface="Times New Roman"/>
              </a:rPr>
              <a:t>Annual report and financial statements 2024</a:t>
            </a:r>
            <a:r>
              <a:rPr lang="en-GB" sz="1600" kern="100">
                <a:effectLst/>
                <a:latin typeface="Arial"/>
                <a:ea typeface="Aptos" panose="020B0004020202020204" pitchFamily="34" charset="0"/>
                <a:cs typeface="Times New Roman"/>
              </a:rPr>
              <a:t>. Available at: </a:t>
            </a:r>
            <a:r>
              <a:rPr lang="en-GB" sz="1600" u="sng" kern="100">
                <a:solidFill>
                  <a:srgbClr val="467886"/>
                </a:solidFill>
                <a:effectLst/>
                <a:latin typeface="Arial"/>
                <a:ea typeface="Aptos" panose="020B0004020202020204" pitchFamily="34" charset="0"/>
                <a:cs typeface="Times New Roman"/>
                <a:hlinkClick r:id="rId4"/>
              </a:rPr>
              <a:t>https://www.tescoplc.com</a:t>
            </a:r>
            <a:r>
              <a:rPr lang="en-GB" sz="1600" kern="100">
                <a:effectLst/>
                <a:latin typeface="Arial"/>
                <a:ea typeface="Aptos" panose="020B0004020202020204" pitchFamily="34" charset="0"/>
                <a:cs typeface="Times New Roman"/>
              </a:rPr>
              <a:t> (Accessed: 11 June 2026).</a:t>
            </a:r>
          </a:p>
          <a:p>
            <a:pPr marL="0" marR="0" algn="just">
              <a:lnSpc>
                <a:spcPct val="150000"/>
              </a:lnSpc>
              <a:spcBef>
                <a:spcPts val="0"/>
              </a:spcBef>
              <a:spcAft>
                <a:spcPts val="0"/>
              </a:spcAft>
            </a:pPr>
            <a:r>
              <a:rPr lang="en-GB" sz="1600">
                <a:effectLst/>
                <a:latin typeface="Arial"/>
                <a:ea typeface="Aptos" panose="020B0004020202020204" pitchFamily="34" charset="0"/>
                <a:cs typeface="Times New Roman"/>
              </a:rPr>
              <a:t>Turban, E., Pollard, C. and Wood, G. (2021). </a:t>
            </a:r>
            <a:r>
              <a:rPr lang="en-GB" sz="1600" i="1">
                <a:effectLst/>
                <a:latin typeface="Arial"/>
                <a:ea typeface="Aptos" panose="020B0004020202020204" pitchFamily="34" charset="0"/>
                <a:cs typeface="Times New Roman"/>
              </a:rPr>
              <a:t>Information technology for management: driving digital transformation to increase local and global performance, growth and sustainability</a:t>
            </a:r>
            <a:r>
              <a:rPr lang="en-GB" sz="1600">
                <a:effectLst/>
                <a:latin typeface="Arial"/>
                <a:ea typeface="Aptos" panose="020B0004020202020204" pitchFamily="34" charset="0"/>
                <a:cs typeface="Times New Roman"/>
              </a:rPr>
              <a:t>. 12th </a:t>
            </a:r>
            <a:r>
              <a:rPr lang="en-GB" sz="1600" err="1">
                <a:effectLst/>
                <a:latin typeface="Arial"/>
                <a:ea typeface="Aptos" panose="020B0004020202020204" pitchFamily="34" charset="0"/>
                <a:cs typeface="Times New Roman"/>
              </a:rPr>
              <a:t>edn</a:t>
            </a:r>
            <a:r>
              <a:rPr lang="en-GB" sz="1600">
                <a:effectLst/>
                <a:latin typeface="Arial"/>
                <a:ea typeface="Aptos" panose="020B0004020202020204" pitchFamily="34" charset="0"/>
                <a:cs typeface="Times New Roman"/>
              </a:rPr>
              <a:t>. Hoboken, NJ: John Wiley &amp; Sons.</a:t>
            </a:r>
          </a:p>
          <a:p>
            <a:pPr algn="just"/>
            <a:r>
              <a:rPr lang="en-GB" sz="1600" err="1">
                <a:ea typeface="+mn-lt"/>
                <a:cs typeface="+mn-lt"/>
              </a:rPr>
              <a:t>Verkuil</a:t>
            </a:r>
            <a:r>
              <a:rPr lang="en-GB" sz="1600">
                <a:ea typeface="+mn-lt"/>
                <a:cs typeface="+mn-lt"/>
              </a:rPr>
              <a:t>, A.H. </a:t>
            </a:r>
            <a:r>
              <a:rPr lang="en-GB" sz="1600" i="1">
                <a:ea typeface="+mn-lt"/>
                <a:cs typeface="+mn-lt"/>
              </a:rPr>
              <a:t>et al.</a:t>
            </a:r>
            <a:r>
              <a:rPr lang="en-GB" sz="1600">
                <a:ea typeface="+mn-lt"/>
                <a:cs typeface="+mn-lt"/>
              </a:rPr>
              <a:t> (2025) </a:t>
            </a:r>
            <a:r>
              <a:rPr lang="en-GB" sz="1600" i="1">
                <a:ea typeface="+mn-lt"/>
                <a:cs typeface="+mn-lt"/>
              </a:rPr>
              <a:t>Core Values and Decision-Making for Sustainable Business : An International Perspective.</a:t>
            </a:r>
            <a:r>
              <a:rPr lang="en-GB" sz="1600">
                <a:ea typeface="+mn-lt"/>
                <a:cs typeface="+mn-lt"/>
              </a:rPr>
              <a:t> 1st ed. Cham: Springer.</a:t>
            </a:r>
            <a:endParaRPr lang="en-GB"/>
          </a:p>
          <a:p>
            <a:pPr algn="just"/>
            <a:r>
              <a:rPr lang="en-GB" sz="1600">
                <a:ea typeface="+mn-lt"/>
                <a:cs typeface="+mn-lt"/>
              </a:rPr>
              <a:t>Gilligan, C. and Neale, B. (1983) </a:t>
            </a:r>
            <a:r>
              <a:rPr lang="en-GB" sz="1600" i="1">
                <a:ea typeface="+mn-lt"/>
                <a:cs typeface="+mn-lt"/>
              </a:rPr>
              <a:t>Business decision making.</a:t>
            </a:r>
            <a:r>
              <a:rPr lang="en-GB" sz="1600">
                <a:ea typeface="+mn-lt"/>
                <a:cs typeface="+mn-lt"/>
              </a:rPr>
              <a:t> Philip Allan.</a:t>
            </a:r>
            <a:endParaRPr lang="en-GB"/>
          </a:p>
          <a:p>
            <a:pPr algn="just"/>
            <a:r>
              <a:rPr lang="en-GB" sz="1600">
                <a:ea typeface="+mn-lt"/>
                <a:cs typeface="+mn-lt"/>
              </a:rPr>
              <a:t>Farida, I. (2022) “Business strategies and competitive advantage: The role of performance and innovation,” </a:t>
            </a:r>
            <a:r>
              <a:rPr lang="en-GB" sz="1600" i="1">
                <a:ea typeface="+mn-lt"/>
                <a:cs typeface="+mn-lt"/>
              </a:rPr>
              <a:t>Journal of open innovation</a:t>
            </a:r>
            <a:r>
              <a:rPr lang="en-GB" sz="1600">
                <a:ea typeface="+mn-lt"/>
                <a:cs typeface="+mn-lt"/>
              </a:rPr>
              <a:t>, 8(3). Available at: </a:t>
            </a:r>
            <a:r>
              <a:rPr lang="en-GB" sz="1600">
                <a:ea typeface="+mn-lt"/>
                <a:cs typeface="+mn-lt"/>
                <a:hlinkClick r:id="rId5"/>
              </a:rPr>
              <a:t>https://doi.org/10.3390/joitmc8030163</a:t>
            </a:r>
            <a:r>
              <a:rPr lang="en-GB" sz="1600">
                <a:ea typeface="+mn-lt"/>
                <a:cs typeface="+mn-lt"/>
              </a:rPr>
              <a:t>.</a:t>
            </a:r>
            <a:endParaRPr lang="en-GB"/>
          </a:p>
          <a:p>
            <a:pPr algn="just">
              <a:lnSpc>
                <a:spcPct val="150000"/>
              </a:lnSpc>
              <a:spcBef>
                <a:spcPts val="0"/>
              </a:spcBef>
            </a:pPr>
            <a:endParaRPr lang="en-GB" sz="1600">
              <a:latin typeface="Arial" panose="020B0604020202020204" pitchFamily="34" charset="0"/>
              <a:cs typeface="Times New Roman"/>
            </a:endParaRPr>
          </a:p>
        </p:txBody>
      </p:sp>
    </p:spTree>
    <p:extLst>
      <p:ext uri="{BB962C8B-B14F-4D97-AF65-F5344CB8AC3E}">
        <p14:creationId xmlns:p14="http://schemas.microsoft.com/office/powerpoint/2010/main" val="14507561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17</Slides>
  <Notes>14</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Modernising Business Information Systems for Organisational Success</vt:lpstr>
      <vt:lpstr>Cosy club: growing business </vt:lpstr>
      <vt:lpstr>Introduction to Information Systems</vt:lpstr>
      <vt:lpstr>Introduce different information systems – explain roles in business operations:</vt:lpstr>
      <vt:lpstr>Importance for effectiveness with decision making and competitive advantage with different information systems:</vt:lpstr>
      <vt:lpstr>Importance of Information Systems in Business</vt:lpstr>
      <vt:lpstr>Transaction Processing Systems (TPS)</vt:lpstr>
      <vt:lpstr>Management Information Systems (MIS)</vt:lpstr>
      <vt:lpstr>Decision Support Systems (DSS)</vt:lpstr>
      <vt:lpstr>Comparison of TPS, MIS and DSS</vt:lpstr>
      <vt:lpstr>Ethical Issues in Information Systems</vt:lpstr>
      <vt:lpstr>Mitigating Ethical and Security Risks</vt:lpstr>
      <vt:lpstr>Case Study 1 – Amazon</vt:lpstr>
      <vt:lpstr>Case Study 2 – Tesco</vt:lpstr>
      <vt:lpstr>Recommendations for the Growing Business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Modernising Business Information Systems for Organisational Success</dc:title>
  <cp:revision>1</cp:revision>
  <dcterms:created xsi:type="dcterms:W3CDTF">2026-06-11T15:40:31Z</dcterms:created>
  <dcterms:modified xsi:type="dcterms:W3CDTF">2026-06-14T17:27:30Z</dcterms:modified>
</cp:coreProperties>
</file>