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4"/>
  </p:sldMasterIdLst>
  <p:notesMasterIdLst>
    <p:notesMasterId r:id="rId41"/>
  </p:notesMasterIdLst>
  <p:sldIdLst>
    <p:sldId id="257" r:id="rId5"/>
    <p:sldId id="259" r:id="rId6"/>
    <p:sldId id="260" r:id="rId7"/>
    <p:sldId id="274" r:id="rId8"/>
    <p:sldId id="341" r:id="rId9"/>
    <p:sldId id="266" r:id="rId10"/>
    <p:sldId id="340" r:id="rId11"/>
    <p:sldId id="267" r:id="rId12"/>
    <p:sldId id="351" r:id="rId13"/>
    <p:sldId id="343" r:id="rId14"/>
    <p:sldId id="344" r:id="rId15"/>
    <p:sldId id="345" r:id="rId16"/>
    <p:sldId id="346" r:id="rId17"/>
    <p:sldId id="347" r:id="rId18"/>
    <p:sldId id="348" r:id="rId19"/>
    <p:sldId id="349" r:id="rId20"/>
    <p:sldId id="352" r:id="rId21"/>
    <p:sldId id="270" r:id="rId22"/>
    <p:sldId id="353" r:id="rId23"/>
    <p:sldId id="275" r:id="rId24"/>
    <p:sldId id="276" r:id="rId25"/>
    <p:sldId id="336" r:id="rId26"/>
    <p:sldId id="263" r:id="rId27"/>
    <p:sldId id="331" r:id="rId28"/>
    <p:sldId id="265" r:id="rId29"/>
    <p:sldId id="332" r:id="rId30"/>
    <p:sldId id="264" r:id="rId31"/>
    <p:sldId id="333" r:id="rId32"/>
    <p:sldId id="334" r:id="rId33"/>
    <p:sldId id="342" r:id="rId34"/>
    <p:sldId id="269" r:id="rId35"/>
    <p:sldId id="338" r:id="rId36"/>
    <p:sldId id="350" r:id="rId37"/>
    <p:sldId id="327" r:id="rId38"/>
    <p:sldId id="354" r:id="rId39"/>
    <p:sldId id="27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19" autoAdjust="0"/>
  </p:normalViewPr>
  <p:slideViewPr>
    <p:cSldViewPr snapToGrid="0">
      <p:cViewPr varScale="1">
        <p:scale>
          <a:sx n="104" d="100"/>
          <a:sy n="104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675DA2-85F5-4339-875C-25B49E091CA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0AF9F3-D8B2-4CA3-852E-400BB3B9434A}">
      <dgm:prSet/>
      <dgm:spPr/>
      <dgm:t>
        <a:bodyPr/>
        <a:lstStyle/>
        <a:p>
          <a:r>
            <a:rPr lang="en-US" dirty="0"/>
            <a:t>Writing your Introduction</a:t>
          </a:r>
        </a:p>
      </dgm:t>
    </dgm:pt>
    <dgm:pt modelId="{774FCDF8-1D0D-43B1-A38E-36B8904BE0CB}" type="parTrans" cxnId="{C0984F53-9123-46F2-B15F-C8B912A1E389}">
      <dgm:prSet/>
      <dgm:spPr/>
      <dgm:t>
        <a:bodyPr/>
        <a:lstStyle/>
        <a:p>
          <a:endParaRPr lang="en-US"/>
        </a:p>
      </dgm:t>
    </dgm:pt>
    <dgm:pt modelId="{5F33775F-4CE6-413E-B2E6-643A744E91FF}" type="sibTrans" cxnId="{C0984F53-9123-46F2-B15F-C8B912A1E389}">
      <dgm:prSet/>
      <dgm:spPr/>
      <dgm:t>
        <a:bodyPr/>
        <a:lstStyle/>
        <a:p>
          <a:endParaRPr lang="en-US"/>
        </a:p>
      </dgm:t>
    </dgm:pt>
    <dgm:pt modelId="{4C728079-4416-494B-BF56-372556417DFD}">
      <dgm:prSet/>
      <dgm:spPr/>
      <dgm:t>
        <a:bodyPr/>
        <a:lstStyle/>
        <a:p>
          <a:r>
            <a:rPr lang="en-GB" dirty="0"/>
            <a:t>Speedwriting and Information gathering</a:t>
          </a:r>
          <a:endParaRPr lang="en-US" dirty="0"/>
        </a:p>
      </dgm:t>
    </dgm:pt>
    <dgm:pt modelId="{1C85B762-D6F6-450A-9873-00E74620337C}" type="parTrans" cxnId="{9B58FA50-F7B4-43E9-9809-9C7ABC3B0E86}">
      <dgm:prSet/>
      <dgm:spPr/>
      <dgm:t>
        <a:bodyPr/>
        <a:lstStyle/>
        <a:p>
          <a:endParaRPr lang="en-US"/>
        </a:p>
      </dgm:t>
    </dgm:pt>
    <dgm:pt modelId="{70711124-5275-4F3D-ABF9-9CBA20294272}" type="sibTrans" cxnId="{9B58FA50-F7B4-43E9-9809-9C7ABC3B0E86}">
      <dgm:prSet/>
      <dgm:spPr/>
      <dgm:t>
        <a:bodyPr/>
        <a:lstStyle/>
        <a:p>
          <a:endParaRPr lang="en-US"/>
        </a:p>
      </dgm:t>
    </dgm:pt>
    <dgm:pt modelId="{714959C2-620A-410E-854D-3750745A9F50}" type="pres">
      <dgm:prSet presAssocID="{09675DA2-85F5-4339-875C-25B49E091C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AB6E134-9808-49DE-83D8-DC98DB0FDB07}" type="pres">
      <dgm:prSet presAssocID="{B10AF9F3-D8B2-4CA3-852E-400BB3B9434A}" presName="hierRoot1" presStyleCnt="0"/>
      <dgm:spPr/>
    </dgm:pt>
    <dgm:pt modelId="{E378C2CF-919C-496F-9C76-2EE9BC07273B}" type="pres">
      <dgm:prSet presAssocID="{B10AF9F3-D8B2-4CA3-852E-400BB3B9434A}" presName="composite" presStyleCnt="0"/>
      <dgm:spPr/>
    </dgm:pt>
    <dgm:pt modelId="{0E387860-1400-49A3-A515-078403B59EEF}" type="pres">
      <dgm:prSet presAssocID="{B10AF9F3-D8B2-4CA3-852E-400BB3B9434A}" presName="background" presStyleLbl="node0" presStyleIdx="0" presStyleCnt="2"/>
      <dgm:spPr/>
    </dgm:pt>
    <dgm:pt modelId="{1BE70F4E-4DF6-4C0E-93BC-46BD862A59F4}" type="pres">
      <dgm:prSet presAssocID="{B10AF9F3-D8B2-4CA3-852E-400BB3B9434A}" presName="text" presStyleLbl="fgAcc0" presStyleIdx="0" presStyleCnt="2">
        <dgm:presLayoutVars>
          <dgm:chPref val="3"/>
        </dgm:presLayoutVars>
      </dgm:prSet>
      <dgm:spPr/>
    </dgm:pt>
    <dgm:pt modelId="{91DB7242-EB88-4F6C-A8F8-71AAC456A3B7}" type="pres">
      <dgm:prSet presAssocID="{B10AF9F3-D8B2-4CA3-852E-400BB3B9434A}" presName="hierChild2" presStyleCnt="0"/>
      <dgm:spPr/>
    </dgm:pt>
    <dgm:pt modelId="{47011AFB-7ADF-4156-9760-87F46A13C89C}" type="pres">
      <dgm:prSet presAssocID="{4C728079-4416-494B-BF56-372556417DFD}" presName="hierRoot1" presStyleCnt="0"/>
      <dgm:spPr/>
    </dgm:pt>
    <dgm:pt modelId="{3F53B6A9-B05D-462D-B0BF-3D003A0296E6}" type="pres">
      <dgm:prSet presAssocID="{4C728079-4416-494B-BF56-372556417DFD}" presName="composite" presStyleCnt="0"/>
      <dgm:spPr/>
    </dgm:pt>
    <dgm:pt modelId="{0955EF95-7D9A-41CE-8375-07BFFD1A1ADE}" type="pres">
      <dgm:prSet presAssocID="{4C728079-4416-494B-BF56-372556417DFD}" presName="background" presStyleLbl="node0" presStyleIdx="1" presStyleCnt="2"/>
      <dgm:spPr/>
    </dgm:pt>
    <dgm:pt modelId="{6B32DE40-17A5-4168-BEC8-F9ACB2C324FA}" type="pres">
      <dgm:prSet presAssocID="{4C728079-4416-494B-BF56-372556417DFD}" presName="text" presStyleLbl="fgAcc0" presStyleIdx="1" presStyleCnt="2">
        <dgm:presLayoutVars>
          <dgm:chPref val="3"/>
        </dgm:presLayoutVars>
      </dgm:prSet>
      <dgm:spPr/>
    </dgm:pt>
    <dgm:pt modelId="{06681333-CC4E-4E2C-A4D5-5D81B206D03B}" type="pres">
      <dgm:prSet presAssocID="{4C728079-4416-494B-BF56-372556417DFD}" presName="hierChild2" presStyleCnt="0"/>
      <dgm:spPr/>
    </dgm:pt>
  </dgm:ptLst>
  <dgm:cxnLst>
    <dgm:cxn modelId="{B53C4E38-589E-4F11-91F0-7D9FB721FEEC}" type="presOf" srcId="{4C728079-4416-494B-BF56-372556417DFD}" destId="{6B32DE40-17A5-4168-BEC8-F9ACB2C324FA}" srcOrd="0" destOrd="0" presId="urn:microsoft.com/office/officeart/2005/8/layout/hierarchy1"/>
    <dgm:cxn modelId="{3B5D3C6D-77CB-4E63-91E6-500D5FE28210}" type="presOf" srcId="{B10AF9F3-D8B2-4CA3-852E-400BB3B9434A}" destId="{1BE70F4E-4DF6-4C0E-93BC-46BD862A59F4}" srcOrd="0" destOrd="0" presId="urn:microsoft.com/office/officeart/2005/8/layout/hierarchy1"/>
    <dgm:cxn modelId="{9B58FA50-F7B4-43E9-9809-9C7ABC3B0E86}" srcId="{09675DA2-85F5-4339-875C-25B49E091CA5}" destId="{4C728079-4416-494B-BF56-372556417DFD}" srcOrd="1" destOrd="0" parTransId="{1C85B762-D6F6-450A-9873-00E74620337C}" sibTransId="{70711124-5275-4F3D-ABF9-9CBA20294272}"/>
    <dgm:cxn modelId="{C0984F53-9123-46F2-B15F-C8B912A1E389}" srcId="{09675DA2-85F5-4339-875C-25B49E091CA5}" destId="{B10AF9F3-D8B2-4CA3-852E-400BB3B9434A}" srcOrd="0" destOrd="0" parTransId="{774FCDF8-1D0D-43B1-A38E-36B8904BE0CB}" sibTransId="{5F33775F-4CE6-413E-B2E6-643A744E91FF}"/>
    <dgm:cxn modelId="{FA001381-38EF-48C2-88EB-6FA865A41019}" type="presOf" srcId="{09675DA2-85F5-4339-875C-25B49E091CA5}" destId="{714959C2-620A-410E-854D-3750745A9F50}" srcOrd="0" destOrd="0" presId="urn:microsoft.com/office/officeart/2005/8/layout/hierarchy1"/>
    <dgm:cxn modelId="{72E0238E-ABF7-4126-87DE-11E89D587FE1}" type="presParOf" srcId="{714959C2-620A-410E-854D-3750745A9F50}" destId="{5AB6E134-9808-49DE-83D8-DC98DB0FDB07}" srcOrd="0" destOrd="0" presId="urn:microsoft.com/office/officeart/2005/8/layout/hierarchy1"/>
    <dgm:cxn modelId="{10A2C13E-B395-4D68-89C9-80EC2FBA0760}" type="presParOf" srcId="{5AB6E134-9808-49DE-83D8-DC98DB0FDB07}" destId="{E378C2CF-919C-496F-9C76-2EE9BC07273B}" srcOrd="0" destOrd="0" presId="urn:microsoft.com/office/officeart/2005/8/layout/hierarchy1"/>
    <dgm:cxn modelId="{26FC3267-1063-492E-BD07-ADEDAF7C48E0}" type="presParOf" srcId="{E378C2CF-919C-496F-9C76-2EE9BC07273B}" destId="{0E387860-1400-49A3-A515-078403B59EEF}" srcOrd="0" destOrd="0" presId="urn:microsoft.com/office/officeart/2005/8/layout/hierarchy1"/>
    <dgm:cxn modelId="{CC67CF02-A351-4E0F-8D6F-58E4018801C9}" type="presParOf" srcId="{E378C2CF-919C-496F-9C76-2EE9BC07273B}" destId="{1BE70F4E-4DF6-4C0E-93BC-46BD862A59F4}" srcOrd="1" destOrd="0" presId="urn:microsoft.com/office/officeart/2005/8/layout/hierarchy1"/>
    <dgm:cxn modelId="{AE1995F0-A194-4A72-9C19-00E17CEF1005}" type="presParOf" srcId="{5AB6E134-9808-49DE-83D8-DC98DB0FDB07}" destId="{91DB7242-EB88-4F6C-A8F8-71AAC456A3B7}" srcOrd="1" destOrd="0" presId="urn:microsoft.com/office/officeart/2005/8/layout/hierarchy1"/>
    <dgm:cxn modelId="{B6218884-8250-4CE9-B255-C003FA290873}" type="presParOf" srcId="{714959C2-620A-410E-854D-3750745A9F50}" destId="{47011AFB-7ADF-4156-9760-87F46A13C89C}" srcOrd="1" destOrd="0" presId="urn:microsoft.com/office/officeart/2005/8/layout/hierarchy1"/>
    <dgm:cxn modelId="{7F16792D-D414-418F-B00A-10DFF734633E}" type="presParOf" srcId="{47011AFB-7ADF-4156-9760-87F46A13C89C}" destId="{3F53B6A9-B05D-462D-B0BF-3D003A0296E6}" srcOrd="0" destOrd="0" presId="urn:microsoft.com/office/officeart/2005/8/layout/hierarchy1"/>
    <dgm:cxn modelId="{E1121EE5-D3D9-43D0-ACB0-C95D08E48690}" type="presParOf" srcId="{3F53B6A9-B05D-462D-B0BF-3D003A0296E6}" destId="{0955EF95-7D9A-41CE-8375-07BFFD1A1ADE}" srcOrd="0" destOrd="0" presId="urn:microsoft.com/office/officeart/2005/8/layout/hierarchy1"/>
    <dgm:cxn modelId="{04DCB60D-CA08-4E45-B453-4299118EA1A9}" type="presParOf" srcId="{3F53B6A9-B05D-462D-B0BF-3D003A0296E6}" destId="{6B32DE40-17A5-4168-BEC8-F9ACB2C324FA}" srcOrd="1" destOrd="0" presId="urn:microsoft.com/office/officeart/2005/8/layout/hierarchy1"/>
    <dgm:cxn modelId="{E41F03CC-DF52-4AAA-8F7D-281EF8735D3C}" type="presParOf" srcId="{47011AFB-7ADF-4156-9760-87F46A13C89C}" destId="{06681333-CC4E-4E2C-A4D5-5D81B206D03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675DA2-85F5-4339-875C-25B49E091CA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0AF9F3-D8B2-4CA3-852E-400BB3B9434A}">
      <dgm:prSet/>
      <dgm:spPr/>
      <dgm:t>
        <a:bodyPr/>
        <a:lstStyle/>
        <a:p>
          <a:r>
            <a:rPr lang="en-US" dirty="0"/>
            <a:t>Writing your Introduction</a:t>
          </a:r>
        </a:p>
      </dgm:t>
    </dgm:pt>
    <dgm:pt modelId="{774FCDF8-1D0D-43B1-A38E-36B8904BE0CB}" type="parTrans" cxnId="{C0984F53-9123-46F2-B15F-C8B912A1E389}">
      <dgm:prSet/>
      <dgm:spPr/>
      <dgm:t>
        <a:bodyPr/>
        <a:lstStyle/>
        <a:p>
          <a:endParaRPr lang="en-US"/>
        </a:p>
      </dgm:t>
    </dgm:pt>
    <dgm:pt modelId="{5F33775F-4CE6-413E-B2E6-643A744E91FF}" type="sibTrans" cxnId="{C0984F53-9123-46F2-B15F-C8B912A1E389}">
      <dgm:prSet/>
      <dgm:spPr/>
      <dgm:t>
        <a:bodyPr/>
        <a:lstStyle/>
        <a:p>
          <a:endParaRPr lang="en-US"/>
        </a:p>
      </dgm:t>
    </dgm:pt>
    <dgm:pt modelId="{4C728079-4416-494B-BF56-372556417DFD}">
      <dgm:prSet/>
      <dgm:spPr/>
      <dgm:t>
        <a:bodyPr/>
        <a:lstStyle/>
        <a:p>
          <a:r>
            <a:rPr lang="en-GB" dirty="0"/>
            <a:t>Speed reading and Information gathering</a:t>
          </a:r>
          <a:endParaRPr lang="en-US" dirty="0"/>
        </a:p>
      </dgm:t>
    </dgm:pt>
    <dgm:pt modelId="{1C85B762-D6F6-450A-9873-00E74620337C}" type="parTrans" cxnId="{9B58FA50-F7B4-43E9-9809-9C7ABC3B0E86}">
      <dgm:prSet/>
      <dgm:spPr/>
      <dgm:t>
        <a:bodyPr/>
        <a:lstStyle/>
        <a:p>
          <a:endParaRPr lang="en-US"/>
        </a:p>
      </dgm:t>
    </dgm:pt>
    <dgm:pt modelId="{70711124-5275-4F3D-ABF9-9CBA20294272}" type="sibTrans" cxnId="{9B58FA50-F7B4-43E9-9809-9C7ABC3B0E86}">
      <dgm:prSet/>
      <dgm:spPr/>
      <dgm:t>
        <a:bodyPr/>
        <a:lstStyle/>
        <a:p>
          <a:endParaRPr lang="en-US"/>
        </a:p>
      </dgm:t>
    </dgm:pt>
    <dgm:pt modelId="{714959C2-620A-410E-854D-3750745A9F50}" type="pres">
      <dgm:prSet presAssocID="{09675DA2-85F5-4339-875C-25B49E091C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AB6E134-9808-49DE-83D8-DC98DB0FDB07}" type="pres">
      <dgm:prSet presAssocID="{B10AF9F3-D8B2-4CA3-852E-400BB3B9434A}" presName="hierRoot1" presStyleCnt="0"/>
      <dgm:spPr/>
    </dgm:pt>
    <dgm:pt modelId="{E378C2CF-919C-496F-9C76-2EE9BC07273B}" type="pres">
      <dgm:prSet presAssocID="{B10AF9F3-D8B2-4CA3-852E-400BB3B9434A}" presName="composite" presStyleCnt="0"/>
      <dgm:spPr/>
    </dgm:pt>
    <dgm:pt modelId="{0E387860-1400-49A3-A515-078403B59EEF}" type="pres">
      <dgm:prSet presAssocID="{B10AF9F3-D8B2-4CA3-852E-400BB3B9434A}" presName="background" presStyleLbl="node0" presStyleIdx="0" presStyleCnt="2"/>
      <dgm:spPr/>
    </dgm:pt>
    <dgm:pt modelId="{1BE70F4E-4DF6-4C0E-93BC-46BD862A59F4}" type="pres">
      <dgm:prSet presAssocID="{B10AF9F3-D8B2-4CA3-852E-400BB3B9434A}" presName="text" presStyleLbl="fgAcc0" presStyleIdx="0" presStyleCnt="2">
        <dgm:presLayoutVars>
          <dgm:chPref val="3"/>
        </dgm:presLayoutVars>
      </dgm:prSet>
      <dgm:spPr/>
    </dgm:pt>
    <dgm:pt modelId="{91DB7242-EB88-4F6C-A8F8-71AAC456A3B7}" type="pres">
      <dgm:prSet presAssocID="{B10AF9F3-D8B2-4CA3-852E-400BB3B9434A}" presName="hierChild2" presStyleCnt="0"/>
      <dgm:spPr/>
    </dgm:pt>
    <dgm:pt modelId="{47011AFB-7ADF-4156-9760-87F46A13C89C}" type="pres">
      <dgm:prSet presAssocID="{4C728079-4416-494B-BF56-372556417DFD}" presName="hierRoot1" presStyleCnt="0"/>
      <dgm:spPr/>
    </dgm:pt>
    <dgm:pt modelId="{3F53B6A9-B05D-462D-B0BF-3D003A0296E6}" type="pres">
      <dgm:prSet presAssocID="{4C728079-4416-494B-BF56-372556417DFD}" presName="composite" presStyleCnt="0"/>
      <dgm:spPr/>
    </dgm:pt>
    <dgm:pt modelId="{0955EF95-7D9A-41CE-8375-07BFFD1A1ADE}" type="pres">
      <dgm:prSet presAssocID="{4C728079-4416-494B-BF56-372556417DFD}" presName="background" presStyleLbl="node0" presStyleIdx="1" presStyleCnt="2"/>
      <dgm:spPr/>
    </dgm:pt>
    <dgm:pt modelId="{6B32DE40-17A5-4168-BEC8-F9ACB2C324FA}" type="pres">
      <dgm:prSet presAssocID="{4C728079-4416-494B-BF56-372556417DFD}" presName="text" presStyleLbl="fgAcc0" presStyleIdx="1" presStyleCnt="2">
        <dgm:presLayoutVars>
          <dgm:chPref val="3"/>
        </dgm:presLayoutVars>
      </dgm:prSet>
      <dgm:spPr/>
    </dgm:pt>
    <dgm:pt modelId="{06681333-CC4E-4E2C-A4D5-5D81B206D03B}" type="pres">
      <dgm:prSet presAssocID="{4C728079-4416-494B-BF56-372556417DFD}" presName="hierChild2" presStyleCnt="0"/>
      <dgm:spPr/>
    </dgm:pt>
  </dgm:ptLst>
  <dgm:cxnLst>
    <dgm:cxn modelId="{B53C4E38-589E-4F11-91F0-7D9FB721FEEC}" type="presOf" srcId="{4C728079-4416-494B-BF56-372556417DFD}" destId="{6B32DE40-17A5-4168-BEC8-F9ACB2C324FA}" srcOrd="0" destOrd="0" presId="urn:microsoft.com/office/officeart/2005/8/layout/hierarchy1"/>
    <dgm:cxn modelId="{3B5D3C6D-77CB-4E63-91E6-500D5FE28210}" type="presOf" srcId="{B10AF9F3-D8B2-4CA3-852E-400BB3B9434A}" destId="{1BE70F4E-4DF6-4C0E-93BC-46BD862A59F4}" srcOrd="0" destOrd="0" presId="urn:microsoft.com/office/officeart/2005/8/layout/hierarchy1"/>
    <dgm:cxn modelId="{9B58FA50-F7B4-43E9-9809-9C7ABC3B0E86}" srcId="{09675DA2-85F5-4339-875C-25B49E091CA5}" destId="{4C728079-4416-494B-BF56-372556417DFD}" srcOrd="1" destOrd="0" parTransId="{1C85B762-D6F6-450A-9873-00E74620337C}" sibTransId="{70711124-5275-4F3D-ABF9-9CBA20294272}"/>
    <dgm:cxn modelId="{C0984F53-9123-46F2-B15F-C8B912A1E389}" srcId="{09675DA2-85F5-4339-875C-25B49E091CA5}" destId="{B10AF9F3-D8B2-4CA3-852E-400BB3B9434A}" srcOrd="0" destOrd="0" parTransId="{774FCDF8-1D0D-43B1-A38E-36B8904BE0CB}" sibTransId="{5F33775F-4CE6-413E-B2E6-643A744E91FF}"/>
    <dgm:cxn modelId="{FA001381-38EF-48C2-88EB-6FA865A41019}" type="presOf" srcId="{09675DA2-85F5-4339-875C-25B49E091CA5}" destId="{714959C2-620A-410E-854D-3750745A9F50}" srcOrd="0" destOrd="0" presId="urn:microsoft.com/office/officeart/2005/8/layout/hierarchy1"/>
    <dgm:cxn modelId="{72E0238E-ABF7-4126-87DE-11E89D587FE1}" type="presParOf" srcId="{714959C2-620A-410E-854D-3750745A9F50}" destId="{5AB6E134-9808-49DE-83D8-DC98DB0FDB07}" srcOrd="0" destOrd="0" presId="urn:microsoft.com/office/officeart/2005/8/layout/hierarchy1"/>
    <dgm:cxn modelId="{10A2C13E-B395-4D68-89C9-80EC2FBA0760}" type="presParOf" srcId="{5AB6E134-9808-49DE-83D8-DC98DB0FDB07}" destId="{E378C2CF-919C-496F-9C76-2EE9BC07273B}" srcOrd="0" destOrd="0" presId="urn:microsoft.com/office/officeart/2005/8/layout/hierarchy1"/>
    <dgm:cxn modelId="{26FC3267-1063-492E-BD07-ADEDAF7C48E0}" type="presParOf" srcId="{E378C2CF-919C-496F-9C76-2EE9BC07273B}" destId="{0E387860-1400-49A3-A515-078403B59EEF}" srcOrd="0" destOrd="0" presId="urn:microsoft.com/office/officeart/2005/8/layout/hierarchy1"/>
    <dgm:cxn modelId="{CC67CF02-A351-4E0F-8D6F-58E4018801C9}" type="presParOf" srcId="{E378C2CF-919C-496F-9C76-2EE9BC07273B}" destId="{1BE70F4E-4DF6-4C0E-93BC-46BD862A59F4}" srcOrd="1" destOrd="0" presId="urn:microsoft.com/office/officeart/2005/8/layout/hierarchy1"/>
    <dgm:cxn modelId="{AE1995F0-A194-4A72-9C19-00E17CEF1005}" type="presParOf" srcId="{5AB6E134-9808-49DE-83D8-DC98DB0FDB07}" destId="{91DB7242-EB88-4F6C-A8F8-71AAC456A3B7}" srcOrd="1" destOrd="0" presId="urn:microsoft.com/office/officeart/2005/8/layout/hierarchy1"/>
    <dgm:cxn modelId="{B6218884-8250-4CE9-B255-C003FA290873}" type="presParOf" srcId="{714959C2-620A-410E-854D-3750745A9F50}" destId="{47011AFB-7ADF-4156-9760-87F46A13C89C}" srcOrd="1" destOrd="0" presId="urn:microsoft.com/office/officeart/2005/8/layout/hierarchy1"/>
    <dgm:cxn modelId="{7F16792D-D414-418F-B00A-10DFF734633E}" type="presParOf" srcId="{47011AFB-7ADF-4156-9760-87F46A13C89C}" destId="{3F53B6A9-B05D-462D-B0BF-3D003A0296E6}" srcOrd="0" destOrd="0" presId="urn:microsoft.com/office/officeart/2005/8/layout/hierarchy1"/>
    <dgm:cxn modelId="{E1121EE5-D3D9-43D0-ACB0-C95D08E48690}" type="presParOf" srcId="{3F53B6A9-B05D-462D-B0BF-3D003A0296E6}" destId="{0955EF95-7D9A-41CE-8375-07BFFD1A1ADE}" srcOrd="0" destOrd="0" presId="urn:microsoft.com/office/officeart/2005/8/layout/hierarchy1"/>
    <dgm:cxn modelId="{04DCB60D-CA08-4E45-B453-4299118EA1A9}" type="presParOf" srcId="{3F53B6A9-B05D-462D-B0BF-3D003A0296E6}" destId="{6B32DE40-17A5-4168-BEC8-F9ACB2C324FA}" srcOrd="1" destOrd="0" presId="urn:microsoft.com/office/officeart/2005/8/layout/hierarchy1"/>
    <dgm:cxn modelId="{E41F03CC-DF52-4AAA-8F7D-281EF8735D3C}" type="presParOf" srcId="{47011AFB-7ADF-4156-9760-87F46A13C89C}" destId="{06681333-CC4E-4E2C-A4D5-5D81B206D03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87860-1400-49A3-A515-078403B59EEF}">
      <dsp:nvSpPr>
        <dsp:cNvPr id="0" name=""/>
        <dsp:cNvSpPr/>
      </dsp:nvSpPr>
      <dsp:spPr>
        <a:xfrm>
          <a:off x="1346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70F4E-4DF6-4C0E-93BC-46BD862A59F4}">
      <dsp:nvSpPr>
        <dsp:cNvPr id="0" name=""/>
        <dsp:cNvSpPr/>
      </dsp:nvSpPr>
      <dsp:spPr>
        <a:xfrm>
          <a:off x="526453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Writing your Introduction</a:t>
          </a:r>
        </a:p>
      </dsp:txBody>
      <dsp:txXfrm>
        <a:off x="614349" y="743967"/>
        <a:ext cx="4550175" cy="2825197"/>
      </dsp:txXfrm>
    </dsp:sp>
    <dsp:sp modelId="{0955EF95-7D9A-41CE-8375-07BFFD1A1ADE}">
      <dsp:nvSpPr>
        <dsp:cNvPr id="0" name=""/>
        <dsp:cNvSpPr/>
      </dsp:nvSpPr>
      <dsp:spPr>
        <a:xfrm>
          <a:off x="5777528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2DE40-17A5-4168-BEC8-F9ACB2C324FA}">
      <dsp:nvSpPr>
        <dsp:cNvPr id="0" name=""/>
        <dsp:cNvSpPr/>
      </dsp:nvSpPr>
      <dsp:spPr>
        <a:xfrm>
          <a:off x="6302636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Speedwriting and Information gathering</a:t>
          </a:r>
          <a:endParaRPr lang="en-US" sz="4800" kern="1200" dirty="0"/>
        </a:p>
      </dsp:txBody>
      <dsp:txXfrm>
        <a:off x="6390532" y="743967"/>
        <a:ext cx="4550175" cy="28251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87860-1400-49A3-A515-078403B59EEF}">
      <dsp:nvSpPr>
        <dsp:cNvPr id="0" name=""/>
        <dsp:cNvSpPr/>
      </dsp:nvSpPr>
      <dsp:spPr>
        <a:xfrm>
          <a:off x="1346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70F4E-4DF6-4C0E-93BC-46BD862A59F4}">
      <dsp:nvSpPr>
        <dsp:cNvPr id="0" name=""/>
        <dsp:cNvSpPr/>
      </dsp:nvSpPr>
      <dsp:spPr>
        <a:xfrm>
          <a:off x="526453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Writing your Introduction</a:t>
          </a:r>
        </a:p>
      </dsp:txBody>
      <dsp:txXfrm>
        <a:off x="614349" y="743967"/>
        <a:ext cx="4550175" cy="2825197"/>
      </dsp:txXfrm>
    </dsp:sp>
    <dsp:sp modelId="{0955EF95-7D9A-41CE-8375-07BFFD1A1ADE}">
      <dsp:nvSpPr>
        <dsp:cNvPr id="0" name=""/>
        <dsp:cNvSpPr/>
      </dsp:nvSpPr>
      <dsp:spPr>
        <a:xfrm>
          <a:off x="5777528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2DE40-17A5-4168-BEC8-F9ACB2C324FA}">
      <dsp:nvSpPr>
        <dsp:cNvPr id="0" name=""/>
        <dsp:cNvSpPr/>
      </dsp:nvSpPr>
      <dsp:spPr>
        <a:xfrm>
          <a:off x="6302636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Speed reading and Information gathering</a:t>
          </a:r>
          <a:endParaRPr lang="en-US" sz="4800" kern="1200" dirty="0"/>
        </a:p>
      </dsp:txBody>
      <dsp:txXfrm>
        <a:off x="6390532" y="743967"/>
        <a:ext cx="4550175" cy="2825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468C1-A8F3-4583-8DAE-A7D71046846C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0403B1-37C8-40EE-B1B6-45C597A3C0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520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80D180-71E0-4CEF-81AA-58FF78DFCE1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961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80D180-71E0-4CEF-81AA-58FF78DFCE1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558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6D7A0BC-0046-4CAA-8E7F-DCAFE511E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>
            <a:normAutofit/>
          </a:bodyPr>
          <a:lstStyle/>
          <a:p>
            <a:r>
              <a:rPr lang="en-US" dirty="0"/>
              <a:t>Writing an introduction and speed reading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>
            <a:normAutofit/>
          </a:bodyPr>
          <a:lstStyle/>
          <a:p>
            <a:r>
              <a:rPr lang="en-US" sz="2400" dirty="0"/>
              <a:t>Workshop 4 : DISSERTATION MODULE : Dr Beverly Cole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7C6334F-6411-41EC-AD7D-179EDD8B5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B02CEE-3AF8-4349-9B3E-8970E6DF6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A01CF0-3FB5-44EB-B7DE-F2E86374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F1A8C364-94D4-4630-BAD0-78722F347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733" y="3081867"/>
            <a:ext cx="11260667" cy="331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9D706-97A4-4C0C-8CDC-01EF78BFF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ROUND:</a:t>
            </a:r>
          </a:p>
        </p:txBody>
      </p:sp>
      <p:pic>
        <p:nvPicPr>
          <p:cNvPr id="1028" name="Picture 4" descr="Diverse People in a Circle with Connection Concept.  royalty free stock images">
            <a:extLst>
              <a:ext uri="{FF2B5EF4-FFF2-40B4-BE49-F238E27FC236}">
                <a16:creationId xmlns:a16="http://schemas.microsoft.com/office/drawing/2014/main" id="{C240352D-1E1D-407F-B87D-7531B9DDF3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885" y="2278743"/>
            <a:ext cx="9710058" cy="373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4235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ACF9E6-2E28-4F1E-AD3C-BE6381287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Aims of this lesson: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5930B6-1678-4320-B7B5-E96F5053C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3012403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99767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F7E457-D8B7-4BCB-9141-A1DA52090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Discussion on your asynchronous learning: Writing an Introduction and speed reading …</a:t>
            </a:r>
            <a:endParaRPr lang="en-GB" dirty="0"/>
          </a:p>
        </p:txBody>
      </p:sp>
      <p:pic>
        <p:nvPicPr>
          <p:cNvPr id="1026" name="Picture 2" descr="Opened Notebook With Three Assorted-color Pens">
            <a:extLst>
              <a:ext uri="{FF2B5EF4-FFF2-40B4-BE49-F238E27FC236}">
                <a16:creationId xmlns:a16="http://schemas.microsoft.com/office/drawing/2014/main" id="{7E7746F5-0D63-4FD3-8ED3-4C34FE2DF58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25" y="2312723"/>
            <a:ext cx="5194300" cy="346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opwatch character reading a book Stopwatch character reading a book isolated on white background. 3d illustration Reading Stock Photo">
            <a:extLst>
              <a:ext uri="{FF2B5EF4-FFF2-40B4-BE49-F238E27FC236}">
                <a16:creationId xmlns:a16="http://schemas.microsoft.com/office/drawing/2014/main" id="{5014161E-0116-435F-A10C-C92CA67528B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249" y="2312723"/>
            <a:ext cx="3151906" cy="3201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628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1537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6BB5B46-F553-4B80-B6DE-5BD11E0B7B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5837" r="25837"/>
          <a:stretch>
            <a:fillRect/>
          </a:stretch>
        </p:blipFill>
        <p:spPr>
          <a:xfrm>
            <a:off x="228600" y="238125"/>
            <a:ext cx="7696200" cy="638175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70F92C-FC56-44AE-9B72-89DA8C6DB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500" dirty="0"/>
              <a:t>Discussion on your asynchronous learning: Writing an Introduction [</a:t>
            </a:r>
            <a:r>
              <a:rPr lang="en-GB" sz="2500" dirty="0" err="1"/>
              <a:t>Con’t</a:t>
            </a:r>
            <a:r>
              <a:rPr lang="en-GB" sz="2500" dirty="0"/>
              <a:t>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B232D-8B89-49A1-88B1-D66D93DCA5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2400" dirty="0"/>
              <a:t>Write down five words to describe your area of research. </a:t>
            </a:r>
          </a:p>
          <a:p>
            <a:endParaRPr lang="en-GB" sz="2400" dirty="0"/>
          </a:p>
          <a:p>
            <a:r>
              <a:rPr lang="en-GB" sz="2400" dirty="0"/>
              <a:t>Come up with synonyms for each word.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746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0" name="Picture 2" descr="Newspaper, Front, Page, First Edition, Headline, Print">
            <a:extLst>
              <a:ext uri="{FF2B5EF4-FFF2-40B4-BE49-F238E27FC236}">
                <a16:creationId xmlns:a16="http://schemas.microsoft.com/office/drawing/2014/main" id="{AAED4BE2-61A2-435B-AC5A-6A9E106906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94"/>
          <a:stretch/>
        </p:blipFill>
        <p:spPr bwMode="auto">
          <a:xfrm>
            <a:off x="20" y="86861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76057"/>
            <a:ext cx="11303626" cy="2034709"/>
          </a:xfrm>
          <a:prstGeom prst="rect">
            <a:avLst/>
          </a:prstGeom>
          <a:solidFill>
            <a:schemeClr val="bg1">
              <a:alpha val="95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4A5E16-0EB3-4144-A9E0-AB30436CF8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71860" y="4693357"/>
            <a:ext cx="7240909" cy="130411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US" sz="4400" dirty="0">
                <a:effectLst/>
              </a:rPr>
              <a:t>Making an impression with your first few pages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374203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0936618-893C-4C82-B167-68195F7B3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on your asynchronous learning: Writing an Introduction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4B2B08-0734-4BB6-9778-367851E5F1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Start to write your Introduction   … … ….</a:t>
            </a:r>
          </a:p>
          <a:p>
            <a:endParaRPr lang="en-GB" sz="3600" dirty="0"/>
          </a:p>
          <a:p>
            <a:endParaRPr lang="en-GB" sz="3600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3E894EF9-D580-4C19-A5AC-CFCD87675D36}"/>
              </a:ext>
            </a:extLst>
          </p:cNvPr>
          <p:cNvSpPr txBox="1">
            <a:spLocks/>
          </p:cNvSpPr>
          <p:nvPr/>
        </p:nvSpPr>
        <p:spPr>
          <a:xfrm>
            <a:off x="539931" y="4034970"/>
            <a:ext cx="10585269" cy="1917773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t.</a:t>
            </a:r>
          </a:p>
          <a:p>
            <a:endParaRPr lang="en-GB" sz="3600" dirty="0"/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F4FD6F0E-3F57-4E3E-9B24-59577411C6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993" y="4257811"/>
            <a:ext cx="8019143" cy="1898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286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33EBB-060D-4F9E-B786-A3B4B8517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DRAFT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BA1CE-EDAC-467A-A41A-17350CD7A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TITLE</a:t>
            </a:r>
          </a:p>
          <a:p>
            <a:r>
              <a:rPr lang="en-GB" sz="2800" dirty="0"/>
              <a:t>REEARCH QUESTION</a:t>
            </a:r>
          </a:p>
          <a:p>
            <a:r>
              <a:rPr lang="en-GB" sz="2800" dirty="0"/>
              <a:t>BACKGROUND</a:t>
            </a:r>
          </a:p>
          <a:p>
            <a:r>
              <a:rPr lang="en-GB" sz="2800" dirty="0"/>
              <a:t>AIMS</a:t>
            </a:r>
          </a:p>
          <a:p>
            <a:r>
              <a:rPr lang="en-GB" sz="2800" dirty="0"/>
              <a:t>OBJECTIVES</a:t>
            </a:r>
          </a:p>
        </p:txBody>
      </p:sp>
      <p:pic>
        <p:nvPicPr>
          <p:cNvPr id="6" name="Picture 5" descr="Group of thinking people with question mark looking up">
            <a:extLst>
              <a:ext uri="{FF2B5EF4-FFF2-40B4-BE49-F238E27FC236}">
                <a16:creationId xmlns:a16="http://schemas.microsoft.com/office/drawing/2014/main" id="{33138C25-B983-4909-B418-1C20378FD738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120" y="5384319"/>
            <a:ext cx="4267200" cy="11887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87619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8D1F1056-9A78-4FBC-9404-54512B6B5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C8BB5-480E-4A4A-BFB0-5C1BF8F43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0679642" cy="118872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How long does it take you to read a research paper?</a:t>
            </a: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9659E4B7-86DE-4B00-A707-DD85CE5DB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7201"/>
            <a:ext cx="11298933" cy="9144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084E8-DACD-4C36-87BC-268392D11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08" y="2340864"/>
            <a:ext cx="12062691" cy="363448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endParaRPr lang="en-GB" sz="7400" b="1" dirty="0">
              <a:effectLst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endParaRPr lang="en-GB" sz="7400" b="1" dirty="0"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r>
              <a:rPr lang="en-GB" sz="7200" b="1" dirty="0">
                <a:effectLst/>
                <a:ea typeface="Times New Roman" panose="02020603050405020304" pitchFamily="18" charset="0"/>
              </a:rPr>
              <a:t>Remember why you are reading this article.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7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Read the abstract and skim the article: Does it meet your purpose?  If not, ditch it at this point.</a:t>
            </a:r>
          </a:p>
          <a:p>
            <a:pPr marL="0" indent="0">
              <a:lnSpc>
                <a:spcPct val="115000"/>
              </a:lnSpc>
              <a:spcBef>
                <a:spcPts val="1000"/>
              </a:spcBef>
              <a:buNone/>
            </a:pPr>
            <a:r>
              <a:rPr lang="en-GB" sz="7200" b="1" dirty="0">
                <a:effectLst/>
                <a:ea typeface="Times New Roman" panose="02020603050405020304" pitchFamily="18" charset="0"/>
              </a:rPr>
              <a:t>Take down the reference details, etc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7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Make sure that you have all the information you need to acknowledge your source and so you can find it again if you need to.  </a:t>
            </a:r>
          </a:p>
          <a:p>
            <a:pPr marL="1081088" lvl="0" indent="-452438">
              <a:lnSpc>
                <a:spcPct val="115000"/>
              </a:lnSpc>
              <a:buFont typeface="Wingdings" panose="05000000000000000000" pitchFamily="2" charset="2"/>
              <a:buChar char="q"/>
            </a:pPr>
            <a:r>
              <a:rPr lang="en-GB" sz="7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Author</a:t>
            </a:r>
          </a:p>
          <a:p>
            <a:pPr marL="1081088" lvl="0" indent="-452438">
              <a:lnSpc>
                <a:spcPct val="115000"/>
              </a:lnSpc>
              <a:buFont typeface="Wingdings" panose="05000000000000000000" pitchFamily="2" charset="2"/>
              <a:buChar char="q"/>
            </a:pPr>
            <a:r>
              <a:rPr lang="en-GB" sz="7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Article title, </a:t>
            </a:r>
          </a:p>
          <a:p>
            <a:pPr marL="1081088" lvl="0" indent="-452438">
              <a:lnSpc>
                <a:spcPct val="115000"/>
              </a:lnSpc>
              <a:buFont typeface="Wingdings" panose="05000000000000000000" pitchFamily="2" charset="2"/>
              <a:buChar char="q"/>
            </a:pPr>
            <a:r>
              <a:rPr lang="en-GB" sz="7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Year of publication and </a:t>
            </a:r>
            <a:br>
              <a:rPr lang="en-GB" sz="7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7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Journal title.  </a:t>
            </a:r>
          </a:p>
          <a:p>
            <a:pPr marL="1081088" lvl="0" indent="-452438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q"/>
            </a:pPr>
            <a:r>
              <a:rPr lang="en-GB" sz="7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Volume, issue and page numbers.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en-GB" sz="7400" b="1" dirty="0">
                <a:effectLst/>
                <a:ea typeface="Times New Roman" panose="02020603050405020304" pitchFamily="18" charset="0"/>
              </a:rPr>
              <a:t> </a:t>
            </a:r>
          </a:p>
          <a:p>
            <a:pPr marL="0" indent="0">
              <a:spcAft>
                <a:spcPts val="10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199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115A3-2F83-4842-BF59-11E58E4A5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Read the abstract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or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 </a:t>
            </a:r>
            <a:b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EEFEA-0901-4612-850B-015A251ED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can be a good way of establishing the research questions.  Usually authors give signposts to the most important parts of their writing.  Take a note of any key issues and concepts.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Take a quick look at any diagrams and tables of results.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3806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8F25B-624A-45CD-8FB8-7AF074E5C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115000"/>
              </a:lnSpc>
              <a:spcBef>
                <a:spcPts val="1000"/>
              </a:spcBef>
            </a:pP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Skip to the end and read the conclusion</a:t>
            </a:r>
            <a:b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EF16E-2687-4F95-B551-6FE0EDEC2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will help you confirm what the author's main ideas are.  </a:t>
            </a:r>
          </a:p>
          <a:p>
            <a:r>
              <a:rPr lang="en-GB" sz="36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ote key findings and any key quotations.</a:t>
            </a:r>
            <a:b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07652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72F5C-5CAE-4C8B-B556-C3FE69137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Pause to REFLECT …</a:t>
            </a:r>
            <a:b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2CC0B-CD11-40F9-B4E0-4CAAF5088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 should have a good idea of what the research is about and the conclusions. 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 the main ideas clear – do you need to skim and scan and clarify some things? 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You might want to annotate and highlight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0744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610B3-44DC-4644-91A2-53A4F3337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1000"/>
              </a:spcBef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If you decide to read more …</a:t>
            </a:r>
            <a:b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726DE-1CC6-45C8-AA8B-EA56E76512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 </a:t>
            </a:r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 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sections which require closer reading.  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Scan for specific information such as  - how is supporting evidence demonstrated?  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Have a list of questions in mind – be critical.</a:t>
            </a:r>
            <a:b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555003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8D471-CDFB-4A8D-AEB3-9EF86E911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 critical … Evaluate …</a:t>
            </a:r>
            <a:b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1BEDA-D610-4CA6-A2BC-BF50FE5AD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Look for the theoretical basis, whether the methods are sound and the analysis appropriate 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Watch for issues concerning statistical significance and reliability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 yourself whether there is any bias, particular influences or conflicts of interest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Think about possible alternatives.  Different ways of doing this or other possible conclusions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8380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0E257-D10D-4987-80EF-3F41DDB54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Check the reference list … …</a:t>
            </a:r>
            <a:b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4CBF3-4180-4E16-96A0-530D7531D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sources has the author used?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anything missing? 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Feeding forward - 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 there other books or articles that might help you?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078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33984-64A0-4163-B661-215931DA5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How can I use my notes ON THIS PAPER?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F8D93-C10D-4CA5-A73A-D2CAA7EBF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675120" cy="3962266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To make a point </a:t>
            </a:r>
          </a:p>
          <a:p>
            <a:r>
              <a:rPr lang="en-GB" sz="2800" dirty="0">
                <a:solidFill>
                  <a:schemeClr val="tx2"/>
                </a:solidFill>
              </a:rPr>
              <a:t>To advance an argument </a:t>
            </a:r>
          </a:p>
          <a:p>
            <a:r>
              <a:rPr lang="en-GB" sz="2800" dirty="0">
                <a:solidFill>
                  <a:schemeClr val="tx2"/>
                </a:solidFill>
              </a:rPr>
              <a:t>To test an idea </a:t>
            </a:r>
          </a:p>
          <a:p>
            <a:r>
              <a:rPr lang="en-GB" sz="2800" dirty="0">
                <a:solidFill>
                  <a:schemeClr val="tx2"/>
                </a:solidFill>
              </a:rPr>
              <a:t>To make comparisons – Compare and Contract</a:t>
            </a:r>
          </a:p>
          <a:p>
            <a:r>
              <a:rPr lang="en-GB" sz="2800" dirty="0">
                <a:solidFill>
                  <a:schemeClr val="tx2"/>
                </a:solidFill>
              </a:rPr>
              <a:t>To develop my own view </a:t>
            </a:r>
          </a:p>
          <a:p>
            <a:r>
              <a:rPr lang="en-GB" sz="2800" dirty="0">
                <a:solidFill>
                  <a:schemeClr val="tx2"/>
                </a:solidFill>
              </a:rPr>
              <a:t>To draw conclusions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F0B57A-3EFE-4137-B704-CC532839C0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86" r="6928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215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04C55-FC97-4DBD-8CC6-F801A4805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on speed reading</a:t>
            </a:r>
          </a:p>
        </p:txBody>
      </p:sp>
      <p:pic>
        <p:nvPicPr>
          <p:cNvPr id="2050" name="Picture 2" descr="Image result for Speed Reading">
            <a:extLst>
              <a:ext uri="{FF2B5EF4-FFF2-40B4-BE49-F238E27FC236}">
                <a16:creationId xmlns:a16="http://schemas.microsoft.com/office/drawing/2014/main" id="{DD2AE628-9B24-4464-873D-66549DA4BD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4742" y="1296516"/>
            <a:ext cx="2656115" cy="1640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1344C1F9-4831-4BB5-8E47-687EAD227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947886"/>
            <a:ext cx="11430000" cy="2910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image of speed reading">
            <a:extLst>
              <a:ext uri="{FF2B5EF4-FFF2-40B4-BE49-F238E27FC236}">
                <a16:creationId xmlns:a16="http://schemas.microsoft.com/office/drawing/2014/main" id="{059F2744-1F36-4EBB-90CD-28D5FA82F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670" y="2024938"/>
            <a:ext cx="25050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7510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522AA-FAA0-4E62-89F4-CA16DDF1D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SPEED WRITING AND UNDERSTANDING RESEARCH PAPERS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A9030-EDC9-4983-9D4F-702DE6D81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Choose ONE paper from the six on Moodle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Work through the Speed Reading Exercise 2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Report the main points of your paper in a critique to your peers</a:t>
            </a:r>
          </a:p>
        </p:txBody>
      </p:sp>
    </p:spTree>
    <p:extLst>
      <p:ext uri="{BB962C8B-B14F-4D97-AF65-F5344CB8AC3E}">
        <p14:creationId xmlns:p14="http://schemas.microsoft.com/office/powerpoint/2010/main" val="40389148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8 stages in research process">
            <a:extLst>
              <a:ext uri="{FF2B5EF4-FFF2-40B4-BE49-F238E27FC236}">
                <a16:creationId xmlns:a16="http://schemas.microsoft.com/office/drawing/2014/main" id="{A5617ED4-DBF9-49B3-8924-DB915ABD16CE}"/>
              </a:ext>
            </a:extLst>
          </p:cNvPr>
          <p:cNvPicPr>
            <a:picLocks noGrp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876693"/>
            <a:ext cx="11849493" cy="59813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42620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200F5-1450-4A4B-A7BB-6BA050F5C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 PROCESS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6CBE6-26DC-4DC4-8225-7E66123346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1500"/>
              </a:spcAft>
            </a:pPr>
            <a:r>
              <a:rPr lang="en-GB" sz="1800" b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research process </a:t>
            </a:r>
            <a:r>
              <a:rPr lang="en-GB" sz="1800" b="1" dirty="0">
                <a:solidFill>
                  <a:srgbClr val="151515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within the diagram </a:t>
            </a:r>
            <a:r>
              <a:rPr lang="en-GB" sz="1800" b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the previous slide defines a research process. </a:t>
            </a:r>
          </a:p>
          <a:p>
            <a:pPr>
              <a:lnSpc>
                <a:spcPct val="107000"/>
              </a:lnSpc>
              <a:spcAft>
                <a:spcPts val="1500"/>
              </a:spcAft>
            </a:pPr>
            <a:r>
              <a:rPr lang="en-GB" sz="1800" b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an outline of the commitment that have to follow to </a:t>
            </a:r>
            <a:r>
              <a:rPr lang="en-GB" sz="1800" b="1" dirty="0">
                <a:solidFill>
                  <a:srgbClr val="151515"/>
                </a:solidFill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conduct your r</a:t>
            </a:r>
            <a:r>
              <a:rPr lang="en-GB" sz="1800" b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esearch study and write your dissertation.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500"/>
              </a:spcAft>
            </a:pPr>
            <a:r>
              <a:rPr lang="en-GB" sz="1800" b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Each stage is dependent upon the others.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500"/>
              </a:spcAft>
            </a:pPr>
            <a:r>
              <a:rPr lang="en-GB" sz="1800" b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researcher can’t analyse data (Step 7) unless data has been collected (Step 6). A researcher can’t write a report (Step 8) unless data has been collected and analysed (Step 7).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500"/>
              </a:spcAft>
            </a:pPr>
            <a:r>
              <a:rPr lang="en-GB" sz="1800" b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then is a system of </a:t>
            </a:r>
            <a:r>
              <a:rPr lang="en-GB" sz="1800" b="1" i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interdependent related stages</a:t>
            </a:r>
            <a:r>
              <a:rPr lang="en-GB" sz="1800" b="1" dirty="0">
                <a:solidFill>
                  <a:srgbClr val="151515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8517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24E1A04-39B9-40B4-9262-CDD9ED752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81B9858-A5E9-4EB2-830E-72BB81A84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83B291D-F718-46F4-AF9D-812BD0032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6261C36-54A7-4257-8145-A85D30C0E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140C5F6-42D5-4D5D-9636-0329EEFBA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2152AAD0-DE65-4CAB-B590-741B05F3D0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1" r="24037"/>
          <a:stretch/>
        </p:blipFill>
        <p:spPr bwMode="auto">
          <a:xfrm>
            <a:off x="1" y="10"/>
            <a:ext cx="4637078" cy="426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9C826B17-260B-4FD6-8557-4EA289D567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" r="5964"/>
          <a:stretch/>
        </p:blipFill>
        <p:spPr bwMode="auto">
          <a:xfrm>
            <a:off x="4628829" y="10"/>
            <a:ext cx="7563171" cy="426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7B86AA49-59FB-4D17-9D38-11C2DA821A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" r="5387" b="4"/>
          <a:stretch/>
        </p:blipFill>
        <p:spPr bwMode="auto">
          <a:xfrm>
            <a:off x="-3048" y="4265879"/>
            <a:ext cx="4650796" cy="259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457E30F7-3253-4621-AB18-6A383D3A3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498" y="4267831"/>
            <a:ext cx="7552502" cy="2590169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307E2-9D09-4DEC-97FD-067841A70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9842" y="4571122"/>
            <a:ext cx="6591957" cy="10379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Developing research eyes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511716F-C8C9-48CB-86A8-4C70AC74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9842" y="5666704"/>
            <a:ext cx="6591957" cy="4629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200" cap="all" dirty="0">
                <a:solidFill>
                  <a:srgbClr val="FFFFFF">
                    <a:alpha val="75000"/>
                  </a:srgbClr>
                </a:solidFill>
              </a:rPr>
              <a:t>Spot the issues … … …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305829B-9491-4F93-8853-9BCABA78F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20158"/>
            <a:ext cx="12188952" cy="9144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1F966F2-031A-4EA8-B214-62BED34FF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1359" y="-460"/>
            <a:ext cx="9144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0463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B34D440-E359-4CB9-B8E8-81977A860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1957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C:\Users\s.stewart\AppData\Local\Microsoft\Windows\Temporary Internet Files\Content.IE5\TB2LM4J7\17192-illustration-of-a-human-eye-pv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587" y="1014790"/>
            <a:ext cx="3217333" cy="169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.stewart\AppData\Local\Microsoft\Windows\Temporary Internet Files\Content.IE5\TB2LM4J7\17192-illustration-of-a-human-eye-pv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587" y="4147375"/>
            <a:ext cx="3217333" cy="169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288FC14-B788-4FBC-9C5E-BC4892F5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06" y="0"/>
            <a:ext cx="7571045" cy="6858000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4707" y="578599"/>
            <a:ext cx="6400367" cy="131008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Spot the issues…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7590" y="2194527"/>
            <a:ext cx="6397545" cy="4061676"/>
          </a:xfrm>
        </p:spPr>
        <p:txBody>
          <a:bodyPr>
            <a:normAutofit/>
          </a:bodyPr>
          <a:lstStyle/>
          <a:p>
            <a:endParaRPr lang="en-GB" i="1" dirty="0">
              <a:solidFill>
                <a:srgbClr val="FFFFFF"/>
              </a:solidFill>
            </a:endParaRPr>
          </a:p>
          <a:p>
            <a:r>
              <a:rPr lang="en-GB" sz="4800" i="1" dirty="0">
                <a:solidFill>
                  <a:srgbClr val="FFFFFF"/>
                </a:solidFill>
              </a:rPr>
              <a:t>This research aims to find out what people think about television. </a:t>
            </a:r>
          </a:p>
          <a:p>
            <a:endParaRPr lang="en-GB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6268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337D7-1B8C-46E2-9005-52B48501F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This research aims to find out what people think about television. </a:t>
            </a:r>
            <a:br>
              <a:rPr lang="en-GB" i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16E61-0EA6-4939-B0AB-BB818E621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sz="2800" dirty="0"/>
              <a:t>This is broad and obscure. I would want to know what ‘people’ and what ‘television’? </a:t>
            </a:r>
          </a:p>
          <a:p>
            <a:pPr lvl="1"/>
            <a:r>
              <a:rPr lang="en-GB" sz="2800" dirty="0"/>
              <a:t>What would be the purpose of this research? Who would want to know the results? No point in repeating research. </a:t>
            </a:r>
          </a:p>
          <a:p>
            <a:pPr marL="457200" lvl="1" indent="0">
              <a:buNone/>
            </a:pPr>
            <a:endParaRPr lang="en-GB" sz="2800" dirty="0"/>
          </a:p>
          <a:p>
            <a:pPr marL="457200" lvl="1" indent="0">
              <a:buNone/>
            </a:pPr>
            <a:r>
              <a:rPr lang="en-GB" sz="3600" b="1" dirty="0"/>
              <a:t>What is the educational value of children’s programming according to teachers? </a:t>
            </a:r>
            <a:endParaRPr lang="en-US" sz="36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565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5DC838F-9824-40D4-99E8-23AC7E0CC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5BDD2-C9EA-4F0B-A40B-FA51F0DF2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986411"/>
            <a:ext cx="3568661" cy="1872388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2"/>
                </a:solidFill>
              </a:rPr>
              <a:t>Spot the issues    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96C80A-AD75-4A79-8E0F-4310D630D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5403703-687D-4B06-AF9E-20C958B38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9668A7F-C3EA-4352-BA87-B9203382C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359E49D5-14F0-4780-B805-B0A189563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121" y="1192196"/>
            <a:ext cx="3694732" cy="194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A4840C94-30A8-41D1-801D-A0895DE68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41830" y="1192197"/>
            <a:ext cx="3694731" cy="194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349C0CE7-7082-4BF3-A1D5-DDF3383FA1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2147" y="1189933"/>
            <a:ext cx="3703320" cy="195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0392" y="3956050"/>
            <a:ext cx="7225075" cy="2319020"/>
          </a:xfrm>
        </p:spPr>
        <p:txBody>
          <a:bodyPr>
            <a:normAutofit fontScale="77500" lnSpcReduction="20000"/>
          </a:bodyPr>
          <a:lstStyle/>
          <a:p>
            <a:endParaRPr lang="en-GB" i="1" dirty="0"/>
          </a:p>
          <a:p>
            <a:endParaRPr lang="en-GB" i="1" dirty="0"/>
          </a:p>
          <a:p>
            <a:r>
              <a:rPr lang="en-GB" sz="3600" i="1" dirty="0"/>
              <a:t>I want to find out how many local residents are interested in a play scheme for children during the summer holiday.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583010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594F4-C30A-4A26-98E7-4D4F32BCA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600" i="1">
                <a:solidFill>
                  <a:srgbClr val="FFFEFF"/>
                </a:solidFill>
              </a:rPr>
            </a:br>
            <a:br>
              <a:rPr lang="en-GB" sz="2600" i="1">
                <a:solidFill>
                  <a:srgbClr val="FFFEFF"/>
                </a:solidFill>
              </a:rPr>
            </a:br>
            <a:br>
              <a:rPr lang="en-GB" sz="2600" i="1">
                <a:solidFill>
                  <a:srgbClr val="FFFEFF"/>
                </a:solidFill>
              </a:rPr>
            </a:br>
            <a:r>
              <a:rPr lang="en-GB" sz="2600" b="1" i="1">
                <a:solidFill>
                  <a:srgbClr val="FFFEFF"/>
                </a:solidFill>
              </a:rPr>
              <a:t>How many local residents are interested in a play scheme for children during the summer holiday?</a:t>
            </a:r>
            <a:br>
              <a:rPr lang="en-GB" sz="2600" b="1" i="1">
                <a:solidFill>
                  <a:srgbClr val="FFFEFF"/>
                </a:solidFill>
              </a:rPr>
            </a:br>
            <a:br>
              <a:rPr lang="en-GB" sz="2600">
                <a:solidFill>
                  <a:srgbClr val="FFFEFF"/>
                </a:solidFill>
              </a:rPr>
            </a:br>
            <a:endParaRPr lang="en-GB" sz="2600">
              <a:solidFill>
                <a:srgbClr val="FFFEFF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9FE2AEF-C78D-4168-8299-87E25AF18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endParaRPr lang="en-GB" i="1" dirty="0"/>
          </a:p>
          <a:p>
            <a:endParaRPr lang="en-GB" i="1" dirty="0"/>
          </a:p>
          <a:p>
            <a:r>
              <a:rPr lang="en-GB" sz="3200" i="1" dirty="0"/>
              <a:t>All</a:t>
            </a:r>
            <a:r>
              <a:rPr lang="en-GB" sz="3200" dirty="0"/>
              <a:t> local residents? </a:t>
            </a:r>
          </a:p>
          <a:p>
            <a:pPr lvl="1"/>
            <a:r>
              <a:rPr lang="en-GB" sz="3200" dirty="0"/>
              <a:t>Only if they’re ‘interested’… or whether they would want to actually </a:t>
            </a:r>
            <a:r>
              <a:rPr lang="en-GB" sz="3200" i="1" dirty="0"/>
              <a:t>use</a:t>
            </a:r>
            <a:r>
              <a:rPr lang="en-GB" sz="3200" dirty="0"/>
              <a:t> it? </a:t>
            </a:r>
          </a:p>
          <a:p>
            <a:pPr lvl="1"/>
            <a:r>
              <a:rPr lang="en-GB" sz="3200" dirty="0"/>
              <a:t>Would residents be happy to use the scheme if it was run? What is your interest in this?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91343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2B987CB1-6ECF-4BF1-9727-C2C4E58F5D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139" y="853915"/>
            <a:ext cx="5331481" cy="281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C:\Users\s.stewart\AppData\Local\Microsoft\Windows\Temporary Internet Files\Content.IE5\TB2LM4J7\17192-illustration-of-a-human-eye-pv[1].png">
            <a:extLst>
              <a:ext uri="{FF2B5EF4-FFF2-40B4-BE49-F238E27FC236}">
                <a16:creationId xmlns:a16="http://schemas.microsoft.com/office/drawing/2014/main" id="{493445CE-9C6E-40F8-A43A-3F22D1B794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5" y="853916"/>
            <a:ext cx="5331478" cy="281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AEF98-BB36-40A8-871F-40036DB49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96992"/>
            <a:ext cx="3353432" cy="160701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Spot the issues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1491" y="4596992"/>
            <a:ext cx="7240909" cy="18591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1600" i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600" i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3300" i="1" dirty="0">
                <a:solidFill>
                  <a:srgbClr val="FFFFFF"/>
                </a:solidFill>
              </a:rPr>
              <a:t>My project is to do some research into autism, find out what people do when their relatives have it and what support they can get and how doctors deal with it. </a:t>
            </a: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416632"/>
      </p:ext>
    </p:extLst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C2ECC-47D2-4B21-8CCB-C3DF3EF0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b="1">
                <a:solidFill>
                  <a:srgbClr val="FFFEFF"/>
                </a:solidFill>
              </a:rPr>
            </a:br>
            <a:br>
              <a:rPr lang="en-GB" sz="2400" b="1">
                <a:solidFill>
                  <a:srgbClr val="FFFEFF"/>
                </a:solidFill>
              </a:rPr>
            </a:br>
            <a:r>
              <a:rPr lang="en-GB" sz="2400" b="1">
                <a:solidFill>
                  <a:srgbClr val="FFFEFF"/>
                </a:solidFill>
              </a:rPr>
              <a:t>Research into autism, find out what people do when their relatives have it and what support they can get and how doctors deal with it. </a:t>
            </a:r>
            <a:br>
              <a:rPr lang="en-GB" sz="2400">
                <a:solidFill>
                  <a:srgbClr val="FFFEFF"/>
                </a:solidFill>
              </a:rPr>
            </a:br>
            <a:endParaRPr lang="en-GB" sz="2400">
              <a:solidFill>
                <a:srgbClr val="FFFE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- </a:t>
            </a:r>
            <a:r>
              <a:rPr lang="en-GB" sz="3600" dirty="0"/>
              <a:t>What do you think about the way this question has been written?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- What questions would you ask if you were supervising this student?</a:t>
            </a:r>
          </a:p>
        </p:txBody>
      </p:sp>
    </p:spTree>
    <p:extLst>
      <p:ext uri="{BB962C8B-B14F-4D97-AF65-F5344CB8AC3E}">
        <p14:creationId xmlns:p14="http://schemas.microsoft.com/office/powerpoint/2010/main" val="4041323015"/>
      </p:ext>
    </p:extLst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-76200"/>
            <a:ext cx="8229600" cy="1143000"/>
          </a:xfrm>
        </p:spPr>
        <p:txBody>
          <a:bodyPr/>
          <a:lstStyle/>
          <a:p>
            <a:r>
              <a:rPr lang="en-GB" dirty="0"/>
              <a:t>Now consider </a:t>
            </a:r>
            <a:r>
              <a:rPr lang="en-GB" b="1" dirty="0"/>
              <a:t>your</a:t>
            </a:r>
            <a:r>
              <a:rPr lang="en-GB" dirty="0"/>
              <a:t> research…</a:t>
            </a:r>
            <a:endParaRPr lang="en-US" dirty="0"/>
          </a:p>
        </p:txBody>
      </p:sp>
      <p:sp>
        <p:nvSpPr>
          <p:cNvPr id="4" name="Oval 3"/>
          <p:cNvSpPr/>
          <p:nvPr/>
        </p:nvSpPr>
        <p:spPr>
          <a:xfrm>
            <a:off x="1724890" y="1084118"/>
            <a:ext cx="2590800" cy="1295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What?</a:t>
            </a:r>
          </a:p>
          <a:p>
            <a:pPr algn="ctr"/>
            <a:r>
              <a:rPr lang="en-GB" sz="2000" dirty="0"/>
              <a:t>What is your research?</a:t>
            </a:r>
            <a:endParaRPr lang="en-US" sz="2000" dirty="0"/>
          </a:p>
        </p:txBody>
      </p:sp>
      <p:sp>
        <p:nvSpPr>
          <p:cNvPr id="6" name="Oval 5"/>
          <p:cNvSpPr/>
          <p:nvPr/>
        </p:nvSpPr>
        <p:spPr>
          <a:xfrm>
            <a:off x="4457701" y="1333500"/>
            <a:ext cx="2701636" cy="16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Why?</a:t>
            </a:r>
          </a:p>
          <a:p>
            <a:pPr algn="ctr"/>
            <a:r>
              <a:rPr lang="en-GB" sz="1600" dirty="0"/>
              <a:t>Why do you want to do the research?</a:t>
            </a:r>
          </a:p>
          <a:p>
            <a:pPr algn="ctr"/>
            <a:r>
              <a:rPr lang="en-GB" sz="1600" dirty="0"/>
              <a:t>(Consider the reason you’re conducting this research!) </a:t>
            </a:r>
            <a:endParaRPr lang="en-US" sz="1600" dirty="0"/>
          </a:p>
        </p:txBody>
      </p:sp>
      <p:sp>
        <p:nvSpPr>
          <p:cNvPr id="7" name="Oval 6"/>
          <p:cNvSpPr/>
          <p:nvPr/>
        </p:nvSpPr>
        <p:spPr>
          <a:xfrm>
            <a:off x="4585855" y="3771900"/>
            <a:ext cx="2209800" cy="1447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Where? </a:t>
            </a:r>
          </a:p>
          <a:p>
            <a:pPr algn="ctr"/>
            <a:r>
              <a:rPr lang="en-GB" sz="1600" dirty="0"/>
              <a:t>Where are you going to conduct your research? </a:t>
            </a:r>
            <a:endParaRPr lang="en-US" sz="1600" dirty="0"/>
          </a:p>
        </p:txBody>
      </p:sp>
      <p:sp>
        <p:nvSpPr>
          <p:cNvPr id="8" name="Oval 7"/>
          <p:cNvSpPr/>
          <p:nvPr/>
        </p:nvSpPr>
        <p:spPr>
          <a:xfrm>
            <a:off x="1676400" y="2971800"/>
            <a:ext cx="2604654" cy="1524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When? </a:t>
            </a:r>
          </a:p>
          <a:p>
            <a:pPr algn="ctr"/>
            <a:r>
              <a:rPr lang="en-GB" sz="1600" dirty="0"/>
              <a:t>When are you going to complete each stage? </a:t>
            </a:r>
            <a:endParaRPr lang="en-US" sz="1600" dirty="0"/>
          </a:p>
        </p:txBody>
      </p:sp>
      <p:sp>
        <p:nvSpPr>
          <p:cNvPr id="3" name="Rounded Rectangle 2"/>
          <p:cNvSpPr/>
          <p:nvPr/>
        </p:nvSpPr>
        <p:spPr>
          <a:xfrm>
            <a:off x="7467600" y="2189018"/>
            <a:ext cx="2805546" cy="4343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Firstly</a:t>
            </a:r>
            <a:r>
              <a:rPr lang="en-GB" dirty="0"/>
              <a:t>: Explain the 4 W’s of your research … you have 2 minutes!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Secondly: </a:t>
            </a:r>
            <a:r>
              <a:rPr lang="en-GB" dirty="0"/>
              <a:t>What questions do you have about the research ideas you have heard? </a:t>
            </a:r>
            <a:endParaRPr lang="en-GB" b="1" dirty="0"/>
          </a:p>
          <a:p>
            <a:pPr algn="ctr"/>
            <a:endParaRPr lang="en-GB" dirty="0"/>
          </a:p>
          <a:p>
            <a:pPr algn="ctr"/>
            <a:endParaRPr lang="en-US" dirty="0"/>
          </a:p>
        </p:txBody>
      </p:sp>
      <p:sp>
        <p:nvSpPr>
          <p:cNvPr id="10" name="Arc 9"/>
          <p:cNvSpPr/>
          <p:nvPr/>
        </p:nvSpPr>
        <p:spPr>
          <a:xfrm>
            <a:off x="3200400" y="1084118"/>
            <a:ext cx="2667000" cy="516082"/>
          </a:xfrm>
          <a:prstGeom prst="arc">
            <a:avLst>
              <a:gd name="adj1" fmla="val 11456465"/>
              <a:gd name="adj2" fmla="val 2148251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3615626" y="2532142"/>
            <a:ext cx="1386478" cy="2837264"/>
          </a:xfrm>
          <a:custGeom>
            <a:avLst/>
            <a:gdLst>
              <a:gd name="connsiteX0" fmla="*/ 1081065 w 1386478"/>
              <a:gd name="connsiteY0" fmla="*/ 58658 h 2837264"/>
              <a:gd name="connsiteX1" fmla="*/ 416047 w 1386478"/>
              <a:gd name="connsiteY1" fmla="*/ 58658 h 2837264"/>
              <a:gd name="connsiteX2" fmla="*/ 277501 w 1386478"/>
              <a:gd name="connsiteY2" fmla="*/ 668258 h 2837264"/>
              <a:gd name="connsiteX3" fmla="*/ 1302738 w 1386478"/>
              <a:gd name="connsiteY3" fmla="*/ 612840 h 2837264"/>
              <a:gd name="connsiteX4" fmla="*/ 1178047 w 1386478"/>
              <a:gd name="connsiteY4" fmla="*/ 1554949 h 2837264"/>
              <a:gd name="connsiteX5" fmla="*/ 410 w 1386478"/>
              <a:gd name="connsiteY5" fmla="*/ 2164549 h 2837264"/>
              <a:gd name="connsiteX6" fmla="*/ 1039501 w 1386478"/>
              <a:gd name="connsiteY6" fmla="*/ 2524767 h 2837264"/>
              <a:gd name="connsiteX7" fmla="*/ 623865 w 1386478"/>
              <a:gd name="connsiteY7" fmla="*/ 2815713 h 2837264"/>
              <a:gd name="connsiteX8" fmla="*/ 568447 w 1386478"/>
              <a:gd name="connsiteY8" fmla="*/ 2815713 h 2837264"/>
              <a:gd name="connsiteX9" fmla="*/ 568447 w 1386478"/>
              <a:gd name="connsiteY9" fmla="*/ 2815713 h 283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86478" h="2837264">
                <a:moveTo>
                  <a:pt x="1081065" y="58658"/>
                </a:moveTo>
                <a:cubicBezTo>
                  <a:pt x="815519" y="7858"/>
                  <a:pt x="549974" y="-42942"/>
                  <a:pt x="416047" y="58658"/>
                </a:cubicBezTo>
                <a:cubicBezTo>
                  <a:pt x="282120" y="160258"/>
                  <a:pt x="129719" y="575894"/>
                  <a:pt x="277501" y="668258"/>
                </a:cubicBezTo>
                <a:cubicBezTo>
                  <a:pt x="425283" y="760622"/>
                  <a:pt x="1152647" y="465058"/>
                  <a:pt x="1302738" y="612840"/>
                </a:cubicBezTo>
                <a:cubicBezTo>
                  <a:pt x="1452829" y="760622"/>
                  <a:pt x="1395102" y="1296331"/>
                  <a:pt x="1178047" y="1554949"/>
                </a:cubicBezTo>
                <a:cubicBezTo>
                  <a:pt x="960992" y="1813567"/>
                  <a:pt x="23501" y="2002913"/>
                  <a:pt x="410" y="2164549"/>
                </a:cubicBezTo>
                <a:cubicBezTo>
                  <a:pt x="-22681" y="2326185"/>
                  <a:pt x="935592" y="2416240"/>
                  <a:pt x="1039501" y="2524767"/>
                </a:cubicBezTo>
                <a:cubicBezTo>
                  <a:pt x="1143410" y="2633294"/>
                  <a:pt x="702374" y="2767222"/>
                  <a:pt x="623865" y="2815713"/>
                </a:cubicBezTo>
                <a:cubicBezTo>
                  <a:pt x="545356" y="2864204"/>
                  <a:pt x="568447" y="2815713"/>
                  <a:pt x="568447" y="2815713"/>
                </a:cubicBezTo>
                <a:lnTo>
                  <a:pt x="568447" y="281571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:\Program Files\Microsoft Office\MEDIA\CAGCAT10\j02932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27483">
            <a:off x="8955855" y="861579"/>
            <a:ext cx="1565453" cy="115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9097906"/>
      </p:ext>
    </p:extLst>
  </p:cSld>
  <p:clrMapOvr>
    <a:masterClrMapping/>
  </p:clrMapOvr>
  <p:transition spd="slow">
    <p:push dir="u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708C2-4770-4566-934B-FEBAEA476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/>
                </a:solidFill>
              </a:rPr>
              <a:t>The importance of the question …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0103801-5B30-4D0C-8C3B-1A1143B02D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1" r="12675"/>
          <a:stretch/>
        </p:blipFill>
        <p:spPr bwMode="auto">
          <a:xfrm>
            <a:off x="4654295" y="10"/>
            <a:ext cx="753770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9736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7DCB8-4415-4B03-848F-4360D584A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led activities: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B4BBD-BC36-469F-992A-6320E964C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624189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BCCCFF4-7B0F-46DD-B1CA-AF9C149CBC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771" y="2103121"/>
            <a:ext cx="6197600" cy="303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1434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EF914-7F9E-4658-A136-25DDD2319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Student led activities: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D255F-382E-47FD-9213-B51E14B784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8302" y="2103120"/>
            <a:ext cx="6949439" cy="4410222"/>
          </a:xfrm>
        </p:spPr>
        <p:txBody>
          <a:bodyPr>
            <a:normAutofit fontScale="55000" lnSpcReduction="20000"/>
          </a:bodyPr>
          <a:lstStyle/>
          <a:p>
            <a:r>
              <a:rPr lang="en-GB" sz="5800" dirty="0"/>
              <a:t>Bring a piece of writing - a research paper in your field that you think is especially well-written. </a:t>
            </a:r>
          </a:p>
          <a:p>
            <a:r>
              <a:rPr lang="en-GB" sz="5800" dirty="0"/>
              <a:t>Each student to lead a discussion to defend their choice</a:t>
            </a:r>
          </a:p>
          <a:p>
            <a:r>
              <a:rPr lang="en-GB" sz="5800" dirty="0"/>
              <a:t>Read over it as a group and talk about what the author did in the piece that made it so effective.</a:t>
            </a:r>
          </a:p>
          <a:p>
            <a:endParaRPr lang="en-GB" sz="5800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233EA4-55A3-4E1E-B089-2B59B199A32A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92" r="-2" b="-2"/>
          <a:stretch/>
        </p:blipFill>
        <p:spPr bwMode="auto">
          <a:xfrm>
            <a:off x="7962314" y="2014194"/>
            <a:ext cx="3542714" cy="3749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43832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CF9E6-2E28-4F1E-AD3C-BE6381287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HAVE WE MET THE Aims of this lesson: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5930B6-1678-4320-B7B5-E96F5053C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8348331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7626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BA827-A557-48FF-B3F4-A4BA2E92D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FEEDBACK AND SUGGESTIONS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73671B-7E6C-4818-9215-D787E27032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44" r="-2" b="-2"/>
          <a:stretch/>
        </p:blipFill>
        <p:spPr>
          <a:xfrm>
            <a:off x="4654295" y="457200"/>
            <a:ext cx="7086151" cy="589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0063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315C6-52CB-44A6-A66C-C2F75015A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WEEK NEXT WEEK, THEN 3 NOVEMBER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ACE82-9D4E-4075-8F8A-25ABA81C0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Supervision sessions – as timetabled on Moodle: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Whilst not engaged in one-to-one supervision, students are directed to the asynchronous work on the Moodle toggle for this lesson.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0151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9D706-97A4-4C0C-8CDC-01EF78BFF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ROUND:</a:t>
            </a:r>
          </a:p>
        </p:txBody>
      </p:sp>
      <p:pic>
        <p:nvPicPr>
          <p:cNvPr id="1028" name="Picture 4" descr="Diverse People in a Circle with Connection Concept.  royalty free stock images">
            <a:extLst>
              <a:ext uri="{FF2B5EF4-FFF2-40B4-BE49-F238E27FC236}">
                <a16:creationId xmlns:a16="http://schemas.microsoft.com/office/drawing/2014/main" id="{C240352D-1E1D-407F-B87D-7531B9DDF3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885" y="2278743"/>
            <a:ext cx="9710058" cy="373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9098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1130</Words>
  <Application>Microsoft Office PowerPoint</Application>
  <PresentationFormat>Widescreen</PresentationFormat>
  <Paragraphs>156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Arial</vt:lpstr>
      <vt:lpstr>Calibri</vt:lpstr>
      <vt:lpstr>Franklin Gothic Book</vt:lpstr>
      <vt:lpstr>Franklin Gothic Demi</vt:lpstr>
      <vt:lpstr>Garamond</vt:lpstr>
      <vt:lpstr>Gill Sans MT</vt:lpstr>
      <vt:lpstr>Segoe UI</vt:lpstr>
      <vt:lpstr>Wingdings</vt:lpstr>
      <vt:lpstr>Wingdings 2</vt:lpstr>
      <vt:lpstr>DividendVTI</vt:lpstr>
      <vt:lpstr>Writing an introduction and speed reading</vt:lpstr>
      <vt:lpstr>OPENING ROUND:</vt:lpstr>
      <vt:lpstr>Aims of this lesson:</vt:lpstr>
      <vt:lpstr>Discussion on your asynchronous learning: Writing an Introduction and speed reading …</vt:lpstr>
      <vt:lpstr>The research onion</vt:lpstr>
      <vt:lpstr>Discussion on your asynchronous learning: Writing an Introduction [Con’t]</vt:lpstr>
      <vt:lpstr>PowerPoint Presentation</vt:lpstr>
      <vt:lpstr>Discussion on your asynchronous learning: Writing an Introduction</vt:lpstr>
      <vt:lpstr>DRAFT INTRODUCTION</vt:lpstr>
      <vt:lpstr>How long does it take you to read a research paper?</vt:lpstr>
      <vt:lpstr>Read the abstract or introduction  </vt:lpstr>
      <vt:lpstr>Skip to the end and read the conclusion </vt:lpstr>
      <vt:lpstr>Pause to REFLECT … </vt:lpstr>
      <vt:lpstr>If you decide to read more … </vt:lpstr>
      <vt:lpstr>Be critical … Evaluate … </vt:lpstr>
      <vt:lpstr>Check the reference list … … </vt:lpstr>
      <vt:lpstr>How can I use my notes ON THIS PAPER?</vt:lpstr>
      <vt:lpstr>Exercise on speed reading</vt:lpstr>
      <vt:lpstr>SPEED WRITING AND UNDERSTANDING RESEARCH PAPERS</vt:lpstr>
      <vt:lpstr>PowerPoint Presentation</vt:lpstr>
      <vt:lpstr>THE RESEARCH PROCESS … … …</vt:lpstr>
      <vt:lpstr>Developing research eyes</vt:lpstr>
      <vt:lpstr>Spot the issues… </vt:lpstr>
      <vt:lpstr>This research aims to find out what people think about television.  </vt:lpstr>
      <vt:lpstr>Spot the issues     </vt:lpstr>
      <vt:lpstr>   How many local residents are interested in a play scheme for children during the summer holiday?  </vt:lpstr>
      <vt:lpstr>Spot the issues   </vt:lpstr>
      <vt:lpstr>  Research into autism, find out what people do when their relatives have it and what support they can get and how doctors deal with it.  </vt:lpstr>
      <vt:lpstr>Now consider your research…</vt:lpstr>
      <vt:lpstr>The importance of the question …</vt:lpstr>
      <vt:lpstr>Student led activities:</vt:lpstr>
      <vt:lpstr>Student led activities:</vt:lpstr>
      <vt:lpstr>HAVE WE MET THE Aims of this lesson:</vt:lpstr>
      <vt:lpstr>FEEDBACK AND SUGGESTIONS</vt:lpstr>
      <vt:lpstr>READING WEEK NEXT WEEK, THEN 3 NOVEMBER …</vt:lpstr>
      <vt:lpstr>closing ROUND: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introduction and speed reading</dc:title>
  <dc:creator>Beverly Cole</dc:creator>
  <cp:lastModifiedBy>Beverly Cole</cp:lastModifiedBy>
  <cp:revision>5</cp:revision>
  <dcterms:created xsi:type="dcterms:W3CDTF">2020-10-18T07:32:19Z</dcterms:created>
  <dcterms:modified xsi:type="dcterms:W3CDTF">2020-10-25T07:56:09Z</dcterms:modified>
</cp:coreProperties>
</file>