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60" r:id="rId3"/>
    <p:sldId id="277" r:id="rId4"/>
    <p:sldId id="278" r:id="rId5"/>
    <p:sldId id="276" r:id="rId6"/>
    <p:sldId id="257" r:id="rId7"/>
    <p:sldId id="258" r:id="rId8"/>
    <p:sldId id="259" r:id="rId9"/>
    <p:sldId id="261" r:id="rId10"/>
    <p:sldId id="263" r:id="rId11"/>
    <p:sldId id="262" r:id="rId12"/>
    <p:sldId id="264" r:id="rId13"/>
    <p:sldId id="265" r:id="rId14"/>
    <p:sldId id="279" r:id="rId15"/>
    <p:sldId id="266" r:id="rId16"/>
    <p:sldId id="267" r:id="rId17"/>
    <p:sldId id="268" r:id="rId18"/>
    <p:sldId id="269" r:id="rId19"/>
    <p:sldId id="270" r:id="rId20"/>
    <p:sldId id="271" r:id="rId21"/>
    <p:sldId id="272" r:id="rId22"/>
    <p:sldId id="273" r:id="rId23"/>
    <p:sldId id="274" r:id="rId24"/>
    <p:sldId id="27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92EFCF3-30BE-474C-A0A5-7E22809401D9}" type="datetimeFigureOut">
              <a:rPr lang="en-GB" smtClean="0"/>
              <a:t>25/11/2012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BB14753-EAB9-4A09-B143-CD130B7208BB}"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1BB14753-EAB9-4A09-B143-CD130B7208BB}"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92EFCF3-30BE-474C-A0A5-7E22809401D9}" type="datetimeFigureOut">
              <a:rPr lang="en-GB" smtClean="0"/>
              <a:t>25/11/2012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BB14753-EAB9-4A09-B143-CD130B7208BB}"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92EFCF3-30BE-474C-A0A5-7E22809401D9}" type="datetimeFigureOut">
              <a:rPr lang="en-GB" smtClean="0"/>
              <a:t>25/11/2012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92EFCF3-30BE-474C-A0A5-7E22809401D9}" type="datetimeFigureOut">
              <a:rPr lang="en-GB" smtClean="0"/>
              <a:t>25/11/2012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1BB14753-EAB9-4A09-B143-CD130B7208BB}"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92EFCF3-30BE-474C-A0A5-7E22809401D9}" type="datetimeFigureOut">
              <a:rPr lang="en-GB" smtClean="0"/>
              <a:t>25/11/2012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1BB14753-EAB9-4A09-B143-CD130B7208B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92EFCF3-30BE-474C-A0A5-7E22809401D9}" type="datetimeFigureOut">
              <a:rPr lang="en-GB" smtClean="0"/>
              <a:t>25/11/2012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1BB14753-EAB9-4A09-B143-CD130B7208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1BB14753-EAB9-4A09-B143-CD130B7208BB}"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92EFCF3-30BE-474C-A0A5-7E22809401D9}" type="datetimeFigureOut">
              <a:rPr lang="en-GB" smtClean="0"/>
              <a:t>25/11/2012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1BB14753-EAB9-4A09-B143-CD130B7208BB}"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92EFCF3-30BE-474C-A0A5-7E22809401D9}" type="datetimeFigureOut">
              <a:rPr lang="en-GB" smtClean="0"/>
              <a:t>25/11/2012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1BB14753-EAB9-4A09-B143-CD130B7208BB}"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25/11/2012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92EFCF3-30BE-474C-A0A5-7E22809401D9}" type="datetimeFigureOut">
              <a:rPr lang="en-GB" smtClean="0"/>
              <a:t>25/11/2012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1BB14753-EAB9-4A09-B143-CD130B7208BB}"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cultawarenessnetwork.org/" TargetMode="External"/><Relationship Id="rId2" Type="http://schemas.openxmlformats.org/officeDocument/2006/relationships/hyperlink" Target="http://bernie.cncfamily.com/acm.htm" TargetMode="External"/><Relationship Id="rId1" Type="http://schemas.openxmlformats.org/officeDocument/2006/relationships/slideLayout" Target="../slideLayouts/slideLayout2.xml"/><Relationship Id="rId6" Type="http://schemas.openxmlformats.org/officeDocument/2006/relationships/hyperlink" Target="http://www.religioustolerance.org/cultmenu.htm" TargetMode="External"/><Relationship Id="rId5" Type="http://schemas.openxmlformats.org/officeDocument/2006/relationships/hyperlink" Target="http://www.cultinformation.org.uk/home.html" TargetMode="External"/><Relationship Id="rId4" Type="http://schemas.openxmlformats.org/officeDocument/2006/relationships/hyperlink" Target="http://www.inform.ac/"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4000" dirty="0" smtClean="0"/>
              <a:t>The Brainwashing Allegations </a:t>
            </a:r>
            <a:br>
              <a:rPr lang="en-GB" sz="4000" dirty="0" smtClean="0"/>
            </a:br>
            <a:r>
              <a:rPr lang="en-GB" sz="4000" dirty="0" smtClean="0"/>
              <a:t>against NRMs</a:t>
            </a:r>
            <a:endParaRPr lang="en-GB" sz="4000" dirty="0"/>
          </a:p>
        </p:txBody>
      </p:sp>
      <p:sp>
        <p:nvSpPr>
          <p:cNvPr id="2" name="Title 1"/>
          <p:cNvSpPr>
            <a:spLocks noGrp="1"/>
          </p:cNvSpPr>
          <p:nvPr>
            <p:ph type="ctrTitle"/>
          </p:nvPr>
        </p:nvSpPr>
        <p:spPr/>
        <p:txBody>
          <a:bodyPr/>
          <a:lstStyle/>
          <a:p>
            <a:r>
              <a:rPr lang="en-GB" dirty="0" smtClean="0">
                <a:solidFill>
                  <a:schemeClr val="accent3">
                    <a:lumMod val="50000"/>
                  </a:schemeClr>
                </a:solidFill>
              </a:rPr>
              <a:t>TRRS5008	</a:t>
            </a:r>
            <a:endParaRPr lang="en-GB" dirty="0">
              <a:solidFill>
                <a:schemeClr val="accent3">
                  <a:lumMod val="50000"/>
                </a:schemeClr>
              </a:solidFill>
            </a:endParaRPr>
          </a:p>
        </p:txBody>
      </p:sp>
    </p:spTree>
    <p:extLst>
      <p:ext uri="{BB962C8B-B14F-4D97-AF65-F5344CB8AC3E}">
        <p14:creationId xmlns:p14="http://schemas.microsoft.com/office/powerpoint/2010/main" val="4668465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sz="3200" dirty="0" smtClean="0"/>
              <a:t>One of the most common allegations made against NRMs – that they gain and retain members because intentionally brainwashing them.</a:t>
            </a:r>
          </a:p>
          <a:p>
            <a:pPr lvl="0"/>
            <a:r>
              <a:rPr lang="en-GB" sz="3200" dirty="0"/>
              <a:t>Conscious (active) decision </a:t>
            </a:r>
            <a:r>
              <a:rPr lang="en-GB" sz="3200" dirty="0" err="1"/>
              <a:t>vs</a:t>
            </a:r>
            <a:r>
              <a:rPr lang="en-GB" sz="3200" dirty="0"/>
              <a:t> a coerced (passive) decision.   </a:t>
            </a:r>
          </a:p>
          <a:p>
            <a:r>
              <a:rPr lang="en-GB" sz="3200" dirty="0" smtClean="0"/>
              <a:t>This is not, however, supported by academic research and should therefore not be assumed to be correct in an academic essay. </a:t>
            </a:r>
          </a:p>
        </p:txBody>
      </p:sp>
    </p:spTree>
    <p:extLst>
      <p:ext uri="{BB962C8B-B14F-4D97-AF65-F5344CB8AC3E}">
        <p14:creationId xmlns:p14="http://schemas.microsoft.com/office/powerpoint/2010/main" val="19637446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 high turnover rate in NRMs is one of the main arguments against the brainwashing allegations.</a:t>
            </a:r>
          </a:p>
          <a:p>
            <a:r>
              <a:rPr lang="en-GB" dirty="0" smtClean="0"/>
              <a:t>Anecdotal evidence</a:t>
            </a:r>
          </a:p>
          <a:p>
            <a:r>
              <a:rPr lang="en-GB" dirty="0" smtClean="0"/>
              <a:t>Sampling bias</a:t>
            </a:r>
            <a:endParaRPr lang="en-GB" dirty="0"/>
          </a:p>
          <a:p>
            <a:endParaRPr lang="en-GB" dirty="0" smtClean="0"/>
          </a:p>
          <a:p>
            <a:pPr marL="0" lvl="0" indent="0">
              <a:buNone/>
            </a:pPr>
            <a:r>
              <a:rPr lang="en-GB" sz="1000" dirty="0"/>
              <a:t>Barker, E., (1985) </a:t>
            </a:r>
            <a:r>
              <a:rPr lang="en-GB" sz="1000" i="1" dirty="0"/>
              <a:t>The Making of a Moonie</a:t>
            </a:r>
            <a:r>
              <a:rPr lang="en-GB" sz="1000" dirty="0"/>
              <a:t>, Oxford: Basil Blackwell Ltd. </a:t>
            </a:r>
          </a:p>
          <a:p>
            <a:endParaRPr lang="en-GB" dirty="0"/>
          </a:p>
        </p:txBody>
      </p:sp>
    </p:spTree>
    <p:extLst>
      <p:ext uri="{BB962C8B-B14F-4D97-AF65-F5344CB8AC3E}">
        <p14:creationId xmlns:p14="http://schemas.microsoft.com/office/powerpoint/2010/main" val="30947686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pPr marL="0" indent="0">
              <a:buNone/>
            </a:pPr>
            <a:r>
              <a:rPr lang="en-GB" dirty="0" smtClean="0"/>
              <a:t>Why believe that NRMs brainwash?</a:t>
            </a:r>
          </a:p>
          <a:p>
            <a:pPr>
              <a:buFont typeface="Arial" pitchFamily="34" charset="0"/>
              <a:buChar char="•"/>
            </a:pPr>
            <a:r>
              <a:rPr lang="en-GB" dirty="0" smtClean="0"/>
              <a:t>Fear spread by ACM</a:t>
            </a:r>
          </a:p>
          <a:p>
            <a:pPr>
              <a:buFont typeface="Arial" pitchFamily="34" charset="0"/>
              <a:buChar char="•"/>
            </a:pPr>
            <a:r>
              <a:rPr lang="en-GB" dirty="0" smtClean="0"/>
              <a:t>Takes “blame” away from parents of converts</a:t>
            </a:r>
          </a:p>
          <a:p>
            <a:pPr>
              <a:buFont typeface="Arial" pitchFamily="34" charset="0"/>
              <a:buChar char="•"/>
            </a:pPr>
            <a:r>
              <a:rPr lang="en-GB" dirty="0" smtClean="0"/>
              <a:t>Disappointment of parents</a:t>
            </a:r>
          </a:p>
          <a:p>
            <a:pPr>
              <a:buFont typeface="Arial" pitchFamily="34" charset="0"/>
              <a:buChar char="•"/>
            </a:pPr>
            <a:r>
              <a:rPr lang="en-GB" dirty="0" smtClean="0"/>
              <a:t>Converts seem overly enthusiastic</a:t>
            </a:r>
          </a:p>
          <a:p>
            <a:pPr>
              <a:buFont typeface="Arial" pitchFamily="34" charset="0"/>
              <a:buChar char="•"/>
            </a:pPr>
            <a:r>
              <a:rPr lang="en-GB" dirty="0" smtClean="0"/>
              <a:t>Converts break ties with family</a:t>
            </a:r>
          </a:p>
          <a:p>
            <a:pPr>
              <a:buFont typeface="Arial" pitchFamily="34" charset="0"/>
              <a:buChar char="•"/>
            </a:pPr>
            <a:r>
              <a:rPr lang="en-GB" dirty="0" smtClean="0"/>
              <a:t>Converts change the way they behave or dress</a:t>
            </a:r>
          </a:p>
          <a:p>
            <a:pPr>
              <a:buFont typeface="Arial" pitchFamily="34" charset="0"/>
              <a:buChar char="•"/>
            </a:pPr>
            <a:r>
              <a:rPr lang="en-GB" dirty="0" smtClean="0"/>
              <a:t>Racism in the case of eastern NRMs</a:t>
            </a:r>
            <a:endParaRPr lang="en-GB" dirty="0"/>
          </a:p>
        </p:txBody>
      </p:sp>
    </p:spTree>
    <p:extLst>
      <p:ext uri="{BB962C8B-B14F-4D97-AF65-F5344CB8AC3E}">
        <p14:creationId xmlns:p14="http://schemas.microsoft.com/office/powerpoint/2010/main" val="41310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527048"/>
            <a:ext cx="8503920" cy="4854280"/>
          </a:xfrm>
        </p:spPr>
        <p:txBody>
          <a:bodyPr>
            <a:normAutofit/>
          </a:bodyPr>
          <a:lstStyle/>
          <a:p>
            <a:pPr lvl="0"/>
            <a:r>
              <a:rPr lang="en-GB" dirty="0" smtClean="0"/>
              <a:t>“Recruitment </a:t>
            </a:r>
            <a:r>
              <a:rPr lang="en-GB" dirty="0"/>
              <a:t>that employs deception should, however, be distinguished from ‘brainwashing’ or ‘mind control’.  If people are the victims of mind control, they are rendered incapable of themselves making the decision as to whether or not to join a movement – the decision is made for them.  If, on the other hand, it is just deception that is being practised, converts will be perfectly capable of making a decision – although they might make a different decision were they basing their choice on more accurate </a:t>
            </a:r>
            <a:r>
              <a:rPr lang="en-GB" dirty="0" smtClean="0"/>
              <a:t>information”.  Hard sell too.</a:t>
            </a:r>
            <a:endParaRPr lang="en-GB" dirty="0"/>
          </a:p>
          <a:p>
            <a:pPr marL="0" indent="0">
              <a:buNone/>
            </a:pPr>
            <a:r>
              <a:rPr lang="en-GB" sz="1100" dirty="0"/>
              <a:t>E Barker, (1989) </a:t>
            </a:r>
            <a:r>
              <a:rPr lang="en-GB" sz="1100" i="1" dirty="0"/>
              <a:t>New Religious Movements: A Practical Introduction</a:t>
            </a:r>
            <a:r>
              <a:rPr lang="en-GB" sz="1100" dirty="0"/>
              <a:t>, London,  HMSO, 17.</a:t>
            </a:r>
          </a:p>
          <a:p>
            <a:endParaRPr lang="en-GB" dirty="0"/>
          </a:p>
        </p:txBody>
      </p:sp>
    </p:spTree>
    <p:extLst>
      <p:ext uri="{BB962C8B-B14F-4D97-AF65-F5344CB8AC3E}">
        <p14:creationId xmlns:p14="http://schemas.microsoft.com/office/powerpoint/2010/main" val="16741891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20000"/>
          </a:bodyPr>
          <a:lstStyle/>
          <a:p>
            <a:pPr lvl="0"/>
            <a:r>
              <a:rPr lang="en-GB" sz="3200" dirty="0"/>
              <a:t>Robert </a:t>
            </a:r>
            <a:r>
              <a:rPr lang="en-GB" sz="3200" dirty="0" err="1"/>
              <a:t>Lifton</a:t>
            </a:r>
            <a:r>
              <a:rPr lang="en-GB" sz="3200" dirty="0"/>
              <a:t> ‘…found that under extreme conditions, including captivity, torture or the threat of torture, sleep deprivation and so on, some captives appeared to have been converted to their captors’ ideology”. </a:t>
            </a:r>
            <a:endParaRPr lang="en-GB" sz="3200" dirty="0" smtClean="0"/>
          </a:p>
          <a:p>
            <a:pPr marL="0" lvl="0" indent="0">
              <a:buNone/>
            </a:pPr>
            <a:endParaRPr lang="en-GB" sz="3200" dirty="0" smtClean="0"/>
          </a:p>
          <a:p>
            <a:pPr lvl="0"/>
            <a:r>
              <a:rPr lang="en-GB" sz="3200" dirty="0" smtClean="0"/>
              <a:t>Edward </a:t>
            </a:r>
            <a:r>
              <a:rPr lang="en-GB" sz="3200" dirty="0"/>
              <a:t>Hunter, 1952, Chinese </a:t>
            </a:r>
            <a:r>
              <a:rPr lang="en-GB" sz="3200" i="1" dirty="0" err="1"/>
              <a:t>hsi</a:t>
            </a:r>
            <a:r>
              <a:rPr lang="en-GB" sz="3200" i="1" dirty="0"/>
              <a:t> </a:t>
            </a:r>
            <a:r>
              <a:rPr lang="en-GB" sz="3200" i="1" dirty="0" err="1"/>
              <a:t>nao</a:t>
            </a:r>
            <a:r>
              <a:rPr lang="en-GB" sz="3200" dirty="0"/>
              <a:t>,</a:t>
            </a:r>
            <a:r>
              <a:rPr lang="en-GB" sz="3200" i="1" dirty="0"/>
              <a:t> </a:t>
            </a:r>
            <a:r>
              <a:rPr lang="en-GB" sz="3200" dirty="0"/>
              <a:t>‘to purify ones thoughts’.  </a:t>
            </a:r>
            <a:r>
              <a:rPr lang="en-GB" sz="3200" dirty="0" smtClean="0"/>
              <a:t>Chinese communist </a:t>
            </a:r>
            <a:r>
              <a:rPr lang="en-GB" sz="3200" dirty="0" err="1" smtClean="0"/>
              <a:t>prisionner</a:t>
            </a:r>
            <a:r>
              <a:rPr lang="en-GB" sz="3200" dirty="0" smtClean="0"/>
              <a:t> of war camps.  </a:t>
            </a:r>
            <a:endParaRPr lang="en-GB" sz="32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r>
              <a:rPr lang="en-GB" sz="1000" dirty="0" smtClean="0"/>
              <a:t>See </a:t>
            </a:r>
            <a:r>
              <a:rPr lang="en-GB" sz="1000" dirty="0"/>
              <a:t>Barrett, D (2001) </a:t>
            </a:r>
            <a:r>
              <a:rPr lang="en-GB" sz="1000" i="1" dirty="0"/>
              <a:t>The New Believers</a:t>
            </a:r>
            <a:r>
              <a:rPr lang="en-GB" sz="1000" dirty="0"/>
              <a:t>, London, </a:t>
            </a:r>
            <a:r>
              <a:rPr lang="en-GB" sz="1000" dirty="0" err="1"/>
              <a:t>Cassell</a:t>
            </a:r>
            <a:r>
              <a:rPr lang="en-GB" sz="1000" dirty="0"/>
              <a:t>,  30ff.</a:t>
            </a:r>
          </a:p>
        </p:txBody>
      </p:sp>
    </p:spTree>
    <p:extLst>
      <p:ext uri="{BB962C8B-B14F-4D97-AF65-F5344CB8AC3E}">
        <p14:creationId xmlns:p14="http://schemas.microsoft.com/office/powerpoint/2010/main" val="40193019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pPr marL="0" lvl="0" indent="0">
              <a:buNone/>
            </a:pPr>
            <a:r>
              <a:rPr lang="en-GB" dirty="0" smtClean="0"/>
              <a:t>“It </a:t>
            </a:r>
            <a:r>
              <a:rPr lang="en-GB" dirty="0"/>
              <a:t>is generally believed that new religions ‘demand a response’.  In most discussions of new religions it is not long before words like ‘problem’, ‘challenge’ and ‘threat’ appear.  Notwithstanding the west’s ideals of a free society where freedom of speech is permitted, new religious movements have tested liberal democracy’s limits of tolerance.  It is widely believed that the activities of NRMs need to be curtailed, if not by legislation, at least by warnings, forceful counter-argument, and in some cases litigation and even direct </a:t>
            </a:r>
            <a:r>
              <a:rPr lang="en-GB" dirty="0" smtClean="0"/>
              <a:t>action”.</a:t>
            </a:r>
            <a:endParaRPr lang="en-GB" dirty="0"/>
          </a:p>
          <a:p>
            <a:pPr marL="0" indent="0">
              <a:buNone/>
            </a:pPr>
            <a:r>
              <a:rPr lang="en-GB" sz="1100" dirty="0"/>
              <a:t>Chryssides, G (1999) </a:t>
            </a:r>
            <a:r>
              <a:rPr lang="en-GB" sz="1100" i="1" dirty="0"/>
              <a:t>Exploring New Religions</a:t>
            </a:r>
            <a:r>
              <a:rPr lang="en-GB" sz="1100" dirty="0"/>
              <a:t>, London, </a:t>
            </a:r>
            <a:r>
              <a:rPr lang="en-GB" sz="1100" dirty="0" err="1"/>
              <a:t>Cassell</a:t>
            </a:r>
            <a:r>
              <a:rPr lang="en-GB" sz="1100" dirty="0"/>
              <a:t>, 342.</a:t>
            </a:r>
          </a:p>
          <a:p>
            <a:endParaRPr lang="en-GB" dirty="0"/>
          </a:p>
        </p:txBody>
      </p:sp>
    </p:spTree>
    <p:extLst>
      <p:ext uri="{BB962C8B-B14F-4D97-AF65-F5344CB8AC3E}">
        <p14:creationId xmlns:p14="http://schemas.microsoft.com/office/powerpoint/2010/main" val="5748167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lvl="0"/>
            <a:r>
              <a:rPr lang="en-GB" dirty="0"/>
              <a:t>William </a:t>
            </a:r>
            <a:r>
              <a:rPr lang="en-GB" dirty="0" err="1"/>
              <a:t>Sargant</a:t>
            </a:r>
            <a:r>
              <a:rPr lang="en-GB" dirty="0"/>
              <a:t> (psychologist) </a:t>
            </a:r>
            <a:r>
              <a:rPr lang="en-GB" i="1" dirty="0"/>
              <a:t>Battle for the Mind </a:t>
            </a:r>
            <a:r>
              <a:rPr lang="en-GB" dirty="0"/>
              <a:t>(1957).  </a:t>
            </a:r>
            <a:r>
              <a:rPr lang="en-GB" i="1" dirty="0"/>
              <a:t>The Mind Possessed </a:t>
            </a:r>
            <a:r>
              <a:rPr lang="en-GB" dirty="0"/>
              <a:t>(1973).  </a:t>
            </a:r>
            <a:endParaRPr lang="en-GB" dirty="0" smtClean="0"/>
          </a:p>
          <a:p>
            <a:pPr lvl="0"/>
            <a:r>
              <a:rPr lang="en-GB" dirty="0"/>
              <a:t>Patrick, T (1976) </a:t>
            </a:r>
            <a:r>
              <a:rPr lang="en-GB" i="1" dirty="0"/>
              <a:t>Let Our Children Go!</a:t>
            </a:r>
            <a:r>
              <a:rPr lang="en-GB" dirty="0"/>
              <a:t>, New York, Thomas </a:t>
            </a:r>
            <a:r>
              <a:rPr lang="en-GB" dirty="0" err="1"/>
              <a:t>Congdon</a:t>
            </a:r>
            <a:r>
              <a:rPr lang="en-GB" dirty="0"/>
              <a:t> Books.</a:t>
            </a:r>
          </a:p>
          <a:p>
            <a:pPr lvl="0"/>
            <a:r>
              <a:rPr lang="en-GB" dirty="0"/>
              <a:t>Flo Conway and Jim </a:t>
            </a:r>
            <a:r>
              <a:rPr lang="en-GB" dirty="0" err="1"/>
              <a:t>Siegelman</a:t>
            </a:r>
            <a:r>
              <a:rPr lang="en-GB" dirty="0"/>
              <a:t>, </a:t>
            </a:r>
            <a:r>
              <a:rPr lang="en-GB" i="1" dirty="0"/>
              <a:t>Snapping</a:t>
            </a:r>
            <a:r>
              <a:rPr lang="en-GB" dirty="0"/>
              <a:t>, (1978) </a:t>
            </a:r>
            <a:endParaRPr lang="en-GB" dirty="0" smtClean="0"/>
          </a:p>
          <a:p>
            <a:r>
              <a:rPr lang="en-GB" dirty="0"/>
              <a:t>Hassan, Steven (1990) </a:t>
            </a:r>
            <a:r>
              <a:rPr lang="en-GB" i="1" dirty="0"/>
              <a:t>Combatting Cult Mind </a:t>
            </a:r>
            <a:r>
              <a:rPr lang="en-GB" dirty="0"/>
              <a:t>Control, Vermont: Park Street Press.</a:t>
            </a:r>
          </a:p>
          <a:p>
            <a:pPr lvl="0"/>
            <a:r>
              <a:rPr lang="en-GB" dirty="0" smtClean="0"/>
              <a:t>Singer</a:t>
            </a:r>
            <a:r>
              <a:rPr lang="en-GB" dirty="0"/>
              <a:t>, Margaret (1995) </a:t>
            </a:r>
            <a:r>
              <a:rPr lang="en-GB" i="1" dirty="0"/>
              <a:t>Cults in our Midst: The Hidden Menace in our Everyday Lives</a:t>
            </a:r>
            <a:r>
              <a:rPr lang="en-GB" dirty="0"/>
              <a:t>, San Francisco, </a:t>
            </a:r>
            <a:r>
              <a:rPr lang="en-GB" dirty="0" err="1"/>
              <a:t>Jossey</a:t>
            </a:r>
            <a:r>
              <a:rPr lang="en-GB" dirty="0"/>
              <a:t>-Bass Publishers. </a:t>
            </a:r>
            <a:endParaRPr lang="en-GB" dirty="0" smtClean="0"/>
          </a:p>
          <a:p>
            <a:pPr lvl="0"/>
            <a:endParaRPr lang="en-GB" dirty="0"/>
          </a:p>
          <a:p>
            <a:endParaRPr lang="en-GB" dirty="0"/>
          </a:p>
        </p:txBody>
      </p:sp>
    </p:spTree>
    <p:extLst>
      <p:ext uri="{BB962C8B-B14F-4D97-AF65-F5344CB8AC3E}">
        <p14:creationId xmlns:p14="http://schemas.microsoft.com/office/powerpoint/2010/main" val="17285177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20000"/>
          </a:bodyPr>
          <a:lstStyle/>
          <a:p>
            <a:pPr marL="0" lvl="0" indent="0">
              <a:buNone/>
            </a:pPr>
            <a:r>
              <a:rPr lang="en-GB" dirty="0" smtClean="0"/>
              <a:t>“The </a:t>
            </a:r>
            <a:r>
              <a:rPr lang="en-GB" dirty="0"/>
              <a:t>casualties of mind control include not only the millions of cult members themselves, their children, and their friends and loved ones, but also our society as well.  Our nation is being robbed of our greatest resource: bright, idealistic, ambitious people who are capable of making an enormous contribution to mankind.  Many of the former members I know have become doctors, teachers, counsellors, inventors, artists.  Imagine what cult members could accomplish if they were all set free to develop their God-given talents and abilities! What if they channelled their energies into problem solving, rather than trying to undermine America’s freedoms with some warped totalitarian vision</a:t>
            </a:r>
            <a:r>
              <a:rPr lang="en-GB" dirty="0" smtClean="0"/>
              <a:t>?”</a:t>
            </a:r>
            <a:endParaRPr lang="en-GB" dirty="0"/>
          </a:p>
          <a:p>
            <a:pPr marL="0" indent="0">
              <a:buNone/>
            </a:pPr>
            <a:r>
              <a:rPr lang="en-GB" sz="1200" dirty="0"/>
              <a:t>Hassan, Steven (1990) </a:t>
            </a:r>
            <a:r>
              <a:rPr lang="en-GB" sz="1200" i="1" dirty="0"/>
              <a:t>Combatting Cult Mind </a:t>
            </a:r>
            <a:r>
              <a:rPr lang="en-GB" sz="1200" dirty="0"/>
              <a:t>Control, Vermont, Park Street Press, 51-2.</a:t>
            </a:r>
          </a:p>
          <a:p>
            <a:endParaRPr lang="en-GB" dirty="0"/>
          </a:p>
        </p:txBody>
      </p:sp>
    </p:spTree>
    <p:extLst>
      <p:ext uri="{BB962C8B-B14F-4D97-AF65-F5344CB8AC3E}">
        <p14:creationId xmlns:p14="http://schemas.microsoft.com/office/powerpoint/2010/main" val="27151154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pPr marL="0" lvl="0" indent="0">
              <a:buNone/>
            </a:pPr>
            <a:r>
              <a:rPr lang="en-GB" dirty="0" smtClean="0"/>
              <a:t>“Successful </a:t>
            </a:r>
            <a:r>
              <a:rPr lang="en-GB" dirty="0" err="1"/>
              <a:t>behavioral</a:t>
            </a:r>
            <a:r>
              <a:rPr lang="en-GB" dirty="0"/>
              <a:t> change programs are designed to </a:t>
            </a:r>
            <a:r>
              <a:rPr lang="en-GB" dirty="0" smtClean="0"/>
              <a:t>upset </a:t>
            </a:r>
            <a:r>
              <a:rPr lang="en-GB" dirty="0"/>
              <a:t>you to the point that your self-confidence is undermined.  This makes you more open to suggestion and also more dependent on the environment for cues about ‘right thinking’ and ‘right conduct’.  Your resistance to new ideas lessens when you feel yourself teetering on the edge with massive anxiety about the right choices in life on the one side, and the group ideas that offer the way out of this distress on the other </a:t>
            </a:r>
            <a:r>
              <a:rPr lang="en-GB" dirty="0" smtClean="0"/>
              <a:t>side”.  </a:t>
            </a:r>
            <a:endParaRPr lang="en-GB" dirty="0"/>
          </a:p>
          <a:p>
            <a:pPr marL="0" indent="0">
              <a:buNone/>
            </a:pPr>
            <a:r>
              <a:rPr lang="en-GB" sz="1100" dirty="0"/>
              <a:t>Singer, Margaret (1995) </a:t>
            </a:r>
            <a:r>
              <a:rPr lang="en-GB" sz="1100" i="1" dirty="0"/>
              <a:t>Cults in our Midst: The Hidden Menace in our Everyday Lives</a:t>
            </a:r>
            <a:r>
              <a:rPr lang="en-GB" sz="1100" dirty="0"/>
              <a:t>, San Francisco, </a:t>
            </a:r>
            <a:r>
              <a:rPr lang="en-GB" sz="1100" dirty="0" err="1"/>
              <a:t>Jossey</a:t>
            </a:r>
            <a:r>
              <a:rPr lang="en-GB" sz="1100" dirty="0"/>
              <a:t>-Bass Publishers.  </a:t>
            </a:r>
          </a:p>
          <a:p>
            <a:endParaRPr lang="en-GB" dirty="0"/>
          </a:p>
        </p:txBody>
      </p:sp>
    </p:spTree>
    <p:extLst>
      <p:ext uri="{BB962C8B-B14F-4D97-AF65-F5344CB8AC3E}">
        <p14:creationId xmlns:p14="http://schemas.microsoft.com/office/powerpoint/2010/main" val="7056725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smtClean="0"/>
              <a:t>Conway and </a:t>
            </a:r>
            <a:r>
              <a:rPr lang="en-GB" dirty="0" err="1" smtClean="0"/>
              <a:t>Siegelman</a:t>
            </a:r>
            <a:r>
              <a:rPr lang="en-GB" dirty="0" smtClean="0"/>
              <a:t> write about the point at which the new recruit “snaps”.  </a:t>
            </a:r>
          </a:p>
          <a:p>
            <a:pPr marL="0" indent="0">
              <a:buNone/>
            </a:pPr>
            <a:r>
              <a:rPr lang="en-GB" sz="1000" dirty="0" smtClean="0"/>
              <a:t>Flo </a:t>
            </a:r>
            <a:r>
              <a:rPr lang="en-GB" sz="1000" dirty="0"/>
              <a:t>Conway and Jim </a:t>
            </a:r>
            <a:r>
              <a:rPr lang="en-GB" sz="1000" dirty="0" err="1"/>
              <a:t>Siegelman</a:t>
            </a:r>
            <a:r>
              <a:rPr lang="en-GB" sz="1000" dirty="0"/>
              <a:t>, </a:t>
            </a:r>
            <a:r>
              <a:rPr lang="en-GB" sz="1000" i="1" dirty="0"/>
              <a:t>Snapping</a:t>
            </a:r>
            <a:r>
              <a:rPr lang="en-GB" sz="1000" dirty="0"/>
              <a:t>, (1978) </a:t>
            </a:r>
          </a:p>
          <a:p>
            <a:pPr lvl="0"/>
            <a:endParaRPr lang="en-GB" dirty="0" smtClean="0"/>
          </a:p>
          <a:p>
            <a:pPr lvl="0"/>
            <a:r>
              <a:rPr lang="en-GB" dirty="0" smtClean="0"/>
              <a:t>Schein </a:t>
            </a:r>
            <a:r>
              <a:rPr lang="en-GB" dirty="0"/>
              <a:t>et al  - ‘unfreezing’, ‘changing’ and ‘refreezing’.    </a:t>
            </a:r>
          </a:p>
          <a:p>
            <a:pPr marL="0" indent="0">
              <a:buNone/>
            </a:pPr>
            <a:r>
              <a:rPr lang="en-GB" sz="1000" dirty="0"/>
              <a:t>Schein, E, </a:t>
            </a:r>
            <a:r>
              <a:rPr lang="en-GB" sz="1000" dirty="0" err="1"/>
              <a:t>Schneier</a:t>
            </a:r>
            <a:r>
              <a:rPr lang="en-GB" sz="1000" dirty="0"/>
              <a:t>, I &amp; Becker, C (1961) </a:t>
            </a:r>
            <a:r>
              <a:rPr lang="en-GB" sz="1000" i="1" dirty="0"/>
              <a:t>Coercive Persuasion</a:t>
            </a:r>
            <a:r>
              <a:rPr lang="en-GB" sz="1000" dirty="0"/>
              <a:t>, Norton, New York</a:t>
            </a:r>
            <a:r>
              <a:rPr lang="en-GB" sz="1000" dirty="0" smtClean="0"/>
              <a:t>.</a:t>
            </a:r>
          </a:p>
          <a:p>
            <a:pPr marL="0" indent="0">
              <a:buNone/>
            </a:pPr>
            <a:endParaRPr lang="en-GB" sz="1000" dirty="0"/>
          </a:p>
          <a:p>
            <a:pPr lvl="0"/>
            <a:r>
              <a:rPr lang="en-GB" dirty="0"/>
              <a:t>Dawson to a 3-stage model of radical </a:t>
            </a:r>
            <a:r>
              <a:rPr lang="en-GB" dirty="0" err="1"/>
              <a:t>resocialisation</a:t>
            </a:r>
            <a:r>
              <a:rPr lang="en-GB" dirty="0"/>
              <a:t>; the old identity is stripped away and a new one is </a:t>
            </a:r>
            <a:r>
              <a:rPr lang="en-GB" dirty="0" smtClean="0"/>
              <a:t>created:</a:t>
            </a:r>
            <a:endParaRPr lang="en-GB" dirty="0"/>
          </a:p>
          <a:p>
            <a:pPr marL="0" indent="0">
              <a:buNone/>
            </a:pPr>
            <a:r>
              <a:rPr lang="en-GB" sz="1000" dirty="0"/>
              <a:t>Dawson, L (1998) </a:t>
            </a:r>
            <a:r>
              <a:rPr lang="en-GB" sz="1000" i="1" dirty="0"/>
              <a:t>Comprehending Cults</a:t>
            </a:r>
            <a:r>
              <a:rPr lang="en-GB" sz="1000" dirty="0"/>
              <a:t>, Oxford, OUP, 106.</a:t>
            </a:r>
          </a:p>
          <a:p>
            <a:pPr marL="0" indent="0">
              <a:buNone/>
            </a:pPr>
            <a:endParaRPr lang="en-GB" dirty="0"/>
          </a:p>
        </p:txBody>
      </p:sp>
    </p:spTree>
    <p:extLst>
      <p:ext uri="{BB962C8B-B14F-4D97-AF65-F5344CB8AC3E}">
        <p14:creationId xmlns:p14="http://schemas.microsoft.com/office/powerpoint/2010/main" val="2957677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pPr lvl="0"/>
            <a:r>
              <a:rPr lang="en-GB" dirty="0"/>
              <a:t>The </a:t>
            </a:r>
            <a:r>
              <a:rPr lang="en-GB" u="sng" dirty="0"/>
              <a:t>first</a:t>
            </a:r>
            <a:r>
              <a:rPr lang="en-GB" dirty="0"/>
              <a:t> of the 3 phrases involves subjecting the ‘victim’ to ‘various incapacitating physical, psychological, and social conditions designed to induce a nearly complete cognitive, emotional, and social breakdown’. </a:t>
            </a:r>
          </a:p>
          <a:p>
            <a:pPr lvl="0"/>
            <a:r>
              <a:rPr lang="en-GB" dirty="0"/>
              <a:t>The </a:t>
            </a:r>
            <a:r>
              <a:rPr lang="en-GB" u="sng" dirty="0"/>
              <a:t>second</a:t>
            </a:r>
            <a:r>
              <a:rPr lang="en-GB" dirty="0"/>
              <a:t> stage, the ‘changing’, imposes a new identity.  New routines are established, group activities take place, and there are rewards and punishments.  Everything is controlled.  People will latch on to this new identity because they need identity.  </a:t>
            </a:r>
          </a:p>
          <a:p>
            <a:pPr lvl="0"/>
            <a:r>
              <a:rPr lang="en-GB" dirty="0"/>
              <a:t>The </a:t>
            </a:r>
            <a:r>
              <a:rPr lang="en-GB" u="sng" dirty="0"/>
              <a:t>third</a:t>
            </a:r>
            <a:r>
              <a:rPr lang="en-GB" dirty="0"/>
              <a:t> is ‘refreezing’, where the new environment creates bonds, loyalties and accepts the new identity and new reality.  </a:t>
            </a:r>
          </a:p>
          <a:p>
            <a:pPr marL="0" indent="0">
              <a:buNone/>
            </a:pPr>
            <a:r>
              <a:rPr lang="en-GB" sz="1200" dirty="0"/>
              <a:t>Dawson, L (1998) </a:t>
            </a:r>
            <a:r>
              <a:rPr lang="en-GB" sz="1200" i="1" dirty="0"/>
              <a:t>Comprehending Cults</a:t>
            </a:r>
            <a:r>
              <a:rPr lang="en-GB" sz="1200" dirty="0"/>
              <a:t>, Oxford, OUP, </a:t>
            </a:r>
            <a:r>
              <a:rPr lang="en-GB" sz="1200" dirty="0" smtClean="0"/>
              <a:t>107.</a:t>
            </a:r>
            <a:endParaRPr lang="en-GB" sz="1200" dirty="0"/>
          </a:p>
        </p:txBody>
      </p:sp>
    </p:spTree>
    <p:extLst>
      <p:ext uri="{BB962C8B-B14F-4D97-AF65-F5344CB8AC3E}">
        <p14:creationId xmlns:p14="http://schemas.microsoft.com/office/powerpoint/2010/main" val="254963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lvl="0"/>
            <a:r>
              <a:rPr lang="en-GB" dirty="0"/>
              <a:t>Dawson: systematic recruitment activities; targeting; deception; bombardment, isolation; kept busy; love bombing; confessional activities; sensory overload can then lead to sensory deprivation; hypnosis; new names. </a:t>
            </a:r>
            <a:r>
              <a:rPr lang="en-GB" dirty="0" smtClean="0"/>
              <a:t>Seen as brainwashing.   </a:t>
            </a:r>
            <a:endParaRPr lang="en-GB" dirty="0"/>
          </a:p>
          <a:p>
            <a:endParaRPr lang="en-GB" dirty="0"/>
          </a:p>
        </p:txBody>
      </p:sp>
    </p:spTree>
    <p:extLst>
      <p:ext uri="{BB962C8B-B14F-4D97-AF65-F5344CB8AC3E}">
        <p14:creationId xmlns:p14="http://schemas.microsoft.com/office/powerpoint/2010/main" val="9838976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pPr lvl="0"/>
            <a:r>
              <a:rPr lang="en-US" dirty="0"/>
              <a:t>Deprogramming: The illegal kidnapping of members of NRMs.  Coercive deprogramming/faith breaking.  </a:t>
            </a:r>
            <a:endParaRPr lang="en-GB" b="1" dirty="0"/>
          </a:p>
          <a:p>
            <a:r>
              <a:rPr lang="en-GB" dirty="0"/>
              <a:t>Ted Patrick: ‘Father’ of deprogramming.   “I believe firmly that the Lord helps those who help themselves - and a few little things like karate, Mace and hand-cuffs can come in handy from time to time</a:t>
            </a:r>
            <a:r>
              <a:rPr lang="en-GB" dirty="0" smtClean="0"/>
              <a:t>” </a:t>
            </a:r>
            <a:r>
              <a:rPr lang="en-GB" sz="1000" dirty="0" smtClean="0"/>
              <a:t>Patrick</a:t>
            </a:r>
            <a:r>
              <a:rPr lang="en-GB" sz="1000" dirty="0"/>
              <a:t>, T (1976) </a:t>
            </a:r>
            <a:r>
              <a:rPr lang="en-GB" sz="1000" i="1" dirty="0"/>
              <a:t>Let Our Children Go!</a:t>
            </a:r>
            <a:r>
              <a:rPr lang="en-GB" sz="1000" dirty="0"/>
              <a:t>, New York, Thomas </a:t>
            </a:r>
            <a:r>
              <a:rPr lang="en-GB" sz="1000" dirty="0" err="1"/>
              <a:t>Congdon</a:t>
            </a:r>
            <a:r>
              <a:rPr lang="en-GB" sz="1000" dirty="0"/>
              <a:t> Books.</a:t>
            </a:r>
          </a:p>
          <a:p>
            <a:pPr lvl="0"/>
            <a:r>
              <a:rPr lang="en-GB" dirty="0" smtClean="0"/>
              <a:t>Founded </a:t>
            </a:r>
            <a:r>
              <a:rPr lang="en-GB" dirty="0"/>
              <a:t>FREECOG </a:t>
            </a:r>
            <a:r>
              <a:rPr lang="en-GB" dirty="0" smtClean="0"/>
              <a:t>- 1970s - the </a:t>
            </a:r>
            <a:r>
              <a:rPr lang="en-GB" dirty="0"/>
              <a:t>Children of God.</a:t>
            </a:r>
          </a:p>
          <a:p>
            <a:pPr lvl="0"/>
            <a:r>
              <a:rPr lang="en-GB" dirty="0"/>
              <a:t>Exit counselling</a:t>
            </a:r>
          </a:p>
          <a:p>
            <a:pPr lvl="0"/>
            <a:r>
              <a:rPr lang="en-GB" dirty="0"/>
              <a:t>Laissez </a:t>
            </a:r>
            <a:r>
              <a:rPr lang="en-GB" dirty="0" smtClean="0"/>
              <a:t>faire </a:t>
            </a:r>
            <a:r>
              <a:rPr lang="en-GB" sz="1100" dirty="0" smtClean="0"/>
              <a:t>(</a:t>
            </a:r>
            <a:r>
              <a:rPr lang="en-GB" sz="1100" dirty="0"/>
              <a:t>Barker, (1989)</a:t>
            </a:r>
            <a:r>
              <a:rPr lang="en-GB" sz="1100" i="1" dirty="0"/>
              <a:t> </a:t>
            </a:r>
            <a:endParaRPr lang="en-GB" sz="1100" dirty="0"/>
          </a:p>
          <a:p>
            <a:pPr marL="0" indent="0">
              <a:buNone/>
            </a:pPr>
            <a:endParaRPr lang="en-GB" dirty="0"/>
          </a:p>
        </p:txBody>
      </p:sp>
    </p:spTree>
    <p:extLst>
      <p:ext uri="{BB962C8B-B14F-4D97-AF65-F5344CB8AC3E}">
        <p14:creationId xmlns:p14="http://schemas.microsoft.com/office/powerpoint/2010/main" val="39596116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smtClean="0"/>
              <a:t>Dawson’s 12 points against the brainwashing thesis</a:t>
            </a:r>
            <a:endParaRPr lang="en-GB" sz="2800" b="1" dirty="0"/>
          </a:p>
        </p:txBody>
      </p:sp>
      <p:sp>
        <p:nvSpPr>
          <p:cNvPr id="3" name="Content Placeholder 2"/>
          <p:cNvSpPr>
            <a:spLocks noGrp="1"/>
          </p:cNvSpPr>
          <p:nvPr>
            <p:ph sz="quarter" idx="1"/>
          </p:nvPr>
        </p:nvSpPr>
        <p:spPr/>
        <p:txBody>
          <a:bodyPr>
            <a:normAutofit lnSpcReduction="10000"/>
          </a:bodyPr>
          <a:lstStyle/>
          <a:p>
            <a:pPr marL="514350" lvl="0" indent="-514350">
              <a:buFont typeface="+mj-lt"/>
              <a:buAutoNum type="arabicParenR"/>
            </a:pPr>
            <a:r>
              <a:rPr lang="en-GB" dirty="0"/>
              <a:t>NRMs are lumped together. </a:t>
            </a:r>
            <a:endParaRPr lang="en-GB" dirty="0" smtClean="0"/>
          </a:p>
          <a:p>
            <a:pPr marL="514350" lvl="0" indent="-514350">
              <a:buFont typeface="+mj-lt"/>
              <a:buAutoNum type="arabicParenR"/>
            </a:pPr>
            <a:r>
              <a:rPr lang="en-GB" dirty="0" smtClean="0"/>
              <a:t>There </a:t>
            </a:r>
            <a:r>
              <a:rPr lang="en-GB" dirty="0"/>
              <a:t>is ideological bias. </a:t>
            </a:r>
            <a:endParaRPr lang="en-GB" dirty="0" smtClean="0"/>
          </a:p>
          <a:p>
            <a:pPr marL="514350" lvl="0" indent="-514350">
              <a:buFont typeface="+mj-lt"/>
              <a:buAutoNum type="arabicParenR"/>
            </a:pPr>
            <a:r>
              <a:rPr lang="en-GB" dirty="0" smtClean="0"/>
              <a:t>Surely </a:t>
            </a:r>
            <a:r>
              <a:rPr lang="en-GB" dirty="0"/>
              <a:t>it is not true that only someone who is brainwashed could believe in the tenets of an NRM? </a:t>
            </a:r>
            <a:endParaRPr lang="en-GB" dirty="0" smtClean="0"/>
          </a:p>
          <a:p>
            <a:pPr marL="514350" lvl="0" indent="-514350">
              <a:buFont typeface="+mj-lt"/>
              <a:buAutoNum type="arabicParenR"/>
            </a:pPr>
            <a:r>
              <a:rPr lang="en-GB" dirty="0" smtClean="0"/>
              <a:t>Original </a:t>
            </a:r>
            <a:r>
              <a:rPr lang="en-GB" dirty="0"/>
              <a:t>theories of brainwashing are </a:t>
            </a:r>
            <a:r>
              <a:rPr lang="en-GB" dirty="0" smtClean="0"/>
              <a:t>problematic.</a:t>
            </a:r>
          </a:p>
          <a:p>
            <a:pPr marL="514350" lvl="0" indent="-514350">
              <a:buFont typeface="+mj-lt"/>
              <a:buAutoNum type="arabicParenR"/>
            </a:pPr>
            <a:r>
              <a:rPr lang="en-GB" dirty="0" smtClean="0"/>
              <a:t>The </a:t>
            </a:r>
            <a:r>
              <a:rPr lang="en-GB" dirty="0"/>
              <a:t>use of anecdotal evidence.  </a:t>
            </a:r>
            <a:endParaRPr lang="en-GB" dirty="0" smtClean="0"/>
          </a:p>
          <a:p>
            <a:pPr marL="514350" lvl="0" indent="-514350">
              <a:buFont typeface="+mj-lt"/>
              <a:buAutoNum type="arabicParenR"/>
            </a:pPr>
            <a:r>
              <a:rPr lang="en-GB" dirty="0" smtClean="0"/>
              <a:t>Can </a:t>
            </a:r>
            <a:r>
              <a:rPr lang="en-GB" dirty="0"/>
              <a:t>someone be brainwashed if they are not </a:t>
            </a:r>
            <a:r>
              <a:rPr lang="en-GB" dirty="0" smtClean="0"/>
              <a:t>restrained </a:t>
            </a:r>
            <a:r>
              <a:rPr lang="en-GB" dirty="0"/>
              <a:t>and physically </a:t>
            </a:r>
            <a:r>
              <a:rPr lang="en-GB" dirty="0" smtClean="0"/>
              <a:t>hurt?</a:t>
            </a:r>
          </a:p>
          <a:p>
            <a:pPr marL="514350" lvl="0" indent="-514350">
              <a:buFont typeface="+mj-lt"/>
              <a:buAutoNum type="arabicParenR"/>
            </a:pPr>
            <a:r>
              <a:rPr lang="en-GB" dirty="0" smtClean="0"/>
              <a:t>Sampling </a:t>
            </a:r>
            <a:r>
              <a:rPr lang="en-GB" dirty="0"/>
              <a:t>bias.  </a:t>
            </a:r>
          </a:p>
          <a:p>
            <a:pPr marL="514350" lvl="0" indent="-514350">
              <a:buFont typeface="+mj-lt"/>
              <a:buAutoNum type="arabicParenR"/>
            </a:pPr>
            <a:endParaRPr lang="en-GB" dirty="0"/>
          </a:p>
          <a:p>
            <a:pPr marL="0" indent="0">
              <a:buNone/>
            </a:pPr>
            <a:endParaRPr lang="en-GB" dirty="0"/>
          </a:p>
        </p:txBody>
      </p:sp>
    </p:spTree>
    <p:extLst>
      <p:ext uri="{BB962C8B-B14F-4D97-AF65-F5344CB8AC3E}">
        <p14:creationId xmlns:p14="http://schemas.microsoft.com/office/powerpoint/2010/main" val="299451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514350" indent="-514350">
              <a:buFont typeface="+mj-lt"/>
              <a:buAutoNum type="arabicParenR" startAt="8"/>
            </a:pPr>
            <a:r>
              <a:rPr lang="en-GB" dirty="0"/>
              <a:t>Many pushes and </a:t>
            </a:r>
            <a:r>
              <a:rPr lang="en-GB" dirty="0" smtClean="0"/>
              <a:t>pulls</a:t>
            </a:r>
          </a:p>
          <a:p>
            <a:pPr marL="514350" indent="-514350">
              <a:buFont typeface="+mj-lt"/>
              <a:buAutoNum type="arabicParenR" startAt="8"/>
            </a:pPr>
            <a:r>
              <a:rPr lang="en-GB" dirty="0" smtClean="0"/>
              <a:t>Low </a:t>
            </a:r>
            <a:r>
              <a:rPr lang="en-GB" dirty="0"/>
              <a:t>recruitment rate and high leaving </a:t>
            </a:r>
            <a:r>
              <a:rPr lang="en-GB" dirty="0" smtClean="0"/>
              <a:t>rate</a:t>
            </a:r>
          </a:p>
          <a:p>
            <a:pPr marL="514350" indent="-514350">
              <a:buFont typeface="+mj-lt"/>
              <a:buAutoNum type="arabicParenR" startAt="8"/>
            </a:pPr>
            <a:r>
              <a:rPr lang="en-GB" dirty="0" smtClean="0"/>
              <a:t>Barker: the </a:t>
            </a:r>
            <a:r>
              <a:rPr lang="en-GB" dirty="0"/>
              <a:t>group of Unificationists seemed no different from her control group of non-members.  </a:t>
            </a:r>
            <a:endParaRPr lang="en-GB" dirty="0" smtClean="0"/>
          </a:p>
          <a:p>
            <a:pPr marL="514350" indent="-514350">
              <a:buFont typeface="+mj-lt"/>
              <a:buAutoNum type="arabicParenR" startAt="8"/>
            </a:pPr>
            <a:r>
              <a:rPr lang="en-GB" dirty="0" smtClean="0"/>
              <a:t>The </a:t>
            </a:r>
            <a:r>
              <a:rPr lang="en-GB" dirty="0"/>
              <a:t>psychological testing of members does not support the brainwashing theory.  </a:t>
            </a:r>
            <a:endParaRPr lang="en-GB" dirty="0" smtClean="0"/>
          </a:p>
          <a:p>
            <a:pPr marL="514350" indent="-514350">
              <a:buFont typeface="+mj-lt"/>
              <a:buAutoNum type="arabicParenR" startAt="8"/>
            </a:pPr>
            <a:r>
              <a:rPr lang="en-GB" dirty="0" smtClean="0"/>
              <a:t>Pressure</a:t>
            </a:r>
            <a:r>
              <a:rPr lang="en-GB" dirty="0"/>
              <a:t>, yes.  Brainwashing, no.  Methods not unique to NRMs.  </a:t>
            </a:r>
          </a:p>
          <a:p>
            <a:pPr marL="514350" indent="-514350">
              <a:buFont typeface="+mj-lt"/>
              <a:buAutoNum type="arabicParenR" startAt="8"/>
            </a:pPr>
            <a:endParaRPr lang="en-GB" dirty="0"/>
          </a:p>
        </p:txBody>
      </p:sp>
    </p:spTree>
    <p:extLst>
      <p:ext uri="{BB962C8B-B14F-4D97-AF65-F5344CB8AC3E}">
        <p14:creationId xmlns:p14="http://schemas.microsoft.com/office/powerpoint/2010/main" val="145041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some more</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a:t>1.	Idea renders people passive.  </a:t>
            </a:r>
          </a:p>
          <a:p>
            <a:r>
              <a:rPr lang="en-GB" dirty="0"/>
              <a:t>2.	Most who make contact with NRMs do not join, or not for any great length of time.</a:t>
            </a:r>
          </a:p>
          <a:p>
            <a:r>
              <a:rPr lang="en-GB" dirty="0"/>
              <a:t>3.	Studies show that members have no more psychological problems than non members.  </a:t>
            </a:r>
          </a:p>
          <a:p>
            <a:r>
              <a:rPr lang="en-GB" dirty="0"/>
              <a:t>5.	People often ‘drift’ into NRMs then ‘drift’ out again.  Saliba: those attracted have been involved in the ‘counter culture’ for some time, and that they have tried several things in the past </a:t>
            </a:r>
            <a:r>
              <a:rPr lang="en-GB" sz="1200" dirty="0"/>
              <a:t>(Saliba, </a:t>
            </a:r>
            <a:r>
              <a:rPr lang="en-GB" sz="1200" dirty="0" smtClean="0"/>
              <a:t>John, 1995 </a:t>
            </a:r>
            <a:r>
              <a:rPr lang="en-GB" sz="1200" i="1" dirty="0"/>
              <a:t>Perspectives on New Religious Movements</a:t>
            </a:r>
            <a:r>
              <a:rPr lang="en-GB" sz="1200" dirty="0"/>
              <a:t>, London, Geoffrey Chapman.)</a:t>
            </a:r>
          </a:p>
          <a:p>
            <a:r>
              <a:rPr lang="en-GB" dirty="0"/>
              <a:t>6.	Joining NRM no different from other uncertainties.  </a:t>
            </a:r>
          </a:p>
          <a:p>
            <a:r>
              <a:rPr lang="en-GB" dirty="0"/>
              <a:t>7.	Suicide needs to be studied more closely.  </a:t>
            </a:r>
          </a:p>
          <a:p>
            <a:r>
              <a:rPr lang="en-GB" dirty="0"/>
              <a:t>8.	Difficult to prove.</a:t>
            </a:r>
          </a:p>
          <a:p>
            <a:r>
              <a:rPr lang="en-GB" dirty="0"/>
              <a:t>9.	Consenting adults.</a:t>
            </a:r>
          </a:p>
          <a:p>
            <a:endParaRPr lang="en-GB" dirty="0"/>
          </a:p>
        </p:txBody>
      </p:sp>
    </p:spTree>
    <p:extLst>
      <p:ext uri="{BB962C8B-B14F-4D97-AF65-F5344CB8AC3E}">
        <p14:creationId xmlns:p14="http://schemas.microsoft.com/office/powerpoint/2010/main" val="5088156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smtClean="0">
                <a:hlinkClick r:id="rId2"/>
              </a:rPr>
              <a:t>http</a:t>
            </a:r>
            <a:r>
              <a:rPr lang="en-GB" dirty="0">
                <a:hlinkClick r:id="rId2"/>
              </a:rPr>
              <a:t>://</a:t>
            </a:r>
            <a:r>
              <a:rPr lang="en-GB" dirty="0" smtClean="0">
                <a:hlinkClick r:id="rId2"/>
              </a:rPr>
              <a:t>bernie.cncfamily.com/acm.htm</a:t>
            </a:r>
            <a:r>
              <a:rPr lang="en-GB" dirty="0" smtClean="0"/>
              <a:t> </a:t>
            </a:r>
            <a:endParaRPr lang="en-GB" dirty="0"/>
          </a:p>
          <a:p>
            <a:r>
              <a:rPr lang="en-GB" dirty="0" smtClean="0">
                <a:hlinkClick r:id="rId3"/>
              </a:rPr>
              <a:t>http</a:t>
            </a:r>
            <a:r>
              <a:rPr lang="en-GB" dirty="0">
                <a:hlinkClick r:id="rId3"/>
              </a:rPr>
              <a:t>://www.cultawarenessnetwork.org</a:t>
            </a:r>
            <a:r>
              <a:rPr lang="en-GB" dirty="0" smtClean="0">
                <a:hlinkClick r:id="rId3"/>
              </a:rPr>
              <a:t>/</a:t>
            </a:r>
            <a:r>
              <a:rPr lang="en-GB" dirty="0" smtClean="0"/>
              <a:t>   </a:t>
            </a:r>
            <a:r>
              <a:rPr lang="en-GB" dirty="0"/>
              <a:t>(Scientology)</a:t>
            </a:r>
          </a:p>
          <a:p>
            <a:r>
              <a:rPr lang="en-GB" dirty="0">
                <a:hlinkClick r:id="rId4"/>
              </a:rPr>
              <a:t>http://www.inform.ac</a:t>
            </a:r>
            <a:r>
              <a:rPr lang="en-GB" dirty="0" smtClean="0">
                <a:hlinkClick r:id="rId4"/>
              </a:rPr>
              <a:t>/</a:t>
            </a:r>
            <a:r>
              <a:rPr lang="en-GB" dirty="0" smtClean="0"/>
              <a:t> (</a:t>
            </a:r>
            <a:r>
              <a:rPr lang="en-GB" dirty="0"/>
              <a:t>Eileen Barker)</a:t>
            </a:r>
          </a:p>
          <a:p>
            <a:r>
              <a:rPr lang="en-GB" dirty="0">
                <a:hlinkClick r:id="rId5"/>
              </a:rPr>
              <a:t>http://</a:t>
            </a:r>
            <a:r>
              <a:rPr lang="en-GB" dirty="0" smtClean="0">
                <a:hlinkClick r:id="rId5"/>
              </a:rPr>
              <a:t>www.cultinformation.org.uk/home.html</a:t>
            </a:r>
            <a:r>
              <a:rPr lang="en-GB" dirty="0" smtClean="0"/>
              <a:t>  </a:t>
            </a:r>
            <a:r>
              <a:rPr lang="en-GB" dirty="0"/>
              <a:t>(Ian Haworth</a:t>
            </a:r>
            <a:r>
              <a:rPr lang="en-GB" dirty="0" smtClean="0"/>
              <a:t>) </a:t>
            </a:r>
            <a:endParaRPr lang="en-GB" dirty="0"/>
          </a:p>
          <a:p>
            <a:r>
              <a:rPr lang="en-GB" dirty="0">
                <a:hlinkClick r:id="rId6"/>
              </a:rPr>
              <a:t>http://</a:t>
            </a:r>
            <a:r>
              <a:rPr lang="en-GB" dirty="0" smtClean="0">
                <a:hlinkClick r:id="rId6"/>
              </a:rPr>
              <a:t>www.religioustolerance.org/cultmenu.htm</a:t>
            </a:r>
            <a:r>
              <a:rPr lang="en-GB" dirty="0" smtClean="0"/>
              <a:t> </a:t>
            </a:r>
            <a:endParaRPr lang="en-GB" dirty="0"/>
          </a:p>
        </p:txBody>
      </p:sp>
    </p:spTree>
    <p:extLst>
      <p:ext uri="{BB962C8B-B14F-4D97-AF65-F5344CB8AC3E}">
        <p14:creationId xmlns:p14="http://schemas.microsoft.com/office/powerpoint/2010/main" val="31888661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a:bodyPr>
          <a:lstStyle/>
          <a:p>
            <a:r>
              <a:rPr lang="en-GB" dirty="0"/>
              <a:t>Barker, E., (1985) </a:t>
            </a:r>
            <a:r>
              <a:rPr lang="en-GB" i="1" dirty="0"/>
              <a:t>The Making of a Moonie</a:t>
            </a:r>
            <a:r>
              <a:rPr lang="en-GB" dirty="0"/>
              <a:t>, Oxford: Basil Blackwell Ltd. </a:t>
            </a:r>
          </a:p>
          <a:p>
            <a:r>
              <a:rPr lang="en-GB" dirty="0"/>
              <a:t>Barrett, D (2001) </a:t>
            </a:r>
            <a:r>
              <a:rPr lang="en-GB" i="1" dirty="0"/>
              <a:t>The New Believers</a:t>
            </a:r>
            <a:r>
              <a:rPr lang="en-GB" dirty="0"/>
              <a:t>, London, </a:t>
            </a:r>
            <a:r>
              <a:rPr lang="en-GB" dirty="0" err="1"/>
              <a:t>Cassell</a:t>
            </a:r>
            <a:r>
              <a:rPr lang="en-GB" dirty="0"/>
              <a:t>. </a:t>
            </a:r>
          </a:p>
          <a:p>
            <a:r>
              <a:rPr lang="en-GB" dirty="0"/>
              <a:t>Chryssides, G (1999) </a:t>
            </a:r>
            <a:r>
              <a:rPr lang="en-GB" i="1" dirty="0"/>
              <a:t>Exploring New Religions</a:t>
            </a:r>
            <a:r>
              <a:rPr lang="en-GB" dirty="0"/>
              <a:t>, London, </a:t>
            </a:r>
            <a:r>
              <a:rPr lang="en-GB" dirty="0" err="1"/>
              <a:t>Cassell</a:t>
            </a:r>
            <a:r>
              <a:rPr lang="en-GB" dirty="0"/>
              <a:t>.</a:t>
            </a:r>
          </a:p>
          <a:p>
            <a:r>
              <a:rPr lang="en-GB" dirty="0"/>
              <a:t>Dawson, L (1998) </a:t>
            </a:r>
            <a:r>
              <a:rPr lang="en-GB" i="1" dirty="0"/>
              <a:t>Comprehending Cults</a:t>
            </a:r>
            <a:r>
              <a:rPr lang="en-GB" dirty="0"/>
              <a:t>, Oxford, OUP</a:t>
            </a:r>
          </a:p>
          <a:p>
            <a:r>
              <a:rPr lang="en-GB" dirty="0"/>
              <a:t>Schein, E, </a:t>
            </a:r>
            <a:r>
              <a:rPr lang="en-GB" dirty="0" err="1"/>
              <a:t>Schneier</a:t>
            </a:r>
            <a:r>
              <a:rPr lang="en-GB" dirty="0"/>
              <a:t>, I &amp; Becker, C (1961) </a:t>
            </a:r>
            <a:r>
              <a:rPr lang="en-GB" i="1" dirty="0"/>
              <a:t>Coercive Persuasion</a:t>
            </a:r>
            <a:r>
              <a:rPr lang="en-GB" dirty="0"/>
              <a:t>, Norton, New York.</a:t>
            </a:r>
          </a:p>
          <a:p>
            <a:r>
              <a:rPr lang="en-GB" dirty="0"/>
              <a:t>Patrick, T (1976) </a:t>
            </a:r>
            <a:r>
              <a:rPr lang="en-GB" i="1" dirty="0"/>
              <a:t>Let Our Children Go!</a:t>
            </a:r>
            <a:r>
              <a:rPr lang="en-GB" dirty="0"/>
              <a:t>, New York, Thomas </a:t>
            </a:r>
            <a:r>
              <a:rPr lang="en-GB" dirty="0" err="1"/>
              <a:t>Congdon</a:t>
            </a:r>
            <a:r>
              <a:rPr lang="en-GB" dirty="0"/>
              <a:t> Books.</a:t>
            </a:r>
          </a:p>
          <a:p>
            <a:endParaRPr lang="en-GB" dirty="0"/>
          </a:p>
        </p:txBody>
      </p:sp>
    </p:spTree>
    <p:extLst>
      <p:ext uri="{BB962C8B-B14F-4D97-AF65-F5344CB8AC3E}">
        <p14:creationId xmlns:p14="http://schemas.microsoft.com/office/powerpoint/2010/main" val="16944502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6584013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9143747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4190715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409081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414987022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97</TotalTime>
  <Words>1416</Words>
  <Application>Microsoft Office PowerPoint</Application>
  <PresentationFormat>On-screen Show (4:3)</PresentationFormat>
  <Paragraphs>92</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Civic</vt:lpstr>
      <vt:lpstr>TRRS5008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Dawson’s 12 points against the brainwashing thesis</vt:lpstr>
      <vt:lpstr>PowerPoint Presentation</vt:lpstr>
      <vt:lpstr>And some more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cp:lastModifiedBy>
  <cp:revision>12</cp:revision>
  <dcterms:created xsi:type="dcterms:W3CDTF">2012-11-25T13:55:39Z</dcterms:created>
  <dcterms:modified xsi:type="dcterms:W3CDTF">2012-11-25T15:32:48Z</dcterms:modified>
</cp:coreProperties>
</file>