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0"/>
  </p:notesMasterIdLst>
  <p:sldIdLst>
    <p:sldId id="256" r:id="rId2"/>
    <p:sldId id="257" r:id="rId3"/>
    <p:sldId id="259" r:id="rId4"/>
    <p:sldId id="260" r:id="rId5"/>
    <p:sldId id="358" r:id="rId6"/>
    <p:sldId id="258" r:id="rId7"/>
    <p:sldId id="261" r:id="rId8"/>
    <p:sldId id="364" r:id="rId9"/>
    <p:sldId id="359" r:id="rId10"/>
    <p:sldId id="365" r:id="rId11"/>
    <p:sldId id="266" r:id="rId12"/>
    <p:sldId id="269" r:id="rId13"/>
    <p:sldId id="270" r:id="rId14"/>
    <p:sldId id="366" r:id="rId15"/>
    <p:sldId id="298" r:id="rId16"/>
    <p:sldId id="289" r:id="rId17"/>
    <p:sldId id="292" r:id="rId18"/>
    <p:sldId id="367" r:id="rId19"/>
    <p:sldId id="368" r:id="rId20"/>
    <p:sldId id="290" r:id="rId21"/>
    <p:sldId id="293" r:id="rId22"/>
    <p:sldId id="265" r:id="rId23"/>
    <p:sldId id="369" r:id="rId24"/>
    <p:sldId id="294" r:id="rId25"/>
    <p:sldId id="295" r:id="rId26"/>
    <p:sldId id="297" r:id="rId27"/>
    <p:sldId id="268" r:id="rId28"/>
    <p:sldId id="296" r:id="rId29"/>
    <p:sldId id="281" r:id="rId30"/>
    <p:sldId id="283" r:id="rId31"/>
    <p:sldId id="267" r:id="rId32"/>
    <p:sldId id="284" r:id="rId33"/>
    <p:sldId id="286" r:id="rId34"/>
    <p:sldId id="285" r:id="rId35"/>
    <p:sldId id="287" r:id="rId36"/>
    <p:sldId id="288" r:id="rId37"/>
    <p:sldId id="299" r:id="rId38"/>
    <p:sldId id="262" r:id="rId3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AE1B32F-E52D-4371-CFB6-B6642A2F1E02}" v="379" dt="2024-04-12T09:16:29.151"/>
    <p1510:client id="{4B175173-48A6-0D7E-B97F-715204E4291B}" v="6" dt="2024-04-12T11:57:15.826"/>
    <p1510:client id="{6AD17573-BA19-5E4D-5B3A-DFA258E348B4}" v="690" dt="2024-04-12T10:21:31.170"/>
    <p1510:client id="{A22B6551-605A-69C3-56D3-F02C0BA59B42}" v="46" dt="2024-04-13T08:50:47.69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72" autoAdjust="0"/>
    <p:restoredTop sz="94660"/>
  </p:normalViewPr>
  <p:slideViewPr>
    <p:cSldViewPr snapToGrid="0">
      <p:cViewPr varScale="1">
        <p:scale>
          <a:sx n="63" d="100"/>
          <a:sy n="63" d="100"/>
        </p:scale>
        <p:origin x="612" y="5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notesMaster" Target="notesMasters/notesMaster1.xml"/><Relationship Id="rId45"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0" Type="http://schemas.openxmlformats.org/officeDocument/2006/relationships/slide" Target="slides/slide19.xml"/><Relationship Id="rId41"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43DE8E3-66ED-4428-91DD-A6C2E6F8A060}" type="datetimeFigureOut">
              <a:t>9/13/2026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669E118-97E5-44CC-99A4-E3C4182BA539}" type="slidenum">
              <a:t>‹#›</a:t>
            </a:fld>
            <a:endParaRPr lang="en-GB"/>
          </a:p>
        </p:txBody>
      </p:sp>
    </p:spTree>
    <p:extLst>
      <p:ext uri="{BB962C8B-B14F-4D97-AF65-F5344CB8AC3E}">
        <p14:creationId xmlns:p14="http://schemas.microsoft.com/office/powerpoint/2010/main" val="6210680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b="1"/>
          </a:p>
          <a:p>
            <a:pPr marL="0" marR="0" lvl="0" indent="0" algn="l" defTabSz="914400" rtl="0" eaLnBrk="1" fontAlgn="auto" latinLnBrk="0" hangingPunct="1">
              <a:lnSpc>
                <a:spcPct val="100000"/>
              </a:lnSpc>
              <a:spcBef>
                <a:spcPts val="0"/>
              </a:spcBef>
              <a:spcAft>
                <a:spcPts val="0"/>
              </a:spcAft>
              <a:buClrTx/>
              <a:buSzTx/>
              <a:buFontTx/>
              <a:buNone/>
              <a:tabLst/>
              <a:defRPr/>
            </a:pPr>
            <a:r>
              <a:rPr lang="en-US" b="1"/>
              <a:t>Note:</a:t>
            </a:r>
            <a:r>
              <a:rPr lang="en-US"/>
              <a:t> Lecturer to fill-in knowledge gaps and make corrections after students explain.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p>
          <a:p>
            <a:pPr marL="0" marR="0" lvl="0" indent="0" algn="l" defTabSz="914400" rtl="0" eaLnBrk="1" fontAlgn="auto" latinLnBrk="0" hangingPunct="1">
              <a:lnSpc>
                <a:spcPct val="100000"/>
              </a:lnSpc>
              <a:spcBef>
                <a:spcPts val="0"/>
              </a:spcBef>
              <a:spcAft>
                <a:spcPts val="0"/>
              </a:spcAft>
              <a:buClrTx/>
              <a:buSzTx/>
              <a:buFontTx/>
              <a:buNone/>
              <a:tabLst/>
              <a:defRPr/>
            </a:pPr>
            <a:r>
              <a:rPr lang="en-US"/>
              <a:t>In addition, make sure they can differentiate between </a:t>
            </a:r>
            <a:r>
              <a:rPr lang="en-US" b="1"/>
              <a:t>Local</a:t>
            </a:r>
            <a:r>
              <a:rPr lang="en-US"/>
              <a:t>, </a:t>
            </a:r>
            <a:r>
              <a:rPr lang="en-US" b="1"/>
              <a:t>National</a:t>
            </a:r>
            <a:r>
              <a:rPr lang="en-US"/>
              <a:t> and </a:t>
            </a:r>
            <a:r>
              <a:rPr lang="en-US" b="1"/>
              <a:t>International</a:t>
            </a:r>
            <a:r>
              <a:rPr lang="en-US"/>
              <a:t> Business. Same with Private and Public sectors.</a:t>
            </a:r>
          </a:p>
          <a:p>
            <a:endParaRPr lang="en-US"/>
          </a:p>
        </p:txBody>
      </p:sp>
    </p:spTree>
    <p:extLst>
      <p:ext uri="{BB962C8B-B14F-4D97-AF65-F5344CB8AC3E}">
        <p14:creationId xmlns:p14="http://schemas.microsoft.com/office/powerpoint/2010/main" val="284520878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b="1"/>
          </a:p>
          <a:p>
            <a:pPr marL="0" marR="0" lvl="0" indent="0" algn="l" defTabSz="914400" rtl="0" eaLnBrk="1" fontAlgn="auto" latinLnBrk="0" hangingPunct="1">
              <a:lnSpc>
                <a:spcPct val="100000"/>
              </a:lnSpc>
              <a:spcBef>
                <a:spcPts val="0"/>
              </a:spcBef>
              <a:spcAft>
                <a:spcPts val="0"/>
              </a:spcAft>
              <a:buClrTx/>
              <a:buSzTx/>
              <a:buFontTx/>
              <a:buNone/>
              <a:tabLst/>
              <a:defRPr/>
            </a:pPr>
            <a:r>
              <a:rPr lang="en-US" b="1"/>
              <a:t>Note:</a:t>
            </a:r>
            <a:r>
              <a:rPr lang="en-US"/>
              <a:t> Lecturer to fill-in knowledge gaps and make corrections after students explain.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p>
          <a:p>
            <a:pPr marL="0" marR="0" lvl="0" indent="0" algn="l" defTabSz="914400" rtl="0" eaLnBrk="1" fontAlgn="auto" latinLnBrk="0" hangingPunct="1">
              <a:lnSpc>
                <a:spcPct val="100000"/>
              </a:lnSpc>
              <a:spcBef>
                <a:spcPts val="0"/>
              </a:spcBef>
              <a:spcAft>
                <a:spcPts val="0"/>
              </a:spcAft>
              <a:buClrTx/>
              <a:buSzTx/>
              <a:buFontTx/>
              <a:buNone/>
              <a:tabLst/>
              <a:defRPr/>
            </a:pPr>
            <a:r>
              <a:rPr lang="en-US"/>
              <a:t>In addition, make sure they can differentiate between </a:t>
            </a:r>
            <a:r>
              <a:rPr lang="en-US" b="1"/>
              <a:t>Local</a:t>
            </a:r>
            <a:r>
              <a:rPr lang="en-US"/>
              <a:t>, </a:t>
            </a:r>
            <a:r>
              <a:rPr lang="en-US" b="1"/>
              <a:t>National</a:t>
            </a:r>
            <a:r>
              <a:rPr lang="en-US"/>
              <a:t> and </a:t>
            </a:r>
            <a:r>
              <a:rPr lang="en-US" b="1"/>
              <a:t>International</a:t>
            </a:r>
            <a:r>
              <a:rPr lang="en-US"/>
              <a:t> Business. Same with Private and Public sectors.</a:t>
            </a:r>
          </a:p>
          <a:p>
            <a:endParaRPr lang="en-US"/>
          </a:p>
        </p:txBody>
      </p:sp>
    </p:spTree>
    <p:extLst>
      <p:ext uri="{BB962C8B-B14F-4D97-AF65-F5344CB8AC3E}">
        <p14:creationId xmlns:p14="http://schemas.microsoft.com/office/powerpoint/2010/main" val="291637561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3.png"/></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13/09/2026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13/09/2026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13/09/2026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13/09/2026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13/09/2026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13/09/2026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13/09/2026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13/09/2026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13/09/2026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13/09/2026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13/09/2026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hapter divider">
    <p:spTree>
      <p:nvGrpSpPr>
        <p:cNvPr id="1" name=""/>
        <p:cNvGrpSpPr/>
        <p:nvPr/>
      </p:nvGrpSpPr>
      <p:grpSpPr>
        <a:xfrm>
          <a:off x="0" y="0"/>
          <a:ext cx="0" cy="0"/>
          <a:chOff x="0" y="0"/>
          <a:chExt cx="0" cy="0"/>
        </a:xfrm>
      </p:grpSpPr>
      <p:pic>
        <p:nvPicPr>
          <p:cNvPr id="3" name="Picture 2" descr="Shape, icon, circle&#10;&#10;Description automatically generated">
            <a:extLst>
              <a:ext uri="{FF2B5EF4-FFF2-40B4-BE49-F238E27FC236}">
                <a16:creationId xmlns:a16="http://schemas.microsoft.com/office/drawing/2014/main" id="{FF95DCAE-54A9-8C41-8C99-4552F262E4E9}"/>
              </a:ext>
            </a:extLst>
          </p:cNvPr>
          <p:cNvPicPr>
            <a:picLocks noChangeAspect="1"/>
          </p:cNvPicPr>
          <p:nvPr userDrawn="1"/>
        </p:nvPicPr>
        <p:blipFill>
          <a:blip r:embed="rId2">
            <a:alphaModFix amt="50000"/>
          </a:blip>
          <a:stretch>
            <a:fillRect/>
          </a:stretch>
        </p:blipFill>
        <p:spPr>
          <a:xfrm>
            <a:off x="-2542348" y="838507"/>
            <a:ext cx="6858000" cy="6858000"/>
          </a:xfrm>
          <a:prstGeom prst="rect">
            <a:avLst/>
          </a:prstGeom>
        </p:spPr>
      </p:pic>
      <p:pic>
        <p:nvPicPr>
          <p:cNvPr id="4" name="Picture 3">
            <a:extLst>
              <a:ext uri="{FF2B5EF4-FFF2-40B4-BE49-F238E27FC236}">
                <a16:creationId xmlns:a16="http://schemas.microsoft.com/office/drawing/2014/main" id="{3982D34F-EA4B-D444-87E3-AFCA8FBBC83D}"/>
              </a:ext>
            </a:extLst>
          </p:cNvPr>
          <p:cNvPicPr>
            <a:picLocks noChangeAspect="1"/>
          </p:cNvPicPr>
          <p:nvPr userDrawn="1"/>
        </p:nvPicPr>
        <p:blipFill>
          <a:blip r:embed="rId3">
            <a:alphaModFix amt="50000"/>
          </a:blip>
          <a:stretch>
            <a:fillRect/>
          </a:stretch>
        </p:blipFill>
        <p:spPr>
          <a:xfrm>
            <a:off x="7664390" y="-701780"/>
            <a:ext cx="6858000" cy="6858000"/>
          </a:xfrm>
          <a:prstGeom prst="rect">
            <a:avLst/>
          </a:prstGeom>
        </p:spPr>
      </p:pic>
      <p:pic>
        <p:nvPicPr>
          <p:cNvPr id="5" name="Picture 4" descr="Icon&#10;&#10;Description automatically generated with medium confidence">
            <a:extLst>
              <a:ext uri="{FF2B5EF4-FFF2-40B4-BE49-F238E27FC236}">
                <a16:creationId xmlns:a16="http://schemas.microsoft.com/office/drawing/2014/main" id="{4D5DE938-57BE-E443-BE6B-EC315A2859A2}"/>
              </a:ext>
            </a:extLst>
          </p:cNvPr>
          <p:cNvPicPr>
            <a:picLocks noChangeAspect="1"/>
          </p:cNvPicPr>
          <p:nvPr userDrawn="1"/>
        </p:nvPicPr>
        <p:blipFill>
          <a:blip r:embed="rId4" cstate="screen">
            <a:alphaModFix amt="50000"/>
            <a:extLst>
              <a:ext uri="{28A0092B-C50C-407E-A947-70E740481C1C}">
                <a14:useLocalDpi xmlns:a14="http://schemas.microsoft.com/office/drawing/2010/main"/>
              </a:ext>
            </a:extLst>
          </a:blip>
          <a:stretch>
            <a:fillRect/>
          </a:stretch>
        </p:blipFill>
        <p:spPr>
          <a:xfrm rot="7923834">
            <a:off x="4078255" y="4822672"/>
            <a:ext cx="4894518" cy="4894518"/>
          </a:xfrm>
          <a:prstGeom prst="rect">
            <a:avLst/>
          </a:prstGeom>
        </p:spPr>
      </p:pic>
    </p:spTree>
    <p:extLst>
      <p:ext uri="{BB962C8B-B14F-4D97-AF65-F5344CB8AC3E}">
        <p14:creationId xmlns:p14="http://schemas.microsoft.com/office/powerpoint/2010/main" val="18964183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13/09/2026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hyperlink" Target="https://librarysearch.uwtsd.ac.uk/" TargetMode="External"/><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hyperlink" Target="https://www.sciencedirect.com/" TargetMode="Externa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2.xml"/><Relationship Id="rId4" Type="http://schemas.openxmlformats.org/officeDocument/2006/relationships/image" Target="../media/image8.jpe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2" Type="http://schemas.openxmlformats.org/officeDocument/2006/relationships/hyperlink" Target="https://kissflow.com/workflow/bpm/business-process-examples/" TargetMode="External"/><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6.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slideLayout" Target="../slideLayouts/slideLayout1.xml"/><Relationship Id="rId1" Type="http://schemas.openxmlformats.org/officeDocument/2006/relationships/video" Target="https://www.youtube.com/embed/Q8zUGXTo6wA?feature=oembed" TargetMode="Externa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hyperlink" Target="https://www.wallstreetmojo.com/international-business/" TargetMode="External"/><Relationship Id="rId2" Type="http://schemas.openxmlformats.org/officeDocument/2006/relationships/hyperlink" Target="https://byjus.com/commerce/forms-of-business-organisations/" TargetMode="Externa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1315FFF1-43FC-FCFE-BEC0-38B41837CFA3}"/>
              </a:ext>
            </a:extLst>
          </p:cNvPr>
          <p:cNvSpPr>
            <a:spLocks noGrp="1"/>
          </p:cNvSpPr>
          <p:nvPr>
            <p:ph type="subTitle" idx="1"/>
          </p:nvPr>
        </p:nvSpPr>
        <p:spPr>
          <a:xfrm>
            <a:off x="1524000" y="669058"/>
            <a:ext cx="9144000" cy="4588742"/>
          </a:xfrm>
        </p:spPr>
        <p:txBody>
          <a:bodyPr vert="horz" lIns="91440" tIns="45720" rIns="91440" bIns="45720" rtlCol="0" anchor="t">
            <a:normAutofit/>
          </a:bodyPr>
          <a:lstStyle/>
          <a:p>
            <a:r>
              <a:rPr lang="en-GB" sz="2800" dirty="0"/>
              <a:t>Global Business Environment</a:t>
            </a:r>
          </a:p>
          <a:p>
            <a:endParaRPr lang="en-GB" sz="2800" dirty="0"/>
          </a:p>
          <a:p>
            <a:r>
              <a:rPr lang="en-GB" sz="2800" dirty="0"/>
              <a:t>Week 1</a:t>
            </a:r>
          </a:p>
          <a:p>
            <a:endParaRPr lang="en-GB" sz="2800" dirty="0"/>
          </a:p>
          <a:p>
            <a:r>
              <a:rPr lang="en-GB" sz="2800" dirty="0"/>
              <a:t>Introduction to Global Business Environment</a:t>
            </a:r>
          </a:p>
          <a:p>
            <a:endParaRPr lang="en-GB" dirty="0"/>
          </a:p>
          <a:p>
            <a:endParaRPr lang="en-GB" dirty="0"/>
          </a:p>
        </p:txBody>
      </p:sp>
      <p:pic>
        <p:nvPicPr>
          <p:cNvPr id="4" name="Picture 3" descr="University of Wales Trinity Saint David launches ‘One Planet ...">
            <a:extLst>
              <a:ext uri="{FF2B5EF4-FFF2-40B4-BE49-F238E27FC236}">
                <a16:creationId xmlns:a16="http://schemas.microsoft.com/office/drawing/2014/main" id="{CE8A5DD2-C2BE-5608-0522-9DDD21F37737}"/>
              </a:ext>
            </a:extLst>
          </p:cNvPr>
          <p:cNvPicPr>
            <a:picLocks noChangeAspect="1"/>
          </p:cNvPicPr>
          <p:nvPr/>
        </p:nvPicPr>
        <p:blipFill>
          <a:blip r:embed="rId2"/>
          <a:stretch>
            <a:fillRect/>
          </a:stretch>
        </p:blipFill>
        <p:spPr>
          <a:xfrm>
            <a:off x="932732" y="4046327"/>
            <a:ext cx="10067744" cy="2115269"/>
          </a:xfrm>
          <a:prstGeom prst="rect">
            <a:avLst/>
          </a:prstGeom>
        </p:spPr>
      </p:pic>
    </p:spTree>
    <p:extLst>
      <p:ext uri="{BB962C8B-B14F-4D97-AF65-F5344CB8AC3E}">
        <p14:creationId xmlns:p14="http://schemas.microsoft.com/office/powerpoint/2010/main" val="14140198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1315FFF1-43FC-FCFE-BEC0-38B41837CFA3}"/>
              </a:ext>
            </a:extLst>
          </p:cNvPr>
          <p:cNvSpPr>
            <a:spLocks noGrp="1"/>
          </p:cNvSpPr>
          <p:nvPr>
            <p:ph type="subTitle" idx="1"/>
          </p:nvPr>
        </p:nvSpPr>
        <p:spPr>
          <a:xfrm>
            <a:off x="1524000" y="669058"/>
            <a:ext cx="9144000" cy="4588742"/>
          </a:xfrm>
        </p:spPr>
        <p:txBody>
          <a:bodyPr vert="horz" lIns="91440" tIns="45720" rIns="91440" bIns="45720" rtlCol="0" anchor="t">
            <a:normAutofit/>
          </a:bodyPr>
          <a:lstStyle/>
          <a:p>
            <a:r>
              <a:rPr lang="en-GB" sz="2800" dirty="0">
                <a:ea typeface="+mn-lt"/>
                <a:cs typeface="+mn-lt"/>
              </a:rPr>
              <a:t>By the end of this session, students should be aware of:</a:t>
            </a:r>
            <a:endParaRPr lang="en-US" dirty="0">
              <a:ea typeface="+mn-lt"/>
              <a:cs typeface="+mn-lt"/>
            </a:endParaRPr>
          </a:p>
          <a:p>
            <a:pPr marL="457200" indent="-457200" algn="l">
              <a:buChar char="•"/>
            </a:pPr>
            <a:r>
              <a:rPr lang="en-GB" sz="2800" dirty="0">
                <a:ea typeface="+mn-lt"/>
                <a:cs typeface="+mn-lt"/>
              </a:rPr>
              <a:t>Module Aim &amp; Learning Outcomes </a:t>
            </a:r>
            <a:endParaRPr lang="en-US" dirty="0">
              <a:ea typeface="+mn-lt"/>
              <a:cs typeface="+mn-lt"/>
            </a:endParaRPr>
          </a:p>
          <a:p>
            <a:pPr marL="457200" indent="-457200" algn="l">
              <a:buChar char="•"/>
            </a:pPr>
            <a:r>
              <a:rPr lang="en-GB" sz="2800" dirty="0">
                <a:ea typeface="+mn-lt"/>
                <a:cs typeface="+mn-lt"/>
              </a:rPr>
              <a:t>Assessments/ Reading List </a:t>
            </a:r>
            <a:endParaRPr lang="en-US" dirty="0">
              <a:ea typeface="+mn-lt"/>
              <a:cs typeface="+mn-lt"/>
            </a:endParaRPr>
          </a:p>
          <a:p>
            <a:pPr marL="457200" indent="-457200" algn="l">
              <a:buFont typeface="Arial,Sans-Serif" panose="020B0604020202020204" pitchFamily="34" charset="0"/>
              <a:buChar char="•"/>
            </a:pPr>
            <a:r>
              <a:rPr lang="en-GB" sz="2800" dirty="0">
                <a:latin typeface="Arial"/>
                <a:cs typeface="Arial"/>
              </a:rPr>
              <a:t>The concept of business organisation and processes</a:t>
            </a:r>
            <a:endParaRPr lang="en-US" sz="2800" dirty="0">
              <a:latin typeface="Arial"/>
              <a:cs typeface="Arial"/>
            </a:endParaRPr>
          </a:p>
          <a:p>
            <a:pPr marL="457200" indent="-457200" algn="l">
              <a:buFont typeface="Arial,Sans-Serif" panose="020B0604020202020204" pitchFamily="34" charset="0"/>
              <a:buChar char="•"/>
            </a:pPr>
            <a:r>
              <a:rPr lang="en-GB" sz="2800" dirty="0">
                <a:ea typeface="+mn-lt"/>
                <a:cs typeface="+mn-lt"/>
              </a:rPr>
              <a:t>Business formation and ownership </a:t>
            </a:r>
            <a:endParaRPr lang="en-GB" sz="2800" dirty="0">
              <a:latin typeface="Arial"/>
              <a:cs typeface="Arial"/>
            </a:endParaRPr>
          </a:p>
          <a:p>
            <a:pPr marL="457200" indent="-457200" algn="l">
              <a:buFont typeface="Arial,Sans-Serif" panose="020B0604020202020204" pitchFamily="34" charset="0"/>
              <a:buChar char="•"/>
            </a:pPr>
            <a:r>
              <a:rPr lang="en-GB" sz="2800" dirty="0">
                <a:latin typeface="Arial"/>
                <a:cs typeface="Arial"/>
              </a:rPr>
              <a:t>Dimension of business environment: local, national, global and international</a:t>
            </a:r>
            <a:endParaRPr lang="en-US" sz="2800" dirty="0">
              <a:latin typeface="Arial"/>
              <a:cs typeface="Arial"/>
            </a:endParaRPr>
          </a:p>
          <a:p>
            <a:pPr marL="457200" indent="-457200" algn="l">
              <a:buChar char="•"/>
            </a:pPr>
            <a:r>
              <a:rPr lang="en-GB" sz="2800" dirty="0">
                <a:latin typeface="Arial"/>
                <a:cs typeface="Arial"/>
              </a:rPr>
              <a:t>The concept of global business environment</a:t>
            </a:r>
            <a:endParaRPr lang="en-US" sz="2800" dirty="0">
              <a:latin typeface="Arial"/>
              <a:cs typeface="Arial"/>
            </a:endParaRPr>
          </a:p>
          <a:p>
            <a:pPr marL="457200" indent="-457200" algn="l">
              <a:buChar char="•"/>
            </a:pPr>
            <a:endParaRPr lang="en-GB" sz="2800" dirty="0"/>
          </a:p>
          <a:p>
            <a:pPr marL="457200" indent="-457200" algn="l">
              <a:buChar char="•"/>
            </a:pPr>
            <a:endParaRPr lang="en-GB" sz="2800" dirty="0"/>
          </a:p>
          <a:p>
            <a:pPr marL="457200" indent="-457200" algn="l">
              <a:buChar char="•"/>
            </a:pPr>
            <a:endParaRPr lang="en-US" dirty="0"/>
          </a:p>
          <a:p>
            <a:pPr marL="457200" indent="-457200" algn="l">
              <a:buChar char="•"/>
            </a:pPr>
            <a:endParaRPr lang="en-GB" sz="2800" dirty="0"/>
          </a:p>
          <a:p>
            <a:endParaRPr lang="en-GB" dirty="0"/>
          </a:p>
        </p:txBody>
      </p:sp>
    </p:spTree>
    <p:extLst>
      <p:ext uri="{BB962C8B-B14F-4D97-AF65-F5344CB8AC3E}">
        <p14:creationId xmlns:p14="http://schemas.microsoft.com/office/powerpoint/2010/main" val="5179097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1315FFF1-43FC-FCFE-BEC0-38B41837CFA3}"/>
              </a:ext>
            </a:extLst>
          </p:cNvPr>
          <p:cNvSpPr>
            <a:spLocks noGrp="1"/>
          </p:cNvSpPr>
          <p:nvPr>
            <p:ph type="subTitle" idx="1"/>
          </p:nvPr>
        </p:nvSpPr>
        <p:spPr>
          <a:xfrm>
            <a:off x="560717" y="669058"/>
            <a:ext cx="10955547" cy="5925836"/>
          </a:xfrm>
        </p:spPr>
        <p:txBody>
          <a:bodyPr vert="horz" lIns="91440" tIns="45720" rIns="91440" bIns="45720" rtlCol="0" anchor="t">
            <a:normAutofit fontScale="70000" lnSpcReduction="20000"/>
          </a:bodyPr>
          <a:lstStyle/>
          <a:p>
            <a:r>
              <a:rPr lang="en-GB" sz="2800" b="1" dirty="0">
                <a:ea typeface="+mn-lt"/>
                <a:cs typeface="+mn-lt"/>
              </a:rPr>
              <a:t>Assessment</a:t>
            </a:r>
          </a:p>
          <a:p>
            <a:pPr algn="l"/>
            <a:r>
              <a:rPr lang="en-GB" sz="2800" dirty="0">
                <a:ea typeface="+mn-lt"/>
                <a:cs typeface="+mn-lt"/>
              </a:rPr>
              <a:t>Two assessments components: </a:t>
            </a:r>
          </a:p>
          <a:p>
            <a:pPr algn="l"/>
            <a:endParaRPr lang="en-GB" sz="2800" dirty="0">
              <a:ea typeface="+mn-lt"/>
              <a:cs typeface="+mn-lt"/>
            </a:endParaRPr>
          </a:p>
          <a:p>
            <a:pPr algn="l"/>
            <a:r>
              <a:rPr lang="en-GB" sz="2800" dirty="0">
                <a:ea typeface="+mn-lt"/>
                <a:cs typeface="+mn-lt"/>
              </a:rPr>
              <a:t>Assessment Component 1 – Practical </a:t>
            </a:r>
          </a:p>
          <a:p>
            <a:pPr algn="l"/>
            <a:endParaRPr lang="en-GB" sz="2800" dirty="0">
              <a:ea typeface="+mn-lt"/>
              <a:cs typeface="+mn-lt"/>
            </a:endParaRPr>
          </a:p>
          <a:p>
            <a:pPr algn="l"/>
            <a:endParaRPr lang="en-GB" dirty="0">
              <a:ea typeface="+mn-lt"/>
              <a:cs typeface="+mn-lt"/>
            </a:endParaRPr>
          </a:p>
          <a:p>
            <a:pPr algn="l"/>
            <a:endParaRPr lang="en-GB" dirty="0">
              <a:ea typeface="+mn-lt"/>
              <a:cs typeface="+mn-lt"/>
            </a:endParaRPr>
          </a:p>
          <a:p>
            <a:pPr algn="l"/>
            <a:endParaRPr lang="en-GB" dirty="0">
              <a:ea typeface="+mn-lt"/>
              <a:cs typeface="+mn-lt"/>
            </a:endParaRPr>
          </a:p>
          <a:p>
            <a:pPr algn="l"/>
            <a:endParaRPr lang="en-GB" dirty="0">
              <a:ea typeface="+mn-lt"/>
              <a:cs typeface="+mn-lt"/>
            </a:endParaRPr>
          </a:p>
          <a:p>
            <a:pPr algn="l"/>
            <a:r>
              <a:rPr lang="en-GB" dirty="0">
                <a:ea typeface="+mn-lt"/>
                <a:cs typeface="+mn-lt"/>
              </a:rPr>
              <a:t>Assessment Component 2 – Coursework </a:t>
            </a:r>
          </a:p>
          <a:p>
            <a:pPr algn="l"/>
            <a:endParaRPr lang="en-GB" dirty="0">
              <a:ea typeface="+mn-lt"/>
              <a:cs typeface="+mn-lt"/>
            </a:endParaRPr>
          </a:p>
          <a:p>
            <a:endParaRPr lang="en-GB" dirty="0">
              <a:ea typeface="+mn-lt"/>
              <a:cs typeface="+mn-lt"/>
            </a:endParaRPr>
          </a:p>
          <a:p>
            <a:endParaRPr lang="en-GB" dirty="0">
              <a:ea typeface="+mn-lt"/>
              <a:cs typeface="+mn-lt"/>
            </a:endParaRPr>
          </a:p>
          <a:p>
            <a:endParaRPr lang="en-GB" dirty="0">
              <a:ea typeface="+mn-lt"/>
              <a:cs typeface="+mn-lt"/>
            </a:endParaRPr>
          </a:p>
          <a:p>
            <a:endParaRPr lang="en-GB" dirty="0">
              <a:ea typeface="+mn-lt"/>
              <a:cs typeface="+mn-lt"/>
            </a:endParaRPr>
          </a:p>
          <a:p>
            <a:endParaRPr lang="en-GB" dirty="0">
              <a:ea typeface="+mn-lt"/>
              <a:cs typeface="+mn-lt"/>
            </a:endParaRPr>
          </a:p>
          <a:p>
            <a:endParaRPr lang="en-GB" dirty="0">
              <a:ea typeface="+mn-lt"/>
              <a:cs typeface="+mn-lt"/>
            </a:endParaRPr>
          </a:p>
          <a:p>
            <a:r>
              <a:rPr lang="en-GB" dirty="0"/>
              <a:t> </a:t>
            </a:r>
          </a:p>
          <a:p>
            <a:pPr algn="l"/>
            <a:endParaRPr lang="en-GB" b="1" dirty="0">
              <a:latin typeface="Times New Roman"/>
              <a:cs typeface="Times New Roman"/>
            </a:endParaRPr>
          </a:p>
        </p:txBody>
      </p:sp>
      <p:graphicFrame>
        <p:nvGraphicFramePr>
          <p:cNvPr id="4" name="Table 3">
            <a:extLst>
              <a:ext uri="{FF2B5EF4-FFF2-40B4-BE49-F238E27FC236}">
                <a16:creationId xmlns:a16="http://schemas.microsoft.com/office/drawing/2014/main" id="{E388A89E-0C71-FE50-19EE-D23772DED757}"/>
              </a:ext>
            </a:extLst>
          </p:cNvPr>
          <p:cNvGraphicFramePr>
            <a:graphicFrameLocks noGrp="1"/>
          </p:cNvGraphicFramePr>
          <p:nvPr>
            <p:extLst>
              <p:ext uri="{D42A27DB-BD31-4B8C-83A1-F6EECF244321}">
                <p14:modId xmlns:p14="http://schemas.microsoft.com/office/powerpoint/2010/main" val="3102326651"/>
              </p:ext>
            </p:extLst>
          </p:nvPr>
        </p:nvGraphicFramePr>
        <p:xfrm>
          <a:off x="445698" y="2142226"/>
          <a:ext cx="7290543" cy="731520"/>
        </p:xfrm>
        <a:graphic>
          <a:graphicData uri="http://schemas.openxmlformats.org/drawingml/2006/table">
            <a:tbl>
              <a:tblPr firstRow="1" bandRow="1">
                <a:tableStyleId>{5C22544A-7EE6-4342-B048-85BDC9FD1C3A}</a:tableStyleId>
              </a:tblPr>
              <a:tblGrid>
                <a:gridCol w="2430181">
                  <a:extLst>
                    <a:ext uri="{9D8B030D-6E8A-4147-A177-3AD203B41FA5}">
                      <a16:colId xmlns:a16="http://schemas.microsoft.com/office/drawing/2014/main" val="610958931"/>
                    </a:ext>
                  </a:extLst>
                </a:gridCol>
                <a:gridCol w="2430181">
                  <a:extLst>
                    <a:ext uri="{9D8B030D-6E8A-4147-A177-3AD203B41FA5}">
                      <a16:colId xmlns:a16="http://schemas.microsoft.com/office/drawing/2014/main" val="795615048"/>
                    </a:ext>
                  </a:extLst>
                </a:gridCol>
                <a:gridCol w="2430181">
                  <a:extLst>
                    <a:ext uri="{9D8B030D-6E8A-4147-A177-3AD203B41FA5}">
                      <a16:colId xmlns:a16="http://schemas.microsoft.com/office/drawing/2014/main" val="130014628"/>
                    </a:ext>
                  </a:extLst>
                </a:gridCol>
              </a:tblGrid>
              <a:tr h="179755">
                <a:tc>
                  <a:txBody>
                    <a:bodyPr/>
                    <a:lstStyle/>
                    <a:p>
                      <a:r>
                        <a:rPr lang="en-GB" dirty="0"/>
                        <a:t>Mode of assessment</a:t>
                      </a:r>
                    </a:p>
                  </a:txBody>
                  <a:tcPr/>
                </a:tc>
                <a:tc>
                  <a:txBody>
                    <a:bodyPr/>
                    <a:lstStyle/>
                    <a:p>
                      <a:r>
                        <a:rPr lang="en-GB" dirty="0"/>
                        <a:t>Volume</a:t>
                      </a:r>
                    </a:p>
                  </a:txBody>
                  <a:tcPr/>
                </a:tc>
                <a:tc>
                  <a:txBody>
                    <a:bodyPr/>
                    <a:lstStyle/>
                    <a:p>
                      <a:r>
                        <a:rPr lang="en-GB" dirty="0"/>
                        <a:t>Weighting</a:t>
                      </a:r>
                    </a:p>
                  </a:txBody>
                  <a:tcPr/>
                </a:tc>
                <a:extLst>
                  <a:ext uri="{0D108BD9-81ED-4DB2-BD59-A6C34878D82A}">
                    <a16:rowId xmlns:a16="http://schemas.microsoft.com/office/drawing/2014/main" val="2844372407"/>
                  </a:ext>
                </a:extLst>
              </a:tr>
              <a:tr h="179755">
                <a:tc>
                  <a:txBody>
                    <a:bodyPr/>
                    <a:lstStyle/>
                    <a:p>
                      <a:r>
                        <a:rPr lang="en-GB" dirty="0"/>
                        <a:t>Online test </a:t>
                      </a:r>
                    </a:p>
                  </a:txBody>
                  <a:tcPr/>
                </a:tc>
                <a:tc>
                  <a:txBody>
                    <a:bodyPr/>
                    <a:lstStyle/>
                    <a:p>
                      <a:r>
                        <a:rPr lang="en-GB" dirty="0"/>
                        <a:t>1 Hour</a:t>
                      </a:r>
                    </a:p>
                  </a:txBody>
                  <a:tcPr/>
                </a:tc>
                <a:tc>
                  <a:txBody>
                    <a:bodyPr/>
                    <a:lstStyle/>
                    <a:p>
                      <a:r>
                        <a:rPr lang="en-GB" dirty="0"/>
                        <a:t>50%</a:t>
                      </a:r>
                    </a:p>
                  </a:txBody>
                  <a:tcPr/>
                </a:tc>
                <a:extLst>
                  <a:ext uri="{0D108BD9-81ED-4DB2-BD59-A6C34878D82A}">
                    <a16:rowId xmlns:a16="http://schemas.microsoft.com/office/drawing/2014/main" val="3192768963"/>
                  </a:ext>
                </a:extLst>
              </a:tr>
            </a:tbl>
          </a:graphicData>
        </a:graphic>
      </p:graphicFrame>
      <p:graphicFrame>
        <p:nvGraphicFramePr>
          <p:cNvPr id="5" name="Table 4">
            <a:extLst>
              <a:ext uri="{FF2B5EF4-FFF2-40B4-BE49-F238E27FC236}">
                <a16:creationId xmlns:a16="http://schemas.microsoft.com/office/drawing/2014/main" id="{DF4CC156-72CC-E47A-F1C6-72B485A093E8}"/>
              </a:ext>
            </a:extLst>
          </p:cNvPr>
          <p:cNvGraphicFramePr>
            <a:graphicFrameLocks noGrp="1"/>
          </p:cNvGraphicFramePr>
          <p:nvPr>
            <p:extLst>
              <p:ext uri="{D42A27DB-BD31-4B8C-83A1-F6EECF244321}">
                <p14:modId xmlns:p14="http://schemas.microsoft.com/office/powerpoint/2010/main" val="2869623772"/>
              </p:ext>
            </p:extLst>
          </p:nvPr>
        </p:nvGraphicFramePr>
        <p:xfrm>
          <a:off x="517584" y="4011283"/>
          <a:ext cx="7125192" cy="944734"/>
        </p:xfrm>
        <a:graphic>
          <a:graphicData uri="http://schemas.openxmlformats.org/drawingml/2006/table">
            <a:tbl>
              <a:tblPr firstRow="1" bandRow="1">
                <a:tableStyleId>{5C22544A-7EE6-4342-B048-85BDC9FD1C3A}</a:tableStyleId>
              </a:tblPr>
              <a:tblGrid>
                <a:gridCol w="2375064">
                  <a:extLst>
                    <a:ext uri="{9D8B030D-6E8A-4147-A177-3AD203B41FA5}">
                      <a16:colId xmlns:a16="http://schemas.microsoft.com/office/drawing/2014/main" val="3891869583"/>
                    </a:ext>
                  </a:extLst>
                </a:gridCol>
                <a:gridCol w="2375064">
                  <a:extLst>
                    <a:ext uri="{9D8B030D-6E8A-4147-A177-3AD203B41FA5}">
                      <a16:colId xmlns:a16="http://schemas.microsoft.com/office/drawing/2014/main" val="1922787895"/>
                    </a:ext>
                  </a:extLst>
                </a:gridCol>
                <a:gridCol w="2375064">
                  <a:extLst>
                    <a:ext uri="{9D8B030D-6E8A-4147-A177-3AD203B41FA5}">
                      <a16:colId xmlns:a16="http://schemas.microsoft.com/office/drawing/2014/main" val="2248052338"/>
                    </a:ext>
                  </a:extLst>
                </a:gridCol>
              </a:tblGrid>
              <a:tr h="472367">
                <a:tc>
                  <a:txBody>
                    <a:bodyPr/>
                    <a:lstStyle/>
                    <a:p>
                      <a:r>
                        <a:rPr lang="en-GB" dirty="0"/>
                        <a:t>Mode of assessment</a:t>
                      </a:r>
                      <a:endParaRPr lang="en-GB" dirty="0" err="1"/>
                    </a:p>
                  </a:txBody>
                  <a:tcPr/>
                </a:tc>
                <a:tc>
                  <a:txBody>
                    <a:bodyPr/>
                    <a:lstStyle/>
                    <a:p>
                      <a:r>
                        <a:rPr lang="en-GB" dirty="0"/>
                        <a:t>Volume</a:t>
                      </a:r>
                    </a:p>
                  </a:txBody>
                  <a:tcPr/>
                </a:tc>
                <a:tc>
                  <a:txBody>
                    <a:bodyPr/>
                    <a:lstStyle/>
                    <a:p>
                      <a:r>
                        <a:rPr lang="en-GB" dirty="0"/>
                        <a:t>Weighting</a:t>
                      </a:r>
                    </a:p>
                  </a:txBody>
                  <a:tcPr/>
                </a:tc>
                <a:extLst>
                  <a:ext uri="{0D108BD9-81ED-4DB2-BD59-A6C34878D82A}">
                    <a16:rowId xmlns:a16="http://schemas.microsoft.com/office/drawing/2014/main" val="1753888934"/>
                  </a:ext>
                </a:extLst>
              </a:tr>
              <a:tr h="472367">
                <a:tc>
                  <a:txBody>
                    <a:bodyPr/>
                    <a:lstStyle/>
                    <a:p>
                      <a:r>
                        <a:rPr lang="en-GB" dirty="0"/>
                        <a:t>Essay</a:t>
                      </a:r>
                    </a:p>
                  </a:txBody>
                  <a:tcPr/>
                </a:tc>
                <a:tc>
                  <a:txBody>
                    <a:bodyPr/>
                    <a:lstStyle/>
                    <a:p>
                      <a:r>
                        <a:rPr lang="en-GB" dirty="0"/>
                        <a:t>1500 words</a:t>
                      </a:r>
                    </a:p>
                  </a:txBody>
                  <a:tcPr/>
                </a:tc>
                <a:tc>
                  <a:txBody>
                    <a:bodyPr/>
                    <a:lstStyle/>
                    <a:p>
                      <a:r>
                        <a:rPr lang="en-GB" dirty="0"/>
                        <a:t>50%</a:t>
                      </a:r>
                    </a:p>
                  </a:txBody>
                  <a:tcPr/>
                </a:tc>
                <a:extLst>
                  <a:ext uri="{0D108BD9-81ED-4DB2-BD59-A6C34878D82A}">
                    <a16:rowId xmlns:a16="http://schemas.microsoft.com/office/drawing/2014/main" val="2152369825"/>
                  </a:ext>
                </a:extLst>
              </a:tr>
            </a:tbl>
          </a:graphicData>
        </a:graphic>
      </p:graphicFrame>
      <p:sp>
        <p:nvSpPr>
          <p:cNvPr id="2" name="Oval 1">
            <a:extLst>
              <a:ext uri="{FF2B5EF4-FFF2-40B4-BE49-F238E27FC236}">
                <a16:creationId xmlns:a16="http://schemas.microsoft.com/office/drawing/2014/main" id="{DB94832D-3CB3-0F1B-2DE9-5FC38C48AD8D}"/>
              </a:ext>
            </a:extLst>
          </p:cNvPr>
          <p:cNvSpPr/>
          <p:nvPr/>
        </p:nvSpPr>
        <p:spPr>
          <a:xfrm>
            <a:off x="8920480" y="1452880"/>
            <a:ext cx="2103120" cy="1783080"/>
          </a:xfrm>
          <a:prstGeom prst="ellipse">
            <a:avLst/>
          </a:pr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r>
              <a:rPr lang="en-GB"/>
              <a:t>25th October (Sunday, Week 7)</a:t>
            </a:r>
          </a:p>
        </p:txBody>
      </p:sp>
      <p:sp>
        <p:nvSpPr>
          <p:cNvPr id="7" name="Oval 6">
            <a:extLst>
              <a:ext uri="{FF2B5EF4-FFF2-40B4-BE49-F238E27FC236}">
                <a16:creationId xmlns:a16="http://schemas.microsoft.com/office/drawing/2014/main" id="{D9B00D59-7DB5-7BE7-40E2-4444D875ADC2}"/>
              </a:ext>
            </a:extLst>
          </p:cNvPr>
          <p:cNvSpPr/>
          <p:nvPr/>
        </p:nvSpPr>
        <p:spPr>
          <a:xfrm>
            <a:off x="9022080" y="3749040"/>
            <a:ext cx="2103120" cy="1783080"/>
          </a:xfrm>
          <a:prstGeom prst="ellipse">
            <a:avLst/>
          </a:pr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r>
              <a:rPr lang="en-GB" dirty="0"/>
              <a:t>26th November 2026</a:t>
            </a:r>
          </a:p>
        </p:txBody>
      </p:sp>
      <p:sp>
        <p:nvSpPr>
          <p:cNvPr id="8" name="Arrow: Right 7">
            <a:extLst>
              <a:ext uri="{FF2B5EF4-FFF2-40B4-BE49-F238E27FC236}">
                <a16:creationId xmlns:a16="http://schemas.microsoft.com/office/drawing/2014/main" id="{7CDE4179-3632-DBAC-C15B-C0912DCA04B6}"/>
              </a:ext>
            </a:extLst>
          </p:cNvPr>
          <p:cNvSpPr/>
          <p:nvPr/>
        </p:nvSpPr>
        <p:spPr>
          <a:xfrm>
            <a:off x="7945120" y="2235200"/>
            <a:ext cx="833120" cy="426720"/>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Arrow: Right 9">
            <a:extLst>
              <a:ext uri="{FF2B5EF4-FFF2-40B4-BE49-F238E27FC236}">
                <a16:creationId xmlns:a16="http://schemas.microsoft.com/office/drawing/2014/main" id="{B67563B3-D19C-DA44-DA9C-15A8924E5721}"/>
              </a:ext>
            </a:extLst>
          </p:cNvPr>
          <p:cNvSpPr/>
          <p:nvPr/>
        </p:nvSpPr>
        <p:spPr>
          <a:xfrm>
            <a:off x="7945120" y="4196081"/>
            <a:ext cx="833120" cy="426720"/>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9711434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1315FFF1-43FC-FCFE-BEC0-38B41837CFA3}"/>
              </a:ext>
            </a:extLst>
          </p:cNvPr>
          <p:cNvSpPr>
            <a:spLocks noGrp="1"/>
          </p:cNvSpPr>
          <p:nvPr>
            <p:ph type="subTitle" idx="1"/>
          </p:nvPr>
        </p:nvSpPr>
        <p:spPr>
          <a:xfrm>
            <a:off x="560717" y="669058"/>
            <a:ext cx="10955547" cy="5925836"/>
          </a:xfrm>
        </p:spPr>
        <p:txBody>
          <a:bodyPr vert="horz" lIns="91440" tIns="45720" rIns="91440" bIns="45720" rtlCol="0" anchor="t">
            <a:normAutofit fontScale="77500" lnSpcReduction="20000"/>
          </a:bodyPr>
          <a:lstStyle/>
          <a:p>
            <a:r>
              <a:rPr lang="en-GB" sz="2800" b="1" dirty="0">
                <a:ea typeface="+mn-lt"/>
                <a:cs typeface="+mn-lt"/>
              </a:rPr>
              <a:t>Reading List</a:t>
            </a:r>
          </a:p>
          <a:p>
            <a:pPr algn="l"/>
            <a:r>
              <a:rPr lang="en-GB" sz="2800" b="1" dirty="0">
                <a:latin typeface="Times New Roman"/>
                <a:cs typeface="Times New Roman"/>
              </a:rPr>
              <a:t>Essential </a:t>
            </a:r>
            <a:endParaRPr lang="en-GB" sz="2800" b="1">
              <a:latin typeface="Aptos" panose="020B0004020202020204"/>
              <a:cs typeface="Times New Roman"/>
            </a:endParaRPr>
          </a:p>
          <a:p>
            <a:pPr algn="l"/>
            <a:br>
              <a:rPr lang="en-GB" sz="2800" dirty="0">
                <a:latin typeface="Times New Roman"/>
                <a:cs typeface="Times New Roman"/>
              </a:rPr>
            </a:br>
            <a:r>
              <a:rPr lang="en-GB" sz="2800" dirty="0">
                <a:latin typeface="Times New Roman"/>
                <a:cs typeface="Times New Roman"/>
              </a:rPr>
              <a:t>Morrison, J. (2017). The Global Business Environment Challenges and Responsibilities. 4th ed. London: Palgrave.</a:t>
            </a:r>
            <a:endParaRPr lang="en-GB" sz="2800"/>
          </a:p>
          <a:p>
            <a:pPr algn="l"/>
            <a:r>
              <a:rPr lang="en-GB" sz="2800" dirty="0">
                <a:latin typeface="Times New Roman"/>
                <a:cs typeface="Times New Roman"/>
              </a:rPr>
              <a:t> Johnson, G. et al. (2017). Exploring strategy : text and cases. 11th ed. Harlow: Pearson </a:t>
            </a:r>
            <a:r>
              <a:rPr lang="en-GB" sz="2800">
                <a:latin typeface="Times New Roman"/>
                <a:cs typeface="Times New Roman"/>
              </a:rPr>
              <a:t>Education Limited. </a:t>
            </a:r>
            <a:endParaRPr lang="en-GB" sz="2800">
              <a:latin typeface="Aptos" panose="020B0004020202020204"/>
              <a:cs typeface="Times New Roman"/>
            </a:endParaRPr>
          </a:p>
          <a:p>
            <a:pPr algn="l"/>
            <a:r>
              <a:rPr lang="en-GB" sz="2800" dirty="0">
                <a:latin typeface="Times New Roman"/>
                <a:cs typeface="Times New Roman"/>
              </a:rPr>
              <a:t>Worthington, I., Britton, C. (2014). The Business Environment. 7th ed. Harlow: Pearson. </a:t>
            </a:r>
          </a:p>
          <a:p>
            <a:pPr algn="l"/>
            <a:endParaRPr lang="en-GB" sz="2800" dirty="0">
              <a:latin typeface="Times New Roman"/>
              <a:cs typeface="Times New Roman"/>
            </a:endParaRPr>
          </a:p>
          <a:p>
            <a:pPr algn="l"/>
            <a:r>
              <a:rPr lang="en-GB" sz="2800" b="1" dirty="0">
                <a:latin typeface="Times New Roman"/>
                <a:cs typeface="Times New Roman"/>
              </a:rPr>
              <a:t>Further </a:t>
            </a:r>
            <a:endParaRPr lang="en-GB" sz="2800">
              <a:latin typeface="Aptos" panose="020B0004020202020204"/>
              <a:cs typeface="Times New Roman"/>
            </a:endParaRPr>
          </a:p>
          <a:p>
            <a:pPr algn="l"/>
            <a:r>
              <a:rPr lang="en-GB" sz="2800">
                <a:latin typeface="Times New Roman"/>
                <a:cs typeface="Times New Roman"/>
              </a:rPr>
              <a:t>Palmer A., Hartley, B. (2012). The Business Environment. 7th ed. London: </a:t>
            </a:r>
            <a:r>
              <a:rPr lang="en-GB" sz="2800" dirty="0">
                <a:latin typeface="Times New Roman"/>
                <a:cs typeface="Times New Roman"/>
              </a:rPr>
              <a:t>McGraw-Hill. </a:t>
            </a:r>
            <a:endParaRPr lang="en-GB" sz="2800"/>
          </a:p>
          <a:p>
            <a:pPr algn="l"/>
            <a:r>
              <a:rPr lang="en-GB" sz="2800" dirty="0">
                <a:latin typeface="Times New Roman"/>
                <a:cs typeface="Times New Roman"/>
              </a:rPr>
              <a:t> </a:t>
            </a:r>
            <a:r>
              <a:rPr lang="en-GB" sz="2800" err="1">
                <a:latin typeface="Times New Roman"/>
                <a:cs typeface="Times New Roman"/>
              </a:rPr>
              <a:t>Atrill</a:t>
            </a:r>
            <a:r>
              <a:rPr lang="en-GB" sz="2800" dirty="0">
                <a:latin typeface="Times New Roman"/>
                <a:cs typeface="Times New Roman"/>
              </a:rPr>
              <a:t>, P. and McLaney, E. (2019). Accounting and finance for non-specialists. 11th ed. Harlow: Pearson. </a:t>
            </a:r>
            <a:endParaRPr lang="en-GB" sz="2800"/>
          </a:p>
          <a:p>
            <a:pPr algn="l"/>
            <a:r>
              <a:rPr lang="en-GB" sz="2800">
                <a:latin typeface="Times New Roman"/>
                <a:cs typeface="Times New Roman"/>
              </a:rPr>
              <a:t> Daniels, D., Radebaugh, H., Sullivan, D. (2015). International Business – Environments </a:t>
            </a:r>
            <a:r>
              <a:rPr lang="en-GB" sz="2800" dirty="0">
                <a:latin typeface="Times New Roman"/>
                <a:cs typeface="Times New Roman"/>
              </a:rPr>
              <a:t>and Operations. 15th ed. Harlow: Pearson. </a:t>
            </a:r>
            <a:endParaRPr lang="en-GB" sz="2800"/>
          </a:p>
          <a:p>
            <a:pPr algn="l"/>
            <a:r>
              <a:rPr lang="en-GB" sz="2800" dirty="0">
                <a:latin typeface="Times New Roman"/>
                <a:cs typeface="Times New Roman"/>
              </a:rPr>
              <a:t> Sloman, J., Hinde, K., Garratt, D. (2019). Economics for Business. 8th ed. Harlow: Pearson.</a:t>
            </a:r>
            <a:endParaRPr lang="en-GB" sz="2800"/>
          </a:p>
          <a:p>
            <a:endParaRPr lang="en-GB" dirty="0"/>
          </a:p>
        </p:txBody>
      </p:sp>
    </p:spTree>
    <p:extLst>
      <p:ext uri="{BB962C8B-B14F-4D97-AF65-F5344CB8AC3E}">
        <p14:creationId xmlns:p14="http://schemas.microsoft.com/office/powerpoint/2010/main" val="12294507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BA513B0-82FF-4F41-8178-885375D1CF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30AE0DAD-E5CD-9AA1-D59F-776B1D78ED8B}"/>
              </a:ext>
            </a:extLst>
          </p:cNvPr>
          <p:cNvPicPr>
            <a:picLocks noChangeAspect="1"/>
          </p:cNvPicPr>
          <p:nvPr/>
        </p:nvPicPr>
        <p:blipFill>
          <a:blip r:embed="rId2"/>
          <a:srcRect t="9130" r="-1" b="-1"/>
          <a:stretch>
            <a:fillRect/>
          </a:stretch>
        </p:blipFill>
        <p:spPr>
          <a:xfrm>
            <a:off x="-1" y="10"/>
            <a:ext cx="12228129" cy="4666928"/>
          </a:xfrm>
          <a:prstGeom prst="rect">
            <a:avLst/>
          </a:prstGeom>
        </p:spPr>
      </p:pic>
      <p:grpSp>
        <p:nvGrpSpPr>
          <p:cNvPr id="12" name="Group 11">
            <a:extLst>
              <a:ext uri="{FF2B5EF4-FFF2-40B4-BE49-F238E27FC236}">
                <a16:creationId xmlns:a16="http://schemas.microsoft.com/office/drawing/2014/main" id="{93DB8501-F9F2-4ACD-B56A-9019CD5006D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2987478"/>
            <a:ext cx="12228128" cy="1828800"/>
            <a:chOff x="-305" y="2987478"/>
            <a:chExt cx="12188952" cy="1828800"/>
          </a:xfrm>
        </p:grpSpPr>
        <p:sp>
          <p:nvSpPr>
            <p:cNvPr id="13" name="Freeform: Shape 12">
              <a:extLst>
                <a:ext uri="{FF2B5EF4-FFF2-40B4-BE49-F238E27FC236}">
                  <a16:creationId xmlns:a16="http://schemas.microsoft.com/office/drawing/2014/main" id="{DD03A94A-ADF5-4334-86B1-DBA5F70ACD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2987478"/>
              <a:ext cx="12188952" cy="1099712"/>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a:p>
          </p:txBody>
        </p:sp>
        <p:sp>
          <p:nvSpPr>
            <p:cNvPr id="14" name="Freeform: Shape 13">
              <a:extLst>
                <a:ext uri="{FF2B5EF4-FFF2-40B4-BE49-F238E27FC236}">
                  <a16:creationId xmlns:a16="http://schemas.microsoft.com/office/drawing/2014/main" id="{385A18E1-CBE3-4BBD-B1B7-CDBCA685E0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99381"/>
              <a:ext cx="12188952" cy="902694"/>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a:p>
          </p:txBody>
        </p:sp>
        <p:sp>
          <p:nvSpPr>
            <p:cNvPr id="15" name="Freeform: Shape 14">
              <a:extLst>
                <a:ext uri="{FF2B5EF4-FFF2-40B4-BE49-F238E27FC236}">
                  <a16:creationId xmlns:a16="http://schemas.microsoft.com/office/drawing/2014/main" id="{133EDCAA-1D6C-4710-9DA1-C7FC946D8E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01488"/>
              <a:ext cx="12188952" cy="641669"/>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lt1"/>
                </a:solidFill>
              </a:endParaRPr>
            </a:p>
          </p:txBody>
        </p:sp>
        <p:sp useBgFill="1">
          <p:nvSpPr>
            <p:cNvPr id="16" name="Freeform: Shape 15">
              <a:extLst>
                <a:ext uri="{FF2B5EF4-FFF2-40B4-BE49-F238E27FC236}">
                  <a16:creationId xmlns:a16="http://schemas.microsoft.com/office/drawing/2014/main" id="{3916FBF2-1CC9-460D-A42B-FB77E515EC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14750"/>
              <a:ext cx="12188952" cy="1201528"/>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dirty="0"/>
            </a:p>
          </p:txBody>
        </p:sp>
      </p:grpSp>
      <p:sp>
        <p:nvSpPr>
          <p:cNvPr id="2" name="Title 1">
            <a:extLst>
              <a:ext uri="{FF2B5EF4-FFF2-40B4-BE49-F238E27FC236}">
                <a16:creationId xmlns:a16="http://schemas.microsoft.com/office/drawing/2014/main" id="{381723A7-5E0C-F9E4-E8AD-F8E755D63C48}"/>
              </a:ext>
            </a:extLst>
          </p:cNvPr>
          <p:cNvSpPr>
            <a:spLocks noGrp="1"/>
          </p:cNvSpPr>
          <p:nvPr>
            <p:ph type="title"/>
          </p:nvPr>
        </p:nvSpPr>
        <p:spPr>
          <a:xfrm>
            <a:off x="804672" y="4551037"/>
            <a:ext cx="5021782" cy="1509931"/>
          </a:xfrm>
        </p:spPr>
        <p:txBody>
          <a:bodyPr>
            <a:normAutofit/>
          </a:bodyPr>
          <a:lstStyle/>
          <a:p>
            <a:r>
              <a:rPr lang="en-GB" sz="3300">
                <a:solidFill>
                  <a:schemeClr val="tx2"/>
                </a:solidFill>
              </a:rPr>
              <a:t>Using the library, accessing academic databases</a:t>
            </a:r>
          </a:p>
        </p:txBody>
      </p:sp>
      <p:sp>
        <p:nvSpPr>
          <p:cNvPr id="3" name="Content Placeholder 2">
            <a:extLst>
              <a:ext uri="{FF2B5EF4-FFF2-40B4-BE49-F238E27FC236}">
                <a16:creationId xmlns:a16="http://schemas.microsoft.com/office/drawing/2014/main" id="{9A3FA6F4-2F9E-85BD-3F5F-C5863BC4159E}"/>
              </a:ext>
            </a:extLst>
          </p:cNvPr>
          <p:cNvSpPr>
            <a:spLocks noGrp="1"/>
          </p:cNvSpPr>
          <p:nvPr>
            <p:ph idx="1"/>
          </p:nvPr>
        </p:nvSpPr>
        <p:spPr>
          <a:xfrm>
            <a:off x="6470247" y="4551037"/>
            <a:ext cx="4926411" cy="1509935"/>
          </a:xfrm>
        </p:spPr>
        <p:txBody>
          <a:bodyPr anchor="ctr">
            <a:normAutofit/>
          </a:bodyPr>
          <a:lstStyle/>
          <a:p>
            <a:pPr marL="0" indent="0">
              <a:buNone/>
            </a:pPr>
            <a:r>
              <a:rPr lang="en-GB" sz="1800">
                <a:solidFill>
                  <a:schemeClr val="tx2"/>
                </a:solidFill>
                <a:latin typeface="Garamond"/>
                <a:hlinkClick r:id="rId3"/>
              </a:rPr>
              <a:t>https://librarysearch.uwtsd.ac.uk</a:t>
            </a:r>
            <a:endParaRPr lang="en-GB" sz="1800">
              <a:solidFill>
                <a:schemeClr val="tx2"/>
              </a:solidFill>
              <a:latin typeface="Garamond"/>
            </a:endParaRPr>
          </a:p>
          <a:p>
            <a:pPr marL="0" indent="0">
              <a:buNone/>
            </a:pPr>
            <a:endParaRPr lang="en-GB" sz="1800">
              <a:solidFill>
                <a:schemeClr val="tx2"/>
              </a:solidFill>
              <a:latin typeface="Garamond"/>
            </a:endParaRPr>
          </a:p>
          <a:p>
            <a:pPr marL="0" indent="0">
              <a:buNone/>
            </a:pPr>
            <a:r>
              <a:rPr lang="en-GB" sz="1800">
                <a:solidFill>
                  <a:schemeClr val="tx2"/>
                </a:solidFill>
                <a:latin typeface="Garamond"/>
                <a:hlinkClick r:id="rId4"/>
              </a:rPr>
              <a:t>https://www.sciencedirect.com/</a:t>
            </a:r>
            <a:endParaRPr lang="en-GB" sz="1800">
              <a:solidFill>
                <a:schemeClr val="tx2"/>
              </a:solidFill>
              <a:latin typeface="Garamond"/>
            </a:endParaRPr>
          </a:p>
          <a:p>
            <a:pPr marL="0" indent="0">
              <a:buNone/>
            </a:pPr>
            <a:endParaRPr lang="en-GB" sz="1800">
              <a:solidFill>
                <a:schemeClr val="tx2"/>
              </a:solidFill>
              <a:latin typeface="Garamond"/>
            </a:endParaRPr>
          </a:p>
          <a:p>
            <a:pPr marL="0" indent="0">
              <a:buNone/>
            </a:pPr>
            <a:endParaRPr lang="en-GB" sz="1800">
              <a:solidFill>
                <a:schemeClr val="tx2"/>
              </a:solidFill>
            </a:endParaRPr>
          </a:p>
        </p:txBody>
      </p:sp>
    </p:spTree>
    <p:extLst>
      <p:ext uri="{BB962C8B-B14F-4D97-AF65-F5344CB8AC3E}">
        <p14:creationId xmlns:p14="http://schemas.microsoft.com/office/powerpoint/2010/main" val="13631256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1315FFF1-43FC-FCFE-BEC0-38B41837CFA3}"/>
              </a:ext>
            </a:extLst>
          </p:cNvPr>
          <p:cNvSpPr>
            <a:spLocks noGrp="1"/>
          </p:cNvSpPr>
          <p:nvPr>
            <p:ph type="subTitle" idx="1"/>
          </p:nvPr>
        </p:nvSpPr>
        <p:spPr>
          <a:xfrm>
            <a:off x="560717" y="669058"/>
            <a:ext cx="10955547" cy="5925836"/>
          </a:xfrm>
        </p:spPr>
        <p:txBody>
          <a:bodyPr vert="horz" lIns="91440" tIns="45720" rIns="91440" bIns="45720" rtlCol="0" anchor="t">
            <a:normAutofit/>
          </a:bodyPr>
          <a:lstStyle/>
          <a:p>
            <a:r>
              <a:rPr lang="en-GB" b="1" dirty="0">
                <a:ea typeface="+mn-lt"/>
                <a:cs typeface="+mn-lt"/>
              </a:rPr>
              <a:t>Aim(s) &amp; Learning Outcomes of the Module</a:t>
            </a:r>
          </a:p>
          <a:p>
            <a:pPr algn="l"/>
            <a:r>
              <a:rPr lang="en-GB" b="1" dirty="0">
                <a:latin typeface="Times New Roman"/>
                <a:cs typeface="Times New Roman"/>
              </a:rPr>
              <a:t>AIM(S)</a:t>
            </a:r>
            <a:endParaRPr lang="en-GB" b="1" dirty="0"/>
          </a:p>
          <a:p>
            <a:pPr algn="l"/>
            <a:r>
              <a:rPr lang="en-GB" dirty="0">
                <a:latin typeface="Times New Roman"/>
                <a:cs typeface="Times New Roman"/>
              </a:rPr>
              <a:t>To provide the student with the knowledge and understanding of the complex and dynamic global environment in which the organisations operate.</a:t>
            </a:r>
            <a:endParaRPr lang="en-GB" dirty="0"/>
          </a:p>
          <a:p>
            <a:pPr algn="l"/>
            <a:r>
              <a:rPr lang="en-GB" b="1" dirty="0">
                <a:latin typeface="Times New Roman"/>
                <a:cs typeface="Times New Roman"/>
              </a:rPr>
              <a:t>LEARNING OUTCOMES</a:t>
            </a:r>
            <a:endParaRPr lang="en-GB" b="1" dirty="0">
              <a:latin typeface="Aptos" panose="020B0004020202020204"/>
              <a:cs typeface="Times New Roman"/>
            </a:endParaRPr>
          </a:p>
          <a:p>
            <a:pPr algn="l"/>
            <a:r>
              <a:rPr lang="en-GB" dirty="0">
                <a:latin typeface="Times New Roman"/>
                <a:cs typeface="Times New Roman"/>
              </a:rPr>
              <a:t>Upon the successful completion of this module, the student should be able to:</a:t>
            </a:r>
            <a:endParaRPr lang="en-GB" dirty="0"/>
          </a:p>
          <a:p>
            <a:pPr marL="342900" indent="-342900" algn="l">
              <a:buChar char="•"/>
            </a:pPr>
            <a:r>
              <a:rPr lang="en-GB" dirty="0">
                <a:latin typeface="Times New Roman"/>
                <a:cs typeface="Times New Roman"/>
              </a:rPr>
              <a:t>Recognize the major forces shaping the global business environment;</a:t>
            </a:r>
            <a:endParaRPr lang="en-GB" dirty="0"/>
          </a:p>
          <a:p>
            <a:pPr marL="342900" indent="-342900" algn="l">
              <a:buChar char="•"/>
            </a:pPr>
            <a:r>
              <a:rPr lang="en-GB" dirty="0">
                <a:latin typeface="Times New Roman"/>
                <a:cs typeface="Times New Roman"/>
              </a:rPr>
              <a:t>Apply relevant business models (Porter’s Diamond, Value Network, Five Forces, etc.) to the Global Business Environment;</a:t>
            </a:r>
            <a:endParaRPr lang="en-GB" dirty="0"/>
          </a:p>
          <a:p>
            <a:pPr marL="342900" indent="-342900" algn="l">
              <a:buChar char="•"/>
            </a:pPr>
            <a:r>
              <a:rPr lang="en-GB" dirty="0">
                <a:latin typeface="Times New Roman"/>
                <a:cs typeface="Times New Roman"/>
              </a:rPr>
              <a:t>Understanding micro-economic and macro-economic foundations, and different market structures and their influence on firm strategy;</a:t>
            </a:r>
            <a:endParaRPr lang="en-GB" dirty="0"/>
          </a:p>
          <a:p>
            <a:pPr marL="342900" indent="-342900" algn="l">
              <a:buChar char="•"/>
            </a:pPr>
            <a:r>
              <a:rPr lang="en-GB" dirty="0">
                <a:latin typeface="Times New Roman"/>
                <a:cs typeface="Times New Roman"/>
              </a:rPr>
              <a:t>Evaluate the reasons why organisations engage in international trade.</a:t>
            </a:r>
            <a:endParaRPr lang="en-GB" dirty="0"/>
          </a:p>
          <a:p>
            <a:endParaRPr lang="en-GB" dirty="0"/>
          </a:p>
        </p:txBody>
      </p:sp>
    </p:spTree>
    <p:extLst>
      <p:ext uri="{BB962C8B-B14F-4D97-AF65-F5344CB8AC3E}">
        <p14:creationId xmlns:p14="http://schemas.microsoft.com/office/powerpoint/2010/main" val="21893268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1315FFF1-43FC-FCFE-BEC0-38B41837CFA3}"/>
              </a:ext>
            </a:extLst>
          </p:cNvPr>
          <p:cNvSpPr>
            <a:spLocks noGrp="1"/>
          </p:cNvSpPr>
          <p:nvPr>
            <p:ph type="subTitle" idx="1"/>
          </p:nvPr>
        </p:nvSpPr>
        <p:spPr>
          <a:xfrm>
            <a:off x="1" y="7700"/>
            <a:ext cx="11918829" cy="6975382"/>
          </a:xfrm>
        </p:spPr>
        <p:txBody>
          <a:bodyPr vert="horz" lIns="91440" tIns="45720" rIns="91440" bIns="45720" rtlCol="0" anchor="t">
            <a:normAutofit/>
          </a:bodyPr>
          <a:lstStyle/>
          <a:p>
            <a:pPr algn="l"/>
            <a:r>
              <a:rPr lang="en-GB" sz="3600" dirty="0">
                <a:latin typeface="Arial"/>
                <a:ea typeface="+mn-lt"/>
                <a:cs typeface="Arial"/>
              </a:rPr>
              <a:t>                              </a:t>
            </a:r>
          </a:p>
          <a:p>
            <a:pPr algn="l"/>
            <a:r>
              <a:rPr lang="en-GB" sz="3600" dirty="0">
                <a:latin typeface="Arial"/>
                <a:ea typeface="+mn-lt"/>
                <a:cs typeface="Arial"/>
              </a:rPr>
              <a:t>Business organisation </a:t>
            </a:r>
            <a:endParaRPr lang="en-US" sz="3600" dirty="0">
              <a:latin typeface="Arial"/>
              <a:ea typeface="+mn-lt"/>
              <a:cs typeface="Arial"/>
            </a:endParaRPr>
          </a:p>
          <a:p>
            <a:pPr marL="457200" indent="-457200" algn="l">
              <a:buChar char="•"/>
            </a:pPr>
            <a:r>
              <a:rPr lang="en-GB" sz="3200" dirty="0">
                <a:solidFill>
                  <a:srgbClr val="444444"/>
                </a:solidFill>
                <a:ea typeface="+mn-lt"/>
                <a:cs typeface="+mn-lt"/>
              </a:rPr>
              <a:t>A business organisation is an establishment intended to carry commercial business by producing goods or services and meet the customers’ nee</a:t>
            </a:r>
            <a:r>
              <a:rPr lang="en-GB" sz="2800" dirty="0">
                <a:solidFill>
                  <a:srgbClr val="444444"/>
                </a:solidFill>
                <a:ea typeface="+mn-lt"/>
                <a:cs typeface="+mn-lt"/>
              </a:rPr>
              <a:t>ds (</a:t>
            </a:r>
            <a:r>
              <a:rPr lang="en-GB" sz="2800" dirty="0">
                <a:solidFill>
                  <a:srgbClr val="000000"/>
                </a:solidFill>
                <a:ea typeface="+mn-lt"/>
                <a:cs typeface="+mn-lt"/>
              </a:rPr>
              <a:t>Byju's, 2024).</a:t>
            </a:r>
            <a:endParaRPr lang="en-GB" sz="3200" dirty="0"/>
          </a:p>
          <a:p>
            <a:endParaRPr lang="en-GB" sz="2800" dirty="0"/>
          </a:p>
        </p:txBody>
      </p:sp>
    </p:spTree>
    <p:extLst>
      <p:ext uri="{BB962C8B-B14F-4D97-AF65-F5344CB8AC3E}">
        <p14:creationId xmlns:p14="http://schemas.microsoft.com/office/powerpoint/2010/main" val="17429809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44164C-E473-4A92-9098-E1B4CD30D0CF}"/>
              </a:ext>
            </a:extLst>
          </p:cNvPr>
          <p:cNvSpPr>
            <a:spLocks noGrp="1"/>
          </p:cNvSpPr>
          <p:nvPr>
            <p:ph type="title"/>
          </p:nvPr>
        </p:nvSpPr>
        <p:spPr>
          <a:xfrm>
            <a:off x="838201" y="1641752"/>
            <a:ext cx="4394200" cy="1323439"/>
          </a:xfrm>
        </p:spPr>
        <p:txBody>
          <a:bodyPr anchor="t">
            <a:normAutofit fontScale="90000"/>
          </a:bodyPr>
          <a:lstStyle/>
          <a:p>
            <a:r>
              <a:rPr lang="en-GB" sz="4000" dirty="0">
                <a:solidFill>
                  <a:schemeClr val="bg1"/>
                </a:solidFill>
                <a:latin typeface="Arial"/>
                <a:ea typeface="+mn-lt"/>
                <a:cs typeface="Arial"/>
              </a:rPr>
              <a:t>Business Organisation </a:t>
            </a:r>
            <a:br>
              <a:rPr lang="en-US" sz="4000" dirty="0">
                <a:solidFill>
                  <a:schemeClr val="bg1"/>
                </a:solidFill>
                <a:latin typeface="Arial"/>
                <a:ea typeface="+mn-lt"/>
                <a:cs typeface="Arial"/>
              </a:rPr>
            </a:br>
            <a:endParaRPr lang="en-GB" sz="4000" dirty="0">
              <a:solidFill>
                <a:schemeClr val="bg1"/>
              </a:solidFill>
            </a:endParaRPr>
          </a:p>
        </p:txBody>
      </p:sp>
      <p:sp>
        <p:nvSpPr>
          <p:cNvPr id="11" name="Content Placeholder 10">
            <a:extLst>
              <a:ext uri="{FF2B5EF4-FFF2-40B4-BE49-F238E27FC236}">
                <a16:creationId xmlns:a16="http://schemas.microsoft.com/office/drawing/2014/main" id="{BCC2B065-49ED-5A33-D54A-3167097F8908}"/>
              </a:ext>
            </a:extLst>
          </p:cNvPr>
          <p:cNvSpPr>
            <a:spLocks noGrp="1"/>
          </p:cNvSpPr>
          <p:nvPr>
            <p:ph idx="1"/>
          </p:nvPr>
        </p:nvSpPr>
        <p:spPr>
          <a:xfrm>
            <a:off x="838201" y="3146400"/>
            <a:ext cx="4394200" cy="2454300"/>
          </a:xfrm>
        </p:spPr>
        <p:txBody>
          <a:bodyPr>
            <a:normAutofit/>
          </a:bodyPr>
          <a:lstStyle/>
          <a:p>
            <a:endParaRPr lang="en-US" sz="2400">
              <a:solidFill>
                <a:schemeClr val="bg1">
                  <a:alpha val="80000"/>
                </a:schemeClr>
              </a:solidFill>
            </a:endParaRPr>
          </a:p>
        </p:txBody>
      </p:sp>
      <p:pic>
        <p:nvPicPr>
          <p:cNvPr id="5" name="Content Placeholder 4" descr="Review: Damascena Coffee House, Moseley - Birmingham Live">
            <a:extLst>
              <a:ext uri="{FF2B5EF4-FFF2-40B4-BE49-F238E27FC236}">
                <a16:creationId xmlns:a16="http://schemas.microsoft.com/office/drawing/2014/main" id="{C2A1C5D3-CF97-AA58-857C-136CB196887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r="1" b="7488"/>
          <a:stretch>
            <a:fillRect/>
          </a:stretch>
        </p:blipFill>
        <p:spPr bwMode="auto">
          <a:xfrm>
            <a:off x="5814060" y="2"/>
            <a:ext cx="6377940" cy="3333749"/>
          </a:xfrm>
          <a:custGeom>
            <a:avLst/>
            <a:gdLst/>
            <a:ahLst/>
            <a:cxnLst/>
            <a:rect l="l" t="t" r="r" b="b"/>
            <a:pathLst>
              <a:path w="6377940" h="3333749">
                <a:moveTo>
                  <a:pt x="0" y="0"/>
                </a:moveTo>
                <a:lnTo>
                  <a:pt x="6377940" y="0"/>
                </a:lnTo>
                <a:lnTo>
                  <a:pt x="6377940" y="3333749"/>
                </a:lnTo>
                <a:lnTo>
                  <a:pt x="174585" y="3333749"/>
                </a:lnTo>
                <a:lnTo>
                  <a:pt x="0" y="2202180"/>
                </a:lnTo>
                <a:close/>
              </a:path>
            </a:pathLst>
          </a:custGeom>
          <a:noFill/>
          <a:extLst>
            <a:ext uri="{909E8E84-426E-40DD-AFC4-6F175D3DCCD1}">
              <a14:hiddenFill xmlns:a14="http://schemas.microsoft.com/office/drawing/2010/main">
                <a:solidFill>
                  <a:srgbClr val="FFFFFF"/>
                </a:solidFill>
              </a14:hiddenFill>
            </a:ext>
          </a:extLst>
        </p:spPr>
      </p:pic>
      <p:pic>
        <p:nvPicPr>
          <p:cNvPr id="7" name="Picture 2" descr="New Moseley pizzeria where you can bring your own booze from street food  favourite - Birmingham Live">
            <a:extLst>
              <a:ext uri="{FF2B5EF4-FFF2-40B4-BE49-F238E27FC236}">
                <a16:creationId xmlns:a16="http://schemas.microsoft.com/office/drawing/2014/main" id="{2556FE54-5739-EC4B-6CAD-74AE51C2473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438" r="1" b="1"/>
          <a:stretch>
            <a:fillRect/>
          </a:stretch>
        </p:blipFill>
        <p:spPr bwMode="auto">
          <a:xfrm>
            <a:off x="5814060" y="3524252"/>
            <a:ext cx="6377940" cy="3333748"/>
          </a:xfrm>
          <a:custGeom>
            <a:avLst/>
            <a:gdLst/>
            <a:ahLst/>
            <a:cxnLst/>
            <a:rect l="l" t="t" r="r" b="b"/>
            <a:pathLst>
              <a:path w="6377940" h="3333748">
                <a:moveTo>
                  <a:pt x="203977" y="0"/>
                </a:moveTo>
                <a:lnTo>
                  <a:pt x="6377940" y="0"/>
                </a:lnTo>
                <a:lnTo>
                  <a:pt x="6377940" y="3333748"/>
                </a:lnTo>
                <a:lnTo>
                  <a:pt x="0" y="3333748"/>
                </a:lnTo>
                <a:lnTo>
                  <a:pt x="525780" y="1931668"/>
                </a:lnTo>
                <a:lnTo>
                  <a:pt x="205740" y="11428"/>
                </a:lnTo>
                <a:close/>
              </a:path>
            </a:pathLst>
          </a:custGeom>
          <a:noFill/>
          <a:extLst>
            <a:ext uri="{909E8E84-426E-40DD-AFC4-6F175D3DCCD1}">
              <a14:hiddenFill xmlns:a14="http://schemas.microsoft.com/office/drawing/2010/main">
                <a:solidFill>
                  <a:srgbClr val="FFFFFF"/>
                </a:solidFill>
              </a14:hiddenFill>
            </a:ext>
          </a:extLst>
        </p:spPr>
      </p:pic>
      <p:grpSp>
        <p:nvGrpSpPr>
          <p:cNvPr id="16" name="Group 15">
            <a:extLst>
              <a:ext uri="{FF2B5EF4-FFF2-40B4-BE49-F238E27FC236}">
                <a16:creationId xmlns:a16="http://schemas.microsoft.com/office/drawing/2014/main" id="{364A290D-B7BC-40B4-AB97-0C801BCCE26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32358" y="544"/>
            <a:ext cx="874716" cy="6857455"/>
            <a:chOff x="5632358" y="544"/>
            <a:chExt cx="874716" cy="6857455"/>
          </a:xfrm>
        </p:grpSpPr>
        <p:sp>
          <p:nvSpPr>
            <p:cNvPr id="17" name="Freeform: Shape 16">
              <a:extLst>
                <a:ext uri="{FF2B5EF4-FFF2-40B4-BE49-F238E27FC236}">
                  <a16:creationId xmlns:a16="http://schemas.microsoft.com/office/drawing/2014/main" id="{3C60D1EB-842B-4027-9728-E573149266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2640988" y="2991914"/>
              <a:ext cx="6857455" cy="874716"/>
            </a:xfrm>
            <a:custGeom>
              <a:avLst/>
              <a:gdLst>
                <a:gd name="connsiteX0" fmla="*/ 6857455 w 6857455"/>
                <a:gd name="connsiteY0" fmla="*/ 804643 h 874716"/>
                <a:gd name="connsiteX1" fmla="*/ 6857455 w 6857455"/>
                <a:gd name="connsiteY1" fmla="*/ 562246 h 874716"/>
                <a:gd name="connsiteX2" fmla="*/ 6829178 w 6857455"/>
                <a:gd name="connsiteY2" fmla="*/ 551284 h 874716"/>
                <a:gd name="connsiteX3" fmla="*/ 6766024 w 6857455"/>
                <a:gd name="connsiteY3" fmla="*/ 500372 h 874716"/>
                <a:gd name="connsiteX4" fmla="*/ 6734971 w 6857455"/>
                <a:gd name="connsiteY4" fmla="*/ 500944 h 874716"/>
                <a:gd name="connsiteX5" fmla="*/ 6683915 w 6857455"/>
                <a:gd name="connsiteY5" fmla="*/ 507040 h 874716"/>
                <a:gd name="connsiteX6" fmla="*/ 6628860 w 6857455"/>
                <a:gd name="connsiteY6" fmla="*/ 495418 h 874716"/>
                <a:gd name="connsiteX7" fmla="*/ 6588662 w 6857455"/>
                <a:gd name="connsiteY7" fmla="*/ 487227 h 874716"/>
                <a:gd name="connsiteX8" fmla="*/ 6476074 w 6857455"/>
                <a:gd name="connsiteY8" fmla="*/ 511230 h 874716"/>
                <a:gd name="connsiteX9" fmla="*/ 6382345 w 6857455"/>
                <a:gd name="connsiteY9" fmla="*/ 534853 h 874716"/>
                <a:gd name="connsiteX10" fmla="*/ 6369391 w 6857455"/>
                <a:gd name="connsiteY10" fmla="*/ 531615 h 874716"/>
                <a:gd name="connsiteX11" fmla="*/ 6244799 w 6857455"/>
                <a:gd name="connsiteY11" fmla="*/ 512182 h 874716"/>
                <a:gd name="connsiteX12" fmla="*/ 6190315 w 6857455"/>
                <a:gd name="connsiteY12" fmla="*/ 485703 h 874716"/>
                <a:gd name="connsiteX13" fmla="*/ 6115446 w 6857455"/>
                <a:gd name="connsiteY13" fmla="*/ 462270 h 874716"/>
                <a:gd name="connsiteX14" fmla="*/ 6032194 w 6857455"/>
                <a:gd name="connsiteY14" fmla="*/ 434266 h 874716"/>
                <a:gd name="connsiteX15" fmla="*/ 5971042 w 6857455"/>
                <a:gd name="connsiteY15" fmla="*/ 420738 h 874716"/>
                <a:gd name="connsiteX16" fmla="*/ 5880933 w 6857455"/>
                <a:gd name="connsiteY16" fmla="*/ 430646 h 874716"/>
                <a:gd name="connsiteX17" fmla="*/ 5862452 w 6857455"/>
                <a:gd name="connsiteY17" fmla="*/ 438648 h 874716"/>
                <a:gd name="connsiteX18" fmla="*/ 5685283 w 6857455"/>
                <a:gd name="connsiteY18" fmla="*/ 498658 h 874716"/>
                <a:gd name="connsiteX19" fmla="*/ 5567169 w 6857455"/>
                <a:gd name="connsiteY19" fmla="*/ 499420 h 874716"/>
                <a:gd name="connsiteX20" fmla="*/ 5527923 w 6857455"/>
                <a:gd name="connsiteY20" fmla="*/ 490466 h 874716"/>
                <a:gd name="connsiteX21" fmla="*/ 5456292 w 6857455"/>
                <a:gd name="connsiteY21" fmla="*/ 450650 h 874716"/>
                <a:gd name="connsiteX22" fmla="*/ 5424670 w 6857455"/>
                <a:gd name="connsiteY22" fmla="*/ 444934 h 874716"/>
                <a:gd name="connsiteX23" fmla="*/ 5368662 w 6857455"/>
                <a:gd name="connsiteY23" fmla="*/ 441124 h 874716"/>
                <a:gd name="connsiteX24" fmla="*/ 5247118 w 6857455"/>
                <a:gd name="connsiteY24" fmla="*/ 444934 h 874716"/>
                <a:gd name="connsiteX25" fmla="*/ 5088617 w 6857455"/>
                <a:gd name="connsiteY25" fmla="*/ 428742 h 874716"/>
                <a:gd name="connsiteX26" fmla="*/ 5025750 w 6857455"/>
                <a:gd name="connsiteY26" fmla="*/ 433694 h 874716"/>
                <a:gd name="connsiteX27" fmla="*/ 4957930 w 6857455"/>
                <a:gd name="connsiteY27" fmla="*/ 442268 h 874716"/>
                <a:gd name="connsiteX28" fmla="*/ 4938116 w 6857455"/>
                <a:gd name="connsiteY28" fmla="*/ 441886 h 874716"/>
                <a:gd name="connsiteX29" fmla="*/ 4833910 w 6857455"/>
                <a:gd name="connsiteY29" fmla="*/ 421693 h 874716"/>
                <a:gd name="connsiteX30" fmla="*/ 4810095 w 6857455"/>
                <a:gd name="connsiteY30" fmla="*/ 408167 h 874716"/>
                <a:gd name="connsiteX31" fmla="*/ 4747991 w 6857455"/>
                <a:gd name="connsiteY31" fmla="*/ 413691 h 874716"/>
                <a:gd name="connsiteX32" fmla="*/ 4692745 w 6857455"/>
                <a:gd name="connsiteY32" fmla="*/ 435790 h 874716"/>
                <a:gd name="connsiteX33" fmla="*/ 4375933 w 6857455"/>
                <a:gd name="connsiteY33" fmla="*/ 483417 h 874716"/>
                <a:gd name="connsiteX34" fmla="*/ 4185426 w 6857455"/>
                <a:gd name="connsiteY34" fmla="*/ 484179 h 874716"/>
                <a:gd name="connsiteX35" fmla="*/ 4052072 w 6857455"/>
                <a:gd name="connsiteY35" fmla="*/ 505134 h 874716"/>
                <a:gd name="connsiteX36" fmla="*/ 4029973 w 6857455"/>
                <a:gd name="connsiteY36" fmla="*/ 527233 h 874716"/>
                <a:gd name="connsiteX37" fmla="*/ 3948626 w 6857455"/>
                <a:gd name="connsiteY37" fmla="*/ 550666 h 874716"/>
                <a:gd name="connsiteX38" fmla="*/ 3871280 w 6857455"/>
                <a:gd name="connsiteY38" fmla="*/ 502275 h 874716"/>
                <a:gd name="connsiteX39" fmla="*/ 3774312 w 6857455"/>
                <a:gd name="connsiteY39" fmla="*/ 429122 h 874716"/>
                <a:gd name="connsiteX40" fmla="*/ 3721543 w 6857455"/>
                <a:gd name="connsiteY40" fmla="*/ 428552 h 874716"/>
                <a:gd name="connsiteX41" fmla="*/ 3612763 w 6857455"/>
                <a:gd name="connsiteY41" fmla="*/ 414263 h 874716"/>
                <a:gd name="connsiteX42" fmla="*/ 3537323 w 6857455"/>
                <a:gd name="connsiteY42" fmla="*/ 389878 h 874716"/>
                <a:gd name="connsiteX43" fmla="*/ 3431593 w 6857455"/>
                <a:gd name="connsiteY43" fmla="*/ 360921 h 874716"/>
                <a:gd name="connsiteX44" fmla="*/ 3392158 w 6857455"/>
                <a:gd name="connsiteY44" fmla="*/ 345681 h 874716"/>
                <a:gd name="connsiteX45" fmla="*/ 3297856 w 6857455"/>
                <a:gd name="connsiteY45" fmla="*/ 323010 h 874716"/>
                <a:gd name="connsiteX46" fmla="*/ 3219748 w 6857455"/>
                <a:gd name="connsiteY46" fmla="*/ 308151 h 874716"/>
                <a:gd name="connsiteX47" fmla="*/ 3156692 w 6857455"/>
                <a:gd name="connsiteY47" fmla="*/ 261668 h 874716"/>
                <a:gd name="connsiteX48" fmla="*/ 3136497 w 6857455"/>
                <a:gd name="connsiteY48" fmla="*/ 237663 h 874716"/>
                <a:gd name="connsiteX49" fmla="*/ 3119733 w 6857455"/>
                <a:gd name="connsiteY49" fmla="*/ 222233 h 874716"/>
                <a:gd name="connsiteX50" fmla="*/ 3045436 w 6857455"/>
                <a:gd name="connsiteY50" fmla="*/ 131742 h 874716"/>
                <a:gd name="connsiteX51" fmla="*/ 3037054 w 6857455"/>
                <a:gd name="connsiteY51" fmla="*/ 124121 h 874716"/>
                <a:gd name="connsiteX52" fmla="*/ 2936466 w 6857455"/>
                <a:gd name="connsiteY52" fmla="*/ 82400 h 874716"/>
                <a:gd name="connsiteX53" fmla="*/ 2901031 w 6857455"/>
                <a:gd name="connsiteY53" fmla="*/ 59731 h 874716"/>
                <a:gd name="connsiteX54" fmla="*/ 2828259 w 6857455"/>
                <a:gd name="connsiteY54" fmla="*/ 3149 h 874716"/>
                <a:gd name="connsiteX55" fmla="*/ 2799492 w 6857455"/>
                <a:gd name="connsiteY55" fmla="*/ 1245 h 874716"/>
                <a:gd name="connsiteX56" fmla="*/ 2693570 w 6857455"/>
                <a:gd name="connsiteY56" fmla="*/ 35154 h 874716"/>
                <a:gd name="connsiteX57" fmla="*/ 2639847 w 6857455"/>
                <a:gd name="connsiteY57" fmla="*/ 73448 h 874716"/>
                <a:gd name="connsiteX58" fmla="*/ 2621178 w 6857455"/>
                <a:gd name="connsiteY58" fmla="*/ 88688 h 874716"/>
                <a:gd name="connsiteX59" fmla="*/ 2489348 w 6857455"/>
                <a:gd name="connsiteY59" fmla="*/ 72304 h 874716"/>
                <a:gd name="connsiteX60" fmla="*/ 2452580 w 6857455"/>
                <a:gd name="connsiteY60" fmla="*/ 68683 h 874716"/>
                <a:gd name="connsiteX61" fmla="*/ 2326464 w 6857455"/>
                <a:gd name="connsiteY61" fmla="*/ 50395 h 874716"/>
                <a:gd name="connsiteX62" fmla="*/ 2300365 w 6857455"/>
                <a:gd name="connsiteY62" fmla="*/ 54777 h 874716"/>
                <a:gd name="connsiteX63" fmla="*/ 2130434 w 6857455"/>
                <a:gd name="connsiteY63" fmla="*/ 58397 h 874716"/>
                <a:gd name="connsiteX64" fmla="*/ 2118621 w 6857455"/>
                <a:gd name="connsiteY64" fmla="*/ 47919 h 874716"/>
                <a:gd name="connsiteX65" fmla="*/ 2057659 w 6857455"/>
                <a:gd name="connsiteY65" fmla="*/ 16866 h 874716"/>
                <a:gd name="connsiteX66" fmla="*/ 1976314 w 6857455"/>
                <a:gd name="connsiteY66" fmla="*/ 8865 h 874716"/>
                <a:gd name="connsiteX67" fmla="*/ 1961454 w 6857455"/>
                <a:gd name="connsiteY67" fmla="*/ 11724 h 874716"/>
                <a:gd name="connsiteX68" fmla="*/ 1906588 w 6857455"/>
                <a:gd name="connsiteY68" fmla="*/ 30964 h 874716"/>
                <a:gd name="connsiteX69" fmla="*/ 1783330 w 6857455"/>
                <a:gd name="connsiteY69" fmla="*/ 48871 h 874716"/>
                <a:gd name="connsiteX70" fmla="*/ 1759327 w 6857455"/>
                <a:gd name="connsiteY70" fmla="*/ 55349 h 874716"/>
                <a:gd name="connsiteX71" fmla="*/ 1716082 w 6857455"/>
                <a:gd name="connsiteY71" fmla="*/ 65445 h 874716"/>
                <a:gd name="connsiteX72" fmla="*/ 1598920 w 6857455"/>
                <a:gd name="connsiteY72" fmla="*/ 72114 h 874716"/>
                <a:gd name="connsiteX73" fmla="*/ 1542150 w 6857455"/>
                <a:gd name="connsiteY73" fmla="*/ 62207 h 874716"/>
                <a:gd name="connsiteX74" fmla="*/ 1516813 w 6857455"/>
                <a:gd name="connsiteY74" fmla="*/ 62779 h 874716"/>
                <a:gd name="connsiteX75" fmla="*/ 1432228 w 6857455"/>
                <a:gd name="connsiteY75" fmla="*/ 88116 h 874716"/>
                <a:gd name="connsiteX76" fmla="*/ 1224765 w 6857455"/>
                <a:gd name="connsiteY76" fmla="*/ 71924 h 874716"/>
                <a:gd name="connsiteX77" fmla="*/ 1159231 w 6857455"/>
                <a:gd name="connsiteY77" fmla="*/ 58207 h 874716"/>
                <a:gd name="connsiteX78" fmla="*/ 1124370 w 6857455"/>
                <a:gd name="connsiteY78" fmla="*/ 56301 h 874716"/>
                <a:gd name="connsiteX79" fmla="*/ 1075600 w 6857455"/>
                <a:gd name="connsiteY79" fmla="*/ 75542 h 874716"/>
                <a:gd name="connsiteX80" fmla="*/ 986633 w 6857455"/>
                <a:gd name="connsiteY80" fmla="*/ 79162 h 874716"/>
                <a:gd name="connsiteX81" fmla="*/ 861089 w 6857455"/>
                <a:gd name="connsiteY81" fmla="*/ 76304 h 874716"/>
                <a:gd name="connsiteX82" fmla="*/ 759168 w 6857455"/>
                <a:gd name="connsiteY82" fmla="*/ 104689 h 874716"/>
                <a:gd name="connsiteX83" fmla="*/ 723735 w 6857455"/>
                <a:gd name="connsiteY83" fmla="*/ 140696 h 874716"/>
                <a:gd name="connsiteX84" fmla="*/ 647532 w 6857455"/>
                <a:gd name="connsiteY84" fmla="*/ 147934 h 874716"/>
                <a:gd name="connsiteX85" fmla="*/ 552659 w 6857455"/>
                <a:gd name="connsiteY85" fmla="*/ 95926 h 874716"/>
                <a:gd name="connsiteX86" fmla="*/ 541800 w 6857455"/>
                <a:gd name="connsiteY86" fmla="*/ 97640 h 874716"/>
                <a:gd name="connsiteX87" fmla="*/ 375107 w 6857455"/>
                <a:gd name="connsiteY87" fmla="*/ 123169 h 874716"/>
                <a:gd name="connsiteX88" fmla="*/ 273567 w 6857455"/>
                <a:gd name="connsiteY88" fmla="*/ 145458 h 874716"/>
                <a:gd name="connsiteX89" fmla="*/ 264043 w 6857455"/>
                <a:gd name="connsiteY89" fmla="*/ 154792 h 874716"/>
                <a:gd name="connsiteX90" fmla="*/ 169360 w 6857455"/>
                <a:gd name="connsiteY90" fmla="*/ 177273 h 874716"/>
                <a:gd name="connsiteX91" fmla="*/ 89347 w 6857455"/>
                <a:gd name="connsiteY91" fmla="*/ 157460 h 874716"/>
                <a:gd name="connsiteX92" fmla="*/ 34291 w 6857455"/>
                <a:gd name="connsiteY92" fmla="*/ 145268 h 874716"/>
                <a:gd name="connsiteX93" fmla="*/ 0 w 6857455"/>
                <a:gd name="connsiteY93" fmla="*/ 142056 h 874716"/>
                <a:gd name="connsiteX94" fmla="*/ 0 w 6857455"/>
                <a:gd name="connsiteY94" fmla="*/ 849556 h 874716"/>
                <a:gd name="connsiteX95" fmla="*/ 60652 w 6857455"/>
                <a:gd name="connsiteY95" fmla="*/ 844783 h 874716"/>
                <a:gd name="connsiteX96" fmla="*/ 119068 w 6857455"/>
                <a:gd name="connsiteY96" fmla="*/ 827281 h 874716"/>
                <a:gd name="connsiteX97" fmla="*/ 171840 w 6857455"/>
                <a:gd name="connsiteY97" fmla="*/ 804420 h 874716"/>
                <a:gd name="connsiteX98" fmla="*/ 274329 w 6857455"/>
                <a:gd name="connsiteY98" fmla="*/ 794324 h 874716"/>
                <a:gd name="connsiteX99" fmla="*/ 306715 w 6857455"/>
                <a:gd name="connsiteY99" fmla="*/ 788798 h 874716"/>
                <a:gd name="connsiteX100" fmla="*/ 393967 w 6857455"/>
                <a:gd name="connsiteY100" fmla="*/ 765937 h 874716"/>
                <a:gd name="connsiteX101" fmla="*/ 493793 w 6857455"/>
                <a:gd name="connsiteY101" fmla="*/ 725549 h 874716"/>
                <a:gd name="connsiteX102" fmla="*/ 546373 w 6857455"/>
                <a:gd name="connsiteY102" fmla="*/ 740600 h 874716"/>
                <a:gd name="connsiteX103" fmla="*/ 730211 w 6857455"/>
                <a:gd name="connsiteY103" fmla="*/ 698116 h 874716"/>
                <a:gd name="connsiteX104" fmla="*/ 784889 w 6857455"/>
                <a:gd name="connsiteY104" fmla="*/ 676018 h 874716"/>
                <a:gd name="connsiteX105" fmla="*/ 800509 w 6857455"/>
                <a:gd name="connsiteY105" fmla="*/ 661349 h 874716"/>
                <a:gd name="connsiteX106" fmla="*/ 857661 w 6857455"/>
                <a:gd name="connsiteY106" fmla="*/ 626868 h 874716"/>
                <a:gd name="connsiteX107" fmla="*/ 949102 w 6857455"/>
                <a:gd name="connsiteY107" fmla="*/ 614676 h 874716"/>
                <a:gd name="connsiteX108" fmla="*/ 960342 w 6857455"/>
                <a:gd name="connsiteY108" fmla="*/ 607435 h 874716"/>
                <a:gd name="connsiteX109" fmla="*/ 977109 w 6857455"/>
                <a:gd name="connsiteY109" fmla="*/ 595815 h 874716"/>
                <a:gd name="connsiteX110" fmla="*/ 1071218 w 6857455"/>
                <a:gd name="connsiteY110" fmla="*/ 575240 h 874716"/>
                <a:gd name="connsiteX111" fmla="*/ 1091983 w 6857455"/>
                <a:gd name="connsiteY111" fmla="*/ 568764 h 874716"/>
                <a:gd name="connsiteX112" fmla="*/ 1109321 w 6857455"/>
                <a:gd name="connsiteY112" fmla="*/ 557904 h 874716"/>
                <a:gd name="connsiteX113" fmla="*/ 1162279 w 6857455"/>
                <a:gd name="connsiteY113" fmla="*/ 532949 h 874716"/>
                <a:gd name="connsiteX114" fmla="*/ 1206097 w 6857455"/>
                <a:gd name="connsiteY114" fmla="*/ 532187 h 874716"/>
                <a:gd name="connsiteX115" fmla="*/ 1266867 w 6857455"/>
                <a:gd name="connsiteY115" fmla="*/ 518088 h 874716"/>
                <a:gd name="connsiteX116" fmla="*/ 1380219 w 6857455"/>
                <a:gd name="connsiteY116" fmla="*/ 504182 h 874716"/>
                <a:gd name="connsiteX117" fmla="*/ 1403461 w 6857455"/>
                <a:gd name="connsiteY117" fmla="*/ 496180 h 874716"/>
                <a:gd name="connsiteX118" fmla="*/ 1544054 w 6857455"/>
                <a:gd name="connsiteY118" fmla="*/ 458268 h 874716"/>
                <a:gd name="connsiteX119" fmla="*/ 1656644 w 6857455"/>
                <a:gd name="connsiteY119" fmla="*/ 459032 h 874716"/>
                <a:gd name="connsiteX120" fmla="*/ 1665406 w 6857455"/>
                <a:gd name="connsiteY120" fmla="*/ 460747 h 874716"/>
                <a:gd name="connsiteX121" fmla="*/ 1708461 w 6857455"/>
                <a:gd name="connsiteY121" fmla="*/ 473318 h 874716"/>
                <a:gd name="connsiteX122" fmla="*/ 1775140 w 6857455"/>
                <a:gd name="connsiteY122" fmla="*/ 469891 h 874716"/>
                <a:gd name="connsiteX123" fmla="*/ 1821051 w 6857455"/>
                <a:gd name="connsiteY123" fmla="*/ 452554 h 874716"/>
                <a:gd name="connsiteX124" fmla="*/ 1878203 w 6857455"/>
                <a:gd name="connsiteY124" fmla="*/ 451792 h 874716"/>
                <a:gd name="connsiteX125" fmla="*/ 1943547 w 6857455"/>
                <a:gd name="connsiteY125" fmla="*/ 462651 h 874716"/>
                <a:gd name="connsiteX126" fmla="*/ 1972884 w 6857455"/>
                <a:gd name="connsiteY126" fmla="*/ 464937 h 874716"/>
                <a:gd name="connsiteX127" fmla="*/ 2053469 w 6857455"/>
                <a:gd name="connsiteY127" fmla="*/ 487417 h 874716"/>
                <a:gd name="connsiteX128" fmla="*/ 2101477 w 6857455"/>
                <a:gd name="connsiteY128" fmla="*/ 481893 h 874716"/>
                <a:gd name="connsiteX129" fmla="*/ 2148722 w 6857455"/>
                <a:gd name="connsiteY129" fmla="*/ 467033 h 874716"/>
                <a:gd name="connsiteX130" fmla="*/ 2179011 w 6857455"/>
                <a:gd name="connsiteY130" fmla="*/ 452744 h 874716"/>
                <a:gd name="connsiteX131" fmla="*/ 2240165 w 6857455"/>
                <a:gd name="connsiteY131" fmla="*/ 442648 h 874716"/>
                <a:gd name="connsiteX132" fmla="*/ 2251404 w 6857455"/>
                <a:gd name="connsiteY132" fmla="*/ 444172 h 874716"/>
                <a:gd name="connsiteX133" fmla="*/ 2433912 w 6857455"/>
                <a:gd name="connsiteY133" fmla="*/ 456746 h 874716"/>
                <a:gd name="connsiteX134" fmla="*/ 2506302 w 6857455"/>
                <a:gd name="connsiteY134" fmla="*/ 476939 h 874716"/>
                <a:gd name="connsiteX135" fmla="*/ 2521735 w 6857455"/>
                <a:gd name="connsiteY135" fmla="*/ 479415 h 874716"/>
                <a:gd name="connsiteX136" fmla="*/ 2675854 w 6857455"/>
                <a:gd name="connsiteY136" fmla="*/ 502086 h 874716"/>
                <a:gd name="connsiteX137" fmla="*/ 2692998 w 6857455"/>
                <a:gd name="connsiteY137" fmla="*/ 503038 h 874716"/>
                <a:gd name="connsiteX138" fmla="*/ 2740816 w 6857455"/>
                <a:gd name="connsiteY138" fmla="*/ 499037 h 874716"/>
                <a:gd name="connsiteX139" fmla="*/ 2853596 w 6857455"/>
                <a:gd name="connsiteY139" fmla="*/ 540187 h 874716"/>
                <a:gd name="connsiteX140" fmla="*/ 2966565 w 6857455"/>
                <a:gd name="connsiteY140" fmla="*/ 554286 h 874716"/>
                <a:gd name="connsiteX141" fmla="*/ 3028671 w 6857455"/>
                <a:gd name="connsiteY141" fmla="*/ 554094 h 874716"/>
                <a:gd name="connsiteX142" fmla="*/ 3073059 w 6857455"/>
                <a:gd name="connsiteY142" fmla="*/ 564192 h 874716"/>
                <a:gd name="connsiteX143" fmla="*/ 3182219 w 6857455"/>
                <a:gd name="connsiteY143" fmla="*/ 594862 h 874716"/>
                <a:gd name="connsiteX144" fmla="*/ 3233656 w 6857455"/>
                <a:gd name="connsiteY144" fmla="*/ 599625 h 874716"/>
                <a:gd name="connsiteX145" fmla="*/ 3288332 w 6857455"/>
                <a:gd name="connsiteY145" fmla="*/ 609914 h 874716"/>
                <a:gd name="connsiteX146" fmla="*/ 3423591 w 6857455"/>
                <a:gd name="connsiteY146" fmla="*/ 656015 h 874716"/>
                <a:gd name="connsiteX147" fmla="*/ 3534084 w 6857455"/>
                <a:gd name="connsiteY147" fmla="*/ 653349 h 874716"/>
                <a:gd name="connsiteX148" fmla="*/ 3604571 w 6857455"/>
                <a:gd name="connsiteY148" fmla="*/ 653918 h 874716"/>
                <a:gd name="connsiteX149" fmla="*/ 3688586 w 6857455"/>
                <a:gd name="connsiteY149" fmla="*/ 669160 h 874716"/>
                <a:gd name="connsiteX150" fmla="*/ 3757358 w 6857455"/>
                <a:gd name="connsiteY150" fmla="*/ 691450 h 874716"/>
                <a:gd name="connsiteX151" fmla="*/ 3852421 w 6857455"/>
                <a:gd name="connsiteY151" fmla="*/ 709167 h 874716"/>
                <a:gd name="connsiteX152" fmla="*/ 3947104 w 6857455"/>
                <a:gd name="connsiteY152" fmla="*/ 743267 h 874716"/>
                <a:gd name="connsiteX153" fmla="*/ 4013208 w 6857455"/>
                <a:gd name="connsiteY153" fmla="*/ 769367 h 874716"/>
                <a:gd name="connsiteX154" fmla="*/ 4105222 w 6857455"/>
                <a:gd name="connsiteY154" fmla="*/ 792418 h 874716"/>
                <a:gd name="connsiteX155" fmla="*/ 4246006 w 6857455"/>
                <a:gd name="connsiteY155" fmla="*/ 808610 h 874716"/>
                <a:gd name="connsiteX156" fmla="*/ 4310779 w 6857455"/>
                <a:gd name="connsiteY156" fmla="*/ 810326 h 874716"/>
                <a:gd name="connsiteX157" fmla="*/ 4413272 w 6857455"/>
                <a:gd name="connsiteY157" fmla="*/ 848235 h 874716"/>
                <a:gd name="connsiteX158" fmla="*/ 4457087 w 6857455"/>
                <a:gd name="connsiteY158" fmla="*/ 866524 h 874716"/>
                <a:gd name="connsiteX159" fmla="*/ 4496523 w 6857455"/>
                <a:gd name="connsiteY159" fmla="*/ 851284 h 874716"/>
                <a:gd name="connsiteX160" fmla="*/ 4522050 w 6857455"/>
                <a:gd name="connsiteY160" fmla="*/ 833757 h 874716"/>
                <a:gd name="connsiteX161" fmla="*/ 4602824 w 6857455"/>
                <a:gd name="connsiteY161" fmla="*/ 848618 h 874716"/>
                <a:gd name="connsiteX162" fmla="*/ 4688553 w 6857455"/>
                <a:gd name="connsiteY162" fmla="*/ 864238 h 874716"/>
                <a:gd name="connsiteX163" fmla="*/ 4749895 w 6857455"/>
                <a:gd name="connsiteY163" fmla="*/ 874716 h 874716"/>
                <a:gd name="connsiteX164" fmla="*/ 4826480 w 6857455"/>
                <a:gd name="connsiteY164" fmla="*/ 866334 h 874716"/>
                <a:gd name="connsiteX165" fmla="*/ 4886870 w 6857455"/>
                <a:gd name="connsiteY165" fmla="*/ 862906 h 874716"/>
                <a:gd name="connsiteX166" fmla="*/ 4935639 w 6857455"/>
                <a:gd name="connsiteY166" fmla="*/ 853190 h 874716"/>
                <a:gd name="connsiteX167" fmla="*/ 4952784 w 6857455"/>
                <a:gd name="connsiteY167" fmla="*/ 847473 h 874716"/>
                <a:gd name="connsiteX168" fmla="*/ 5088617 w 6857455"/>
                <a:gd name="connsiteY168" fmla="*/ 802896 h 874716"/>
                <a:gd name="connsiteX169" fmla="*/ 5233781 w 6857455"/>
                <a:gd name="connsiteY169" fmla="*/ 767271 h 874716"/>
                <a:gd name="connsiteX170" fmla="*/ 5327893 w 6857455"/>
                <a:gd name="connsiteY170" fmla="*/ 789752 h 874716"/>
                <a:gd name="connsiteX171" fmla="*/ 5362946 w 6857455"/>
                <a:gd name="connsiteY171" fmla="*/ 789370 h 874716"/>
                <a:gd name="connsiteX172" fmla="*/ 5524115 w 6857455"/>
                <a:gd name="connsiteY172" fmla="*/ 794514 h 874716"/>
                <a:gd name="connsiteX173" fmla="*/ 5552500 w 6857455"/>
                <a:gd name="connsiteY173" fmla="*/ 800038 h 874716"/>
                <a:gd name="connsiteX174" fmla="*/ 5705857 w 6857455"/>
                <a:gd name="connsiteY174" fmla="*/ 777367 h 874716"/>
                <a:gd name="connsiteX175" fmla="*/ 5761485 w 6857455"/>
                <a:gd name="connsiteY175" fmla="*/ 773557 h 874716"/>
                <a:gd name="connsiteX176" fmla="*/ 5812731 w 6857455"/>
                <a:gd name="connsiteY176" fmla="*/ 767271 h 874716"/>
                <a:gd name="connsiteX177" fmla="*/ 5884361 w 6857455"/>
                <a:gd name="connsiteY177" fmla="*/ 765747 h 874716"/>
                <a:gd name="connsiteX178" fmla="*/ 5958660 w 6857455"/>
                <a:gd name="connsiteY178" fmla="*/ 768605 h 874716"/>
                <a:gd name="connsiteX179" fmla="*/ 6041528 w 6857455"/>
                <a:gd name="connsiteY179" fmla="*/ 768033 h 874716"/>
                <a:gd name="connsiteX180" fmla="*/ 6074297 w 6857455"/>
                <a:gd name="connsiteY180" fmla="*/ 763081 h 874716"/>
                <a:gd name="connsiteX181" fmla="*/ 6162880 w 6857455"/>
                <a:gd name="connsiteY181" fmla="*/ 766509 h 874716"/>
                <a:gd name="connsiteX182" fmla="*/ 6209364 w 6857455"/>
                <a:gd name="connsiteY182" fmla="*/ 760795 h 874716"/>
                <a:gd name="connsiteX183" fmla="*/ 6285948 w 6857455"/>
                <a:gd name="connsiteY183" fmla="*/ 759651 h 874716"/>
                <a:gd name="connsiteX184" fmla="*/ 6310905 w 6857455"/>
                <a:gd name="connsiteY184" fmla="*/ 758316 h 874716"/>
                <a:gd name="connsiteX185" fmla="*/ 6333194 w 6857455"/>
                <a:gd name="connsiteY185" fmla="*/ 757554 h 874716"/>
                <a:gd name="connsiteX186" fmla="*/ 6409586 w 6857455"/>
                <a:gd name="connsiteY186" fmla="*/ 773177 h 874716"/>
                <a:gd name="connsiteX187" fmla="*/ 6477407 w 6857455"/>
                <a:gd name="connsiteY187" fmla="*/ 774129 h 874716"/>
                <a:gd name="connsiteX188" fmla="*/ 6596283 w 6857455"/>
                <a:gd name="connsiteY188" fmla="*/ 786703 h 874716"/>
                <a:gd name="connsiteX189" fmla="*/ 6622573 w 6857455"/>
                <a:gd name="connsiteY189" fmla="*/ 782321 h 874716"/>
                <a:gd name="connsiteX190" fmla="*/ 6704872 w 6857455"/>
                <a:gd name="connsiteY190" fmla="*/ 780607 h 874716"/>
                <a:gd name="connsiteX191" fmla="*/ 6751738 w 6857455"/>
                <a:gd name="connsiteY191" fmla="*/ 779273 h 874716"/>
                <a:gd name="connsiteX192" fmla="*/ 6809650 w 6857455"/>
                <a:gd name="connsiteY192" fmla="*/ 788417 h 874716"/>
                <a:gd name="connsiteX193" fmla="*/ 6832976 w 6857455"/>
                <a:gd name="connsiteY193" fmla="*/ 800428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6857455" h="874716">
                  <a:moveTo>
                    <a:pt x="6857455" y="804643"/>
                  </a:moveTo>
                  <a:lnTo>
                    <a:pt x="6857455" y="562246"/>
                  </a:lnTo>
                  <a:lnTo>
                    <a:pt x="6829178" y="551284"/>
                  </a:lnTo>
                  <a:cubicBezTo>
                    <a:pt x="6805745" y="539044"/>
                    <a:pt x="6784885" y="521708"/>
                    <a:pt x="6766024" y="500372"/>
                  </a:cubicBezTo>
                  <a:cubicBezTo>
                    <a:pt x="6755166" y="488179"/>
                    <a:pt x="6746784" y="486845"/>
                    <a:pt x="6734971" y="500944"/>
                  </a:cubicBezTo>
                  <a:cubicBezTo>
                    <a:pt x="6721257" y="517326"/>
                    <a:pt x="6701634" y="510850"/>
                    <a:pt x="6683915" y="507040"/>
                  </a:cubicBezTo>
                  <a:cubicBezTo>
                    <a:pt x="6665629" y="503230"/>
                    <a:pt x="6647148" y="499228"/>
                    <a:pt x="6628860" y="495418"/>
                  </a:cubicBezTo>
                  <a:cubicBezTo>
                    <a:pt x="6615335" y="492752"/>
                    <a:pt x="6601999" y="490466"/>
                    <a:pt x="6588662" y="487227"/>
                  </a:cubicBezTo>
                  <a:cubicBezTo>
                    <a:pt x="6547133" y="477129"/>
                    <a:pt x="6509794" y="480177"/>
                    <a:pt x="6476074" y="511230"/>
                  </a:cubicBezTo>
                  <a:cubicBezTo>
                    <a:pt x="6450356" y="535043"/>
                    <a:pt x="6417399" y="542093"/>
                    <a:pt x="6382345" y="534853"/>
                  </a:cubicBezTo>
                  <a:cubicBezTo>
                    <a:pt x="6377963" y="533901"/>
                    <a:pt x="6372439" y="530091"/>
                    <a:pt x="6369391" y="531615"/>
                  </a:cubicBezTo>
                  <a:cubicBezTo>
                    <a:pt x="6323479" y="553904"/>
                    <a:pt x="6287092" y="514658"/>
                    <a:pt x="6244799" y="512182"/>
                  </a:cubicBezTo>
                  <a:cubicBezTo>
                    <a:pt x="6226130" y="511040"/>
                    <a:pt x="6207079" y="496942"/>
                    <a:pt x="6190315" y="485703"/>
                  </a:cubicBezTo>
                  <a:cubicBezTo>
                    <a:pt x="6167262" y="470271"/>
                    <a:pt x="6146687" y="455412"/>
                    <a:pt x="6115446" y="462270"/>
                  </a:cubicBezTo>
                  <a:cubicBezTo>
                    <a:pt x="6084203" y="469319"/>
                    <a:pt x="6055627" y="456364"/>
                    <a:pt x="6032194" y="434266"/>
                  </a:cubicBezTo>
                  <a:cubicBezTo>
                    <a:pt x="6014287" y="417501"/>
                    <a:pt x="5994665" y="415977"/>
                    <a:pt x="5971042" y="420738"/>
                  </a:cubicBezTo>
                  <a:cubicBezTo>
                    <a:pt x="5941513" y="426645"/>
                    <a:pt x="5910842" y="427027"/>
                    <a:pt x="5880933" y="430646"/>
                  </a:cubicBezTo>
                  <a:cubicBezTo>
                    <a:pt x="5874454" y="431408"/>
                    <a:pt x="5866265" y="434076"/>
                    <a:pt x="5862452" y="438648"/>
                  </a:cubicBezTo>
                  <a:cubicBezTo>
                    <a:pt x="5815779" y="495418"/>
                    <a:pt x="5750055" y="495990"/>
                    <a:pt x="5685283" y="498658"/>
                  </a:cubicBezTo>
                  <a:cubicBezTo>
                    <a:pt x="5646039" y="500372"/>
                    <a:pt x="5606604" y="500372"/>
                    <a:pt x="5567169" y="499420"/>
                  </a:cubicBezTo>
                  <a:cubicBezTo>
                    <a:pt x="5553832" y="499228"/>
                    <a:pt x="5539736" y="496180"/>
                    <a:pt x="5527923" y="490466"/>
                  </a:cubicBezTo>
                  <a:cubicBezTo>
                    <a:pt x="5503348" y="478463"/>
                    <a:pt x="5480680" y="462843"/>
                    <a:pt x="5456292" y="450650"/>
                  </a:cubicBezTo>
                  <a:cubicBezTo>
                    <a:pt x="5447151" y="445886"/>
                    <a:pt x="5435338" y="445696"/>
                    <a:pt x="5424670" y="444934"/>
                  </a:cubicBezTo>
                  <a:cubicBezTo>
                    <a:pt x="5405809" y="443410"/>
                    <a:pt x="5384854" y="447982"/>
                    <a:pt x="5368662" y="441124"/>
                  </a:cubicBezTo>
                  <a:cubicBezTo>
                    <a:pt x="5326559" y="423407"/>
                    <a:pt x="5287123" y="427407"/>
                    <a:pt x="5247118" y="444934"/>
                  </a:cubicBezTo>
                  <a:cubicBezTo>
                    <a:pt x="5191108" y="469509"/>
                    <a:pt x="5138148" y="467605"/>
                    <a:pt x="5088617" y="428742"/>
                  </a:cubicBezTo>
                  <a:cubicBezTo>
                    <a:pt x="5066328" y="411215"/>
                    <a:pt x="5044609" y="419596"/>
                    <a:pt x="5025750" y="433694"/>
                  </a:cubicBezTo>
                  <a:cubicBezTo>
                    <a:pt x="5004032" y="450078"/>
                    <a:pt x="4982885" y="454268"/>
                    <a:pt x="4957930" y="442268"/>
                  </a:cubicBezTo>
                  <a:cubicBezTo>
                    <a:pt x="4952404" y="439600"/>
                    <a:pt x="4944594" y="440933"/>
                    <a:pt x="4938116" y="441886"/>
                  </a:cubicBezTo>
                  <a:cubicBezTo>
                    <a:pt x="4901158" y="446648"/>
                    <a:pt x="4864009" y="454650"/>
                    <a:pt x="4833910" y="421693"/>
                  </a:cubicBezTo>
                  <a:cubicBezTo>
                    <a:pt x="4828004" y="415214"/>
                    <a:pt x="4818097" y="412549"/>
                    <a:pt x="4810095" y="408167"/>
                  </a:cubicBezTo>
                  <a:cubicBezTo>
                    <a:pt x="4776566" y="390258"/>
                    <a:pt x="4777900" y="391974"/>
                    <a:pt x="4747991" y="413691"/>
                  </a:cubicBezTo>
                  <a:cubicBezTo>
                    <a:pt x="4732369" y="425121"/>
                    <a:pt x="4710842" y="436742"/>
                    <a:pt x="4692745" y="435790"/>
                  </a:cubicBezTo>
                  <a:cubicBezTo>
                    <a:pt x="4583584" y="430075"/>
                    <a:pt x="4479758" y="457508"/>
                    <a:pt x="4375933" y="483417"/>
                  </a:cubicBezTo>
                  <a:cubicBezTo>
                    <a:pt x="4311923" y="499420"/>
                    <a:pt x="4249436" y="500372"/>
                    <a:pt x="4185426" y="484179"/>
                  </a:cubicBezTo>
                  <a:cubicBezTo>
                    <a:pt x="4139133" y="472367"/>
                    <a:pt x="4095315" y="491800"/>
                    <a:pt x="4052072" y="505134"/>
                  </a:cubicBezTo>
                  <a:cubicBezTo>
                    <a:pt x="4043117" y="507799"/>
                    <a:pt x="4034735" y="518278"/>
                    <a:pt x="4029973" y="527233"/>
                  </a:cubicBezTo>
                  <a:cubicBezTo>
                    <a:pt x="4012826" y="558858"/>
                    <a:pt x="3984441" y="563810"/>
                    <a:pt x="3948626" y="550666"/>
                  </a:cubicBezTo>
                  <a:cubicBezTo>
                    <a:pt x="3920241" y="540377"/>
                    <a:pt x="3894332" y="526661"/>
                    <a:pt x="3871280" y="502275"/>
                  </a:cubicBezTo>
                  <a:cubicBezTo>
                    <a:pt x="3844229" y="473701"/>
                    <a:pt x="3816224" y="441124"/>
                    <a:pt x="3774312" y="429122"/>
                  </a:cubicBezTo>
                  <a:cubicBezTo>
                    <a:pt x="3756214" y="423979"/>
                    <a:pt x="3740593" y="423217"/>
                    <a:pt x="3721543" y="428552"/>
                  </a:cubicBezTo>
                  <a:cubicBezTo>
                    <a:pt x="3684583" y="438837"/>
                    <a:pt x="3647436" y="446078"/>
                    <a:pt x="3612763" y="414263"/>
                  </a:cubicBezTo>
                  <a:cubicBezTo>
                    <a:pt x="3593712" y="396736"/>
                    <a:pt x="3567994" y="385496"/>
                    <a:pt x="3537323" y="389878"/>
                  </a:cubicBezTo>
                  <a:cubicBezTo>
                    <a:pt x="3499031" y="395402"/>
                    <a:pt x="3464168" y="381496"/>
                    <a:pt x="3431593" y="360921"/>
                  </a:cubicBezTo>
                  <a:cubicBezTo>
                    <a:pt x="3419971" y="353491"/>
                    <a:pt x="3405682" y="349301"/>
                    <a:pt x="3392158" y="345681"/>
                  </a:cubicBezTo>
                  <a:cubicBezTo>
                    <a:pt x="3360915" y="337298"/>
                    <a:pt x="3329480" y="329868"/>
                    <a:pt x="3297856" y="323010"/>
                  </a:cubicBezTo>
                  <a:cubicBezTo>
                    <a:pt x="3271948" y="317296"/>
                    <a:pt x="3245849" y="313104"/>
                    <a:pt x="3219748" y="308151"/>
                  </a:cubicBezTo>
                  <a:cubicBezTo>
                    <a:pt x="3191173" y="302817"/>
                    <a:pt x="3168502" y="290433"/>
                    <a:pt x="3156692" y="261668"/>
                  </a:cubicBezTo>
                  <a:cubicBezTo>
                    <a:pt x="3152882" y="252524"/>
                    <a:pt x="3143737" y="245283"/>
                    <a:pt x="3136497" y="237663"/>
                  </a:cubicBezTo>
                  <a:cubicBezTo>
                    <a:pt x="3131355" y="232139"/>
                    <a:pt x="3124495" y="227947"/>
                    <a:pt x="3119733" y="222233"/>
                  </a:cubicBezTo>
                  <a:cubicBezTo>
                    <a:pt x="3094776" y="192132"/>
                    <a:pt x="3070201" y="161843"/>
                    <a:pt x="3045436" y="131742"/>
                  </a:cubicBezTo>
                  <a:cubicBezTo>
                    <a:pt x="3042958" y="128884"/>
                    <a:pt x="3040292" y="125455"/>
                    <a:pt x="3037054" y="124121"/>
                  </a:cubicBezTo>
                  <a:cubicBezTo>
                    <a:pt x="3003525" y="110215"/>
                    <a:pt x="2969614" y="97070"/>
                    <a:pt x="2936466" y="82400"/>
                  </a:cubicBezTo>
                  <a:cubicBezTo>
                    <a:pt x="2923702" y="76686"/>
                    <a:pt x="2910558" y="69637"/>
                    <a:pt x="2901031" y="59731"/>
                  </a:cubicBezTo>
                  <a:cubicBezTo>
                    <a:pt x="2879314" y="37250"/>
                    <a:pt x="2859502" y="12866"/>
                    <a:pt x="2828259" y="3149"/>
                  </a:cubicBezTo>
                  <a:cubicBezTo>
                    <a:pt x="2819114" y="293"/>
                    <a:pt x="2808256" y="-1231"/>
                    <a:pt x="2799492" y="1245"/>
                  </a:cubicBezTo>
                  <a:cubicBezTo>
                    <a:pt x="2763867" y="11532"/>
                    <a:pt x="2729005" y="24296"/>
                    <a:pt x="2693570" y="35154"/>
                  </a:cubicBezTo>
                  <a:cubicBezTo>
                    <a:pt x="2671092" y="41823"/>
                    <a:pt x="2650707" y="49825"/>
                    <a:pt x="2639847" y="73448"/>
                  </a:cubicBezTo>
                  <a:cubicBezTo>
                    <a:pt x="2636801" y="80114"/>
                    <a:pt x="2628226" y="87354"/>
                    <a:pt x="2621178" y="88688"/>
                  </a:cubicBezTo>
                  <a:cubicBezTo>
                    <a:pt x="2575839" y="97260"/>
                    <a:pt x="2531069" y="101451"/>
                    <a:pt x="2489348" y="72304"/>
                  </a:cubicBezTo>
                  <a:cubicBezTo>
                    <a:pt x="2480585" y="66017"/>
                    <a:pt x="2464201" y="66017"/>
                    <a:pt x="2452580" y="68683"/>
                  </a:cubicBezTo>
                  <a:cubicBezTo>
                    <a:pt x="2407811" y="78590"/>
                    <a:pt x="2365328" y="82020"/>
                    <a:pt x="2326464" y="50395"/>
                  </a:cubicBezTo>
                  <a:cubicBezTo>
                    <a:pt x="2321892" y="46585"/>
                    <a:pt x="2307224" y="50015"/>
                    <a:pt x="2300365" y="54777"/>
                  </a:cubicBezTo>
                  <a:cubicBezTo>
                    <a:pt x="2234259" y="101261"/>
                    <a:pt x="2198064" y="102405"/>
                    <a:pt x="2130434" y="58397"/>
                  </a:cubicBezTo>
                  <a:cubicBezTo>
                    <a:pt x="2126052" y="55539"/>
                    <a:pt x="2120337" y="52301"/>
                    <a:pt x="2118621" y="47919"/>
                  </a:cubicBezTo>
                  <a:cubicBezTo>
                    <a:pt x="2107001" y="19914"/>
                    <a:pt x="2082236" y="19152"/>
                    <a:pt x="2057659" y="16866"/>
                  </a:cubicBezTo>
                  <a:cubicBezTo>
                    <a:pt x="2030608" y="14390"/>
                    <a:pt x="2003555" y="11152"/>
                    <a:pt x="1976314" y="8865"/>
                  </a:cubicBezTo>
                  <a:cubicBezTo>
                    <a:pt x="1971550" y="8483"/>
                    <a:pt x="1966216" y="10007"/>
                    <a:pt x="1961454" y="11724"/>
                  </a:cubicBezTo>
                  <a:cubicBezTo>
                    <a:pt x="1943165" y="18010"/>
                    <a:pt x="1925449" y="27154"/>
                    <a:pt x="1906588" y="30964"/>
                  </a:cubicBezTo>
                  <a:cubicBezTo>
                    <a:pt x="1865821" y="39156"/>
                    <a:pt x="1826385" y="55539"/>
                    <a:pt x="1783330" y="48871"/>
                  </a:cubicBezTo>
                  <a:cubicBezTo>
                    <a:pt x="1775902" y="47729"/>
                    <a:pt x="1767327" y="53253"/>
                    <a:pt x="1759327" y="55349"/>
                  </a:cubicBezTo>
                  <a:cubicBezTo>
                    <a:pt x="1744849" y="58969"/>
                    <a:pt x="1730750" y="64111"/>
                    <a:pt x="1716082" y="65445"/>
                  </a:cubicBezTo>
                  <a:cubicBezTo>
                    <a:pt x="1677218" y="68875"/>
                    <a:pt x="1637975" y="71924"/>
                    <a:pt x="1598920" y="72114"/>
                  </a:cubicBezTo>
                  <a:cubicBezTo>
                    <a:pt x="1580061" y="72304"/>
                    <a:pt x="1561201" y="65065"/>
                    <a:pt x="1542150" y="62207"/>
                  </a:cubicBezTo>
                  <a:cubicBezTo>
                    <a:pt x="1533578" y="60873"/>
                    <a:pt x="1519669" y="58587"/>
                    <a:pt x="1516813" y="62779"/>
                  </a:cubicBezTo>
                  <a:cubicBezTo>
                    <a:pt x="1494714" y="94592"/>
                    <a:pt x="1463661" y="88496"/>
                    <a:pt x="1432228" y="88116"/>
                  </a:cubicBezTo>
                  <a:cubicBezTo>
                    <a:pt x="1362884" y="87354"/>
                    <a:pt x="1295826" y="60493"/>
                    <a:pt x="1224765" y="71924"/>
                  </a:cubicBezTo>
                  <a:cubicBezTo>
                    <a:pt x="1204191" y="75162"/>
                    <a:pt x="1181330" y="62397"/>
                    <a:pt x="1159231" y="58207"/>
                  </a:cubicBezTo>
                  <a:cubicBezTo>
                    <a:pt x="1147801" y="56111"/>
                    <a:pt x="1135228" y="53633"/>
                    <a:pt x="1124370" y="56301"/>
                  </a:cubicBezTo>
                  <a:cubicBezTo>
                    <a:pt x="1107605" y="60493"/>
                    <a:pt x="1091411" y="68113"/>
                    <a:pt x="1075600" y="75542"/>
                  </a:cubicBezTo>
                  <a:cubicBezTo>
                    <a:pt x="1046261" y="89258"/>
                    <a:pt x="1016162" y="89258"/>
                    <a:pt x="986633" y="79162"/>
                  </a:cubicBezTo>
                  <a:cubicBezTo>
                    <a:pt x="944722" y="64873"/>
                    <a:pt x="903193" y="64873"/>
                    <a:pt x="861089" y="76304"/>
                  </a:cubicBezTo>
                  <a:cubicBezTo>
                    <a:pt x="826990" y="85638"/>
                    <a:pt x="791935" y="92116"/>
                    <a:pt x="759168" y="104689"/>
                  </a:cubicBezTo>
                  <a:cubicBezTo>
                    <a:pt x="744689" y="110215"/>
                    <a:pt x="732497" y="126597"/>
                    <a:pt x="723735" y="140696"/>
                  </a:cubicBezTo>
                  <a:cubicBezTo>
                    <a:pt x="706018" y="169271"/>
                    <a:pt x="674013" y="169081"/>
                    <a:pt x="647532" y="147934"/>
                  </a:cubicBezTo>
                  <a:cubicBezTo>
                    <a:pt x="619717" y="125645"/>
                    <a:pt x="584664" y="112501"/>
                    <a:pt x="552659" y="95926"/>
                  </a:cubicBezTo>
                  <a:cubicBezTo>
                    <a:pt x="549993" y="94592"/>
                    <a:pt x="545039" y="96116"/>
                    <a:pt x="541800" y="97640"/>
                  </a:cubicBezTo>
                  <a:cubicBezTo>
                    <a:pt x="488649" y="122407"/>
                    <a:pt x="433593" y="126979"/>
                    <a:pt x="375107" y="123169"/>
                  </a:cubicBezTo>
                  <a:cubicBezTo>
                    <a:pt x="341960" y="121073"/>
                    <a:pt x="307289" y="137076"/>
                    <a:pt x="273567" y="145458"/>
                  </a:cubicBezTo>
                  <a:cubicBezTo>
                    <a:pt x="269757" y="146410"/>
                    <a:pt x="266519" y="151174"/>
                    <a:pt x="264043" y="154792"/>
                  </a:cubicBezTo>
                  <a:cubicBezTo>
                    <a:pt x="240228" y="190800"/>
                    <a:pt x="208223" y="200706"/>
                    <a:pt x="169360" y="177273"/>
                  </a:cubicBezTo>
                  <a:cubicBezTo>
                    <a:pt x="143643" y="161651"/>
                    <a:pt x="118114" y="158032"/>
                    <a:pt x="89347" y="157460"/>
                  </a:cubicBezTo>
                  <a:cubicBezTo>
                    <a:pt x="71059" y="157078"/>
                    <a:pt x="52962" y="147934"/>
                    <a:pt x="34291" y="145268"/>
                  </a:cubicBezTo>
                  <a:lnTo>
                    <a:pt x="0" y="142056"/>
                  </a:lnTo>
                  <a:lnTo>
                    <a:pt x="0" y="849556"/>
                  </a:lnTo>
                  <a:lnTo>
                    <a:pt x="60652" y="844783"/>
                  </a:lnTo>
                  <a:cubicBezTo>
                    <a:pt x="80251" y="839473"/>
                    <a:pt x="99446" y="832043"/>
                    <a:pt x="119068" y="827281"/>
                  </a:cubicBezTo>
                  <a:cubicBezTo>
                    <a:pt x="137355" y="822899"/>
                    <a:pt x="154501" y="812802"/>
                    <a:pt x="171840" y="804420"/>
                  </a:cubicBezTo>
                  <a:cubicBezTo>
                    <a:pt x="204985" y="788417"/>
                    <a:pt x="240420" y="798514"/>
                    <a:pt x="274329" y="794324"/>
                  </a:cubicBezTo>
                  <a:cubicBezTo>
                    <a:pt x="285188" y="792990"/>
                    <a:pt x="296046" y="791466"/>
                    <a:pt x="306715" y="788798"/>
                  </a:cubicBezTo>
                  <a:cubicBezTo>
                    <a:pt x="335864" y="781749"/>
                    <a:pt x="365583" y="775653"/>
                    <a:pt x="393967" y="765937"/>
                  </a:cubicBezTo>
                  <a:cubicBezTo>
                    <a:pt x="426165" y="755078"/>
                    <a:pt x="457028" y="740600"/>
                    <a:pt x="493793" y="725549"/>
                  </a:cubicBezTo>
                  <a:cubicBezTo>
                    <a:pt x="506557" y="729360"/>
                    <a:pt x="526180" y="739648"/>
                    <a:pt x="546373" y="740600"/>
                  </a:cubicBezTo>
                  <a:cubicBezTo>
                    <a:pt x="611337" y="743838"/>
                    <a:pt x="672107" y="726121"/>
                    <a:pt x="730211" y="698116"/>
                  </a:cubicBezTo>
                  <a:cubicBezTo>
                    <a:pt x="747927" y="689734"/>
                    <a:pt x="766980" y="684210"/>
                    <a:pt x="784889" y="676018"/>
                  </a:cubicBezTo>
                  <a:cubicBezTo>
                    <a:pt x="791173" y="673161"/>
                    <a:pt x="799365" y="667065"/>
                    <a:pt x="800509" y="661349"/>
                  </a:cubicBezTo>
                  <a:cubicBezTo>
                    <a:pt x="807175" y="628201"/>
                    <a:pt x="831942" y="628772"/>
                    <a:pt x="857661" y="626868"/>
                  </a:cubicBezTo>
                  <a:cubicBezTo>
                    <a:pt x="888332" y="624582"/>
                    <a:pt x="918621" y="619248"/>
                    <a:pt x="949102" y="614676"/>
                  </a:cubicBezTo>
                  <a:cubicBezTo>
                    <a:pt x="953104" y="614104"/>
                    <a:pt x="956722" y="610104"/>
                    <a:pt x="960342" y="607435"/>
                  </a:cubicBezTo>
                  <a:cubicBezTo>
                    <a:pt x="965867" y="603435"/>
                    <a:pt x="971011" y="597339"/>
                    <a:pt x="977109" y="595815"/>
                  </a:cubicBezTo>
                  <a:cubicBezTo>
                    <a:pt x="1008350" y="588385"/>
                    <a:pt x="1039783" y="582099"/>
                    <a:pt x="1071218" y="575240"/>
                  </a:cubicBezTo>
                  <a:cubicBezTo>
                    <a:pt x="1078266" y="573716"/>
                    <a:pt x="1085505" y="571812"/>
                    <a:pt x="1091983" y="568764"/>
                  </a:cubicBezTo>
                  <a:cubicBezTo>
                    <a:pt x="1098079" y="565906"/>
                    <a:pt x="1103223" y="560952"/>
                    <a:pt x="1109321" y="557904"/>
                  </a:cubicBezTo>
                  <a:cubicBezTo>
                    <a:pt x="1125892" y="549714"/>
                    <a:pt x="1142851" y="542093"/>
                    <a:pt x="1162279" y="532949"/>
                  </a:cubicBezTo>
                  <a:cubicBezTo>
                    <a:pt x="1173138" y="550094"/>
                    <a:pt x="1187810" y="540377"/>
                    <a:pt x="1206097" y="532187"/>
                  </a:cubicBezTo>
                  <a:cubicBezTo>
                    <a:pt x="1224765" y="523805"/>
                    <a:pt x="1246292" y="521137"/>
                    <a:pt x="1266867" y="518088"/>
                  </a:cubicBezTo>
                  <a:cubicBezTo>
                    <a:pt x="1304588" y="512564"/>
                    <a:pt x="1342499" y="509134"/>
                    <a:pt x="1380219" y="504182"/>
                  </a:cubicBezTo>
                  <a:cubicBezTo>
                    <a:pt x="1388221" y="503038"/>
                    <a:pt x="1397365" y="500944"/>
                    <a:pt x="1403461" y="496180"/>
                  </a:cubicBezTo>
                  <a:cubicBezTo>
                    <a:pt x="1445181" y="464175"/>
                    <a:pt x="1495858" y="455222"/>
                    <a:pt x="1544054" y="458268"/>
                  </a:cubicBezTo>
                  <a:cubicBezTo>
                    <a:pt x="1581965" y="460557"/>
                    <a:pt x="1619114" y="462270"/>
                    <a:pt x="1656644" y="459032"/>
                  </a:cubicBezTo>
                  <a:cubicBezTo>
                    <a:pt x="1659502" y="458841"/>
                    <a:pt x="1663312" y="459223"/>
                    <a:pt x="1665406" y="460747"/>
                  </a:cubicBezTo>
                  <a:cubicBezTo>
                    <a:pt x="1678360" y="470843"/>
                    <a:pt x="1691887" y="471605"/>
                    <a:pt x="1708461" y="473318"/>
                  </a:cubicBezTo>
                  <a:cubicBezTo>
                    <a:pt x="1731894" y="475797"/>
                    <a:pt x="1753421" y="474081"/>
                    <a:pt x="1775140" y="469891"/>
                  </a:cubicBezTo>
                  <a:cubicBezTo>
                    <a:pt x="1790952" y="466843"/>
                    <a:pt x="1806953" y="460557"/>
                    <a:pt x="1821051" y="452554"/>
                  </a:cubicBezTo>
                  <a:cubicBezTo>
                    <a:pt x="1840672" y="441314"/>
                    <a:pt x="1859535" y="436934"/>
                    <a:pt x="1878203" y="451792"/>
                  </a:cubicBezTo>
                  <a:cubicBezTo>
                    <a:pt x="1898396" y="467605"/>
                    <a:pt x="1921257" y="462081"/>
                    <a:pt x="1943547" y="462651"/>
                  </a:cubicBezTo>
                  <a:cubicBezTo>
                    <a:pt x="1953262" y="462843"/>
                    <a:pt x="1963550" y="462461"/>
                    <a:pt x="1972884" y="464937"/>
                  </a:cubicBezTo>
                  <a:cubicBezTo>
                    <a:pt x="1999935" y="471987"/>
                    <a:pt x="2026036" y="482655"/>
                    <a:pt x="2053469" y="487417"/>
                  </a:cubicBezTo>
                  <a:cubicBezTo>
                    <a:pt x="2068710" y="490084"/>
                    <a:pt x="2085664" y="485321"/>
                    <a:pt x="2101477" y="481893"/>
                  </a:cubicBezTo>
                  <a:cubicBezTo>
                    <a:pt x="2117479" y="478273"/>
                    <a:pt x="2133290" y="472749"/>
                    <a:pt x="2148722" y="467033"/>
                  </a:cubicBezTo>
                  <a:cubicBezTo>
                    <a:pt x="2159199" y="463223"/>
                    <a:pt x="2170629" y="459603"/>
                    <a:pt x="2179011" y="452744"/>
                  </a:cubicBezTo>
                  <a:cubicBezTo>
                    <a:pt x="2198064" y="437124"/>
                    <a:pt x="2217685" y="434455"/>
                    <a:pt x="2240165" y="442648"/>
                  </a:cubicBezTo>
                  <a:cubicBezTo>
                    <a:pt x="2243593" y="443982"/>
                    <a:pt x="2247594" y="443982"/>
                    <a:pt x="2251404" y="444172"/>
                  </a:cubicBezTo>
                  <a:cubicBezTo>
                    <a:pt x="2312370" y="448172"/>
                    <a:pt x="2373330" y="450650"/>
                    <a:pt x="2433912" y="456746"/>
                  </a:cubicBezTo>
                  <a:cubicBezTo>
                    <a:pt x="2458485" y="459223"/>
                    <a:pt x="2482107" y="470081"/>
                    <a:pt x="2506302" y="476939"/>
                  </a:cubicBezTo>
                  <a:cubicBezTo>
                    <a:pt x="2511256" y="478273"/>
                    <a:pt x="2516783" y="480369"/>
                    <a:pt x="2521735" y="479415"/>
                  </a:cubicBezTo>
                  <a:cubicBezTo>
                    <a:pt x="2575647" y="469891"/>
                    <a:pt x="2626132" y="483797"/>
                    <a:pt x="2675854" y="502086"/>
                  </a:cubicBezTo>
                  <a:cubicBezTo>
                    <a:pt x="2680996" y="503992"/>
                    <a:pt x="2687282" y="503419"/>
                    <a:pt x="2692998" y="503038"/>
                  </a:cubicBezTo>
                  <a:cubicBezTo>
                    <a:pt x="2709003" y="501706"/>
                    <a:pt x="2726337" y="495038"/>
                    <a:pt x="2740816" y="499037"/>
                  </a:cubicBezTo>
                  <a:cubicBezTo>
                    <a:pt x="2779297" y="510088"/>
                    <a:pt x="2817398" y="523423"/>
                    <a:pt x="2853596" y="540187"/>
                  </a:cubicBezTo>
                  <a:cubicBezTo>
                    <a:pt x="2890365" y="557142"/>
                    <a:pt x="2924464" y="571430"/>
                    <a:pt x="2966565" y="554286"/>
                  </a:cubicBezTo>
                  <a:cubicBezTo>
                    <a:pt x="2984472" y="547045"/>
                    <a:pt x="3008095" y="552190"/>
                    <a:pt x="3028671" y="554094"/>
                  </a:cubicBezTo>
                  <a:cubicBezTo>
                    <a:pt x="3043720" y="555618"/>
                    <a:pt x="3058198" y="564192"/>
                    <a:pt x="3073059" y="564192"/>
                  </a:cubicBezTo>
                  <a:cubicBezTo>
                    <a:pt x="3112686" y="564192"/>
                    <a:pt x="3147927" y="574288"/>
                    <a:pt x="3182219" y="594862"/>
                  </a:cubicBezTo>
                  <a:cubicBezTo>
                    <a:pt x="3195557" y="602863"/>
                    <a:pt x="3216322" y="597529"/>
                    <a:pt x="3233656" y="599625"/>
                  </a:cubicBezTo>
                  <a:cubicBezTo>
                    <a:pt x="3251947" y="602101"/>
                    <a:pt x="3270804" y="604387"/>
                    <a:pt x="3288332" y="609914"/>
                  </a:cubicBezTo>
                  <a:cubicBezTo>
                    <a:pt x="3333672" y="624392"/>
                    <a:pt x="3378441" y="640774"/>
                    <a:pt x="3423591" y="656015"/>
                  </a:cubicBezTo>
                  <a:cubicBezTo>
                    <a:pt x="3460738" y="668590"/>
                    <a:pt x="3497317" y="658683"/>
                    <a:pt x="3534084" y="653349"/>
                  </a:cubicBezTo>
                  <a:cubicBezTo>
                    <a:pt x="3557137" y="649919"/>
                    <a:pt x="3578662" y="641727"/>
                    <a:pt x="3604571" y="653918"/>
                  </a:cubicBezTo>
                  <a:cubicBezTo>
                    <a:pt x="3629338" y="665541"/>
                    <a:pt x="3660771" y="662873"/>
                    <a:pt x="3688586" y="669160"/>
                  </a:cubicBezTo>
                  <a:cubicBezTo>
                    <a:pt x="3712020" y="674494"/>
                    <a:pt x="3734687" y="683068"/>
                    <a:pt x="3757358" y="691450"/>
                  </a:cubicBezTo>
                  <a:cubicBezTo>
                    <a:pt x="3788221" y="702881"/>
                    <a:pt x="3818700" y="714881"/>
                    <a:pt x="3852421" y="709167"/>
                  </a:cubicBezTo>
                  <a:cubicBezTo>
                    <a:pt x="3890714" y="702689"/>
                    <a:pt x="3917001" y="727073"/>
                    <a:pt x="3947104" y="743267"/>
                  </a:cubicBezTo>
                  <a:cubicBezTo>
                    <a:pt x="3967869" y="754316"/>
                    <a:pt x="3990538" y="762509"/>
                    <a:pt x="4013208" y="769367"/>
                  </a:cubicBezTo>
                  <a:cubicBezTo>
                    <a:pt x="4043497" y="778321"/>
                    <a:pt x="4074740" y="783655"/>
                    <a:pt x="4105222" y="792418"/>
                  </a:cubicBezTo>
                  <a:cubicBezTo>
                    <a:pt x="4151325" y="805561"/>
                    <a:pt x="4198001" y="815850"/>
                    <a:pt x="4246006" y="808610"/>
                  </a:cubicBezTo>
                  <a:cubicBezTo>
                    <a:pt x="4268105" y="805372"/>
                    <a:pt x="4288682" y="805561"/>
                    <a:pt x="4310779" y="810326"/>
                  </a:cubicBezTo>
                  <a:cubicBezTo>
                    <a:pt x="4346974" y="818136"/>
                    <a:pt x="4384123" y="819089"/>
                    <a:pt x="4413272" y="848235"/>
                  </a:cubicBezTo>
                  <a:cubicBezTo>
                    <a:pt x="4423558" y="858524"/>
                    <a:pt x="4442037" y="861190"/>
                    <a:pt x="4457087" y="866524"/>
                  </a:cubicBezTo>
                  <a:cubicBezTo>
                    <a:pt x="4474424" y="872812"/>
                    <a:pt x="4487186" y="869572"/>
                    <a:pt x="4496523" y="851284"/>
                  </a:cubicBezTo>
                  <a:cubicBezTo>
                    <a:pt x="4500713" y="843093"/>
                    <a:pt x="4512715" y="835091"/>
                    <a:pt x="4522050" y="833757"/>
                  </a:cubicBezTo>
                  <a:cubicBezTo>
                    <a:pt x="4550055" y="829757"/>
                    <a:pt x="4575773" y="835663"/>
                    <a:pt x="4602824" y="848618"/>
                  </a:cubicBezTo>
                  <a:cubicBezTo>
                    <a:pt x="4628161" y="860810"/>
                    <a:pt x="4659786" y="859476"/>
                    <a:pt x="4688553" y="864238"/>
                  </a:cubicBezTo>
                  <a:cubicBezTo>
                    <a:pt x="4708936" y="867668"/>
                    <a:pt x="4729321" y="874716"/>
                    <a:pt x="4749895" y="874716"/>
                  </a:cubicBezTo>
                  <a:cubicBezTo>
                    <a:pt x="4775424" y="874716"/>
                    <a:pt x="4800761" y="868620"/>
                    <a:pt x="4826480" y="866334"/>
                  </a:cubicBezTo>
                  <a:cubicBezTo>
                    <a:pt x="4846482" y="864430"/>
                    <a:pt x="4866867" y="865192"/>
                    <a:pt x="4886870" y="862906"/>
                  </a:cubicBezTo>
                  <a:cubicBezTo>
                    <a:pt x="4903254" y="861190"/>
                    <a:pt x="4919447" y="856810"/>
                    <a:pt x="4935639" y="853190"/>
                  </a:cubicBezTo>
                  <a:cubicBezTo>
                    <a:pt x="4941546" y="851856"/>
                    <a:pt x="4947452" y="846711"/>
                    <a:pt x="4952784" y="847473"/>
                  </a:cubicBezTo>
                  <a:cubicBezTo>
                    <a:pt x="5005745" y="855666"/>
                    <a:pt x="5043847" y="819089"/>
                    <a:pt x="5088617" y="802896"/>
                  </a:cubicBezTo>
                  <a:cubicBezTo>
                    <a:pt x="5135672" y="785749"/>
                    <a:pt x="5181204" y="759461"/>
                    <a:pt x="5233781" y="767271"/>
                  </a:cubicBezTo>
                  <a:cubicBezTo>
                    <a:pt x="5265596" y="772033"/>
                    <a:pt x="5296267" y="783083"/>
                    <a:pt x="5327893" y="789752"/>
                  </a:cubicBezTo>
                  <a:cubicBezTo>
                    <a:pt x="5339132" y="792038"/>
                    <a:pt x="5351705" y="791656"/>
                    <a:pt x="5362946" y="789370"/>
                  </a:cubicBezTo>
                  <a:cubicBezTo>
                    <a:pt x="5417240" y="778891"/>
                    <a:pt x="5470771" y="777367"/>
                    <a:pt x="5524115" y="794514"/>
                  </a:cubicBezTo>
                  <a:cubicBezTo>
                    <a:pt x="5533257" y="797372"/>
                    <a:pt x="5542974" y="800038"/>
                    <a:pt x="5552500" y="800038"/>
                  </a:cubicBezTo>
                  <a:cubicBezTo>
                    <a:pt x="5604697" y="800038"/>
                    <a:pt x="5655944" y="796038"/>
                    <a:pt x="5705857" y="777367"/>
                  </a:cubicBezTo>
                  <a:cubicBezTo>
                    <a:pt x="5722622" y="771080"/>
                    <a:pt x="5743006" y="775081"/>
                    <a:pt x="5761485" y="773557"/>
                  </a:cubicBezTo>
                  <a:cubicBezTo>
                    <a:pt x="5778629" y="772224"/>
                    <a:pt x="5796156" y="771653"/>
                    <a:pt x="5812731" y="767271"/>
                  </a:cubicBezTo>
                  <a:cubicBezTo>
                    <a:pt x="5836925" y="760795"/>
                    <a:pt x="5859404" y="760033"/>
                    <a:pt x="5884361" y="765747"/>
                  </a:cubicBezTo>
                  <a:cubicBezTo>
                    <a:pt x="5908174" y="771080"/>
                    <a:pt x="5933892" y="768415"/>
                    <a:pt x="5958660" y="768605"/>
                  </a:cubicBezTo>
                  <a:cubicBezTo>
                    <a:pt x="5986282" y="768795"/>
                    <a:pt x="6013906" y="768984"/>
                    <a:pt x="6041528" y="768033"/>
                  </a:cubicBezTo>
                  <a:cubicBezTo>
                    <a:pt x="6052579" y="767653"/>
                    <a:pt x="6065151" y="760033"/>
                    <a:pt x="6074297" y="763081"/>
                  </a:cubicBezTo>
                  <a:cubicBezTo>
                    <a:pt x="6103824" y="773366"/>
                    <a:pt x="6133353" y="760985"/>
                    <a:pt x="6162880" y="766509"/>
                  </a:cubicBezTo>
                  <a:cubicBezTo>
                    <a:pt x="6177360" y="769367"/>
                    <a:pt x="6193743" y="761557"/>
                    <a:pt x="6209364" y="760795"/>
                  </a:cubicBezTo>
                  <a:cubicBezTo>
                    <a:pt x="6234892" y="759461"/>
                    <a:pt x="6260419" y="760033"/>
                    <a:pt x="6285948" y="759651"/>
                  </a:cubicBezTo>
                  <a:cubicBezTo>
                    <a:pt x="6294330" y="759461"/>
                    <a:pt x="6302523" y="758699"/>
                    <a:pt x="6310905" y="758316"/>
                  </a:cubicBezTo>
                  <a:cubicBezTo>
                    <a:pt x="6318335" y="757936"/>
                    <a:pt x="6326145" y="756222"/>
                    <a:pt x="6333194" y="757554"/>
                  </a:cubicBezTo>
                  <a:cubicBezTo>
                    <a:pt x="6358723" y="762318"/>
                    <a:pt x="6383869" y="770129"/>
                    <a:pt x="6409586" y="773177"/>
                  </a:cubicBezTo>
                  <a:cubicBezTo>
                    <a:pt x="6431875" y="775843"/>
                    <a:pt x="6454928" y="772224"/>
                    <a:pt x="6477407" y="774129"/>
                  </a:cubicBezTo>
                  <a:cubicBezTo>
                    <a:pt x="6517032" y="777367"/>
                    <a:pt x="6556657" y="783083"/>
                    <a:pt x="6596283" y="786703"/>
                  </a:cubicBezTo>
                  <a:cubicBezTo>
                    <a:pt x="6604857" y="787465"/>
                    <a:pt x="6613809" y="782701"/>
                    <a:pt x="6622573" y="782321"/>
                  </a:cubicBezTo>
                  <a:cubicBezTo>
                    <a:pt x="6650006" y="781369"/>
                    <a:pt x="6677439" y="781177"/>
                    <a:pt x="6704872" y="780607"/>
                  </a:cubicBezTo>
                  <a:cubicBezTo>
                    <a:pt x="6720493" y="780415"/>
                    <a:pt x="6736305" y="780987"/>
                    <a:pt x="6751738" y="779273"/>
                  </a:cubicBezTo>
                  <a:cubicBezTo>
                    <a:pt x="6772120" y="776987"/>
                    <a:pt x="6790599" y="773557"/>
                    <a:pt x="6809650" y="788417"/>
                  </a:cubicBezTo>
                  <a:cubicBezTo>
                    <a:pt x="6816984" y="794180"/>
                    <a:pt x="6824819" y="797942"/>
                    <a:pt x="6832976" y="800428"/>
                  </a:cubicBezTo>
                  <a:close/>
                </a:path>
              </a:pathLst>
            </a:custGeom>
            <a:solidFill>
              <a:srgbClr val="FFFFFF"/>
            </a:solidFill>
            <a:ln>
              <a:noFill/>
            </a:ln>
            <a:effectLst>
              <a:outerShdw blurRad="381000" dist="152400" dir="10800000" algn="l"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44E103E5-C039-4EA4-843B-AD566B5C96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2640988" y="2991914"/>
              <a:ext cx="6857455" cy="874716"/>
            </a:xfrm>
            <a:custGeom>
              <a:avLst/>
              <a:gdLst>
                <a:gd name="connsiteX0" fmla="*/ 6857455 w 6857455"/>
                <a:gd name="connsiteY0" fmla="*/ 804643 h 874716"/>
                <a:gd name="connsiteX1" fmla="*/ 6857455 w 6857455"/>
                <a:gd name="connsiteY1" fmla="*/ 562246 h 874716"/>
                <a:gd name="connsiteX2" fmla="*/ 6829178 w 6857455"/>
                <a:gd name="connsiteY2" fmla="*/ 551284 h 874716"/>
                <a:gd name="connsiteX3" fmla="*/ 6766024 w 6857455"/>
                <a:gd name="connsiteY3" fmla="*/ 500372 h 874716"/>
                <a:gd name="connsiteX4" fmla="*/ 6734971 w 6857455"/>
                <a:gd name="connsiteY4" fmla="*/ 500944 h 874716"/>
                <a:gd name="connsiteX5" fmla="*/ 6683915 w 6857455"/>
                <a:gd name="connsiteY5" fmla="*/ 507040 h 874716"/>
                <a:gd name="connsiteX6" fmla="*/ 6628860 w 6857455"/>
                <a:gd name="connsiteY6" fmla="*/ 495418 h 874716"/>
                <a:gd name="connsiteX7" fmla="*/ 6588662 w 6857455"/>
                <a:gd name="connsiteY7" fmla="*/ 487227 h 874716"/>
                <a:gd name="connsiteX8" fmla="*/ 6476074 w 6857455"/>
                <a:gd name="connsiteY8" fmla="*/ 511230 h 874716"/>
                <a:gd name="connsiteX9" fmla="*/ 6382345 w 6857455"/>
                <a:gd name="connsiteY9" fmla="*/ 534853 h 874716"/>
                <a:gd name="connsiteX10" fmla="*/ 6369391 w 6857455"/>
                <a:gd name="connsiteY10" fmla="*/ 531615 h 874716"/>
                <a:gd name="connsiteX11" fmla="*/ 6244799 w 6857455"/>
                <a:gd name="connsiteY11" fmla="*/ 512182 h 874716"/>
                <a:gd name="connsiteX12" fmla="*/ 6190315 w 6857455"/>
                <a:gd name="connsiteY12" fmla="*/ 485703 h 874716"/>
                <a:gd name="connsiteX13" fmla="*/ 6115446 w 6857455"/>
                <a:gd name="connsiteY13" fmla="*/ 462270 h 874716"/>
                <a:gd name="connsiteX14" fmla="*/ 6032194 w 6857455"/>
                <a:gd name="connsiteY14" fmla="*/ 434266 h 874716"/>
                <a:gd name="connsiteX15" fmla="*/ 5971042 w 6857455"/>
                <a:gd name="connsiteY15" fmla="*/ 420738 h 874716"/>
                <a:gd name="connsiteX16" fmla="*/ 5880933 w 6857455"/>
                <a:gd name="connsiteY16" fmla="*/ 430646 h 874716"/>
                <a:gd name="connsiteX17" fmla="*/ 5862452 w 6857455"/>
                <a:gd name="connsiteY17" fmla="*/ 438648 h 874716"/>
                <a:gd name="connsiteX18" fmla="*/ 5685283 w 6857455"/>
                <a:gd name="connsiteY18" fmla="*/ 498658 h 874716"/>
                <a:gd name="connsiteX19" fmla="*/ 5567169 w 6857455"/>
                <a:gd name="connsiteY19" fmla="*/ 499420 h 874716"/>
                <a:gd name="connsiteX20" fmla="*/ 5527923 w 6857455"/>
                <a:gd name="connsiteY20" fmla="*/ 490466 h 874716"/>
                <a:gd name="connsiteX21" fmla="*/ 5456292 w 6857455"/>
                <a:gd name="connsiteY21" fmla="*/ 450650 h 874716"/>
                <a:gd name="connsiteX22" fmla="*/ 5424670 w 6857455"/>
                <a:gd name="connsiteY22" fmla="*/ 444934 h 874716"/>
                <a:gd name="connsiteX23" fmla="*/ 5368662 w 6857455"/>
                <a:gd name="connsiteY23" fmla="*/ 441124 h 874716"/>
                <a:gd name="connsiteX24" fmla="*/ 5247118 w 6857455"/>
                <a:gd name="connsiteY24" fmla="*/ 444934 h 874716"/>
                <a:gd name="connsiteX25" fmla="*/ 5088617 w 6857455"/>
                <a:gd name="connsiteY25" fmla="*/ 428742 h 874716"/>
                <a:gd name="connsiteX26" fmla="*/ 5025750 w 6857455"/>
                <a:gd name="connsiteY26" fmla="*/ 433694 h 874716"/>
                <a:gd name="connsiteX27" fmla="*/ 4957930 w 6857455"/>
                <a:gd name="connsiteY27" fmla="*/ 442268 h 874716"/>
                <a:gd name="connsiteX28" fmla="*/ 4938116 w 6857455"/>
                <a:gd name="connsiteY28" fmla="*/ 441886 h 874716"/>
                <a:gd name="connsiteX29" fmla="*/ 4833910 w 6857455"/>
                <a:gd name="connsiteY29" fmla="*/ 421693 h 874716"/>
                <a:gd name="connsiteX30" fmla="*/ 4810095 w 6857455"/>
                <a:gd name="connsiteY30" fmla="*/ 408167 h 874716"/>
                <a:gd name="connsiteX31" fmla="*/ 4747991 w 6857455"/>
                <a:gd name="connsiteY31" fmla="*/ 413691 h 874716"/>
                <a:gd name="connsiteX32" fmla="*/ 4692745 w 6857455"/>
                <a:gd name="connsiteY32" fmla="*/ 435790 h 874716"/>
                <a:gd name="connsiteX33" fmla="*/ 4375933 w 6857455"/>
                <a:gd name="connsiteY33" fmla="*/ 483417 h 874716"/>
                <a:gd name="connsiteX34" fmla="*/ 4185426 w 6857455"/>
                <a:gd name="connsiteY34" fmla="*/ 484179 h 874716"/>
                <a:gd name="connsiteX35" fmla="*/ 4052072 w 6857455"/>
                <a:gd name="connsiteY35" fmla="*/ 505134 h 874716"/>
                <a:gd name="connsiteX36" fmla="*/ 4029973 w 6857455"/>
                <a:gd name="connsiteY36" fmla="*/ 527233 h 874716"/>
                <a:gd name="connsiteX37" fmla="*/ 3948626 w 6857455"/>
                <a:gd name="connsiteY37" fmla="*/ 550666 h 874716"/>
                <a:gd name="connsiteX38" fmla="*/ 3871280 w 6857455"/>
                <a:gd name="connsiteY38" fmla="*/ 502275 h 874716"/>
                <a:gd name="connsiteX39" fmla="*/ 3774312 w 6857455"/>
                <a:gd name="connsiteY39" fmla="*/ 429122 h 874716"/>
                <a:gd name="connsiteX40" fmla="*/ 3721543 w 6857455"/>
                <a:gd name="connsiteY40" fmla="*/ 428552 h 874716"/>
                <a:gd name="connsiteX41" fmla="*/ 3612763 w 6857455"/>
                <a:gd name="connsiteY41" fmla="*/ 414263 h 874716"/>
                <a:gd name="connsiteX42" fmla="*/ 3537323 w 6857455"/>
                <a:gd name="connsiteY42" fmla="*/ 389878 h 874716"/>
                <a:gd name="connsiteX43" fmla="*/ 3431593 w 6857455"/>
                <a:gd name="connsiteY43" fmla="*/ 360921 h 874716"/>
                <a:gd name="connsiteX44" fmla="*/ 3392158 w 6857455"/>
                <a:gd name="connsiteY44" fmla="*/ 345681 h 874716"/>
                <a:gd name="connsiteX45" fmla="*/ 3297856 w 6857455"/>
                <a:gd name="connsiteY45" fmla="*/ 323010 h 874716"/>
                <a:gd name="connsiteX46" fmla="*/ 3219748 w 6857455"/>
                <a:gd name="connsiteY46" fmla="*/ 308151 h 874716"/>
                <a:gd name="connsiteX47" fmla="*/ 3156692 w 6857455"/>
                <a:gd name="connsiteY47" fmla="*/ 261668 h 874716"/>
                <a:gd name="connsiteX48" fmla="*/ 3136497 w 6857455"/>
                <a:gd name="connsiteY48" fmla="*/ 237663 h 874716"/>
                <a:gd name="connsiteX49" fmla="*/ 3119733 w 6857455"/>
                <a:gd name="connsiteY49" fmla="*/ 222233 h 874716"/>
                <a:gd name="connsiteX50" fmla="*/ 3045436 w 6857455"/>
                <a:gd name="connsiteY50" fmla="*/ 131742 h 874716"/>
                <a:gd name="connsiteX51" fmla="*/ 3037054 w 6857455"/>
                <a:gd name="connsiteY51" fmla="*/ 124121 h 874716"/>
                <a:gd name="connsiteX52" fmla="*/ 2936466 w 6857455"/>
                <a:gd name="connsiteY52" fmla="*/ 82400 h 874716"/>
                <a:gd name="connsiteX53" fmla="*/ 2901031 w 6857455"/>
                <a:gd name="connsiteY53" fmla="*/ 59731 h 874716"/>
                <a:gd name="connsiteX54" fmla="*/ 2828259 w 6857455"/>
                <a:gd name="connsiteY54" fmla="*/ 3149 h 874716"/>
                <a:gd name="connsiteX55" fmla="*/ 2799492 w 6857455"/>
                <a:gd name="connsiteY55" fmla="*/ 1245 h 874716"/>
                <a:gd name="connsiteX56" fmla="*/ 2693570 w 6857455"/>
                <a:gd name="connsiteY56" fmla="*/ 35154 h 874716"/>
                <a:gd name="connsiteX57" fmla="*/ 2639847 w 6857455"/>
                <a:gd name="connsiteY57" fmla="*/ 73448 h 874716"/>
                <a:gd name="connsiteX58" fmla="*/ 2621178 w 6857455"/>
                <a:gd name="connsiteY58" fmla="*/ 88688 h 874716"/>
                <a:gd name="connsiteX59" fmla="*/ 2489348 w 6857455"/>
                <a:gd name="connsiteY59" fmla="*/ 72304 h 874716"/>
                <a:gd name="connsiteX60" fmla="*/ 2452580 w 6857455"/>
                <a:gd name="connsiteY60" fmla="*/ 68683 h 874716"/>
                <a:gd name="connsiteX61" fmla="*/ 2326464 w 6857455"/>
                <a:gd name="connsiteY61" fmla="*/ 50395 h 874716"/>
                <a:gd name="connsiteX62" fmla="*/ 2300365 w 6857455"/>
                <a:gd name="connsiteY62" fmla="*/ 54777 h 874716"/>
                <a:gd name="connsiteX63" fmla="*/ 2130434 w 6857455"/>
                <a:gd name="connsiteY63" fmla="*/ 58397 h 874716"/>
                <a:gd name="connsiteX64" fmla="*/ 2118621 w 6857455"/>
                <a:gd name="connsiteY64" fmla="*/ 47919 h 874716"/>
                <a:gd name="connsiteX65" fmla="*/ 2057659 w 6857455"/>
                <a:gd name="connsiteY65" fmla="*/ 16866 h 874716"/>
                <a:gd name="connsiteX66" fmla="*/ 1976314 w 6857455"/>
                <a:gd name="connsiteY66" fmla="*/ 8865 h 874716"/>
                <a:gd name="connsiteX67" fmla="*/ 1961454 w 6857455"/>
                <a:gd name="connsiteY67" fmla="*/ 11724 h 874716"/>
                <a:gd name="connsiteX68" fmla="*/ 1906588 w 6857455"/>
                <a:gd name="connsiteY68" fmla="*/ 30964 h 874716"/>
                <a:gd name="connsiteX69" fmla="*/ 1783330 w 6857455"/>
                <a:gd name="connsiteY69" fmla="*/ 48871 h 874716"/>
                <a:gd name="connsiteX70" fmla="*/ 1759327 w 6857455"/>
                <a:gd name="connsiteY70" fmla="*/ 55349 h 874716"/>
                <a:gd name="connsiteX71" fmla="*/ 1716082 w 6857455"/>
                <a:gd name="connsiteY71" fmla="*/ 65445 h 874716"/>
                <a:gd name="connsiteX72" fmla="*/ 1598920 w 6857455"/>
                <a:gd name="connsiteY72" fmla="*/ 72114 h 874716"/>
                <a:gd name="connsiteX73" fmla="*/ 1542150 w 6857455"/>
                <a:gd name="connsiteY73" fmla="*/ 62207 h 874716"/>
                <a:gd name="connsiteX74" fmla="*/ 1516813 w 6857455"/>
                <a:gd name="connsiteY74" fmla="*/ 62779 h 874716"/>
                <a:gd name="connsiteX75" fmla="*/ 1432228 w 6857455"/>
                <a:gd name="connsiteY75" fmla="*/ 88116 h 874716"/>
                <a:gd name="connsiteX76" fmla="*/ 1224765 w 6857455"/>
                <a:gd name="connsiteY76" fmla="*/ 71924 h 874716"/>
                <a:gd name="connsiteX77" fmla="*/ 1159231 w 6857455"/>
                <a:gd name="connsiteY77" fmla="*/ 58207 h 874716"/>
                <a:gd name="connsiteX78" fmla="*/ 1124370 w 6857455"/>
                <a:gd name="connsiteY78" fmla="*/ 56301 h 874716"/>
                <a:gd name="connsiteX79" fmla="*/ 1075600 w 6857455"/>
                <a:gd name="connsiteY79" fmla="*/ 75542 h 874716"/>
                <a:gd name="connsiteX80" fmla="*/ 986633 w 6857455"/>
                <a:gd name="connsiteY80" fmla="*/ 79162 h 874716"/>
                <a:gd name="connsiteX81" fmla="*/ 861089 w 6857455"/>
                <a:gd name="connsiteY81" fmla="*/ 76304 h 874716"/>
                <a:gd name="connsiteX82" fmla="*/ 759168 w 6857455"/>
                <a:gd name="connsiteY82" fmla="*/ 104689 h 874716"/>
                <a:gd name="connsiteX83" fmla="*/ 723735 w 6857455"/>
                <a:gd name="connsiteY83" fmla="*/ 140696 h 874716"/>
                <a:gd name="connsiteX84" fmla="*/ 647532 w 6857455"/>
                <a:gd name="connsiteY84" fmla="*/ 147934 h 874716"/>
                <a:gd name="connsiteX85" fmla="*/ 552659 w 6857455"/>
                <a:gd name="connsiteY85" fmla="*/ 95926 h 874716"/>
                <a:gd name="connsiteX86" fmla="*/ 541800 w 6857455"/>
                <a:gd name="connsiteY86" fmla="*/ 97640 h 874716"/>
                <a:gd name="connsiteX87" fmla="*/ 375107 w 6857455"/>
                <a:gd name="connsiteY87" fmla="*/ 123169 h 874716"/>
                <a:gd name="connsiteX88" fmla="*/ 273567 w 6857455"/>
                <a:gd name="connsiteY88" fmla="*/ 145458 h 874716"/>
                <a:gd name="connsiteX89" fmla="*/ 264043 w 6857455"/>
                <a:gd name="connsiteY89" fmla="*/ 154792 h 874716"/>
                <a:gd name="connsiteX90" fmla="*/ 169360 w 6857455"/>
                <a:gd name="connsiteY90" fmla="*/ 177273 h 874716"/>
                <a:gd name="connsiteX91" fmla="*/ 89347 w 6857455"/>
                <a:gd name="connsiteY91" fmla="*/ 157460 h 874716"/>
                <a:gd name="connsiteX92" fmla="*/ 34291 w 6857455"/>
                <a:gd name="connsiteY92" fmla="*/ 145268 h 874716"/>
                <a:gd name="connsiteX93" fmla="*/ 0 w 6857455"/>
                <a:gd name="connsiteY93" fmla="*/ 142056 h 874716"/>
                <a:gd name="connsiteX94" fmla="*/ 0 w 6857455"/>
                <a:gd name="connsiteY94" fmla="*/ 849556 h 874716"/>
                <a:gd name="connsiteX95" fmla="*/ 60652 w 6857455"/>
                <a:gd name="connsiteY95" fmla="*/ 844783 h 874716"/>
                <a:gd name="connsiteX96" fmla="*/ 119068 w 6857455"/>
                <a:gd name="connsiteY96" fmla="*/ 827281 h 874716"/>
                <a:gd name="connsiteX97" fmla="*/ 171840 w 6857455"/>
                <a:gd name="connsiteY97" fmla="*/ 804420 h 874716"/>
                <a:gd name="connsiteX98" fmla="*/ 274329 w 6857455"/>
                <a:gd name="connsiteY98" fmla="*/ 794324 h 874716"/>
                <a:gd name="connsiteX99" fmla="*/ 306715 w 6857455"/>
                <a:gd name="connsiteY99" fmla="*/ 788798 h 874716"/>
                <a:gd name="connsiteX100" fmla="*/ 393967 w 6857455"/>
                <a:gd name="connsiteY100" fmla="*/ 765937 h 874716"/>
                <a:gd name="connsiteX101" fmla="*/ 493793 w 6857455"/>
                <a:gd name="connsiteY101" fmla="*/ 725549 h 874716"/>
                <a:gd name="connsiteX102" fmla="*/ 546373 w 6857455"/>
                <a:gd name="connsiteY102" fmla="*/ 740600 h 874716"/>
                <a:gd name="connsiteX103" fmla="*/ 730211 w 6857455"/>
                <a:gd name="connsiteY103" fmla="*/ 698116 h 874716"/>
                <a:gd name="connsiteX104" fmla="*/ 784889 w 6857455"/>
                <a:gd name="connsiteY104" fmla="*/ 676018 h 874716"/>
                <a:gd name="connsiteX105" fmla="*/ 800509 w 6857455"/>
                <a:gd name="connsiteY105" fmla="*/ 661349 h 874716"/>
                <a:gd name="connsiteX106" fmla="*/ 857661 w 6857455"/>
                <a:gd name="connsiteY106" fmla="*/ 626868 h 874716"/>
                <a:gd name="connsiteX107" fmla="*/ 949102 w 6857455"/>
                <a:gd name="connsiteY107" fmla="*/ 614676 h 874716"/>
                <a:gd name="connsiteX108" fmla="*/ 960342 w 6857455"/>
                <a:gd name="connsiteY108" fmla="*/ 607435 h 874716"/>
                <a:gd name="connsiteX109" fmla="*/ 977109 w 6857455"/>
                <a:gd name="connsiteY109" fmla="*/ 595815 h 874716"/>
                <a:gd name="connsiteX110" fmla="*/ 1071218 w 6857455"/>
                <a:gd name="connsiteY110" fmla="*/ 575240 h 874716"/>
                <a:gd name="connsiteX111" fmla="*/ 1091983 w 6857455"/>
                <a:gd name="connsiteY111" fmla="*/ 568764 h 874716"/>
                <a:gd name="connsiteX112" fmla="*/ 1109321 w 6857455"/>
                <a:gd name="connsiteY112" fmla="*/ 557904 h 874716"/>
                <a:gd name="connsiteX113" fmla="*/ 1162279 w 6857455"/>
                <a:gd name="connsiteY113" fmla="*/ 532949 h 874716"/>
                <a:gd name="connsiteX114" fmla="*/ 1206097 w 6857455"/>
                <a:gd name="connsiteY114" fmla="*/ 532187 h 874716"/>
                <a:gd name="connsiteX115" fmla="*/ 1266867 w 6857455"/>
                <a:gd name="connsiteY115" fmla="*/ 518088 h 874716"/>
                <a:gd name="connsiteX116" fmla="*/ 1380219 w 6857455"/>
                <a:gd name="connsiteY116" fmla="*/ 504182 h 874716"/>
                <a:gd name="connsiteX117" fmla="*/ 1403461 w 6857455"/>
                <a:gd name="connsiteY117" fmla="*/ 496180 h 874716"/>
                <a:gd name="connsiteX118" fmla="*/ 1544054 w 6857455"/>
                <a:gd name="connsiteY118" fmla="*/ 458268 h 874716"/>
                <a:gd name="connsiteX119" fmla="*/ 1656644 w 6857455"/>
                <a:gd name="connsiteY119" fmla="*/ 459032 h 874716"/>
                <a:gd name="connsiteX120" fmla="*/ 1665406 w 6857455"/>
                <a:gd name="connsiteY120" fmla="*/ 460747 h 874716"/>
                <a:gd name="connsiteX121" fmla="*/ 1708461 w 6857455"/>
                <a:gd name="connsiteY121" fmla="*/ 473318 h 874716"/>
                <a:gd name="connsiteX122" fmla="*/ 1775140 w 6857455"/>
                <a:gd name="connsiteY122" fmla="*/ 469891 h 874716"/>
                <a:gd name="connsiteX123" fmla="*/ 1821051 w 6857455"/>
                <a:gd name="connsiteY123" fmla="*/ 452554 h 874716"/>
                <a:gd name="connsiteX124" fmla="*/ 1878203 w 6857455"/>
                <a:gd name="connsiteY124" fmla="*/ 451792 h 874716"/>
                <a:gd name="connsiteX125" fmla="*/ 1943547 w 6857455"/>
                <a:gd name="connsiteY125" fmla="*/ 462651 h 874716"/>
                <a:gd name="connsiteX126" fmla="*/ 1972884 w 6857455"/>
                <a:gd name="connsiteY126" fmla="*/ 464937 h 874716"/>
                <a:gd name="connsiteX127" fmla="*/ 2053469 w 6857455"/>
                <a:gd name="connsiteY127" fmla="*/ 487417 h 874716"/>
                <a:gd name="connsiteX128" fmla="*/ 2101477 w 6857455"/>
                <a:gd name="connsiteY128" fmla="*/ 481893 h 874716"/>
                <a:gd name="connsiteX129" fmla="*/ 2148722 w 6857455"/>
                <a:gd name="connsiteY129" fmla="*/ 467033 h 874716"/>
                <a:gd name="connsiteX130" fmla="*/ 2179011 w 6857455"/>
                <a:gd name="connsiteY130" fmla="*/ 452744 h 874716"/>
                <a:gd name="connsiteX131" fmla="*/ 2240165 w 6857455"/>
                <a:gd name="connsiteY131" fmla="*/ 442648 h 874716"/>
                <a:gd name="connsiteX132" fmla="*/ 2251404 w 6857455"/>
                <a:gd name="connsiteY132" fmla="*/ 444172 h 874716"/>
                <a:gd name="connsiteX133" fmla="*/ 2433912 w 6857455"/>
                <a:gd name="connsiteY133" fmla="*/ 456746 h 874716"/>
                <a:gd name="connsiteX134" fmla="*/ 2506302 w 6857455"/>
                <a:gd name="connsiteY134" fmla="*/ 476939 h 874716"/>
                <a:gd name="connsiteX135" fmla="*/ 2521735 w 6857455"/>
                <a:gd name="connsiteY135" fmla="*/ 479415 h 874716"/>
                <a:gd name="connsiteX136" fmla="*/ 2675854 w 6857455"/>
                <a:gd name="connsiteY136" fmla="*/ 502086 h 874716"/>
                <a:gd name="connsiteX137" fmla="*/ 2692998 w 6857455"/>
                <a:gd name="connsiteY137" fmla="*/ 503038 h 874716"/>
                <a:gd name="connsiteX138" fmla="*/ 2740816 w 6857455"/>
                <a:gd name="connsiteY138" fmla="*/ 499037 h 874716"/>
                <a:gd name="connsiteX139" fmla="*/ 2853596 w 6857455"/>
                <a:gd name="connsiteY139" fmla="*/ 540187 h 874716"/>
                <a:gd name="connsiteX140" fmla="*/ 2966565 w 6857455"/>
                <a:gd name="connsiteY140" fmla="*/ 554286 h 874716"/>
                <a:gd name="connsiteX141" fmla="*/ 3028671 w 6857455"/>
                <a:gd name="connsiteY141" fmla="*/ 554094 h 874716"/>
                <a:gd name="connsiteX142" fmla="*/ 3073059 w 6857455"/>
                <a:gd name="connsiteY142" fmla="*/ 564192 h 874716"/>
                <a:gd name="connsiteX143" fmla="*/ 3182219 w 6857455"/>
                <a:gd name="connsiteY143" fmla="*/ 594862 h 874716"/>
                <a:gd name="connsiteX144" fmla="*/ 3233656 w 6857455"/>
                <a:gd name="connsiteY144" fmla="*/ 599625 h 874716"/>
                <a:gd name="connsiteX145" fmla="*/ 3288332 w 6857455"/>
                <a:gd name="connsiteY145" fmla="*/ 609914 h 874716"/>
                <a:gd name="connsiteX146" fmla="*/ 3423591 w 6857455"/>
                <a:gd name="connsiteY146" fmla="*/ 656015 h 874716"/>
                <a:gd name="connsiteX147" fmla="*/ 3534084 w 6857455"/>
                <a:gd name="connsiteY147" fmla="*/ 653349 h 874716"/>
                <a:gd name="connsiteX148" fmla="*/ 3604571 w 6857455"/>
                <a:gd name="connsiteY148" fmla="*/ 653918 h 874716"/>
                <a:gd name="connsiteX149" fmla="*/ 3688586 w 6857455"/>
                <a:gd name="connsiteY149" fmla="*/ 669160 h 874716"/>
                <a:gd name="connsiteX150" fmla="*/ 3757358 w 6857455"/>
                <a:gd name="connsiteY150" fmla="*/ 691450 h 874716"/>
                <a:gd name="connsiteX151" fmla="*/ 3852421 w 6857455"/>
                <a:gd name="connsiteY151" fmla="*/ 709167 h 874716"/>
                <a:gd name="connsiteX152" fmla="*/ 3947104 w 6857455"/>
                <a:gd name="connsiteY152" fmla="*/ 743267 h 874716"/>
                <a:gd name="connsiteX153" fmla="*/ 4013208 w 6857455"/>
                <a:gd name="connsiteY153" fmla="*/ 769367 h 874716"/>
                <a:gd name="connsiteX154" fmla="*/ 4105222 w 6857455"/>
                <a:gd name="connsiteY154" fmla="*/ 792417 h 874716"/>
                <a:gd name="connsiteX155" fmla="*/ 4246006 w 6857455"/>
                <a:gd name="connsiteY155" fmla="*/ 808610 h 874716"/>
                <a:gd name="connsiteX156" fmla="*/ 4310779 w 6857455"/>
                <a:gd name="connsiteY156" fmla="*/ 810326 h 874716"/>
                <a:gd name="connsiteX157" fmla="*/ 4413272 w 6857455"/>
                <a:gd name="connsiteY157" fmla="*/ 848235 h 874716"/>
                <a:gd name="connsiteX158" fmla="*/ 4457087 w 6857455"/>
                <a:gd name="connsiteY158" fmla="*/ 866524 h 874716"/>
                <a:gd name="connsiteX159" fmla="*/ 4496523 w 6857455"/>
                <a:gd name="connsiteY159" fmla="*/ 851284 h 874716"/>
                <a:gd name="connsiteX160" fmla="*/ 4522050 w 6857455"/>
                <a:gd name="connsiteY160" fmla="*/ 833757 h 874716"/>
                <a:gd name="connsiteX161" fmla="*/ 4602824 w 6857455"/>
                <a:gd name="connsiteY161" fmla="*/ 848618 h 874716"/>
                <a:gd name="connsiteX162" fmla="*/ 4688553 w 6857455"/>
                <a:gd name="connsiteY162" fmla="*/ 864238 h 874716"/>
                <a:gd name="connsiteX163" fmla="*/ 4749895 w 6857455"/>
                <a:gd name="connsiteY163" fmla="*/ 874716 h 874716"/>
                <a:gd name="connsiteX164" fmla="*/ 4826480 w 6857455"/>
                <a:gd name="connsiteY164" fmla="*/ 866334 h 874716"/>
                <a:gd name="connsiteX165" fmla="*/ 4886870 w 6857455"/>
                <a:gd name="connsiteY165" fmla="*/ 862906 h 874716"/>
                <a:gd name="connsiteX166" fmla="*/ 4935639 w 6857455"/>
                <a:gd name="connsiteY166" fmla="*/ 853190 h 874716"/>
                <a:gd name="connsiteX167" fmla="*/ 4952784 w 6857455"/>
                <a:gd name="connsiteY167" fmla="*/ 847473 h 874716"/>
                <a:gd name="connsiteX168" fmla="*/ 5088617 w 6857455"/>
                <a:gd name="connsiteY168" fmla="*/ 802896 h 874716"/>
                <a:gd name="connsiteX169" fmla="*/ 5233781 w 6857455"/>
                <a:gd name="connsiteY169" fmla="*/ 767271 h 874716"/>
                <a:gd name="connsiteX170" fmla="*/ 5327893 w 6857455"/>
                <a:gd name="connsiteY170" fmla="*/ 789752 h 874716"/>
                <a:gd name="connsiteX171" fmla="*/ 5362946 w 6857455"/>
                <a:gd name="connsiteY171" fmla="*/ 789370 h 874716"/>
                <a:gd name="connsiteX172" fmla="*/ 5524115 w 6857455"/>
                <a:gd name="connsiteY172" fmla="*/ 794514 h 874716"/>
                <a:gd name="connsiteX173" fmla="*/ 5552500 w 6857455"/>
                <a:gd name="connsiteY173" fmla="*/ 800038 h 874716"/>
                <a:gd name="connsiteX174" fmla="*/ 5705857 w 6857455"/>
                <a:gd name="connsiteY174" fmla="*/ 777367 h 874716"/>
                <a:gd name="connsiteX175" fmla="*/ 5761485 w 6857455"/>
                <a:gd name="connsiteY175" fmla="*/ 773557 h 874716"/>
                <a:gd name="connsiteX176" fmla="*/ 5812731 w 6857455"/>
                <a:gd name="connsiteY176" fmla="*/ 767271 h 874716"/>
                <a:gd name="connsiteX177" fmla="*/ 5884361 w 6857455"/>
                <a:gd name="connsiteY177" fmla="*/ 765747 h 874716"/>
                <a:gd name="connsiteX178" fmla="*/ 5958660 w 6857455"/>
                <a:gd name="connsiteY178" fmla="*/ 768605 h 874716"/>
                <a:gd name="connsiteX179" fmla="*/ 6041528 w 6857455"/>
                <a:gd name="connsiteY179" fmla="*/ 768033 h 874716"/>
                <a:gd name="connsiteX180" fmla="*/ 6074297 w 6857455"/>
                <a:gd name="connsiteY180" fmla="*/ 763081 h 874716"/>
                <a:gd name="connsiteX181" fmla="*/ 6162880 w 6857455"/>
                <a:gd name="connsiteY181" fmla="*/ 766509 h 874716"/>
                <a:gd name="connsiteX182" fmla="*/ 6209364 w 6857455"/>
                <a:gd name="connsiteY182" fmla="*/ 760795 h 874716"/>
                <a:gd name="connsiteX183" fmla="*/ 6285948 w 6857455"/>
                <a:gd name="connsiteY183" fmla="*/ 759651 h 874716"/>
                <a:gd name="connsiteX184" fmla="*/ 6310905 w 6857455"/>
                <a:gd name="connsiteY184" fmla="*/ 758316 h 874716"/>
                <a:gd name="connsiteX185" fmla="*/ 6333194 w 6857455"/>
                <a:gd name="connsiteY185" fmla="*/ 757554 h 874716"/>
                <a:gd name="connsiteX186" fmla="*/ 6409586 w 6857455"/>
                <a:gd name="connsiteY186" fmla="*/ 773177 h 874716"/>
                <a:gd name="connsiteX187" fmla="*/ 6477407 w 6857455"/>
                <a:gd name="connsiteY187" fmla="*/ 774129 h 874716"/>
                <a:gd name="connsiteX188" fmla="*/ 6596283 w 6857455"/>
                <a:gd name="connsiteY188" fmla="*/ 786703 h 874716"/>
                <a:gd name="connsiteX189" fmla="*/ 6622573 w 6857455"/>
                <a:gd name="connsiteY189" fmla="*/ 782321 h 874716"/>
                <a:gd name="connsiteX190" fmla="*/ 6704872 w 6857455"/>
                <a:gd name="connsiteY190" fmla="*/ 780607 h 874716"/>
                <a:gd name="connsiteX191" fmla="*/ 6751738 w 6857455"/>
                <a:gd name="connsiteY191" fmla="*/ 779273 h 874716"/>
                <a:gd name="connsiteX192" fmla="*/ 6809650 w 6857455"/>
                <a:gd name="connsiteY192" fmla="*/ 788417 h 874716"/>
                <a:gd name="connsiteX193" fmla="*/ 6832976 w 6857455"/>
                <a:gd name="connsiteY193" fmla="*/ 800428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6857455" h="874716">
                  <a:moveTo>
                    <a:pt x="6857455" y="804643"/>
                  </a:moveTo>
                  <a:lnTo>
                    <a:pt x="6857455" y="562246"/>
                  </a:lnTo>
                  <a:lnTo>
                    <a:pt x="6829178" y="551284"/>
                  </a:lnTo>
                  <a:cubicBezTo>
                    <a:pt x="6805745" y="539044"/>
                    <a:pt x="6784885" y="521708"/>
                    <a:pt x="6766024" y="500372"/>
                  </a:cubicBezTo>
                  <a:cubicBezTo>
                    <a:pt x="6755166" y="488179"/>
                    <a:pt x="6746784" y="486845"/>
                    <a:pt x="6734971" y="500944"/>
                  </a:cubicBezTo>
                  <a:cubicBezTo>
                    <a:pt x="6721257" y="517326"/>
                    <a:pt x="6701634" y="510850"/>
                    <a:pt x="6683915" y="507040"/>
                  </a:cubicBezTo>
                  <a:cubicBezTo>
                    <a:pt x="6665629" y="503230"/>
                    <a:pt x="6647148" y="499228"/>
                    <a:pt x="6628860" y="495418"/>
                  </a:cubicBezTo>
                  <a:cubicBezTo>
                    <a:pt x="6615335" y="492752"/>
                    <a:pt x="6601999" y="490466"/>
                    <a:pt x="6588662" y="487227"/>
                  </a:cubicBezTo>
                  <a:cubicBezTo>
                    <a:pt x="6547133" y="477129"/>
                    <a:pt x="6509794" y="480177"/>
                    <a:pt x="6476074" y="511230"/>
                  </a:cubicBezTo>
                  <a:cubicBezTo>
                    <a:pt x="6450356" y="535043"/>
                    <a:pt x="6417399" y="542093"/>
                    <a:pt x="6382345" y="534853"/>
                  </a:cubicBezTo>
                  <a:cubicBezTo>
                    <a:pt x="6377963" y="533901"/>
                    <a:pt x="6372439" y="530091"/>
                    <a:pt x="6369391" y="531615"/>
                  </a:cubicBezTo>
                  <a:cubicBezTo>
                    <a:pt x="6323479" y="553904"/>
                    <a:pt x="6287092" y="514658"/>
                    <a:pt x="6244799" y="512182"/>
                  </a:cubicBezTo>
                  <a:cubicBezTo>
                    <a:pt x="6226130" y="511040"/>
                    <a:pt x="6207079" y="496942"/>
                    <a:pt x="6190315" y="485703"/>
                  </a:cubicBezTo>
                  <a:cubicBezTo>
                    <a:pt x="6167262" y="470271"/>
                    <a:pt x="6146687" y="455412"/>
                    <a:pt x="6115446" y="462270"/>
                  </a:cubicBezTo>
                  <a:cubicBezTo>
                    <a:pt x="6084203" y="469319"/>
                    <a:pt x="6055627" y="456364"/>
                    <a:pt x="6032194" y="434266"/>
                  </a:cubicBezTo>
                  <a:cubicBezTo>
                    <a:pt x="6014287" y="417501"/>
                    <a:pt x="5994665" y="415977"/>
                    <a:pt x="5971042" y="420738"/>
                  </a:cubicBezTo>
                  <a:cubicBezTo>
                    <a:pt x="5941513" y="426645"/>
                    <a:pt x="5910842" y="427027"/>
                    <a:pt x="5880933" y="430646"/>
                  </a:cubicBezTo>
                  <a:cubicBezTo>
                    <a:pt x="5874454" y="431408"/>
                    <a:pt x="5866265" y="434076"/>
                    <a:pt x="5862452" y="438648"/>
                  </a:cubicBezTo>
                  <a:cubicBezTo>
                    <a:pt x="5815779" y="495418"/>
                    <a:pt x="5750055" y="495990"/>
                    <a:pt x="5685283" y="498658"/>
                  </a:cubicBezTo>
                  <a:cubicBezTo>
                    <a:pt x="5646039" y="500372"/>
                    <a:pt x="5606604" y="500372"/>
                    <a:pt x="5567169" y="499420"/>
                  </a:cubicBezTo>
                  <a:cubicBezTo>
                    <a:pt x="5553832" y="499228"/>
                    <a:pt x="5539736" y="496180"/>
                    <a:pt x="5527923" y="490466"/>
                  </a:cubicBezTo>
                  <a:cubicBezTo>
                    <a:pt x="5503348" y="478463"/>
                    <a:pt x="5480680" y="462843"/>
                    <a:pt x="5456292" y="450650"/>
                  </a:cubicBezTo>
                  <a:cubicBezTo>
                    <a:pt x="5447151" y="445886"/>
                    <a:pt x="5435338" y="445696"/>
                    <a:pt x="5424670" y="444934"/>
                  </a:cubicBezTo>
                  <a:cubicBezTo>
                    <a:pt x="5405809" y="443410"/>
                    <a:pt x="5384854" y="447982"/>
                    <a:pt x="5368662" y="441124"/>
                  </a:cubicBezTo>
                  <a:cubicBezTo>
                    <a:pt x="5326559" y="423407"/>
                    <a:pt x="5287123" y="427407"/>
                    <a:pt x="5247118" y="444934"/>
                  </a:cubicBezTo>
                  <a:cubicBezTo>
                    <a:pt x="5191108" y="469509"/>
                    <a:pt x="5138148" y="467605"/>
                    <a:pt x="5088617" y="428742"/>
                  </a:cubicBezTo>
                  <a:cubicBezTo>
                    <a:pt x="5066328" y="411215"/>
                    <a:pt x="5044609" y="419596"/>
                    <a:pt x="5025750" y="433694"/>
                  </a:cubicBezTo>
                  <a:cubicBezTo>
                    <a:pt x="5004032" y="450078"/>
                    <a:pt x="4982885" y="454268"/>
                    <a:pt x="4957930" y="442268"/>
                  </a:cubicBezTo>
                  <a:cubicBezTo>
                    <a:pt x="4952404" y="439600"/>
                    <a:pt x="4944594" y="440933"/>
                    <a:pt x="4938116" y="441886"/>
                  </a:cubicBezTo>
                  <a:cubicBezTo>
                    <a:pt x="4901158" y="446648"/>
                    <a:pt x="4864009" y="454650"/>
                    <a:pt x="4833910" y="421693"/>
                  </a:cubicBezTo>
                  <a:cubicBezTo>
                    <a:pt x="4828004" y="415214"/>
                    <a:pt x="4818097" y="412549"/>
                    <a:pt x="4810095" y="408167"/>
                  </a:cubicBezTo>
                  <a:cubicBezTo>
                    <a:pt x="4776566" y="390258"/>
                    <a:pt x="4777900" y="391974"/>
                    <a:pt x="4747991" y="413691"/>
                  </a:cubicBezTo>
                  <a:cubicBezTo>
                    <a:pt x="4732369" y="425121"/>
                    <a:pt x="4710842" y="436742"/>
                    <a:pt x="4692745" y="435790"/>
                  </a:cubicBezTo>
                  <a:cubicBezTo>
                    <a:pt x="4583584" y="430075"/>
                    <a:pt x="4479758" y="457508"/>
                    <a:pt x="4375933" y="483417"/>
                  </a:cubicBezTo>
                  <a:cubicBezTo>
                    <a:pt x="4311923" y="499420"/>
                    <a:pt x="4249436" y="500372"/>
                    <a:pt x="4185426" y="484179"/>
                  </a:cubicBezTo>
                  <a:cubicBezTo>
                    <a:pt x="4139133" y="472367"/>
                    <a:pt x="4095315" y="491800"/>
                    <a:pt x="4052072" y="505134"/>
                  </a:cubicBezTo>
                  <a:cubicBezTo>
                    <a:pt x="4043117" y="507799"/>
                    <a:pt x="4034735" y="518278"/>
                    <a:pt x="4029973" y="527233"/>
                  </a:cubicBezTo>
                  <a:cubicBezTo>
                    <a:pt x="4012826" y="558858"/>
                    <a:pt x="3984441" y="563810"/>
                    <a:pt x="3948626" y="550666"/>
                  </a:cubicBezTo>
                  <a:cubicBezTo>
                    <a:pt x="3920241" y="540377"/>
                    <a:pt x="3894332" y="526661"/>
                    <a:pt x="3871280" y="502275"/>
                  </a:cubicBezTo>
                  <a:cubicBezTo>
                    <a:pt x="3844229" y="473701"/>
                    <a:pt x="3816224" y="441124"/>
                    <a:pt x="3774312" y="429122"/>
                  </a:cubicBezTo>
                  <a:cubicBezTo>
                    <a:pt x="3756214" y="423979"/>
                    <a:pt x="3740593" y="423217"/>
                    <a:pt x="3721543" y="428552"/>
                  </a:cubicBezTo>
                  <a:cubicBezTo>
                    <a:pt x="3684583" y="438837"/>
                    <a:pt x="3647436" y="446078"/>
                    <a:pt x="3612763" y="414263"/>
                  </a:cubicBezTo>
                  <a:cubicBezTo>
                    <a:pt x="3593712" y="396736"/>
                    <a:pt x="3567994" y="385496"/>
                    <a:pt x="3537323" y="389878"/>
                  </a:cubicBezTo>
                  <a:cubicBezTo>
                    <a:pt x="3499031" y="395402"/>
                    <a:pt x="3464168" y="381496"/>
                    <a:pt x="3431593" y="360921"/>
                  </a:cubicBezTo>
                  <a:cubicBezTo>
                    <a:pt x="3419971" y="353491"/>
                    <a:pt x="3405682" y="349301"/>
                    <a:pt x="3392158" y="345681"/>
                  </a:cubicBezTo>
                  <a:cubicBezTo>
                    <a:pt x="3360915" y="337298"/>
                    <a:pt x="3329480" y="329868"/>
                    <a:pt x="3297856" y="323010"/>
                  </a:cubicBezTo>
                  <a:cubicBezTo>
                    <a:pt x="3271948" y="317296"/>
                    <a:pt x="3245849" y="313104"/>
                    <a:pt x="3219748" y="308151"/>
                  </a:cubicBezTo>
                  <a:cubicBezTo>
                    <a:pt x="3191173" y="302817"/>
                    <a:pt x="3168502" y="290433"/>
                    <a:pt x="3156692" y="261668"/>
                  </a:cubicBezTo>
                  <a:cubicBezTo>
                    <a:pt x="3152882" y="252524"/>
                    <a:pt x="3143737" y="245283"/>
                    <a:pt x="3136497" y="237663"/>
                  </a:cubicBezTo>
                  <a:cubicBezTo>
                    <a:pt x="3131355" y="232139"/>
                    <a:pt x="3124495" y="227947"/>
                    <a:pt x="3119733" y="222233"/>
                  </a:cubicBezTo>
                  <a:cubicBezTo>
                    <a:pt x="3094776" y="192132"/>
                    <a:pt x="3070201" y="161843"/>
                    <a:pt x="3045436" y="131742"/>
                  </a:cubicBezTo>
                  <a:cubicBezTo>
                    <a:pt x="3042958" y="128884"/>
                    <a:pt x="3040292" y="125455"/>
                    <a:pt x="3037054" y="124121"/>
                  </a:cubicBezTo>
                  <a:cubicBezTo>
                    <a:pt x="3003525" y="110215"/>
                    <a:pt x="2969614" y="97070"/>
                    <a:pt x="2936466" y="82400"/>
                  </a:cubicBezTo>
                  <a:cubicBezTo>
                    <a:pt x="2923702" y="76686"/>
                    <a:pt x="2910558" y="69637"/>
                    <a:pt x="2901031" y="59731"/>
                  </a:cubicBezTo>
                  <a:cubicBezTo>
                    <a:pt x="2879314" y="37250"/>
                    <a:pt x="2859502" y="12866"/>
                    <a:pt x="2828259" y="3149"/>
                  </a:cubicBezTo>
                  <a:cubicBezTo>
                    <a:pt x="2819114" y="293"/>
                    <a:pt x="2808256" y="-1231"/>
                    <a:pt x="2799492" y="1245"/>
                  </a:cubicBezTo>
                  <a:cubicBezTo>
                    <a:pt x="2763867" y="11532"/>
                    <a:pt x="2729005" y="24296"/>
                    <a:pt x="2693570" y="35154"/>
                  </a:cubicBezTo>
                  <a:cubicBezTo>
                    <a:pt x="2671092" y="41823"/>
                    <a:pt x="2650707" y="49825"/>
                    <a:pt x="2639847" y="73448"/>
                  </a:cubicBezTo>
                  <a:cubicBezTo>
                    <a:pt x="2636801" y="80114"/>
                    <a:pt x="2628226" y="87354"/>
                    <a:pt x="2621178" y="88688"/>
                  </a:cubicBezTo>
                  <a:cubicBezTo>
                    <a:pt x="2575839" y="97260"/>
                    <a:pt x="2531069" y="101451"/>
                    <a:pt x="2489348" y="72304"/>
                  </a:cubicBezTo>
                  <a:cubicBezTo>
                    <a:pt x="2480585" y="66017"/>
                    <a:pt x="2464201" y="66017"/>
                    <a:pt x="2452580" y="68683"/>
                  </a:cubicBezTo>
                  <a:cubicBezTo>
                    <a:pt x="2407811" y="78590"/>
                    <a:pt x="2365328" y="82020"/>
                    <a:pt x="2326464" y="50395"/>
                  </a:cubicBezTo>
                  <a:cubicBezTo>
                    <a:pt x="2321892" y="46585"/>
                    <a:pt x="2307224" y="50015"/>
                    <a:pt x="2300365" y="54777"/>
                  </a:cubicBezTo>
                  <a:cubicBezTo>
                    <a:pt x="2234259" y="101261"/>
                    <a:pt x="2198064" y="102405"/>
                    <a:pt x="2130434" y="58397"/>
                  </a:cubicBezTo>
                  <a:cubicBezTo>
                    <a:pt x="2126052" y="55539"/>
                    <a:pt x="2120337" y="52301"/>
                    <a:pt x="2118621" y="47919"/>
                  </a:cubicBezTo>
                  <a:cubicBezTo>
                    <a:pt x="2107001" y="19914"/>
                    <a:pt x="2082236" y="19152"/>
                    <a:pt x="2057659" y="16866"/>
                  </a:cubicBezTo>
                  <a:cubicBezTo>
                    <a:pt x="2030608" y="14390"/>
                    <a:pt x="2003555" y="11152"/>
                    <a:pt x="1976314" y="8865"/>
                  </a:cubicBezTo>
                  <a:cubicBezTo>
                    <a:pt x="1971550" y="8483"/>
                    <a:pt x="1966216" y="10007"/>
                    <a:pt x="1961454" y="11724"/>
                  </a:cubicBezTo>
                  <a:cubicBezTo>
                    <a:pt x="1943165" y="18010"/>
                    <a:pt x="1925449" y="27154"/>
                    <a:pt x="1906588" y="30964"/>
                  </a:cubicBezTo>
                  <a:cubicBezTo>
                    <a:pt x="1865821" y="39156"/>
                    <a:pt x="1826385" y="55539"/>
                    <a:pt x="1783330" y="48871"/>
                  </a:cubicBezTo>
                  <a:cubicBezTo>
                    <a:pt x="1775902" y="47729"/>
                    <a:pt x="1767327" y="53253"/>
                    <a:pt x="1759327" y="55349"/>
                  </a:cubicBezTo>
                  <a:cubicBezTo>
                    <a:pt x="1744849" y="58969"/>
                    <a:pt x="1730750" y="64111"/>
                    <a:pt x="1716082" y="65445"/>
                  </a:cubicBezTo>
                  <a:cubicBezTo>
                    <a:pt x="1677218" y="68875"/>
                    <a:pt x="1637975" y="71924"/>
                    <a:pt x="1598920" y="72114"/>
                  </a:cubicBezTo>
                  <a:cubicBezTo>
                    <a:pt x="1580061" y="72304"/>
                    <a:pt x="1561201" y="65065"/>
                    <a:pt x="1542150" y="62207"/>
                  </a:cubicBezTo>
                  <a:cubicBezTo>
                    <a:pt x="1533578" y="60873"/>
                    <a:pt x="1519669" y="58587"/>
                    <a:pt x="1516813" y="62779"/>
                  </a:cubicBezTo>
                  <a:cubicBezTo>
                    <a:pt x="1494714" y="94592"/>
                    <a:pt x="1463661" y="88496"/>
                    <a:pt x="1432228" y="88116"/>
                  </a:cubicBezTo>
                  <a:cubicBezTo>
                    <a:pt x="1362884" y="87354"/>
                    <a:pt x="1295826" y="60493"/>
                    <a:pt x="1224765" y="71924"/>
                  </a:cubicBezTo>
                  <a:cubicBezTo>
                    <a:pt x="1204191" y="75162"/>
                    <a:pt x="1181330" y="62397"/>
                    <a:pt x="1159231" y="58207"/>
                  </a:cubicBezTo>
                  <a:cubicBezTo>
                    <a:pt x="1147801" y="56111"/>
                    <a:pt x="1135228" y="53633"/>
                    <a:pt x="1124370" y="56301"/>
                  </a:cubicBezTo>
                  <a:cubicBezTo>
                    <a:pt x="1107605" y="60493"/>
                    <a:pt x="1091411" y="68113"/>
                    <a:pt x="1075600" y="75542"/>
                  </a:cubicBezTo>
                  <a:cubicBezTo>
                    <a:pt x="1046261" y="89258"/>
                    <a:pt x="1016162" y="89258"/>
                    <a:pt x="986633" y="79162"/>
                  </a:cubicBezTo>
                  <a:cubicBezTo>
                    <a:pt x="944722" y="64873"/>
                    <a:pt x="903193" y="64873"/>
                    <a:pt x="861089" y="76304"/>
                  </a:cubicBezTo>
                  <a:cubicBezTo>
                    <a:pt x="826990" y="85638"/>
                    <a:pt x="791935" y="92116"/>
                    <a:pt x="759168" y="104689"/>
                  </a:cubicBezTo>
                  <a:cubicBezTo>
                    <a:pt x="744689" y="110215"/>
                    <a:pt x="732497" y="126597"/>
                    <a:pt x="723735" y="140696"/>
                  </a:cubicBezTo>
                  <a:cubicBezTo>
                    <a:pt x="706018" y="169271"/>
                    <a:pt x="674013" y="169081"/>
                    <a:pt x="647532" y="147934"/>
                  </a:cubicBezTo>
                  <a:cubicBezTo>
                    <a:pt x="619717" y="125645"/>
                    <a:pt x="584664" y="112501"/>
                    <a:pt x="552659" y="95926"/>
                  </a:cubicBezTo>
                  <a:cubicBezTo>
                    <a:pt x="549993" y="94592"/>
                    <a:pt x="545039" y="96116"/>
                    <a:pt x="541800" y="97640"/>
                  </a:cubicBezTo>
                  <a:cubicBezTo>
                    <a:pt x="488649" y="122407"/>
                    <a:pt x="433593" y="126979"/>
                    <a:pt x="375107" y="123169"/>
                  </a:cubicBezTo>
                  <a:cubicBezTo>
                    <a:pt x="341960" y="121073"/>
                    <a:pt x="307289" y="137076"/>
                    <a:pt x="273567" y="145458"/>
                  </a:cubicBezTo>
                  <a:cubicBezTo>
                    <a:pt x="269757" y="146410"/>
                    <a:pt x="266519" y="151174"/>
                    <a:pt x="264043" y="154792"/>
                  </a:cubicBezTo>
                  <a:cubicBezTo>
                    <a:pt x="240228" y="190800"/>
                    <a:pt x="208223" y="200706"/>
                    <a:pt x="169360" y="177273"/>
                  </a:cubicBezTo>
                  <a:cubicBezTo>
                    <a:pt x="143643" y="161651"/>
                    <a:pt x="118114" y="158032"/>
                    <a:pt x="89347" y="157460"/>
                  </a:cubicBezTo>
                  <a:cubicBezTo>
                    <a:pt x="71059" y="157078"/>
                    <a:pt x="52962" y="147934"/>
                    <a:pt x="34291" y="145268"/>
                  </a:cubicBezTo>
                  <a:lnTo>
                    <a:pt x="0" y="142056"/>
                  </a:lnTo>
                  <a:lnTo>
                    <a:pt x="0" y="849556"/>
                  </a:lnTo>
                  <a:lnTo>
                    <a:pt x="60652" y="844783"/>
                  </a:lnTo>
                  <a:cubicBezTo>
                    <a:pt x="80251" y="839473"/>
                    <a:pt x="99446" y="832043"/>
                    <a:pt x="119068" y="827281"/>
                  </a:cubicBezTo>
                  <a:cubicBezTo>
                    <a:pt x="137355" y="822899"/>
                    <a:pt x="154501" y="812802"/>
                    <a:pt x="171840" y="804420"/>
                  </a:cubicBezTo>
                  <a:cubicBezTo>
                    <a:pt x="204985" y="788417"/>
                    <a:pt x="240420" y="798514"/>
                    <a:pt x="274329" y="794324"/>
                  </a:cubicBezTo>
                  <a:cubicBezTo>
                    <a:pt x="285188" y="792990"/>
                    <a:pt x="296046" y="791466"/>
                    <a:pt x="306715" y="788798"/>
                  </a:cubicBezTo>
                  <a:cubicBezTo>
                    <a:pt x="335864" y="781749"/>
                    <a:pt x="365583" y="775653"/>
                    <a:pt x="393967" y="765937"/>
                  </a:cubicBezTo>
                  <a:cubicBezTo>
                    <a:pt x="426165" y="755078"/>
                    <a:pt x="457028" y="740600"/>
                    <a:pt x="493793" y="725549"/>
                  </a:cubicBezTo>
                  <a:cubicBezTo>
                    <a:pt x="506557" y="729360"/>
                    <a:pt x="526180" y="739648"/>
                    <a:pt x="546373" y="740600"/>
                  </a:cubicBezTo>
                  <a:cubicBezTo>
                    <a:pt x="611337" y="743838"/>
                    <a:pt x="672107" y="726121"/>
                    <a:pt x="730211" y="698116"/>
                  </a:cubicBezTo>
                  <a:cubicBezTo>
                    <a:pt x="747927" y="689734"/>
                    <a:pt x="766980" y="684210"/>
                    <a:pt x="784889" y="676018"/>
                  </a:cubicBezTo>
                  <a:cubicBezTo>
                    <a:pt x="791173" y="673161"/>
                    <a:pt x="799365" y="667065"/>
                    <a:pt x="800509" y="661349"/>
                  </a:cubicBezTo>
                  <a:cubicBezTo>
                    <a:pt x="807175" y="628201"/>
                    <a:pt x="831942" y="628772"/>
                    <a:pt x="857661" y="626868"/>
                  </a:cubicBezTo>
                  <a:cubicBezTo>
                    <a:pt x="888332" y="624582"/>
                    <a:pt x="918621" y="619248"/>
                    <a:pt x="949102" y="614676"/>
                  </a:cubicBezTo>
                  <a:cubicBezTo>
                    <a:pt x="953104" y="614104"/>
                    <a:pt x="956722" y="610104"/>
                    <a:pt x="960342" y="607435"/>
                  </a:cubicBezTo>
                  <a:cubicBezTo>
                    <a:pt x="965867" y="603435"/>
                    <a:pt x="971011" y="597339"/>
                    <a:pt x="977109" y="595815"/>
                  </a:cubicBezTo>
                  <a:cubicBezTo>
                    <a:pt x="1008350" y="588385"/>
                    <a:pt x="1039783" y="582099"/>
                    <a:pt x="1071218" y="575240"/>
                  </a:cubicBezTo>
                  <a:cubicBezTo>
                    <a:pt x="1078266" y="573716"/>
                    <a:pt x="1085505" y="571812"/>
                    <a:pt x="1091983" y="568764"/>
                  </a:cubicBezTo>
                  <a:cubicBezTo>
                    <a:pt x="1098079" y="565906"/>
                    <a:pt x="1103223" y="560952"/>
                    <a:pt x="1109321" y="557904"/>
                  </a:cubicBezTo>
                  <a:cubicBezTo>
                    <a:pt x="1125892" y="549714"/>
                    <a:pt x="1142851" y="542093"/>
                    <a:pt x="1162279" y="532949"/>
                  </a:cubicBezTo>
                  <a:cubicBezTo>
                    <a:pt x="1173138" y="550094"/>
                    <a:pt x="1187810" y="540377"/>
                    <a:pt x="1206097" y="532187"/>
                  </a:cubicBezTo>
                  <a:cubicBezTo>
                    <a:pt x="1224765" y="523805"/>
                    <a:pt x="1246292" y="521137"/>
                    <a:pt x="1266867" y="518088"/>
                  </a:cubicBezTo>
                  <a:cubicBezTo>
                    <a:pt x="1304588" y="512564"/>
                    <a:pt x="1342499" y="509134"/>
                    <a:pt x="1380219" y="504182"/>
                  </a:cubicBezTo>
                  <a:cubicBezTo>
                    <a:pt x="1388221" y="503038"/>
                    <a:pt x="1397365" y="500944"/>
                    <a:pt x="1403461" y="496180"/>
                  </a:cubicBezTo>
                  <a:cubicBezTo>
                    <a:pt x="1445181" y="464175"/>
                    <a:pt x="1495858" y="455222"/>
                    <a:pt x="1544054" y="458268"/>
                  </a:cubicBezTo>
                  <a:cubicBezTo>
                    <a:pt x="1581965" y="460557"/>
                    <a:pt x="1619114" y="462270"/>
                    <a:pt x="1656644" y="459032"/>
                  </a:cubicBezTo>
                  <a:cubicBezTo>
                    <a:pt x="1659502" y="458841"/>
                    <a:pt x="1663312" y="459223"/>
                    <a:pt x="1665406" y="460747"/>
                  </a:cubicBezTo>
                  <a:cubicBezTo>
                    <a:pt x="1678360" y="470843"/>
                    <a:pt x="1691887" y="471605"/>
                    <a:pt x="1708461" y="473318"/>
                  </a:cubicBezTo>
                  <a:cubicBezTo>
                    <a:pt x="1731894" y="475797"/>
                    <a:pt x="1753421" y="474081"/>
                    <a:pt x="1775140" y="469891"/>
                  </a:cubicBezTo>
                  <a:cubicBezTo>
                    <a:pt x="1790952" y="466843"/>
                    <a:pt x="1806953" y="460557"/>
                    <a:pt x="1821051" y="452554"/>
                  </a:cubicBezTo>
                  <a:cubicBezTo>
                    <a:pt x="1840672" y="441314"/>
                    <a:pt x="1859535" y="436934"/>
                    <a:pt x="1878203" y="451792"/>
                  </a:cubicBezTo>
                  <a:cubicBezTo>
                    <a:pt x="1898396" y="467605"/>
                    <a:pt x="1921257" y="462081"/>
                    <a:pt x="1943547" y="462651"/>
                  </a:cubicBezTo>
                  <a:cubicBezTo>
                    <a:pt x="1953262" y="462843"/>
                    <a:pt x="1963550" y="462461"/>
                    <a:pt x="1972884" y="464937"/>
                  </a:cubicBezTo>
                  <a:cubicBezTo>
                    <a:pt x="1999935" y="471987"/>
                    <a:pt x="2026036" y="482655"/>
                    <a:pt x="2053469" y="487417"/>
                  </a:cubicBezTo>
                  <a:cubicBezTo>
                    <a:pt x="2068710" y="490084"/>
                    <a:pt x="2085664" y="485321"/>
                    <a:pt x="2101477" y="481893"/>
                  </a:cubicBezTo>
                  <a:cubicBezTo>
                    <a:pt x="2117479" y="478273"/>
                    <a:pt x="2133290" y="472749"/>
                    <a:pt x="2148722" y="467033"/>
                  </a:cubicBezTo>
                  <a:cubicBezTo>
                    <a:pt x="2159199" y="463223"/>
                    <a:pt x="2170629" y="459603"/>
                    <a:pt x="2179011" y="452744"/>
                  </a:cubicBezTo>
                  <a:cubicBezTo>
                    <a:pt x="2198064" y="437124"/>
                    <a:pt x="2217685" y="434455"/>
                    <a:pt x="2240165" y="442648"/>
                  </a:cubicBezTo>
                  <a:cubicBezTo>
                    <a:pt x="2243593" y="443982"/>
                    <a:pt x="2247594" y="443982"/>
                    <a:pt x="2251404" y="444172"/>
                  </a:cubicBezTo>
                  <a:cubicBezTo>
                    <a:pt x="2312370" y="448172"/>
                    <a:pt x="2373330" y="450650"/>
                    <a:pt x="2433912" y="456746"/>
                  </a:cubicBezTo>
                  <a:cubicBezTo>
                    <a:pt x="2458485" y="459223"/>
                    <a:pt x="2482107" y="470081"/>
                    <a:pt x="2506302" y="476939"/>
                  </a:cubicBezTo>
                  <a:cubicBezTo>
                    <a:pt x="2511256" y="478273"/>
                    <a:pt x="2516783" y="480369"/>
                    <a:pt x="2521735" y="479415"/>
                  </a:cubicBezTo>
                  <a:cubicBezTo>
                    <a:pt x="2575647" y="469891"/>
                    <a:pt x="2626132" y="483797"/>
                    <a:pt x="2675854" y="502086"/>
                  </a:cubicBezTo>
                  <a:cubicBezTo>
                    <a:pt x="2680996" y="503992"/>
                    <a:pt x="2687282" y="503419"/>
                    <a:pt x="2692998" y="503038"/>
                  </a:cubicBezTo>
                  <a:cubicBezTo>
                    <a:pt x="2709003" y="501706"/>
                    <a:pt x="2726337" y="495038"/>
                    <a:pt x="2740816" y="499037"/>
                  </a:cubicBezTo>
                  <a:cubicBezTo>
                    <a:pt x="2779297" y="510088"/>
                    <a:pt x="2817398" y="523423"/>
                    <a:pt x="2853596" y="540187"/>
                  </a:cubicBezTo>
                  <a:cubicBezTo>
                    <a:pt x="2890365" y="557142"/>
                    <a:pt x="2924464" y="571430"/>
                    <a:pt x="2966565" y="554286"/>
                  </a:cubicBezTo>
                  <a:cubicBezTo>
                    <a:pt x="2984472" y="547045"/>
                    <a:pt x="3008095" y="552190"/>
                    <a:pt x="3028671" y="554094"/>
                  </a:cubicBezTo>
                  <a:cubicBezTo>
                    <a:pt x="3043720" y="555618"/>
                    <a:pt x="3058198" y="564192"/>
                    <a:pt x="3073059" y="564192"/>
                  </a:cubicBezTo>
                  <a:cubicBezTo>
                    <a:pt x="3112686" y="564192"/>
                    <a:pt x="3147927" y="574288"/>
                    <a:pt x="3182219" y="594862"/>
                  </a:cubicBezTo>
                  <a:cubicBezTo>
                    <a:pt x="3195557" y="602863"/>
                    <a:pt x="3216322" y="597529"/>
                    <a:pt x="3233656" y="599625"/>
                  </a:cubicBezTo>
                  <a:cubicBezTo>
                    <a:pt x="3251947" y="602101"/>
                    <a:pt x="3270804" y="604387"/>
                    <a:pt x="3288332" y="609914"/>
                  </a:cubicBezTo>
                  <a:cubicBezTo>
                    <a:pt x="3333672" y="624392"/>
                    <a:pt x="3378441" y="640774"/>
                    <a:pt x="3423591" y="656015"/>
                  </a:cubicBezTo>
                  <a:cubicBezTo>
                    <a:pt x="3460738" y="668590"/>
                    <a:pt x="3497317" y="658683"/>
                    <a:pt x="3534084" y="653349"/>
                  </a:cubicBezTo>
                  <a:cubicBezTo>
                    <a:pt x="3557137" y="649919"/>
                    <a:pt x="3578662" y="641727"/>
                    <a:pt x="3604571" y="653918"/>
                  </a:cubicBezTo>
                  <a:cubicBezTo>
                    <a:pt x="3629338" y="665541"/>
                    <a:pt x="3660771" y="662873"/>
                    <a:pt x="3688586" y="669160"/>
                  </a:cubicBezTo>
                  <a:cubicBezTo>
                    <a:pt x="3712020" y="674494"/>
                    <a:pt x="3734687" y="683068"/>
                    <a:pt x="3757358" y="691450"/>
                  </a:cubicBezTo>
                  <a:cubicBezTo>
                    <a:pt x="3788221" y="702881"/>
                    <a:pt x="3818700" y="714881"/>
                    <a:pt x="3852421" y="709167"/>
                  </a:cubicBezTo>
                  <a:cubicBezTo>
                    <a:pt x="3890714" y="702689"/>
                    <a:pt x="3917001" y="727073"/>
                    <a:pt x="3947104" y="743267"/>
                  </a:cubicBezTo>
                  <a:cubicBezTo>
                    <a:pt x="3967869" y="754316"/>
                    <a:pt x="3990538" y="762509"/>
                    <a:pt x="4013208" y="769367"/>
                  </a:cubicBezTo>
                  <a:cubicBezTo>
                    <a:pt x="4043497" y="778321"/>
                    <a:pt x="4074740" y="783655"/>
                    <a:pt x="4105222" y="792417"/>
                  </a:cubicBezTo>
                  <a:cubicBezTo>
                    <a:pt x="4151325" y="805561"/>
                    <a:pt x="4198001" y="815850"/>
                    <a:pt x="4246006" y="808610"/>
                  </a:cubicBezTo>
                  <a:cubicBezTo>
                    <a:pt x="4268105" y="805372"/>
                    <a:pt x="4288682" y="805561"/>
                    <a:pt x="4310779" y="810326"/>
                  </a:cubicBezTo>
                  <a:cubicBezTo>
                    <a:pt x="4346974" y="818136"/>
                    <a:pt x="4384123" y="819089"/>
                    <a:pt x="4413272" y="848235"/>
                  </a:cubicBezTo>
                  <a:cubicBezTo>
                    <a:pt x="4423558" y="858524"/>
                    <a:pt x="4442037" y="861190"/>
                    <a:pt x="4457087" y="866524"/>
                  </a:cubicBezTo>
                  <a:cubicBezTo>
                    <a:pt x="4474424" y="872812"/>
                    <a:pt x="4487186" y="869572"/>
                    <a:pt x="4496523" y="851284"/>
                  </a:cubicBezTo>
                  <a:cubicBezTo>
                    <a:pt x="4500713" y="843093"/>
                    <a:pt x="4512715" y="835091"/>
                    <a:pt x="4522050" y="833757"/>
                  </a:cubicBezTo>
                  <a:cubicBezTo>
                    <a:pt x="4550055" y="829757"/>
                    <a:pt x="4575773" y="835663"/>
                    <a:pt x="4602824" y="848618"/>
                  </a:cubicBezTo>
                  <a:cubicBezTo>
                    <a:pt x="4628161" y="860810"/>
                    <a:pt x="4659786" y="859476"/>
                    <a:pt x="4688553" y="864238"/>
                  </a:cubicBezTo>
                  <a:cubicBezTo>
                    <a:pt x="4708936" y="867668"/>
                    <a:pt x="4729321" y="874716"/>
                    <a:pt x="4749895" y="874716"/>
                  </a:cubicBezTo>
                  <a:cubicBezTo>
                    <a:pt x="4775424" y="874716"/>
                    <a:pt x="4800761" y="868620"/>
                    <a:pt x="4826480" y="866334"/>
                  </a:cubicBezTo>
                  <a:cubicBezTo>
                    <a:pt x="4846482" y="864430"/>
                    <a:pt x="4866867" y="865192"/>
                    <a:pt x="4886870" y="862906"/>
                  </a:cubicBezTo>
                  <a:cubicBezTo>
                    <a:pt x="4903254" y="861190"/>
                    <a:pt x="4919447" y="856810"/>
                    <a:pt x="4935639" y="853190"/>
                  </a:cubicBezTo>
                  <a:cubicBezTo>
                    <a:pt x="4941546" y="851856"/>
                    <a:pt x="4947452" y="846711"/>
                    <a:pt x="4952784" y="847473"/>
                  </a:cubicBezTo>
                  <a:cubicBezTo>
                    <a:pt x="5005745" y="855666"/>
                    <a:pt x="5043847" y="819089"/>
                    <a:pt x="5088617" y="802896"/>
                  </a:cubicBezTo>
                  <a:cubicBezTo>
                    <a:pt x="5135672" y="785749"/>
                    <a:pt x="5181204" y="759461"/>
                    <a:pt x="5233781" y="767271"/>
                  </a:cubicBezTo>
                  <a:cubicBezTo>
                    <a:pt x="5265596" y="772033"/>
                    <a:pt x="5296267" y="783083"/>
                    <a:pt x="5327893" y="789752"/>
                  </a:cubicBezTo>
                  <a:cubicBezTo>
                    <a:pt x="5339132" y="792038"/>
                    <a:pt x="5351705" y="791656"/>
                    <a:pt x="5362946" y="789370"/>
                  </a:cubicBezTo>
                  <a:cubicBezTo>
                    <a:pt x="5417240" y="778891"/>
                    <a:pt x="5470771" y="777367"/>
                    <a:pt x="5524115" y="794514"/>
                  </a:cubicBezTo>
                  <a:cubicBezTo>
                    <a:pt x="5533257" y="797372"/>
                    <a:pt x="5542974" y="800038"/>
                    <a:pt x="5552500" y="800038"/>
                  </a:cubicBezTo>
                  <a:cubicBezTo>
                    <a:pt x="5604697" y="800038"/>
                    <a:pt x="5655944" y="796038"/>
                    <a:pt x="5705857" y="777367"/>
                  </a:cubicBezTo>
                  <a:cubicBezTo>
                    <a:pt x="5722622" y="771080"/>
                    <a:pt x="5743006" y="775081"/>
                    <a:pt x="5761485" y="773557"/>
                  </a:cubicBezTo>
                  <a:cubicBezTo>
                    <a:pt x="5778629" y="772224"/>
                    <a:pt x="5796156" y="771653"/>
                    <a:pt x="5812731" y="767271"/>
                  </a:cubicBezTo>
                  <a:cubicBezTo>
                    <a:pt x="5836925" y="760795"/>
                    <a:pt x="5859404" y="760033"/>
                    <a:pt x="5884361" y="765747"/>
                  </a:cubicBezTo>
                  <a:cubicBezTo>
                    <a:pt x="5908174" y="771080"/>
                    <a:pt x="5933892" y="768415"/>
                    <a:pt x="5958660" y="768605"/>
                  </a:cubicBezTo>
                  <a:cubicBezTo>
                    <a:pt x="5986282" y="768795"/>
                    <a:pt x="6013906" y="768984"/>
                    <a:pt x="6041528" y="768033"/>
                  </a:cubicBezTo>
                  <a:cubicBezTo>
                    <a:pt x="6052579" y="767653"/>
                    <a:pt x="6065151" y="760033"/>
                    <a:pt x="6074297" y="763081"/>
                  </a:cubicBezTo>
                  <a:cubicBezTo>
                    <a:pt x="6103824" y="773366"/>
                    <a:pt x="6133353" y="760985"/>
                    <a:pt x="6162880" y="766509"/>
                  </a:cubicBezTo>
                  <a:cubicBezTo>
                    <a:pt x="6177360" y="769367"/>
                    <a:pt x="6193743" y="761557"/>
                    <a:pt x="6209364" y="760795"/>
                  </a:cubicBezTo>
                  <a:cubicBezTo>
                    <a:pt x="6234892" y="759461"/>
                    <a:pt x="6260419" y="760033"/>
                    <a:pt x="6285948" y="759651"/>
                  </a:cubicBezTo>
                  <a:cubicBezTo>
                    <a:pt x="6294330" y="759461"/>
                    <a:pt x="6302523" y="758699"/>
                    <a:pt x="6310905" y="758316"/>
                  </a:cubicBezTo>
                  <a:cubicBezTo>
                    <a:pt x="6318335" y="757936"/>
                    <a:pt x="6326145" y="756222"/>
                    <a:pt x="6333194" y="757554"/>
                  </a:cubicBezTo>
                  <a:cubicBezTo>
                    <a:pt x="6358723" y="762318"/>
                    <a:pt x="6383869" y="770129"/>
                    <a:pt x="6409586" y="773177"/>
                  </a:cubicBezTo>
                  <a:cubicBezTo>
                    <a:pt x="6431875" y="775843"/>
                    <a:pt x="6454928" y="772224"/>
                    <a:pt x="6477407" y="774129"/>
                  </a:cubicBezTo>
                  <a:cubicBezTo>
                    <a:pt x="6517032" y="777367"/>
                    <a:pt x="6556657" y="783083"/>
                    <a:pt x="6596283" y="786703"/>
                  </a:cubicBezTo>
                  <a:cubicBezTo>
                    <a:pt x="6604857" y="787465"/>
                    <a:pt x="6613809" y="782701"/>
                    <a:pt x="6622573" y="782321"/>
                  </a:cubicBezTo>
                  <a:cubicBezTo>
                    <a:pt x="6650006" y="781369"/>
                    <a:pt x="6677439" y="781177"/>
                    <a:pt x="6704872" y="780607"/>
                  </a:cubicBezTo>
                  <a:cubicBezTo>
                    <a:pt x="6720493" y="780415"/>
                    <a:pt x="6736305" y="780987"/>
                    <a:pt x="6751738" y="779273"/>
                  </a:cubicBezTo>
                  <a:cubicBezTo>
                    <a:pt x="6772120" y="776987"/>
                    <a:pt x="6790599" y="773557"/>
                    <a:pt x="6809650" y="788417"/>
                  </a:cubicBezTo>
                  <a:cubicBezTo>
                    <a:pt x="6816984" y="794180"/>
                    <a:pt x="6824819" y="797942"/>
                    <a:pt x="6832976" y="800428"/>
                  </a:cubicBezTo>
                  <a:close/>
                </a:path>
              </a:pathLst>
            </a:custGeom>
            <a:blipFill dpi="0" rotWithShape="1">
              <a:blip r:embed="rId4">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36971793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BACDBF-4C4F-8755-0722-D2B1D07F354C}"/>
              </a:ext>
            </a:extLst>
          </p:cNvPr>
          <p:cNvSpPr>
            <a:spLocks noGrp="1"/>
          </p:cNvSpPr>
          <p:nvPr>
            <p:ph type="title"/>
          </p:nvPr>
        </p:nvSpPr>
        <p:spPr/>
        <p:txBody>
          <a:bodyPr/>
          <a:lstStyle/>
          <a:p>
            <a:r>
              <a:rPr lang="en-GB" dirty="0">
                <a:latin typeface="Arial"/>
                <a:ea typeface="+mn-lt"/>
                <a:cs typeface="Arial"/>
              </a:rPr>
              <a:t>Business organisation </a:t>
            </a:r>
            <a:br>
              <a:rPr lang="en-US" dirty="0">
                <a:latin typeface="Arial"/>
                <a:ea typeface="+mn-lt"/>
                <a:cs typeface="Arial"/>
              </a:rPr>
            </a:br>
            <a:endParaRPr lang="en-GB" dirty="0"/>
          </a:p>
        </p:txBody>
      </p:sp>
      <p:sp>
        <p:nvSpPr>
          <p:cNvPr id="3" name="Content Placeholder 2">
            <a:extLst>
              <a:ext uri="{FF2B5EF4-FFF2-40B4-BE49-F238E27FC236}">
                <a16:creationId xmlns:a16="http://schemas.microsoft.com/office/drawing/2014/main" id="{F3F59E76-AB86-563C-E26F-D6C705C11EE9}"/>
              </a:ext>
            </a:extLst>
          </p:cNvPr>
          <p:cNvSpPr>
            <a:spLocks noGrp="1"/>
          </p:cNvSpPr>
          <p:nvPr>
            <p:ph idx="1"/>
          </p:nvPr>
        </p:nvSpPr>
        <p:spPr/>
        <p:txBody>
          <a:bodyPr>
            <a:normAutofit/>
          </a:bodyPr>
          <a:lstStyle/>
          <a:p>
            <a:pPr marL="457200" indent="-457200"/>
            <a:r>
              <a:rPr lang="en-GB" dirty="0">
                <a:solidFill>
                  <a:srgbClr val="444444"/>
                </a:solidFill>
                <a:ea typeface="+mn-lt"/>
                <a:cs typeface="+mn-lt"/>
              </a:rPr>
              <a:t>Most of the organisations have a standard such as social structure, purpose goals, utilisation of resources, rules and regulations, etc</a:t>
            </a:r>
            <a:endParaRPr lang="en-GB" dirty="0"/>
          </a:p>
          <a:p>
            <a:pPr marL="0" indent="0">
              <a:buNone/>
            </a:pPr>
            <a:endParaRPr lang="en-GB" dirty="0">
              <a:solidFill>
                <a:srgbClr val="2B2B2B"/>
              </a:solidFill>
              <a:ea typeface="+mn-lt"/>
              <a:cs typeface="+mn-lt"/>
            </a:endParaRPr>
          </a:p>
          <a:p>
            <a:pPr marL="0" indent="0">
              <a:buNone/>
            </a:pPr>
            <a:endParaRPr lang="en-GB" dirty="0">
              <a:solidFill>
                <a:srgbClr val="2B2B2B"/>
              </a:solidFill>
              <a:ea typeface="+mn-lt"/>
              <a:cs typeface="+mn-lt"/>
            </a:endParaRPr>
          </a:p>
          <a:p>
            <a:pPr marL="457200" indent="-457200"/>
            <a:r>
              <a:rPr lang="en-GB" dirty="0">
                <a:solidFill>
                  <a:srgbClr val="2B2B2B"/>
                </a:solidFill>
                <a:ea typeface="+mn-lt"/>
                <a:cs typeface="+mn-lt"/>
              </a:rPr>
              <a:t>A good business organization helps organize teams, share information, improve products and services, improve sectors’ quality, cut costs and increase profits.</a:t>
            </a:r>
            <a:endParaRPr lang="en-GB" dirty="0"/>
          </a:p>
          <a:p>
            <a:pPr marL="0" indent="0">
              <a:buNone/>
            </a:pPr>
            <a:endParaRPr lang="en-GB" dirty="0"/>
          </a:p>
        </p:txBody>
      </p:sp>
    </p:spTree>
    <p:extLst>
      <p:ext uri="{BB962C8B-B14F-4D97-AF65-F5344CB8AC3E}">
        <p14:creationId xmlns:p14="http://schemas.microsoft.com/office/powerpoint/2010/main" val="39673603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776D29F-0A2C-4F75-8582-7C7DFCBD11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C283E07-3105-9496-252C-3BBB23C89E2E}"/>
              </a:ext>
            </a:extLst>
          </p:cNvPr>
          <p:cNvSpPr>
            <a:spLocks noGrp="1"/>
          </p:cNvSpPr>
          <p:nvPr>
            <p:ph type="title"/>
          </p:nvPr>
        </p:nvSpPr>
        <p:spPr>
          <a:xfrm>
            <a:off x="838200" y="1174819"/>
            <a:ext cx="4375151" cy="2858363"/>
          </a:xfrm>
        </p:spPr>
        <p:txBody>
          <a:bodyPr vert="horz" lIns="91440" tIns="45720" rIns="91440" bIns="45720" rtlCol="0" anchor="b">
            <a:normAutofit/>
          </a:bodyPr>
          <a:lstStyle/>
          <a:p>
            <a:r>
              <a:rPr lang="en-US" sz="6100" dirty="0">
                <a:solidFill>
                  <a:schemeClr val="bg1"/>
                </a:solidFill>
              </a:rPr>
              <a:t>Business </a:t>
            </a:r>
            <a:r>
              <a:rPr lang="en-US" sz="6100" dirty="0" err="1">
                <a:solidFill>
                  <a:schemeClr val="bg1"/>
                </a:solidFill>
              </a:rPr>
              <a:t>organisation</a:t>
            </a:r>
            <a:r>
              <a:rPr lang="en-US" sz="6100" dirty="0">
                <a:solidFill>
                  <a:schemeClr val="bg1"/>
                </a:solidFill>
              </a:rPr>
              <a:t> </a:t>
            </a:r>
            <a:br>
              <a:rPr lang="en-US" sz="6100" dirty="0">
                <a:solidFill>
                  <a:schemeClr val="bg1"/>
                </a:solidFill>
              </a:rPr>
            </a:br>
            <a:endParaRPr lang="en-US" sz="6100" dirty="0">
              <a:solidFill>
                <a:schemeClr val="bg1"/>
              </a:solidFill>
            </a:endParaRPr>
          </a:p>
        </p:txBody>
      </p:sp>
      <p:pic>
        <p:nvPicPr>
          <p:cNvPr id="4" name="Content Placeholder 3">
            <a:extLst>
              <a:ext uri="{FF2B5EF4-FFF2-40B4-BE49-F238E27FC236}">
                <a16:creationId xmlns:a16="http://schemas.microsoft.com/office/drawing/2014/main" id="{C71F2637-7789-5C41-500F-92DAEE2F8CD5}"/>
              </a:ext>
            </a:extLst>
          </p:cNvPr>
          <p:cNvPicPr>
            <a:picLocks noGrp="1" noChangeAspect="1"/>
          </p:cNvPicPr>
          <p:nvPr>
            <p:ph idx="1"/>
          </p:nvPr>
        </p:nvPicPr>
        <p:blipFill>
          <a:blip r:embed="rId2"/>
          <a:srcRect r="-3" b="11239"/>
          <a:stretch>
            <a:fillRect/>
          </a:stretch>
        </p:blipFill>
        <p:spPr>
          <a:xfrm>
            <a:off x="5682343" y="-544"/>
            <a:ext cx="6509657" cy="6857999"/>
          </a:xfrm>
          <a:custGeom>
            <a:avLst/>
            <a:gdLst/>
            <a:ahLst/>
            <a:cxnLst/>
            <a:rect l="l" t="t" r="r" b="b"/>
            <a:pathLst>
              <a:path w="6509657" h="6857999">
                <a:moveTo>
                  <a:pt x="752157" y="6118149"/>
                </a:moveTo>
                <a:cubicBezTo>
                  <a:pt x="745608" y="6124102"/>
                  <a:pt x="737987" y="6129341"/>
                  <a:pt x="730938" y="6133722"/>
                </a:cubicBezTo>
                <a:cubicBezTo>
                  <a:pt x="723794" y="6138152"/>
                  <a:pt x="718448" y="6143474"/>
                  <a:pt x="714778" y="6149379"/>
                </a:cubicBezTo>
                <a:lnTo>
                  <a:pt x="709303" y="6166562"/>
                </a:lnTo>
                <a:lnTo>
                  <a:pt x="714778" y="6149380"/>
                </a:lnTo>
                <a:cubicBezTo>
                  <a:pt x="718448" y="6143474"/>
                  <a:pt x="723794" y="6138152"/>
                  <a:pt x="730938" y="6133723"/>
                </a:cubicBezTo>
                <a:cubicBezTo>
                  <a:pt x="737987" y="6129341"/>
                  <a:pt x="745608" y="6124102"/>
                  <a:pt x="752157" y="6118149"/>
                </a:cubicBezTo>
                <a:close/>
                <a:moveTo>
                  <a:pt x="844000" y="4941372"/>
                </a:moveTo>
                <a:lnTo>
                  <a:pt x="840670" y="4950868"/>
                </a:lnTo>
                <a:lnTo>
                  <a:pt x="830985" y="4991382"/>
                </a:lnTo>
                <a:lnTo>
                  <a:pt x="840670" y="4950869"/>
                </a:lnTo>
                <a:close/>
                <a:moveTo>
                  <a:pt x="840061" y="4749807"/>
                </a:moveTo>
                <a:cubicBezTo>
                  <a:pt x="852197" y="4762827"/>
                  <a:pt x="853054" y="4781365"/>
                  <a:pt x="854768" y="4799797"/>
                </a:cubicBezTo>
                <a:cubicBezTo>
                  <a:pt x="853054" y="4781365"/>
                  <a:pt x="852197" y="4762826"/>
                  <a:pt x="840061" y="4749807"/>
                </a:cubicBezTo>
                <a:close/>
                <a:moveTo>
                  <a:pt x="822263" y="4543185"/>
                </a:moveTo>
                <a:lnTo>
                  <a:pt x="816857" y="4557091"/>
                </a:lnTo>
                <a:cubicBezTo>
                  <a:pt x="805236" y="4573618"/>
                  <a:pt x="796449" y="4588275"/>
                  <a:pt x="790493" y="4602021"/>
                </a:cubicBezTo>
                <a:cubicBezTo>
                  <a:pt x="796449" y="4588275"/>
                  <a:pt x="805236" y="4573618"/>
                  <a:pt x="816857" y="4557092"/>
                </a:cubicBezTo>
                <a:cubicBezTo>
                  <a:pt x="819238" y="4553662"/>
                  <a:pt x="821286" y="4548281"/>
                  <a:pt x="822263" y="4543185"/>
                </a:cubicBezTo>
                <a:close/>
                <a:moveTo>
                  <a:pt x="356045" y="2819253"/>
                </a:moveTo>
                <a:lnTo>
                  <a:pt x="344401" y="2827483"/>
                </a:lnTo>
                <a:lnTo>
                  <a:pt x="344399" y="2827486"/>
                </a:lnTo>
                <a:lnTo>
                  <a:pt x="325550" y="2842392"/>
                </a:lnTo>
                <a:lnTo>
                  <a:pt x="315896" y="2861156"/>
                </a:lnTo>
                <a:lnTo>
                  <a:pt x="344399" y="2827486"/>
                </a:lnTo>
                <a:lnTo>
                  <a:pt x="344401" y="2827484"/>
                </a:lnTo>
                <a:close/>
                <a:moveTo>
                  <a:pt x="425699" y="1974015"/>
                </a:moveTo>
                <a:cubicBezTo>
                  <a:pt x="427224" y="1991685"/>
                  <a:pt x="433462" y="2008497"/>
                  <a:pt x="449941" y="2023547"/>
                </a:cubicBezTo>
                <a:cubicBezTo>
                  <a:pt x="441702" y="2016020"/>
                  <a:pt x="436022" y="2008056"/>
                  <a:pt x="432213" y="1999763"/>
                </a:cubicBezTo>
                <a:close/>
                <a:moveTo>
                  <a:pt x="442893" y="1768838"/>
                </a:moveTo>
                <a:cubicBezTo>
                  <a:pt x="451656" y="1779981"/>
                  <a:pt x="453942" y="1790986"/>
                  <a:pt x="452275" y="1801558"/>
                </a:cubicBezTo>
                <a:lnTo>
                  <a:pt x="451495" y="1785412"/>
                </a:lnTo>
                <a:cubicBezTo>
                  <a:pt x="450037" y="1779948"/>
                  <a:pt x="447274" y="1774411"/>
                  <a:pt x="442893" y="1768838"/>
                </a:cubicBezTo>
                <a:close/>
                <a:moveTo>
                  <a:pt x="333304" y="520953"/>
                </a:moveTo>
                <a:cubicBezTo>
                  <a:pt x="333743" y="528850"/>
                  <a:pt x="335480" y="536547"/>
                  <a:pt x="337867" y="544146"/>
                </a:cubicBezTo>
                <a:lnTo>
                  <a:pt x="340032" y="549926"/>
                </a:lnTo>
                <a:lnTo>
                  <a:pt x="340448" y="551717"/>
                </a:lnTo>
                <a:lnTo>
                  <a:pt x="346286" y="566616"/>
                </a:lnTo>
                <a:lnTo>
                  <a:pt x="346338" y="566754"/>
                </a:lnTo>
                <a:lnTo>
                  <a:pt x="352655" y="583595"/>
                </a:lnTo>
                <a:lnTo>
                  <a:pt x="359452" y="612658"/>
                </a:lnTo>
                <a:cubicBezTo>
                  <a:pt x="358987" y="604728"/>
                  <a:pt x="357230" y="597005"/>
                  <a:pt x="354829" y="589388"/>
                </a:cubicBezTo>
                <a:lnTo>
                  <a:pt x="352655" y="583595"/>
                </a:lnTo>
                <a:lnTo>
                  <a:pt x="352236" y="581804"/>
                </a:lnTo>
                <a:lnTo>
                  <a:pt x="346286" y="566616"/>
                </a:lnTo>
                <a:lnTo>
                  <a:pt x="340032" y="549926"/>
                </a:lnTo>
                <a:close/>
                <a:moveTo>
                  <a:pt x="384407" y="268794"/>
                </a:moveTo>
                <a:lnTo>
                  <a:pt x="387838" y="328017"/>
                </a:lnTo>
                <a:cubicBezTo>
                  <a:pt x="389527" y="318646"/>
                  <a:pt x="389932" y="309031"/>
                  <a:pt x="389283" y="299164"/>
                </a:cubicBezTo>
                <a:cubicBezTo>
                  <a:pt x="388635" y="289296"/>
                  <a:pt x="386932" y="279176"/>
                  <a:pt x="384407" y="268794"/>
                </a:cubicBezTo>
                <a:close/>
                <a:moveTo>
                  <a:pt x="66991" y="0"/>
                </a:moveTo>
                <a:lnTo>
                  <a:pt x="6509657" y="0"/>
                </a:lnTo>
                <a:lnTo>
                  <a:pt x="6509657" y="6857999"/>
                </a:lnTo>
                <a:lnTo>
                  <a:pt x="149318" y="6857999"/>
                </a:lnTo>
                <a:lnTo>
                  <a:pt x="149318" y="6857457"/>
                </a:lnTo>
                <a:lnTo>
                  <a:pt x="22079" y="6857457"/>
                </a:lnTo>
                <a:lnTo>
                  <a:pt x="26850" y="6796804"/>
                </a:lnTo>
                <a:cubicBezTo>
                  <a:pt x="32161" y="6777207"/>
                  <a:pt x="39591" y="6758011"/>
                  <a:pt x="44354" y="6738388"/>
                </a:cubicBezTo>
                <a:cubicBezTo>
                  <a:pt x="48736" y="6720103"/>
                  <a:pt x="58832" y="6702955"/>
                  <a:pt x="67214" y="6685617"/>
                </a:cubicBezTo>
                <a:cubicBezTo>
                  <a:pt x="83217" y="6652472"/>
                  <a:pt x="73120" y="6617036"/>
                  <a:pt x="77310" y="6583128"/>
                </a:cubicBezTo>
                <a:cubicBezTo>
                  <a:pt x="78645" y="6572269"/>
                  <a:pt x="80168" y="6561411"/>
                  <a:pt x="82837" y="6550742"/>
                </a:cubicBezTo>
                <a:cubicBezTo>
                  <a:pt x="89885" y="6521593"/>
                  <a:pt x="95981" y="6491874"/>
                  <a:pt x="105697" y="6463490"/>
                </a:cubicBezTo>
                <a:cubicBezTo>
                  <a:pt x="116556" y="6431292"/>
                  <a:pt x="131034" y="6400429"/>
                  <a:pt x="146086" y="6363664"/>
                </a:cubicBezTo>
                <a:cubicBezTo>
                  <a:pt x="142275" y="6350899"/>
                  <a:pt x="131986" y="6331277"/>
                  <a:pt x="131034" y="6311084"/>
                </a:cubicBezTo>
                <a:cubicBezTo>
                  <a:pt x="127795" y="6246121"/>
                  <a:pt x="145513" y="6185351"/>
                  <a:pt x="173518" y="6127247"/>
                </a:cubicBezTo>
                <a:cubicBezTo>
                  <a:pt x="181899" y="6109530"/>
                  <a:pt x="187424" y="6090477"/>
                  <a:pt x="195616" y="6072569"/>
                </a:cubicBezTo>
                <a:cubicBezTo>
                  <a:pt x="198472" y="6066284"/>
                  <a:pt x="204569" y="6058092"/>
                  <a:pt x="210285" y="6056948"/>
                </a:cubicBezTo>
                <a:cubicBezTo>
                  <a:pt x="243432" y="6050282"/>
                  <a:pt x="242863" y="6025515"/>
                  <a:pt x="244766" y="5999796"/>
                </a:cubicBezTo>
                <a:cubicBezTo>
                  <a:pt x="247051" y="5969124"/>
                  <a:pt x="252386" y="5938836"/>
                  <a:pt x="256958" y="5908355"/>
                </a:cubicBezTo>
                <a:cubicBezTo>
                  <a:pt x="257530" y="5904353"/>
                  <a:pt x="261531" y="5900735"/>
                  <a:pt x="264200" y="5897114"/>
                </a:cubicBezTo>
                <a:cubicBezTo>
                  <a:pt x="268199" y="5891590"/>
                  <a:pt x="274295" y="5886447"/>
                  <a:pt x="275818" y="5880348"/>
                </a:cubicBezTo>
                <a:cubicBezTo>
                  <a:pt x="283249" y="5849107"/>
                  <a:pt x="289535" y="5817674"/>
                  <a:pt x="296393" y="5786239"/>
                </a:cubicBezTo>
                <a:cubicBezTo>
                  <a:pt x="297918" y="5779191"/>
                  <a:pt x="299823" y="5771953"/>
                  <a:pt x="302870" y="5765474"/>
                </a:cubicBezTo>
                <a:cubicBezTo>
                  <a:pt x="305728" y="5759378"/>
                  <a:pt x="310683" y="5754234"/>
                  <a:pt x="313730" y="5748136"/>
                </a:cubicBezTo>
                <a:cubicBezTo>
                  <a:pt x="321920" y="5731564"/>
                  <a:pt x="329541" y="5714607"/>
                  <a:pt x="338685" y="5695178"/>
                </a:cubicBezTo>
                <a:cubicBezTo>
                  <a:pt x="321541" y="5684320"/>
                  <a:pt x="331257" y="5669647"/>
                  <a:pt x="339447" y="5651360"/>
                </a:cubicBezTo>
                <a:cubicBezTo>
                  <a:pt x="347830" y="5632691"/>
                  <a:pt x="350497" y="5611164"/>
                  <a:pt x="353545" y="5590590"/>
                </a:cubicBezTo>
                <a:cubicBezTo>
                  <a:pt x="359070" y="5552869"/>
                  <a:pt x="362499" y="5514957"/>
                  <a:pt x="367451" y="5477239"/>
                </a:cubicBezTo>
                <a:cubicBezTo>
                  <a:pt x="368595" y="5469236"/>
                  <a:pt x="370690" y="5460092"/>
                  <a:pt x="375454" y="5453995"/>
                </a:cubicBezTo>
                <a:cubicBezTo>
                  <a:pt x="407459" y="5412276"/>
                  <a:pt x="416411" y="5361598"/>
                  <a:pt x="413366" y="5313403"/>
                </a:cubicBezTo>
                <a:cubicBezTo>
                  <a:pt x="411078" y="5275491"/>
                  <a:pt x="409363" y="5238343"/>
                  <a:pt x="412601" y="5200813"/>
                </a:cubicBezTo>
                <a:cubicBezTo>
                  <a:pt x="412793" y="5197955"/>
                  <a:pt x="412411" y="5194145"/>
                  <a:pt x="410887" y="5192051"/>
                </a:cubicBezTo>
                <a:cubicBezTo>
                  <a:pt x="400791" y="5179097"/>
                  <a:pt x="400029" y="5165570"/>
                  <a:pt x="398315" y="5148995"/>
                </a:cubicBezTo>
                <a:cubicBezTo>
                  <a:pt x="395837" y="5125562"/>
                  <a:pt x="397553" y="5104036"/>
                  <a:pt x="401743" y="5082317"/>
                </a:cubicBezTo>
                <a:cubicBezTo>
                  <a:pt x="404791" y="5066505"/>
                  <a:pt x="411078" y="5050504"/>
                  <a:pt x="419080" y="5036405"/>
                </a:cubicBezTo>
                <a:cubicBezTo>
                  <a:pt x="430320" y="5016785"/>
                  <a:pt x="434701" y="4997922"/>
                  <a:pt x="419841" y="4979253"/>
                </a:cubicBezTo>
                <a:cubicBezTo>
                  <a:pt x="404029" y="4959061"/>
                  <a:pt x="409553" y="4936201"/>
                  <a:pt x="408983" y="4913909"/>
                </a:cubicBezTo>
                <a:cubicBezTo>
                  <a:pt x="408791" y="4904195"/>
                  <a:pt x="409175" y="4893907"/>
                  <a:pt x="406697" y="4884572"/>
                </a:cubicBezTo>
                <a:cubicBezTo>
                  <a:pt x="399647" y="4857522"/>
                  <a:pt x="388978" y="4831420"/>
                  <a:pt x="384216" y="4803988"/>
                </a:cubicBezTo>
                <a:cubicBezTo>
                  <a:pt x="381551" y="4788747"/>
                  <a:pt x="386312" y="4771793"/>
                  <a:pt x="389741" y="4755980"/>
                </a:cubicBezTo>
                <a:cubicBezTo>
                  <a:pt x="393362" y="4739978"/>
                  <a:pt x="398885" y="4724167"/>
                  <a:pt x="404601" y="4708734"/>
                </a:cubicBezTo>
                <a:cubicBezTo>
                  <a:pt x="408411" y="4698258"/>
                  <a:pt x="412031" y="4686828"/>
                  <a:pt x="418889" y="4678445"/>
                </a:cubicBezTo>
                <a:cubicBezTo>
                  <a:pt x="434510" y="4659393"/>
                  <a:pt x="437178" y="4639772"/>
                  <a:pt x="428986" y="4617291"/>
                </a:cubicBezTo>
                <a:cubicBezTo>
                  <a:pt x="427651" y="4613864"/>
                  <a:pt x="427651" y="4609863"/>
                  <a:pt x="427462" y="4606053"/>
                </a:cubicBezTo>
                <a:cubicBezTo>
                  <a:pt x="423462" y="4545086"/>
                  <a:pt x="420984" y="4484127"/>
                  <a:pt x="414888" y="4423545"/>
                </a:cubicBezTo>
                <a:cubicBezTo>
                  <a:pt x="412411" y="4398972"/>
                  <a:pt x="401553" y="4375349"/>
                  <a:pt x="394695" y="4351154"/>
                </a:cubicBezTo>
                <a:cubicBezTo>
                  <a:pt x="393362" y="4346201"/>
                  <a:pt x="391265" y="4340674"/>
                  <a:pt x="392218" y="4335722"/>
                </a:cubicBezTo>
                <a:cubicBezTo>
                  <a:pt x="401743" y="4281810"/>
                  <a:pt x="387838" y="4231324"/>
                  <a:pt x="369547" y="4181603"/>
                </a:cubicBezTo>
                <a:cubicBezTo>
                  <a:pt x="367643" y="4176461"/>
                  <a:pt x="368214" y="4170174"/>
                  <a:pt x="368595" y="4164458"/>
                </a:cubicBezTo>
                <a:cubicBezTo>
                  <a:pt x="369928" y="4148453"/>
                  <a:pt x="376597" y="4131119"/>
                  <a:pt x="372597" y="4116641"/>
                </a:cubicBezTo>
                <a:cubicBezTo>
                  <a:pt x="361546" y="4078159"/>
                  <a:pt x="348211" y="4040058"/>
                  <a:pt x="331447" y="4003861"/>
                </a:cubicBezTo>
                <a:cubicBezTo>
                  <a:pt x="314494" y="3967091"/>
                  <a:pt x="300203" y="3932993"/>
                  <a:pt x="317349" y="3890891"/>
                </a:cubicBezTo>
                <a:cubicBezTo>
                  <a:pt x="324589" y="3872985"/>
                  <a:pt x="319445" y="3849362"/>
                  <a:pt x="317541" y="3828785"/>
                </a:cubicBezTo>
                <a:cubicBezTo>
                  <a:pt x="316016" y="3813737"/>
                  <a:pt x="307443" y="3799258"/>
                  <a:pt x="307443" y="3784397"/>
                </a:cubicBezTo>
                <a:cubicBezTo>
                  <a:pt x="307443" y="3744770"/>
                  <a:pt x="297345" y="3709529"/>
                  <a:pt x="276771" y="3675238"/>
                </a:cubicBezTo>
                <a:cubicBezTo>
                  <a:pt x="268770" y="3661899"/>
                  <a:pt x="274106" y="3641134"/>
                  <a:pt x="272009" y="3623799"/>
                </a:cubicBezTo>
                <a:cubicBezTo>
                  <a:pt x="269533" y="3605509"/>
                  <a:pt x="267247" y="3586653"/>
                  <a:pt x="261720" y="3569124"/>
                </a:cubicBezTo>
                <a:cubicBezTo>
                  <a:pt x="247243" y="3523785"/>
                  <a:pt x="230859" y="3479015"/>
                  <a:pt x="215618" y="3433866"/>
                </a:cubicBezTo>
                <a:cubicBezTo>
                  <a:pt x="203045" y="3396719"/>
                  <a:pt x="212951" y="3360139"/>
                  <a:pt x="218286" y="3323372"/>
                </a:cubicBezTo>
                <a:cubicBezTo>
                  <a:pt x="221715" y="3300319"/>
                  <a:pt x="229907" y="3278795"/>
                  <a:pt x="217715" y="3252885"/>
                </a:cubicBezTo>
                <a:cubicBezTo>
                  <a:pt x="206093" y="3228119"/>
                  <a:pt x="208761" y="3196686"/>
                  <a:pt x="202475" y="3168870"/>
                </a:cubicBezTo>
                <a:cubicBezTo>
                  <a:pt x="197141" y="3145436"/>
                  <a:pt x="188566" y="3122770"/>
                  <a:pt x="180184" y="3100099"/>
                </a:cubicBezTo>
                <a:cubicBezTo>
                  <a:pt x="168753" y="3069235"/>
                  <a:pt x="156753" y="3038756"/>
                  <a:pt x="162468" y="3005035"/>
                </a:cubicBezTo>
                <a:cubicBezTo>
                  <a:pt x="168945" y="2966742"/>
                  <a:pt x="144560" y="2940455"/>
                  <a:pt x="128366" y="2910353"/>
                </a:cubicBezTo>
                <a:cubicBezTo>
                  <a:pt x="117318" y="2889587"/>
                  <a:pt x="109126" y="2866918"/>
                  <a:pt x="102268" y="2844248"/>
                </a:cubicBezTo>
                <a:cubicBezTo>
                  <a:pt x="93313" y="2813958"/>
                  <a:pt x="87978" y="2782716"/>
                  <a:pt x="79216" y="2752235"/>
                </a:cubicBezTo>
                <a:cubicBezTo>
                  <a:pt x="66072" y="2706131"/>
                  <a:pt x="55785" y="2659455"/>
                  <a:pt x="63024" y="2611450"/>
                </a:cubicBezTo>
                <a:cubicBezTo>
                  <a:pt x="66262" y="2589352"/>
                  <a:pt x="66072" y="2568774"/>
                  <a:pt x="61307" y="2546678"/>
                </a:cubicBezTo>
                <a:cubicBezTo>
                  <a:pt x="53497" y="2510483"/>
                  <a:pt x="52545" y="2473333"/>
                  <a:pt x="23399" y="2444184"/>
                </a:cubicBezTo>
                <a:cubicBezTo>
                  <a:pt x="13111" y="2433897"/>
                  <a:pt x="10446" y="2415420"/>
                  <a:pt x="5110" y="2400369"/>
                </a:cubicBezTo>
                <a:cubicBezTo>
                  <a:pt x="-1178" y="2383032"/>
                  <a:pt x="2062" y="2370270"/>
                  <a:pt x="20351" y="2360933"/>
                </a:cubicBezTo>
                <a:cubicBezTo>
                  <a:pt x="28541" y="2356744"/>
                  <a:pt x="36543" y="2344741"/>
                  <a:pt x="37877" y="2335405"/>
                </a:cubicBezTo>
                <a:cubicBezTo>
                  <a:pt x="41877" y="2307402"/>
                  <a:pt x="35971" y="2281683"/>
                  <a:pt x="23017" y="2254633"/>
                </a:cubicBezTo>
                <a:cubicBezTo>
                  <a:pt x="10824" y="2229296"/>
                  <a:pt x="12158" y="2197670"/>
                  <a:pt x="7395" y="2168903"/>
                </a:cubicBezTo>
                <a:cubicBezTo>
                  <a:pt x="5680" y="2158712"/>
                  <a:pt x="3062" y="2148519"/>
                  <a:pt x="871" y="2138304"/>
                </a:cubicBezTo>
                <a:lnTo>
                  <a:pt x="0" y="2131532"/>
                </a:lnTo>
                <a:lnTo>
                  <a:pt x="0" y="2072225"/>
                </a:lnTo>
                <a:lnTo>
                  <a:pt x="251" y="2069340"/>
                </a:lnTo>
                <a:cubicBezTo>
                  <a:pt x="2061" y="2056600"/>
                  <a:pt x="4156" y="2043835"/>
                  <a:pt x="5299" y="2030977"/>
                </a:cubicBezTo>
                <a:cubicBezTo>
                  <a:pt x="7203" y="2010974"/>
                  <a:pt x="6442" y="1990589"/>
                  <a:pt x="8729" y="1970586"/>
                </a:cubicBezTo>
                <a:cubicBezTo>
                  <a:pt x="10446" y="1954202"/>
                  <a:pt x="14824" y="1938009"/>
                  <a:pt x="18445" y="1921817"/>
                </a:cubicBezTo>
                <a:cubicBezTo>
                  <a:pt x="19779" y="1915912"/>
                  <a:pt x="24922" y="1910004"/>
                  <a:pt x="24161" y="1904673"/>
                </a:cubicBezTo>
                <a:cubicBezTo>
                  <a:pt x="15968" y="1851709"/>
                  <a:pt x="52545" y="1813610"/>
                  <a:pt x="68738" y="1768838"/>
                </a:cubicBezTo>
                <a:cubicBezTo>
                  <a:pt x="85886" y="1721785"/>
                  <a:pt x="112174" y="1676253"/>
                  <a:pt x="104363" y="1623675"/>
                </a:cubicBezTo>
                <a:cubicBezTo>
                  <a:pt x="99601" y="1591859"/>
                  <a:pt x="88551" y="1561189"/>
                  <a:pt x="81882" y="1529563"/>
                </a:cubicBezTo>
                <a:cubicBezTo>
                  <a:pt x="79597" y="1518324"/>
                  <a:pt x="79978" y="1505751"/>
                  <a:pt x="82264" y="1494509"/>
                </a:cubicBezTo>
                <a:cubicBezTo>
                  <a:pt x="92743" y="1440216"/>
                  <a:pt x="94266" y="1386684"/>
                  <a:pt x="77120" y="1333341"/>
                </a:cubicBezTo>
                <a:cubicBezTo>
                  <a:pt x="74262" y="1324198"/>
                  <a:pt x="71597" y="1314483"/>
                  <a:pt x="71597" y="1304955"/>
                </a:cubicBezTo>
                <a:cubicBezTo>
                  <a:pt x="71597" y="1252757"/>
                  <a:pt x="75597" y="1201512"/>
                  <a:pt x="94266" y="1151600"/>
                </a:cubicBezTo>
                <a:cubicBezTo>
                  <a:pt x="100553" y="1134834"/>
                  <a:pt x="96553" y="1114449"/>
                  <a:pt x="98077" y="1095972"/>
                </a:cubicBezTo>
                <a:cubicBezTo>
                  <a:pt x="99409" y="1078826"/>
                  <a:pt x="99981" y="1061298"/>
                  <a:pt x="104363" y="1044725"/>
                </a:cubicBezTo>
                <a:cubicBezTo>
                  <a:pt x="110839" y="1020529"/>
                  <a:pt x="111601" y="998052"/>
                  <a:pt x="105887" y="973095"/>
                </a:cubicBezTo>
                <a:cubicBezTo>
                  <a:pt x="100553" y="949281"/>
                  <a:pt x="103219" y="923562"/>
                  <a:pt x="103029" y="898797"/>
                </a:cubicBezTo>
                <a:cubicBezTo>
                  <a:pt x="102839" y="871173"/>
                  <a:pt x="102649" y="843552"/>
                  <a:pt x="103601" y="815929"/>
                </a:cubicBezTo>
                <a:cubicBezTo>
                  <a:pt x="103981" y="804877"/>
                  <a:pt x="111601" y="792306"/>
                  <a:pt x="108553" y="783158"/>
                </a:cubicBezTo>
                <a:cubicBezTo>
                  <a:pt x="98267" y="753633"/>
                  <a:pt x="110649" y="724104"/>
                  <a:pt x="105126" y="694576"/>
                </a:cubicBezTo>
                <a:cubicBezTo>
                  <a:pt x="102268" y="680096"/>
                  <a:pt x="110078" y="663713"/>
                  <a:pt x="110839" y="648092"/>
                </a:cubicBezTo>
                <a:cubicBezTo>
                  <a:pt x="112174" y="622564"/>
                  <a:pt x="111601" y="597037"/>
                  <a:pt x="111983" y="571508"/>
                </a:cubicBezTo>
                <a:cubicBezTo>
                  <a:pt x="112174" y="563125"/>
                  <a:pt x="112936" y="554933"/>
                  <a:pt x="113318" y="546552"/>
                </a:cubicBezTo>
                <a:cubicBezTo>
                  <a:pt x="113697" y="539121"/>
                  <a:pt x="115412" y="531310"/>
                  <a:pt x="114080" y="524262"/>
                </a:cubicBezTo>
                <a:cubicBezTo>
                  <a:pt x="109315" y="498733"/>
                  <a:pt x="101505" y="473587"/>
                  <a:pt x="98457" y="447870"/>
                </a:cubicBezTo>
                <a:cubicBezTo>
                  <a:pt x="95792" y="425581"/>
                  <a:pt x="99409" y="402529"/>
                  <a:pt x="97505" y="380050"/>
                </a:cubicBezTo>
                <a:cubicBezTo>
                  <a:pt x="94266" y="340425"/>
                  <a:pt x="88551" y="300800"/>
                  <a:pt x="84930" y="261173"/>
                </a:cubicBezTo>
                <a:cubicBezTo>
                  <a:pt x="84168" y="252600"/>
                  <a:pt x="88933" y="243648"/>
                  <a:pt x="89313" y="234883"/>
                </a:cubicBezTo>
                <a:cubicBezTo>
                  <a:pt x="90266" y="207450"/>
                  <a:pt x="90457" y="180017"/>
                  <a:pt x="91026" y="152584"/>
                </a:cubicBezTo>
                <a:cubicBezTo>
                  <a:pt x="91218" y="136963"/>
                  <a:pt x="90647" y="121150"/>
                  <a:pt x="92361" y="105718"/>
                </a:cubicBezTo>
                <a:cubicBezTo>
                  <a:pt x="94648" y="85336"/>
                  <a:pt x="98077" y="66857"/>
                  <a:pt x="83217" y="47806"/>
                </a:cubicBezTo>
                <a:cubicBezTo>
                  <a:pt x="77453" y="40471"/>
                  <a:pt x="73691" y="32636"/>
                  <a:pt x="71206" y="24480"/>
                </a:cubicBezTo>
                <a:close/>
              </a:path>
            </a:pathLst>
          </a:custGeom>
          <a:effectLst>
            <a:outerShdw blurRad="381000" dist="152400" dir="10800000" algn="r" rotWithShape="0">
              <a:prstClr val="black">
                <a:alpha val="10000"/>
              </a:prstClr>
            </a:outerShdw>
          </a:effectLst>
        </p:spPr>
      </p:pic>
      <p:sp>
        <p:nvSpPr>
          <p:cNvPr id="11" name="Freeform: Shape 10">
            <a:extLst>
              <a:ext uri="{FF2B5EF4-FFF2-40B4-BE49-F238E27FC236}">
                <a16:creationId xmlns:a16="http://schemas.microsoft.com/office/drawing/2014/main" id="{C4D41903-2C9D-4F9E-AA1F-6161F8A6FC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40986" y="2991370"/>
            <a:ext cx="6857455" cy="874716"/>
          </a:xfrm>
          <a:custGeom>
            <a:avLst/>
            <a:gdLst>
              <a:gd name="connsiteX0" fmla="*/ 6857455 w 6857455"/>
              <a:gd name="connsiteY0" fmla="*/ 804643 h 874716"/>
              <a:gd name="connsiteX1" fmla="*/ 6857455 w 6857455"/>
              <a:gd name="connsiteY1" fmla="*/ 562246 h 874716"/>
              <a:gd name="connsiteX2" fmla="*/ 6829178 w 6857455"/>
              <a:gd name="connsiteY2" fmla="*/ 551284 h 874716"/>
              <a:gd name="connsiteX3" fmla="*/ 6766024 w 6857455"/>
              <a:gd name="connsiteY3" fmla="*/ 500372 h 874716"/>
              <a:gd name="connsiteX4" fmla="*/ 6734971 w 6857455"/>
              <a:gd name="connsiteY4" fmla="*/ 500944 h 874716"/>
              <a:gd name="connsiteX5" fmla="*/ 6683915 w 6857455"/>
              <a:gd name="connsiteY5" fmla="*/ 507040 h 874716"/>
              <a:gd name="connsiteX6" fmla="*/ 6628860 w 6857455"/>
              <a:gd name="connsiteY6" fmla="*/ 495418 h 874716"/>
              <a:gd name="connsiteX7" fmla="*/ 6588662 w 6857455"/>
              <a:gd name="connsiteY7" fmla="*/ 487227 h 874716"/>
              <a:gd name="connsiteX8" fmla="*/ 6476074 w 6857455"/>
              <a:gd name="connsiteY8" fmla="*/ 511230 h 874716"/>
              <a:gd name="connsiteX9" fmla="*/ 6382345 w 6857455"/>
              <a:gd name="connsiteY9" fmla="*/ 534853 h 874716"/>
              <a:gd name="connsiteX10" fmla="*/ 6369391 w 6857455"/>
              <a:gd name="connsiteY10" fmla="*/ 531615 h 874716"/>
              <a:gd name="connsiteX11" fmla="*/ 6244799 w 6857455"/>
              <a:gd name="connsiteY11" fmla="*/ 512182 h 874716"/>
              <a:gd name="connsiteX12" fmla="*/ 6190315 w 6857455"/>
              <a:gd name="connsiteY12" fmla="*/ 485703 h 874716"/>
              <a:gd name="connsiteX13" fmla="*/ 6115446 w 6857455"/>
              <a:gd name="connsiteY13" fmla="*/ 462270 h 874716"/>
              <a:gd name="connsiteX14" fmla="*/ 6032194 w 6857455"/>
              <a:gd name="connsiteY14" fmla="*/ 434266 h 874716"/>
              <a:gd name="connsiteX15" fmla="*/ 5971042 w 6857455"/>
              <a:gd name="connsiteY15" fmla="*/ 420738 h 874716"/>
              <a:gd name="connsiteX16" fmla="*/ 5880933 w 6857455"/>
              <a:gd name="connsiteY16" fmla="*/ 430646 h 874716"/>
              <a:gd name="connsiteX17" fmla="*/ 5862452 w 6857455"/>
              <a:gd name="connsiteY17" fmla="*/ 438648 h 874716"/>
              <a:gd name="connsiteX18" fmla="*/ 5685283 w 6857455"/>
              <a:gd name="connsiteY18" fmla="*/ 498658 h 874716"/>
              <a:gd name="connsiteX19" fmla="*/ 5567169 w 6857455"/>
              <a:gd name="connsiteY19" fmla="*/ 499420 h 874716"/>
              <a:gd name="connsiteX20" fmla="*/ 5527923 w 6857455"/>
              <a:gd name="connsiteY20" fmla="*/ 490466 h 874716"/>
              <a:gd name="connsiteX21" fmla="*/ 5456292 w 6857455"/>
              <a:gd name="connsiteY21" fmla="*/ 450650 h 874716"/>
              <a:gd name="connsiteX22" fmla="*/ 5424670 w 6857455"/>
              <a:gd name="connsiteY22" fmla="*/ 444934 h 874716"/>
              <a:gd name="connsiteX23" fmla="*/ 5368662 w 6857455"/>
              <a:gd name="connsiteY23" fmla="*/ 441124 h 874716"/>
              <a:gd name="connsiteX24" fmla="*/ 5247118 w 6857455"/>
              <a:gd name="connsiteY24" fmla="*/ 444934 h 874716"/>
              <a:gd name="connsiteX25" fmla="*/ 5088617 w 6857455"/>
              <a:gd name="connsiteY25" fmla="*/ 428742 h 874716"/>
              <a:gd name="connsiteX26" fmla="*/ 5025750 w 6857455"/>
              <a:gd name="connsiteY26" fmla="*/ 433694 h 874716"/>
              <a:gd name="connsiteX27" fmla="*/ 4957930 w 6857455"/>
              <a:gd name="connsiteY27" fmla="*/ 442268 h 874716"/>
              <a:gd name="connsiteX28" fmla="*/ 4938116 w 6857455"/>
              <a:gd name="connsiteY28" fmla="*/ 441886 h 874716"/>
              <a:gd name="connsiteX29" fmla="*/ 4833910 w 6857455"/>
              <a:gd name="connsiteY29" fmla="*/ 421693 h 874716"/>
              <a:gd name="connsiteX30" fmla="*/ 4810095 w 6857455"/>
              <a:gd name="connsiteY30" fmla="*/ 408167 h 874716"/>
              <a:gd name="connsiteX31" fmla="*/ 4747991 w 6857455"/>
              <a:gd name="connsiteY31" fmla="*/ 413691 h 874716"/>
              <a:gd name="connsiteX32" fmla="*/ 4692745 w 6857455"/>
              <a:gd name="connsiteY32" fmla="*/ 435790 h 874716"/>
              <a:gd name="connsiteX33" fmla="*/ 4375933 w 6857455"/>
              <a:gd name="connsiteY33" fmla="*/ 483417 h 874716"/>
              <a:gd name="connsiteX34" fmla="*/ 4185426 w 6857455"/>
              <a:gd name="connsiteY34" fmla="*/ 484179 h 874716"/>
              <a:gd name="connsiteX35" fmla="*/ 4052072 w 6857455"/>
              <a:gd name="connsiteY35" fmla="*/ 505134 h 874716"/>
              <a:gd name="connsiteX36" fmla="*/ 4029973 w 6857455"/>
              <a:gd name="connsiteY36" fmla="*/ 527233 h 874716"/>
              <a:gd name="connsiteX37" fmla="*/ 3948626 w 6857455"/>
              <a:gd name="connsiteY37" fmla="*/ 550666 h 874716"/>
              <a:gd name="connsiteX38" fmla="*/ 3871280 w 6857455"/>
              <a:gd name="connsiteY38" fmla="*/ 502275 h 874716"/>
              <a:gd name="connsiteX39" fmla="*/ 3774312 w 6857455"/>
              <a:gd name="connsiteY39" fmla="*/ 429122 h 874716"/>
              <a:gd name="connsiteX40" fmla="*/ 3721543 w 6857455"/>
              <a:gd name="connsiteY40" fmla="*/ 428552 h 874716"/>
              <a:gd name="connsiteX41" fmla="*/ 3612763 w 6857455"/>
              <a:gd name="connsiteY41" fmla="*/ 414263 h 874716"/>
              <a:gd name="connsiteX42" fmla="*/ 3537323 w 6857455"/>
              <a:gd name="connsiteY42" fmla="*/ 389878 h 874716"/>
              <a:gd name="connsiteX43" fmla="*/ 3431593 w 6857455"/>
              <a:gd name="connsiteY43" fmla="*/ 360921 h 874716"/>
              <a:gd name="connsiteX44" fmla="*/ 3392158 w 6857455"/>
              <a:gd name="connsiteY44" fmla="*/ 345681 h 874716"/>
              <a:gd name="connsiteX45" fmla="*/ 3297856 w 6857455"/>
              <a:gd name="connsiteY45" fmla="*/ 323010 h 874716"/>
              <a:gd name="connsiteX46" fmla="*/ 3219748 w 6857455"/>
              <a:gd name="connsiteY46" fmla="*/ 308151 h 874716"/>
              <a:gd name="connsiteX47" fmla="*/ 3156692 w 6857455"/>
              <a:gd name="connsiteY47" fmla="*/ 261668 h 874716"/>
              <a:gd name="connsiteX48" fmla="*/ 3136497 w 6857455"/>
              <a:gd name="connsiteY48" fmla="*/ 237663 h 874716"/>
              <a:gd name="connsiteX49" fmla="*/ 3119733 w 6857455"/>
              <a:gd name="connsiteY49" fmla="*/ 222233 h 874716"/>
              <a:gd name="connsiteX50" fmla="*/ 3045436 w 6857455"/>
              <a:gd name="connsiteY50" fmla="*/ 131742 h 874716"/>
              <a:gd name="connsiteX51" fmla="*/ 3037054 w 6857455"/>
              <a:gd name="connsiteY51" fmla="*/ 124121 h 874716"/>
              <a:gd name="connsiteX52" fmla="*/ 2936466 w 6857455"/>
              <a:gd name="connsiteY52" fmla="*/ 82400 h 874716"/>
              <a:gd name="connsiteX53" fmla="*/ 2901031 w 6857455"/>
              <a:gd name="connsiteY53" fmla="*/ 59731 h 874716"/>
              <a:gd name="connsiteX54" fmla="*/ 2828259 w 6857455"/>
              <a:gd name="connsiteY54" fmla="*/ 3149 h 874716"/>
              <a:gd name="connsiteX55" fmla="*/ 2799492 w 6857455"/>
              <a:gd name="connsiteY55" fmla="*/ 1245 h 874716"/>
              <a:gd name="connsiteX56" fmla="*/ 2693570 w 6857455"/>
              <a:gd name="connsiteY56" fmla="*/ 35154 h 874716"/>
              <a:gd name="connsiteX57" fmla="*/ 2639847 w 6857455"/>
              <a:gd name="connsiteY57" fmla="*/ 73448 h 874716"/>
              <a:gd name="connsiteX58" fmla="*/ 2621178 w 6857455"/>
              <a:gd name="connsiteY58" fmla="*/ 88688 h 874716"/>
              <a:gd name="connsiteX59" fmla="*/ 2489348 w 6857455"/>
              <a:gd name="connsiteY59" fmla="*/ 72304 h 874716"/>
              <a:gd name="connsiteX60" fmla="*/ 2452580 w 6857455"/>
              <a:gd name="connsiteY60" fmla="*/ 68683 h 874716"/>
              <a:gd name="connsiteX61" fmla="*/ 2326464 w 6857455"/>
              <a:gd name="connsiteY61" fmla="*/ 50395 h 874716"/>
              <a:gd name="connsiteX62" fmla="*/ 2300365 w 6857455"/>
              <a:gd name="connsiteY62" fmla="*/ 54777 h 874716"/>
              <a:gd name="connsiteX63" fmla="*/ 2130434 w 6857455"/>
              <a:gd name="connsiteY63" fmla="*/ 58397 h 874716"/>
              <a:gd name="connsiteX64" fmla="*/ 2118621 w 6857455"/>
              <a:gd name="connsiteY64" fmla="*/ 47919 h 874716"/>
              <a:gd name="connsiteX65" fmla="*/ 2057659 w 6857455"/>
              <a:gd name="connsiteY65" fmla="*/ 16866 h 874716"/>
              <a:gd name="connsiteX66" fmla="*/ 1976314 w 6857455"/>
              <a:gd name="connsiteY66" fmla="*/ 8865 h 874716"/>
              <a:gd name="connsiteX67" fmla="*/ 1961454 w 6857455"/>
              <a:gd name="connsiteY67" fmla="*/ 11724 h 874716"/>
              <a:gd name="connsiteX68" fmla="*/ 1906588 w 6857455"/>
              <a:gd name="connsiteY68" fmla="*/ 30964 h 874716"/>
              <a:gd name="connsiteX69" fmla="*/ 1783330 w 6857455"/>
              <a:gd name="connsiteY69" fmla="*/ 48871 h 874716"/>
              <a:gd name="connsiteX70" fmla="*/ 1759327 w 6857455"/>
              <a:gd name="connsiteY70" fmla="*/ 55349 h 874716"/>
              <a:gd name="connsiteX71" fmla="*/ 1716082 w 6857455"/>
              <a:gd name="connsiteY71" fmla="*/ 65445 h 874716"/>
              <a:gd name="connsiteX72" fmla="*/ 1598920 w 6857455"/>
              <a:gd name="connsiteY72" fmla="*/ 72114 h 874716"/>
              <a:gd name="connsiteX73" fmla="*/ 1542150 w 6857455"/>
              <a:gd name="connsiteY73" fmla="*/ 62207 h 874716"/>
              <a:gd name="connsiteX74" fmla="*/ 1516813 w 6857455"/>
              <a:gd name="connsiteY74" fmla="*/ 62779 h 874716"/>
              <a:gd name="connsiteX75" fmla="*/ 1432228 w 6857455"/>
              <a:gd name="connsiteY75" fmla="*/ 88116 h 874716"/>
              <a:gd name="connsiteX76" fmla="*/ 1224765 w 6857455"/>
              <a:gd name="connsiteY76" fmla="*/ 71924 h 874716"/>
              <a:gd name="connsiteX77" fmla="*/ 1159231 w 6857455"/>
              <a:gd name="connsiteY77" fmla="*/ 58207 h 874716"/>
              <a:gd name="connsiteX78" fmla="*/ 1124370 w 6857455"/>
              <a:gd name="connsiteY78" fmla="*/ 56301 h 874716"/>
              <a:gd name="connsiteX79" fmla="*/ 1075600 w 6857455"/>
              <a:gd name="connsiteY79" fmla="*/ 75542 h 874716"/>
              <a:gd name="connsiteX80" fmla="*/ 986633 w 6857455"/>
              <a:gd name="connsiteY80" fmla="*/ 79162 h 874716"/>
              <a:gd name="connsiteX81" fmla="*/ 861089 w 6857455"/>
              <a:gd name="connsiteY81" fmla="*/ 76304 h 874716"/>
              <a:gd name="connsiteX82" fmla="*/ 759168 w 6857455"/>
              <a:gd name="connsiteY82" fmla="*/ 104689 h 874716"/>
              <a:gd name="connsiteX83" fmla="*/ 723735 w 6857455"/>
              <a:gd name="connsiteY83" fmla="*/ 140696 h 874716"/>
              <a:gd name="connsiteX84" fmla="*/ 647532 w 6857455"/>
              <a:gd name="connsiteY84" fmla="*/ 147934 h 874716"/>
              <a:gd name="connsiteX85" fmla="*/ 552659 w 6857455"/>
              <a:gd name="connsiteY85" fmla="*/ 95926 h 874716"/>
              <a:gd name="connsiteX86" fmla="*/ 541800 w 6857455"/>
              <a:gd name="connsiteY86" fmla="*/ 97640 h 874716"/>
              <a:gd name="connsiteX87" fmla="*/ 375107 w 6857455"/>
              <a:gd name="connsiteY87" fmla="*/ 123169 h 874716"/>
              <a:gd name="connsiteX88" fmla="*/ 273567 w 6857455"/>
              <a:gd name="connsiteY88" fmla="*/ 145458 h 874716"/>
              <a:gd name="connsiteX89" fmla="*/ 264043 w 6857455"/>
              <a:gd name="connsiteY89" fmla="*/ 154792 h 874716"/>
              <a:gd name="connsiteX90" fmla="*/ 169360 w 6857455"/>
              <a:gd name="connsiteY90" fmla="*/ 177273 h 874716"/>
              <a:gd name="connsiteX91" fmla="*/ 89347 w 6857455"/>
              <a:gd name="connsiteY91" fmla="*/ 157460 h 874716"/>
              <a:gd name="connsiteX92" fmla="*/ 34291 w 6857455"/>
              <a:gd name="connsiteY92" fmla="*/ 145268 h 874716"/>
              <a:gd name="connsiteX93" fmla="*/ 0 w 6857455"/>
              <a:gd name="connsiteY93" fmla="*/ 142056 h 874716"/>
              <a:gd name="connsiteX94" fmla="*/ 0 w 6857455"/>
              <a:gd name="connsiteY94" fmla="*/ 849556 h 874716"/>
              <a:gd name="connsiteX95" fmla="*/ 60652 w 6857455"/>
              <a:gd name="connsiteY95" fmla="*/ 844783 h 874716"/>
              <a:gd name="connsiteX96" fmla="*/ 119068 w 6857455"/>
              <a:gd name="connsiteY96" fmla="*/ 827281 h 874716"/>
              <a:gd name="connsiteX97" fmla="*/ 171840 w 6857455"/>
              <a:gd name="connsiteY97" fmla="*/ 804420 h 874716"/>
              <a:gd name="connsiteX98" fmla="*/ 274329 w 6857455"/>
              <a:gd name="connsiteY98" fmla="*/ 794324 h 874716"/>
              <a:gd name="connsiteX99" fmla="*/ 306715 w 6857455"/>
              <a:gd name="connsiteY99" fmla="*/ 788798 h 874716"/>
              <a:gd name="connsiteX100" fmla="*/ 393967 w 6857455"/>
              <a:gd name="connsiteY100" fmla="*/ 765937 h 874716"/>
              <a:gd name="connsiteX101" fmla="*/ 493793 w 6857455"/>
              <a:gd name="connsiteY101" fmla="*/ 725549 h 874716"/>
              <a:gd name="connsiteX102" fmla="*/ 546373 w 6857455"/>
              <a:gd name="connsiteY102" fmla="*/ 740600 h 874716"/>
              <a:gd name="connsiteX103" fmla="*/ 730211 w 6857455"/>
              <a:gd name="connsiteY103" fmla="*/ 698116 h 874716"/>
              <a:gd name="connsiteX104" fmla="*/ 784889 w 6857455"/>
              <a:gd name="connsiteY104" fmla="*/ 676018 h 874716"/>
              <a:gd name="connsiteX105" fmla="*/ 800509 w 6857455"/>
              <a:gd name="connsiteY105" fmla="*/ 661349 h 874716"/>
              <a:gd name="connsiteX106" fmla="*/ 857661 w 6857455"/>
              <a:gd name="connsiteY106" fmla="*/ 626868 h 874716"/>
              <a:gd name="connsiteX107" fmla="*/ 949102 w 6857455"/>
              <a:gd name="connsiteY107" fmla="*/ 614676 h 874716"/>
              <a:gd name="connsiteX108" fmla="*/ 960342 w 6857455"/>
              <a:gd name="connsiteY108" fmla="*/ 607435 h 874716"/>
              <a:gd name="connsiteX109" fmla="*/ 977109 w 6857455"/>
              <a:gd name="connsiteY109" fmla="*/ 595815 h 874716"/>
              <a:gd name="connsiteX110" fmla="*/ 1071218 w 6857455"/>
              <a:gd name="connsiteY110" fmla="*/ 575240 h 874716"/>
              <a:gd name="connsiteX111" fmla="*/ 1091983 w 6857455"/>
              <a:gd name="connsiteY111" fmla="*/ 568764 h 874716"/>
              <a:gd name="connsiteX112" fmla="*/ 1109321 w 6857455"/>
              <a:gd name="connsiteY112" fmla="*/ 557904 h 874716"/>
              <a:gd name="connsiteX113" fmla="*/ 1162279 w 6857455"/>
              <a:gd name="connsiteY113" fmla="*/ 532949 h 874716"/>
              <a:gd name="connsiteX114" fmla="*/ 1206097 w 6857455"/>
              <a:gd name="connsiteY114" fmla="*/ 532187 h 874716"/>
              <a:gd name="connsiteX115" fmla="*/ 1266867 w 6857455"/>
              <a:gd name="connsiteY115" fmla="*/ 518088 h 874716"/>
              <a:gd name="connsiteX116" fmla="*/ 1380219 w 6857455"/>
              <a:gd name="connsiteY116" fmla="*/ 504182 h 874716"/>
              <a:gd name="connsiteX117" fmla="*/ 1403461 w 6857455"/>
              <a:gd name="connsiteY117" fmla="*/ 496180 h 874716"/>
              <a:gd name="connsiteX118" fmla="*/ 1544054 w 6857455"/>
              <a:gd name="connsiteY118" fmla="*/ 458268 h 874716"/>
              <a:gd name="connsiteX119" fmla="*/ 1656644 w 6857455"/>
              <a:gd name="connsiteY119" fmla="*/ 459032 h 874716"/>
              <a:gd name="connsiteX120" fmla="*/ 1665406 w 6857455"/>
              <a:gd name="connsiteY120" fmla="*/ 460747 h 874716"/>
              <a:gd name="connsiteX121" fmla="*/ 1708461 w 6857455"/>
              <a:gd name="connsiteY121" fmla="*/ 473318 h 874716"/>
              <a:gd name="connsiteX122" fmla="*/ 1775140 w 6857455"/>
              <a:gd name="connsiteY122" fmla="*/ 469891 h 874716"/>
              <a:gd name="connsiteX123" fmla="*/ 1821051 w 6857455"/>
              <a:gd name="connsiteY123" fmla="*/ 452554 h 874716"/>
              <a:gd name="connsiteX124" fmla="*/ 1878203 w 6857455"/>
              <a:gd name="connsiteY124" fmla="*/ 451792 h 874716"/>
              <a:gd name="connsiteX125" fmla="*/ 1943547 w 6857455"/>
              <a:gd name="connsiteY125" fmla="*/ 462651 h 874716"/>
              <a:gd name="connsiteX126" fmla="*/ 1972884 w 6857455"/>
              <a:gd name="connsiteY126" fmla="*/ 464937 h 874716"/>
              <a:gd name="connsiteX127" fmla="*/ 2053469 w 6857455"/>
              <a:gd name="connsiteY127" fmla="*/ 487417 h 874716"/>
              <a:gd name="connsiteX128" fmla="*/ 2101477 w 6857455"/>
              <a:gd name="connsiteY128" fmla="*/ 481893 h 874716"/>
              <a:gd name="connsiteX129" fmla="*/ 2148722 w 6857455"/>
              <a:gd name="connsiteY129" fmla="*/ 467033 h 874716"/>
              <a:gd name="connsiteX130" fmla="*/ 2179011 w 6857455"/>
              <a:gd name="connsiteY130" fmla="*/ 452744 h 874716"/>
              <a:gd name="connsiteX131" fmla="*/ 2240165 w 6857455"/>
              <a:gd name="connsiteY131" fmla="*/ 442648 h 874716"/>
              <a:gd name="connsiteX132" fmla="*/ 2251404 w 6857455"/>
              <a:gd name="connsiteY132" fmla="*/ 444172 h 874716"/>
              <a:gd name="connsiteX133" fmla="*/ 2433912 w 6857455"/>
              <a:gd name="connsiteY133" fmla="*/ 456746 h 874716"/>
              <a:gd name="connsiteX134" fmla="*/ 2506302 w 6857455"/>
              <a:gd name="connsiteY134" fmla="*/ 476939 h 874716"/>
              <a:gd name="connsiteX135" fmla="*/ 2521735 w 6857455"/>
              <a:gd name="connsiteY135" fmla="*/ 479415 h 874716"/>
              <a:gd name="connsiteX136" fmla="*/ 2675854 w 6857455"/>
              <a:gd name="connsiteY136" fmla="*/ 502086 h 874716"/>
              <a:gd name="connsiteX137" fmla="*/ 2692998 w 6857455"/>
              <a:gd name="connsiteY137" fmla="*/ 503038 h 874716"/>
              <a:gd name="connsiteX138" fmla="*/ 2740816 w 6857455"/>
              <a:gd name="connsiteY138" fmla="*/ 499037 h 874716"/>
              <a:gd name="connsiteX139" fmla="*/ 2853596 w 6857455"/>
              <a:gd name="connsiteY139" fmla="*/ 540187 h 874716"/>
              <a:gd name="connsiteX140" fmla="*/ 2966565 w 6857455"/>
              <a:gd name="connsiteY140" fmla="*/ 554286 h 874716"/>
              <a:gd name="connsiteX141" fmla="*/ 3028671 w 6857455"/>
              <a:gd name="connsiteY141" fmla="*/ 554094 h 874716"/>
              <a:gd name="connsiteX142" fmla="*/ 3073059 w 6857455"/>
              <a:gd name="connsiteY142" fmla="*/ 564192 h 874716"/>
              <a:gd name="connsiteX143" fmla="*/ 3182219 w 6857455"/>
              <a:gd name="connsiteY143" fmla="*/ 594862 h 874716"/>
              <a:gd name="connsiteX144" fmla="*/ 3233656 w 6857455"/>
              <a:gd name="connsiteY144" fmla="*/ 599625 h 874716"/>
              <a:gd name="connsiteX145" fmla="*/ 3288332 w 6857455"/>
              <a:gd name="connsiteY145" fmla="*/ 609914 h 874716"/>
              <a:gd name="connsiteX146" fmla="*/ 3423591 w 6857455"/>
              <a:gd name="connsiteY146" fmla="*/ 656015 h 874716"/>
              <a:gd name="connsiteX147" fmla="*/ 3534084 w 6857455"/>
              <a:gd name="connsiteY147" fmla="*/ 653349 h 874716"/>
              <a:gd name="connsiteX148" fmla="*/ 3604571 w 6857455"/>
              <a:gd name="connsiteY148" fmla="*/ 653918 h 874716"/>
              <a:gd name="connsiteX149" fmla="*/ 3688586 w 6857455"/>
              <a:gd name="connsiteY149" fmla="*/ 669160 h 874716"/>
              <a:gd name="connsiteX150" fmla="*/ 3757358 w 6857455"/>
              <a:gd name="connsiteY150" fmla="*/ 691450 h 874716"/>
              <a:gd name="connsiteX151" fmla="*/ 3852421 w 6857455"/>
              <a:gd name="connsiteY151" fmla="*/ 709167 h 874716"/>
              <a:gd name="connsiteX152" fmla="*/ 3947104 w 6857455"/>
              <a:gd name="connsiteY152" fmla="*/ 743267 h 874716"/>
              <a:gd name="connsiteX153" fmla="*/ 4013208 w 6857455"/>
              <a:gd name="connsiteY153" fmla="*/ 769367 h 874716"/>
              <a:gd name="connsiteX154" fmla="*/ 4105222 w 6857455"/>
              <a:gd name="connsiteY154" fmla="*/ 792418 h 874716"/>
              <a:gd name="connsiteX155" fmla="*/ 4246006 w 6857455"/>
              <a:gd name="connsiteY155" fmla="*/ 808610 h 874716"/>
              <a:gd name="connsiteX156" fmla="*/ 4310779 w 6857455"/>
              <a:gd name="connsiteY156" fmla="*/ 810326 h 874716"/>
              <a:gd name="connsiteX157" fmla="*/ 4413272 w 6857455"/>
              <a:gd name="connsiteY157" fmla="*/ 848235 h 874716"/>
              <a:gd name="connsiteX158" fmla="*/ 4457087 w 6857455"/>
              <a:gd name="connsiteY158" fmla="*/ 866524 h 874716"/>
              <a:gd name="connsiteX159" fmla="*/ 4496523 w 6857455"/>
              <a:gd name="connsiteY159" fmla="*/ 851284 h 874716"/>
              <a:gd name="connsiteX160" fmla="*/ 4522050 w 6857455"/>
              <a:gd name="connsiteY160" fmla="*/ 833757 h 874716"/>
              <a:gd name="connsiteX161" fmla="*/ 4602824 w 6857455"/>
              <a:gd name="connsiteY161" fmla="*/ 848618 h 874716"/>
              <a:gd name="connsiteX162" fmla="*/ 4688553 w 6857455"/>
              <a:gd name="connsiteY162" fmla="*/ 864238 h 874716"/>
              <a:gd name="connsiteX163" fmla="*/ 4749895 w 6857455"/>
              <a:gd name="connsiteY163" fmla="*/ 874716 h 874716"/>
              <a:gd name="connsiteX164" fmla="*/ 4826480 w 6857455"/>
              <a:gd name="connsiteY164" fmla="*/ 866334 h 874716"/>
              <a:gd name="connsiteX165" fmla="*/ 4886870 w 6857455"/>
              <a:gd name="connsiteY165" fmla="*/ 862906 h 874716"/>
              <a:gd name="connsiteX166" fmla="*/ 4935639 w 6857455"/>
              <a:gd name="connsiteY166" fmla="*/ 853190 h 874716"/>
              <a:gd name="connsiteX167" fmla="*/ 4952784 w 6857455"/>
              <a:gd name="connsiteY167" fmla="*/ 847473 h 874716"/>
              <a:gd name="connsiteX168" fmla="*/ 5088617 w 6857455"/>
              <a:gd name="connsiteY168" fmla="*/ 802896 h 874716"/>
              <a:gd name="connsiteX169" fmla="*/ 5233781 w 6857455"/>
              <a:gd name="connsiteY169" fmla="*/ 767271 h 874716"/>
              <a:gd name="connsiteX170" fmla="*/ 5327893 w 6857455"/>
              <a:gd name="connsiteY170" fmla="*/ 789752 h 874716"/>
              <a:gd name="connsiteX171" fmla="*/ 5362946 w 6857455"/>
              <a:gd name="connsiteY171" fmla="*/ 789370 h 874716"/>
              <a:gd name="connsiteX172" fmla="*/ 5524115 w 6857455"/>
              <a:gd name="connsiteY172" fmla="*/ 794514 h 874716"/>
              <a:gd name="connsiteX173" fmla="*/ 5552500 w 6857455"/>
              <a:gd name="connsiteY173" fmla="*/ 800038 h 874716"/>
              <a:gd name="connsiteX174" fmla="*/ 5705857 w 6857455"/>
              <a:gd name="connsiteY174" fmla="*/ 777367 h 874716"/>
              <a:gd name="connsiteX175" fmla="*/ 5761485 w 6857455"/>
              <a:gd name="connsiteY175" fmla="*/ 773557 h 874716"/>
              <a:gd name="connsiteX176" fmla="*/ 5812731 w 6857455"/>
              <a:gd name="connsiteY176" fmla="*/ 767271 h 874716"/>
              <a:gd name="connsiteX177" fmla="*/ 5884361 w 6857455"/>
              <a:gd name="connsiteY177" fmla="*/ 765747 h 874716"/>
              <a:gd name="connsiteX178" fmla="*/ 5958660 w 6857455"/>
              <a:gd name="connsiteY178" fmla="*/ 768605 h 874716"/>
              <a:gd name="connsiteX179" fmla="*/ 6041528 w 6857455"/>
              <a:gd name="connsiteY179" fmla="*/ 768033 h 874716"/>
              <a:gd name="connsiteX180" fmla="*/ 6074297 w 6857455"/>
              <a:gd name="connsiteY180" fmla="*/ 763081 h 874716"/>
              <a:gd name="connsiteX181" fmla="*/ 6162880 w 6857455"/>
              <a:gd name="connsiteY181" fmla="*/ 766509 h 874716"/>
              <a:gd name="connsiteX182" fmla="*/ 6209364 w 6857455"/>
              <a:gd name="connsiteY182" fmla="*/ 760795 h 874716"/>
              <a:gd name="connsiteX183" fmla="*/ 6285948 w 6857455"/>
              <a:gd name="connsiteY183" fmla="*/ 759651 h 874716"/>
              <a:gd name="connsiteX184" fmla="*/ 6310905 w 6857455"/>
              <a:gd name="connsiteY184" fmla="*/ 758316 h 874716"/>
              <a:gd name="connsiteX185" fmla="*/ 6333194 w 6857455"/>
              <a:gd name="connsiteY185" fmla="*/ 757554 h 874716"/>
              <a:gd name="connsiteX186" fmla="*/ 6409586 w 6857455"/>
              <a:gd name="connsiteY186" fmla="*/ 773177 h 874716"/>
              <a:gd name="connsiteX187" fmla="*/ 6477407 w 6857455"/>
              <a:gd name="connsiteY187" fmla="*/ 774129 h 874716"/>
              <a:gd name="connsiteX188" fmla="*/ 6596283 w 6857455"/>
              <a:gd name="connsiteY188" fmla="*/ 786703 h 874716"/>
              <a:gd name="connsiteX189" fmla="*/ 6622573 w 6857455"/>
              <a:gd name="connsiteY189" fmla="*/ 782321 h 874716"/>
              <a:gd name="connsiteX190" fmla="*/ 6704872 w 6857455"/>
              <a:gd name="connsiteY190" fmla="*/ 780607 h 874716"/>
              <a:gd name="connsiteX191" fmla="*/ 6751738 w 6857455"/>
              <a:gd name="connsiteY191" fmla="*/ 779273 h 874716"/>
              <a:gd name="connsiteX192" fmla="*/ 6809650 w 6857455"/>
              <a:gd name="connsiteY192" fmla="*/ 788417 h 874716"/>
              <a:gd name="connsiteX193" fmla="*/ 6832976 w 6857455"/>
              <a:gd name="connsiteY193" fmla="*/ 800428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6857455" h="874716">
                <a:moveTo>
                  <a:pt x="6857455" y="804643"/>
                </a:moveTo>
                <a:lnTo>
                  <a:pt x="6857455" y="562246"/>
                </a:lnTo>
                <a:lnTo>
                  <a:pt x="6829178" y="551284"/>
                </a:lnTo>
                <a:cubicBezTo>
                  <a:pt x="6805745" y="539044"/>
                  <a:pt x="6784885" y="521708"/>
                  <a:pt x="6766024" y="500372"/>
                </a:cubicBezTo>
                <a:cubicBezTo>
                  <a:pt x="6755166" y="488179"/>
                  <a:pt x="6746784" y="486845"/>
                  <a:pt x="6734971" y="500944"/>
                </a:cubicBezTo>
                <a:cubicBezTo>
                  <a:pt x="6721257" y="517326"/>
                  <a:pt x="6701634" y="510850"/>
                  <a:pt x="6683915" y="507040"/>
                </a:cubicBezTo>
                <a:cubicBezTo>
                  <a:pt x="6665629" y="503230"/>
                  <a:pt x="6647148" y="499228"/>
                  <a:pt x="6628860" y="495418"/>
                </a:cubicBezTo>
                <a:cubicBezTo>
                  <a:pt x="6615335" y="492752"/>
                  <a:pt x="6601999" y="490466"/>
                  <a:pt x="6588662" y="487227"/>
                </a:cubicBezTo>
                <a:cubicBezTo>
                  <a:pt x="6547133" y="477129"/>
                  <a:pt x="6509794" y="480177"/>
                  <a:pt x="6476074" y="511230"/>
                </a:cubicBezTo>
                <a:cubicBezTo>
                  <a:pt x="6450356" y="535043"/>
                  <a:pt x="6417399" y="542093"/>
                  <a:pt x="6382345" y="534853"/>
                </a:cubicBezTo>
                <a:cubicBezTo>
                  <a:pt x="6377963" y="533901"/>
                  <a:pt x="6372439" y="530091"/>
                  <a:pt x="6369391" y="531615"/>
                </a:cubicBezTo>
                <a:cubicBezTo>
                  <a:pt x="6323479" y="553904"/>
                  <a:pt x="6287092" y="514658"/>
                  <a:pt x="6244799" y="512182"/>
                </a:cubicBezTo>
                <a:cubicBezTo>
                  <a:pt x="6226130" y="511040"/>
                  <a:pt x="6207079" y="496942"/>
                  <a:pt x="6190315" y="485703"/>
                </a:cubicBezTo>
                <a:cubicBezTo>
                  <a:pt x="6167262" y="470271"/>
                  <a:pt x="6146687" y="455412"/>
                  <a:pt x="6115446" y="462270"/>
                </a:cubicBezTo>
                <a:cubicBezTo>
                  <a:pt x="6084203" y="469319"/>
                  <a:pt x="6055627" y="456364"/>
                  <a:pt x="6032194" y="434266"/>
                </a:cubicBezTo>
                <a:cubicBezTo>
                  <a:pt x="6014287" y="417501"/>
                  <a:pt x="5994665" y="415977"/>
                  <a:pt x="5971042" y="420738"/>
                </a:cubicBezTo>
                <a:cubicBezTo>
                  <a:pt x="5941513" y="426645"/>
                  <a:pt x="5910842" y="427027"/>
                  <a:pt x="5880933" y="430646"/>
                </a:cubicBezTo>
                <a:cubicBezTo>
                  <a:pt x="5874454" y="431408"/>
                  <a:pt x="5866265" y="434076"/>
                  <a:pt x="5862452" y="438648"/>
                </a:cubicBezTo>
                <a:cubicBezTo>
                  <a:pt x="5815779" y="495418"/>
                  <a:pt x="5750055" y="495990"/>
                  <a:pt x="5685283" y="498658"/>
                </a:cubicBezTo>
                <a:cubicBezTo>
                  <a:pt x="5646039" y="500372"/>
                  <a:pt x="5606604" y="500372"/>
                  <a:pt x="5567169" y="499420"/>
                </a:cubicBezTo>
                <a:cubicBezTo>
                  <a:pt x="5553832" y="499228"/>
                  <a:pt x="5539736" y="496180"/>
                  <a:pt x="5527923" y="490466"/>
                </a:cubicBezTo>
                <a:cubicBezTo>
                  <a:pt x="5503348" y="478463"/>
                  <a:pt x="5480680" y="462843"/>
                  <a:pt x="5456292" y="450650"/>
                </a:cubicBezTo>
                <a:cubicBezTo>
                  <a:pt x="5447151" y="445886"/>
                  <a:pt x="5435338" y="445696"/>
                  <a:pt x="5424670" y="444934"/>
                </a:cubicBezTo>
                <a:cubicBezTo>
                  <a:pt x="5405809" y="443410"/>
                  <a:pt x="5384854" y="447982"/>
                  <a:pt x="5368662" y="441124"/>
                </a:cubicBezTo>
                <a:cubicBezTo>
                  <a:pt x="5326559" y="423407"/>
                  <a:pt x="5287123" y="427407"/>
                  <a:pt x="5247118" y="444934"/>
                </a:cubicBezTo>
                <a:cubicBezTo>
                  <a:pt x="5191108" y="469509"/>
                  <a:pt x="5138148" y="467605"/>
                  <a:pt x="5088617" y="428742"/>
                </a:cubicBezTo>
                <a:cubicBezTo>
                  <a:pt x="5066328" y="411215"/>
                  <a:pt x="5044609" y="419596"/>
                  <a:pt x="5025750" y="433694"/>
                </a:cubicBezTo>
                <a:cubicBezTo>
                  <a:pt x="5004032" y="450078"/>
                  <a:pt x="4982885" y="454268"/>
                  <a:pt x="4957930" y="442268"/>
                </a:cubicBezTo>
                <a:cubicBezTo>
                  <a:pt x="4952404" y="439600"/>
                  <a:pt x="4944594" y="440933"/>
                  <a:pt x="4938116" y="441886"/>
                </a:cubicBezTo>
                <a:cubicBezTo>
                  <a:pt x="4901158" y="446648"/>
                  <a:pt x="4864009" y="454650"/>
                  <a:pt x="4833910" y="421693"/>
                </a:cubicBezTo>
                <a:cubicBezTo>
                  <a:pt x="4828004" y="415214"/>
                  <a:pt x="4818097" y="412549"/>
                  <a:pt x="4810095" y="408167"/>
                </a:cubicBezTo>
                <a:cubicBezTo>
                  <a:pt x="4776566" y="390258"/>
                  <a:pt x="4777900" y="391974"/>
                  <a:pt x="4747991" y="413691"/>
                </a:cubicBezTo>
                <a:cubicBezTo>
                  <a:pt x="4732369" y="425121"/>
                  <a:pt x="4710842" y="436742"/>
                  <a:pt x="4692745" y="435790"/>
                </a:cubicBezTo>
                <a:cubicBezTo>
                  <a:pt x="4583584" y="430075"/>
                  <a:pt x="4479758" y="457508"/>
                  <a:pt x="4375933" y="483417"/>
                </a:cubicBezTo>
                <a:cubicBezTo>
                  <a:pt x="4311923" y="499420"/>
                  <a:pt x="4249436" y="500372"/>
                  <a:pt x="4185426" y="484179"/>
                </a:cubicBezTo>
                <a:cubicBezTo>
                  <a:pt x="4139133" y="472367"/>
                  <a:pt x="4095315" y="491800"/>
                  <a:pt x="4052072" y="505134"/>
                </a:cubicBezTo>
                <a:cubicBezTo>
                  <a:pt x="4043117" y="507799"/>
                  <a:pt x="4034735" y="518278"/>
                  <a:pt x="4029973" y="527233"/>
                </a:cubicBezTo>
                <a:cubicBezTo>
                  <a:pt x="4012826" y="558858"/>
                  <a:pt x="3984441" y="563810"/>
                  <a:pt x="3948626" y="550666"/>
                </a:cubicBezTo>
                <a:cubicBezTo>
                  <a:pt x="3920241" y="540377"/>
                  <a:pt x="3894332" y="526661"/>
                  <a:pt x="3871280" y="502275"/>
                </a:cubicBezTo>
                <a:cubicBezTo>
                  <a:pt x="3844229" y="473701"/>
                  <a:pt x="3816224" y="441124"/>
                  <a:pt x="3774312" y="429122"/>
                </a:cubicBezTo>
                <a:cubicBezTo>
                  <a:pt x="3756214" y="423979"/>
                  <a:pt x="3740593" y="423217"/>
                  <a:pt x="3721543" y="428552"/>
                </a:cubicBezTo>
                <a:cubicBezTo>
                  <a:pt x="3684583" y="438837"/>
                  <a:pt x="3647436" y="446078"/>
                  <a:pt x="3612763" y="414263"/>
                </a:cubicBezTo>
                <a:cubicBezTo>
                  <a:pt x="3593712" y="396736"/>
                  <a:pt x="3567994" y="385496"/>
                  <a:pt x="3537323" y="389878"/>
                </a:cubicBezTo>
                <a:cubicBezTo>
                  <a:pt x="3499031" y="395402"/>
                  <a:pt x="3464168" y="381496"/>
                  <a:pt x="3431593" y="360921"/>
                </a:cubicBezTo>
                <a:cubicBezTo>
                  <a:pt x="3419971" y="353491"/>
                  <a:pt x="3405682" y="349301"/>
                  <a:pt x="3392158" y="345681"/>
                </a:cubicBezTo>
                <a:cubicBezTo>
                  <a:pt x="3360915" y="337298"/>
                  <a:pt x="3329480" y="329868"/>
                  <a:pt x="3297856" y="323010"/>
                </a:cubicBezTo>
                <a:cubicBezTo>
                  <a:pt x="3271948" y="317296"/>
                  <a:pt x="3245849" y="313104"/>
                  <a:pt x="3219748" y="308151"/>
                </a:cubicBezTo>
                <a:cubicBezTo>
                  <a:pt x="3191173" y="302817"/>
                  <a:pt x="3168502" y="290433"/>
                  <a:pt x="3156692" y="261668"/>
                </a:cubicBezTo>
                <a:cubicBezTo>
                  <a:pt x="3152882" y="252524"/>
                  <a:pt x="3143737" y="245283"/>
                  <a:pt x="3136497" y="237663"/>
                </a:cubicBezTo>
                <a:cubicBezTo>
                  <a:pt x="3131355" y="232139"/>
                  <a:pt x="3124495" y="227947"/>
                  <a:pt x="3119733" y="222233"/>
                </a:cubicBezTo>
                <a:cubicBezTo>
                  <a:pt x="3094776" y="192132"/>
                  <a:pt x="3070201" y="161843"/>
                  <a:pt x="3045436" y="131742"/>
                </a:cubicBezTo>
                <a:cubicBezTo>
                  <a:pt x="3042958" y="128884"/>
                  <a:pt x="3040292" y="125455"/>
                  <a:pt x="3037054" y="124121"/>
                </a:cubicBezTo>
                <a:cubicBezTo>
                  <a:pt x="3003525" y="110215"/>
                  <a:pt x="2969614" y="97070"/>
                  <a:pt x="2936466" y="82400"/>
                </a:cubicBezTo>
                <a:cubicBezTo>
                  <a:pt x="2923702" y="76686"/>
                  <a:pt x="2910558" y="69637"/>
                  <a:pt x="2901031" y="59731"/>
                </a:cubicBezTo>
                <a:cubicBezTo>
                  <a:pt x="2879314" y="37250"/>
                  <a:pt x="2859502" y="12866"/>
                  <a:pt x="2828259" y="3149"/>
                </a:cubicBezTo>
                <a:cubicBezTo>
                  <a:pt x="2819114" y="293"/>
                  <a:pt x="2808256" y="-1231"/>
                  <a:pt x="2799492" y="1245"/>
                </a:cubicBezTo>
                <a:cubicBezTo>
                  <a:pt x="2763867" y="11532"/>
                  <a:pt x="2729005" y="24296"/>
                  <a:pt x="2693570" y="35154"/>
                </a:cubicBezTo>
                <a:cubicBezTo>
                  <a:pt x="2671092" y="41823"/>
                  <a:pt x="2650707" y="49825"/>
                  <a:pt x="2639847" y="73448"/>
                </a:cubicBezTo>
                <a:cubicBezTo>
                  <a:pt x="2636801" y="80114"/>
                  <a:pt x="2628226" y="87354"/>
                  <a:pt x="2621178" y="88688"/>
                </a:cubicBezTo>
                <a:cubicBezTo>
                  <a:pt x="2575839" y="97260"/>
                  <a:pt x="2531069" y="101451"/>
                  <a:pt x="2489348" y="72304"/>
                </a:cubicBezTo>
                <a:cubicBezTo>
                  <a:pt x="2480585" y="66017"/>
                  <a:pt x="2464201" y="66017"/>
                  <a:pt x="2452580" y="68683"/>
                </a:cubicBezTo>
                <a:cubicBezTo>
                  <a:pt x="2407811" y="78590"/>
                  <a:pt x="2365328" y="82020"/>
                  <a:pt x="2326464" y="50395"/>
                </a:cubicBezTo>
                <a:cubicBezTo>
                  <a:pt x="2321892" y="46585"/>
                  <a:pt x="2307224" y="50015"/>
                  <a:pt x="2300365" y="54777"/>
                </a:cubicBezTo>
                <a:cubicBezTo>
                  <a:pt x="2234259" y="101261"/>
                  <a:pt x="2198064" y="102405"/>
                  <a:pt x="2130434" y="58397"/>
                </a:cubicBezTo>
                <a:cubicBezTo>
                  <a:pt x="2126052" y="55539"/>
                  <a:pt x="2120337" y="52301"/>
                  <a:pt x="2118621" y="47919"/>
                </a:cubicBezTo>
                <a:cubicBezTo>
                  <a:pt x="2107001" y="19914"/>
                  <a:pt x="2082236" y="19152"/>
                  <a:pt x="2057659" y="16866"/>
                </a:cubicBezTo>
                <a:cubicBezTo>
                  <a:pt x="2030608" y="14390"/>
                  <a:pt x="2003555" y="11152"/>
                  <a:pt x="1976314" y="8865"/>
                </a:cubicBezTo>
                <a:cubicBezTo>
                  <a:pt x="1971550" y="8483"/>
                  <a:pt x="1966216" y="10007"/>
                  <a:pt x="1961454" y="11724"/>
                </a:cubicBezTo>
                <a:cubicBezTo>
                  <a:pt x="1943165" y="18010"/>
                  <a:pt x="1925449" y="27154"/>
                  <a:pt x="1906588" y="30964"/>
                </a:cubicBezTo>
                <a:cubicBezTo>
                  <a:pt x="1865821" y="39156"/>
                  <a:pt x="1826385" y="55539"/>
                  <a:pt x="1783330" y="48871"/>
                </a:cubicBezTo>
                <a:cubicBezTo>
                  <a:pt x="1775902" y="47729"/>
                  <a:pt x="1767327" y="53253"/>
                  <a:pt x="1759327" y="55349"/>
                </a:cubicBezTo>
                <a:cubicBezTo>
                  <a:pt x="1744849" y="58969"/>
                  <a:pt x="1730750" y="64111"/>
                  <a:pt x="1716082" y="65445"/>
                </a:cubicBezTo>
                <a:cubicBezTo>
                  <a:pt x="1677218" y="68875"/>
                  <a:pt x="1637975" y="71924"/>
                  <a:pt x="1598920" y="72114"/>
                </a:cubicBezTo>
                <a:cubicBezTo>
                  <a:pt x="1580061" y="72304"/>
                  <a:pt x="1561201" y="65065"/>
                  <a:pt x="1542150" y="62207"/>
                </a:cubicBezTo>
                <a:cubicBezTo>
                  <a:pt x="1533578" y="60873"/>
                  <a:pt x="1519669" y="58587"/>
                  <a:pt x="1516813" y="62779"/>
                </a:cubicBezTo>
                <a:cubicBezTo>
                  <a:pt x="1494714" y="94592"/>
                  <a:pt x="1463661" y="88496"/>
                  <a:pt x="1432228" y="88116"/>
                </a:cubicBezTo>
                <a:cubicBezTo>
                  <a:pt x="1362884" y="87354"/>
                  <a:pt x="1295826" y="60493"/>
                  <a:pt x="1224765" y="71924"/>
                </a:cubicBezTo>
                <a:cubicBezTo>
                  <a:pt x="1204191" y="75162"/>
                  <a:pt x="1181330" y="62397"/>
                  <a:pt x="1159231" y="58207"/>
                </a:cubicBezTo>
                <a:cubicBezTo>
                  <a:pt x="1147801" y="56111"/>
                  <a:pt x="1135228" y="53633"/>
                  <a:pt x="1124370" y="56301"/>
                </a:cubicBezTo>
                <a:cubicBezTo>
                  <a:pt x="1107605" y="60493"/>
                  <a:pt x="1091411" y="68113"/>
                  <a:pt x="1075600" y="75542"/>
                </a:cubicBezTo>
                <a:cubicBezTo>
                  <a:pt x="1046261" y="89258"/>
                  <a:pt x="1016162" y="89258"/>
                  <a:pt x="986633" y="79162"/>
                </a:cubicBezTo>
                <a:cubicBezTo>
                  <a:pt x="944722" y="64873"/>
                  <a:pt x="903193" y="64873"/>
                  <a:pt x="861089" y="76304"/>
                </a:cubicBezTo>
                <a:cubicBezTo>
                  <a:pt x="826990" y="85638"/>
                  <a:pt x="791935" y="92116"/>
                  <a:pt x="759168" y="104689"/>
                </a:cubicBezTo>
                <a:cubicBezTo>
                  <a:pt x="744689" y="110215"/>
                  <a:pt x="732497" y="126597"/>
                  <a:pt x="723735" y="140696"/>
                </a:cubicBezTo>
                <a:cubicBezTo>
                  <a:pt x="706018" y="169271"/>
                  <a:pt x="674013" y="169081"/>
                  <a:pt x="647532" y="147934"/>
                </a:cubicBezTo>
                <a:cubicBezTo>
                  <a:pt x="619717" y="125645"/>
                  <a:pt x="584664" y="112501"/>
                  <a:pt x="552659" y="95926"/>
                </a:cubicBezTo>
                <a:cubicBezTo>
                  <a:pt x="549993" y="94592"/>
                  <a:pt x="545039" y="96116"/>
                  <a:pt x="541800" y="97640"/>
                </a:cubicBezTo>
                <a:cubicBezTo>
                  <a:pt x="488649" y="122407"/>
                  <a:pt x="433593" y="126979"/>
                  <a:pt x="375107" y="123169"/>
                </a:cubicBezTo>
                <a:cubicBezTo>
                  <a:pt x="341960" y="121073"/>
                  <a:pt x="307289" y="137076"/>
                  <a:pt x="273567" y="145458"/>
                </a:cubicBezTo>
                <a:cubicBezTo>
                  <a:pt x="269757" y="146410"/>
                  <a:pt x="266519" y="151174"/>
                  <a:pt x="264043" y="154792"/>
                </a:cubicBezTo>
                <a:cubicBezTo>
                  <a:pt x="240228" y="190800"/>
                  <a:pt x="208223" y="200706"/>
                  <a:pt x="169360" y="177273"/>
                </a:cubicBezTo>
                <a:cubicBezTo>
                  <a:pt x="143643" y="161651"/>
                  <a:pt x="118114" y="158032"/>
                  <a:pt x="89347" y="157460"/>
                </a:cubicBezTo>
                <a:cubicBezTo>
                  <a:pt x="71059" y="157078"/>
                  <a:pt x="52962" y="147934"/>
                  <a:pt x="34291" y="145268"/>
                </a:cubicBezTo>
                <a:lnTo>
                  <a:pt x="0" y="142056"/>
                </a:lnTo>
                <a:lnTo>
                  <a:pt x="0" y="849556"/>
                </a:lnTo>
                <a:lnTo>
                  <a:pt x="60652" y="844783"/>
                </a:lnTo>
                <a:cubicBezTo>
                  <a:pt x="80251" y="839473"/>
                  <a:pt x="99446" y="832043"/>
                  <a:pt x="119068" y="827281"/>
                </a:cubicBezTo>
                <a:cubicBezTo>
                  <a:pt x="137355" y="822899"/>
                  <a:pt x="154501" y="812802"/>
                  <a:pt x="171840" y="804420"/>
                </a:cubicBezTo>
                <a:cubicBezTo>
                  <a:pt x="204985" y="788417"/>
                  <a:pt x="240420" y="798514"/>
                  <a:pt x="274329" y="794324"/>
                </a:cubicBezTo>
                <a:cubicBezTo>
                  <a:pt x="285188" y="792990"/>
                  <a:pt x="296046" y="791466"/>
                  <a:pt x="306715" y="788798"/>
                </a:cubicBezTo>
                <a:cubicBezTo>
                  <a:pt x="335864" y="781749"/>
                  <a:pt x="365583" y="775653"/>
                  <a:pt x="393967" y="765937"/>
                </a:cubicBezTo>
                <a:cubicBezTo>
                  <a:pt x="426165" y="755078"/>
                  <a:pt x="457028" y="740600"/>
                  <a:pt x="493793" y="725549"/>
                </a:cubicBezTo>
                <a:cubicBezTo>
                  <a:pt x="506557" y="729360"/>
                  <a:pt x="526180" y="739648"/>
                  <a:pt x="546373" y="740600"/>
                </a:cubicBezTo>
                <a:cubicBezTo>
                  <a:pt x="611337" y="743838"/>
                  <a:pt x="672107" y="726121"/>
                  <a:pt x="730211" y="698116"/>
                </a:cubicBezTo>
                <a:cubicBezTo>
                  <a:pt x="747927" y="689734"/>
                  <a:pt x="766980" y="684210"/>
                  <a:pt x="784889" y="676018"/>
                </a:cubicBezTo>
                <a:cubicBezTo>
                  <a:pt x="791173" y="673161"/>
                  <a:pt x="799365" y="667065"/>
                  <a:pt x="800509" y="661349"/>
                </a:cubicBezTo>
                <a:cubicBezTo>
                  <a:pt x="807175" y="628201"/>
                  <a:pt x="831942" y="628772"/>
                  <a:pt x="857661" y="626868"/>
                </a:cubicBezTo>
                <a:cubicBezTo>
                  <a:pt x="888332" y="624582"/>
                  <a:pt x="918621" y="619248"/>
                  <a:pt x="949102" y="614676"/>
                </a:cubicBezTo>
                <a:cubicBezTo>
                  <a:pt x="953104" y="614104"/>
                  <a:pt x="956722" y="610104"/>
                  <a:pt x="960342" y="607435"/>
                </a:cubicBezTo>
                <a:cubicBezTo>
                  <a:pt x="965867" y="603435"/>
                  <a:pt x="971011" y="597339"/>
                  <a:pt x="977109" y="595815"/>
                </a:cubicBezTo>
                <a:cubicBezTo>
                  <a:pt x="1008350" y="588385"/>
                  <a:pt x="1039783" y="582099"/>
                  <a:pt x="1071218" y="575240"/>
                </a:cubicBezTo>
                <a:cubicBezTo>
                  <a:pt x="1078266" y="573716"/>
                  <a:pt x="1085505" y="571812"/>
                  <a:pt x="1091983" y="568764"/>
                </a:cubicBezTo>
                <a:cubicBezTo>
                  <a:pt x="1098079" y="565906"/>
                  <a:pt x="1103223" y="560952"/>
                  <a:pt x="1109321" y="557904"/>
                </a:cubicBezTo>
                <a:cubicBezTo>
                  <a:pt x="1125892" y="549714"/>
                  <a:pt x="1142851" y="542093"/>
                  <a:pt x="1162279" y="532949"/>
                </a:cubicBezTo>
                <a:cubicBezTo>
                  <a:pt x="1173138" y="550094"/>
                  <a:pt x="1187810" y="540377"/>
                  <a:pt x="1206097" y="532187"/>
                </a:cubicBezTo>
                <a:cubicBezTo>
                  <a:pt x="1224765" y="523805"/>
                  <a:pt x="1246292" y="521137"/>
                  <a:pt x="1266867" y="518088"/>
                </a:cubicBezTo>
                <a:cubicBezTo>
                  <a:pt x="1304588" y="512564"/>
                  <a:pt x="1342499" y="509134"/>
                  <a:pt x="1380219" y="504182"/>
                </a:cubicBezTo>
                <a:cubicBezTo>
                  <a:pt x="1388221" y="503038"/>
                  <a:pt x="1397365" y="500944"/>
                  <a:pt x="1403461" y="496180"/>
                </a:cubicBezTo>
                <a:cubicBezTo>
                  <a:pt x="1445181" y="464175"/>
                  <a:pt x="1495858" y="455222"/>
                  <a:pt x="1544054" y="458268"/>
                </a:cubicBezTo>
                <a:cubicBezTo>
                  <a:pt x="1581965" y="460557"/>
                  <a:pt x="1619114" y="462270"/>
                  <a:pt x="1656644" y="459032"/>
                </a:cubicBezTo>
                <a:cubicBezTo>
                  <a:pt x="1659502" y="458841"/>
                  <a:pt x="1663312" y="459223"/>
                  <a:pt x="1665406" y="460747"/>
                </a:cubicBezTo>
                <a:cubicBezTo>
                  <a:pt x="1678360" y="470843"/>
                  <a:pt x="1691887" y="471605"/>
                  <a:pt x="1708461" y="473318"/>
                </a:cubicBezTo>
                <a:cubicBezTo>
                  <a:pt x="1731894" y="475797"/>
                  <a:pt x="1753421" y="474081"/>
                  <a:pt x="1775140" y="469891"/>
                </a:cubicBezTo>
                <a:cubicBezTo>
                  <a:pt x="1790952" y="466843"/>
                  <a:pt x="1806953" y="460557"/>
                  <a:pt x="1821051" y="452554"/>
                </a:cubicBezTo>
                <a:cubicBezTo>
                  <a:pt x="1840672" y="441314"/>
                  <a:pt x="1859535" y="436934"/>
                  <a:pt x="1878203" y="451792"/>
                </a:cubicBezTo>
                <a:cubicBezTo>
                  <a:pt x="1898396" y="467605"/>
                  <a:pt x="1921257" y="462081"/>
                  <a:pt x="1943547" y="462651"/>
                </a:cubicBezTo>
                <a:cubicBezTo>
                  <a:pt x="1953262" y="462843"/>
                  <a:pt x="1963550" y="462461"/>
                  <a:pt x="1972884" y="464937"/>
                </a:cubicBezTo>
                <a:cubicBezTo>
                  <a:pt x="1999935" y="471987"/>
                  <a:pt x="2026036" y="482655"/>
                  <a:pt x="2053469" y="487417"/>
                </a:cubicBezTo>
                <a:cubicBezTo>
                  <a:pt x="2068710" y="490084"/>
                  <a:pt x="2085664" y="485321"/>
                  <a:pt x="2101477" y="481893"/>
                </a:cubicBezTo>
                <a:cubicBezTo>
                  <a:pt x="2117479" y="478273"/>
                  <a:pt x="2133290" y="472749"/>
                  <a:pt x="2148722" y="467033"/>
                </a:cubicBezTo>
                <a:cubicBezTo>
                  <a:pt x="2159199" y="463223"/>
                  <a:pt x="2170629" y="459603"/>
                  <a:pt x="2179011" y="452744"/>
                </a:cubicBezTo>
                <a:cubicBezTo>
                  <a:pt x="2198064" y="437124"/>
                  <a:pt x="2217685" y="434455"/>
                  <a:pt x="2240165" y="442648"/>
                </a:cubicBezTo>
                <a:cubicBezTo>
                  <a:pt x="2243593" y="443982"/>
                  <a:pt x="2247594" y="443982"/>
                  <a:pt x="2251404" y="444172"/>
                </a:cubicBezTo>
                <a:cubicBezTo>
                  <a:pt x="2312370" y="448172"/>
                  <a:pt x="2373330" y="450650"/>
                  <a:pt x="2433912" y="456746"/>
                </a:cubicBezTo>
                <a:cubicBezTo>
                  <a:pt x="2458485" y="459223"/>
                  <a:pt x="2482107" y="470081"/>
                  <a:pt x="2506302" y="476939"/>
                </a:cubicBezTo>
                <a:cubicBezTo>
                  <a:pt x="2511256" y="478273"/>
                  <a:pt x="2516783" y="480369"/>
                  <a:pt x="2521735" y="479415"/>
                </a:cubicBezTo>
                <a:cubicBezTo>
                  <a:pt x="2575647" y="469891"/>
                  <a:pt x="2626132" y="483797"/>
                  <a:pt x="2675854" y="502086"/>
                </a:cubicBezTo>
                <a:cubicBezTo>
                  <a:pt x="2680996" y="503992"/>
                  <a:pt x="2687282" y="503419"/>
                  <a:pt x="2692998" y="503038"/>
                </a:cubicBezTo>
                <a:cubicBezTo>
                  <a:pt x="2709003" y="501706"/>
                  <a:pt x="2726337" y="495038"/>
                  <a:pt x="2740816" y="499037"/>
                </a:cubicBezTo>
                <a:cubicBezTo>
                  <a:pt x="2779297" y="510088"/>
                  <a:pt x="2817398" y="523423"/>
                  <a:pt x="2853596" y="540187"/>
                </a:cubicBezTo>
                <a:cubicBezTo>
                  <a:pt x="2890365" y="557142"/>
                  <a:pt x="2924464" y="571430"/>
                  <a:pt x="2966565" y="554286"/>
                </a:cubicBezTo>
                <a:cubicBezTo>
                  <a:pt x="2984472" y="547045"/>
                  <a:pt x="3008095" y="552190"/>
                  <a:pt x="3028671" y="554094"/>
                </a:cubicBezTo>
                <a:cubicBezTo>
                  <a:pt x="3043720" y="555618"/>
                  <a:pt x="3058198" y="564192"/>
                  <a:pt x="3073059" y="564192"/>
                </a:cubicBezTo>
                <a:cubicBezTo>
                  <a:pt x="3112686" y="564192"/>
                  <a:pt x="3147927" y="574288"/>
                  <a:pt x="3182219" y="594862"/>
                </a:cubicBezTo>
                <a:cubicBezTo>
                  <a:pt x="3195557" y="602863"/>
                  <a:pt x="3216322" y="597529"/>
                  <a:pt x="3233656" y="599625"/>
                </a:cubicBezTo>
                <a:cubicBezTo>
                  <a:pt x="3251947" y="602101"/>
                  <a:pt x="3270804" y="604387"/>
                  <a:pt x="3288332" y="609914"/>
                </a:cubicBezTo>
                <a:cubicBezTo>
                  <a:pt x="3333672" y="624392"/>
                  <a:pt x="3378441" y="640774"/>
                  <a:pt x="3423591" y="656015"/>
                </a:cubicBezTo>
                <a:cubicBezTo>
                  <a:pt x="3460738" y="668590"/>
                  <a:pt x="3497317" y="658683"/>
                  <a:pt x="3534084" y="653349"/>
                </a:cubicBezTo>
                <a:cubicBezTo>
                  <a:pt x="3557137" y="649919"/>
                  <a:pt x="3578662" y="641727"/>
                  <a:pt x="3604571" y="653918"/>
                </a:cubicBezTo>
                <a:cubicBezTo>
                  <a:pt x="3629338" y="665541"/>
                  <a:pt x="3660771" y="662873"/>
                  <a:pt x="3688586" y="669160"/>
                </a:cubicBezTo>
                <a:cubicBezTo>
                  <a:pt x="3712020" y="674494"/>
                  <a:pt x="3734687" y="683068"/>
                  <a:pt x="3757358" y="691450"/>
                </a:cubicBezTo>
                <a:cubicBezTo>
                  <a:pt x="3788221" y="702881"/>
                  <a:pt x="3818700" y="714881"/>
                  <a:pt x="3852421" y="709167"/>
                </a:cubicBezTo>
                <a:cubicBezTo>
                  <a:pt x="3890714" y="702689"/>
                  <a:pt x="3917001" y="727073"/>
                  <a:pt x="3947104" y="743267"/>
                </a:cubicBezTo>
                <a:cubicBezTo>
                  <a:pt x="3967869" y="754316"/>
                  <a:pt x="3990538" y="762509"/>
                  <a:pt x="4013208" y="769367"/>
                </a:cubicBezTo>
                <a:cubicBezTo>
                  <a:pt x="4043497" y="778321"/>
                  <a:pt x="4074740" y="783655"/>
                  <a:pt x="4105222" y="792418"/>
                </a:cubicBezTo>
                <a:cubicBezTo>
                  <a:pt x="4151325" y="805561"/>
                  <a:pt x="4198001" y="815850"/>
                  <a:pt x="4246006" y="808610"/>
                </a:cubicBezTo>
                <a:cubicBezTo>
                  <a:pt x="4268105" y="805372"/>
                  <a:pt x="4288682" y="805561"/>
                  <a:pt x="4310779" y="810326"/>
                </a:cubicBezTo>
                <a:cubicBezTo>
                  <a:pt x="4346974" y="818136"/>
                  <a:pt x="4384123" y="819089"/>
                  <a:pt x="4413272" y="848235"/>
                </a:cubicBezTo>
                <a:cubicBezTo>
                  <a:pt x="4423558" y="858524"/>
                  <a:pt x="4442037" y="861190"/>
                  <a:pt x="4457087" y="866524"/>
                </a:cubicBezTo>
                <a:cubicBezTo>
                  <a:pt x="4474424" y="872812"/>
                  <a:pt x="4487186" y="869572"/>
                  <a:pt x="4496523" y="851284"/>
                </a:cubicBezTo>
                <a:cubicBezTo>
                  <a:pt x="4500713" y="843093"/>
                  <a:pt x="4512715" y="835091"/>
                  <a:pt x="4522050" y="833757"/>
                </a:cubicBezTo>
                <a:cubicBezTo>
                  <a:pt x="4550055" y="829757"/>
                  <a:pt x="4575773" y="835663"/>
                  <a:pt x="4602824" y="848618"/>
                </a:cubicBezTo>
                <a:cubicBezTo>
                  <a:pt x="4628161" y="860810"/>
                  <a:pt x="4659786" y="859476"/>
                  <a:pt x="4688553" y="864238"/>
                </a:cubicBezTo>
                <a:cubicBezTo>
                  <a:pt x="4708936" y="867668"/>
                  <a:pt x="4729321" y="874716"/>
                  <a:pt x="4749895" y="874716"/>
                </a:cubicBezTo>
                <a:cubicBezTo>
                  <a:pt x="4775424" y="874716"/>
                  <a:pt x="4800761" y="868620"/>
                  <a:pt x="4826480" y="866334"/>
                </a:cubicBezTo>
                <a:cubicBezTo>
                  <a:pt x="4846482" y="864430"/>
                  <a:pt x="4866867" y="865192"/>
                  <a:pt x="4886870" y="862906"/>
                </a:cubicBezTo>
                <a:cubicBezTo>
                  <a:pt x="4903254" y="861190"/>
                  <a:pt x="4919447" y="856810"/>
                  <a:pt x="4935639" y="853190"/>
                </a:cubicBezTo>
                <a:cubicBezTo>
                  <a:pt x="4941546" y="851856"/>
                  <a:pt x="4947452" y="846711"/>
                  <a:pt x="4952784" y="847473"/>
                </a:cubicBezTo>
                <a:cubicBezTo>
                  <a:pt x="5005745" y="855666"/>
                  <a:pt x="5043847" y="819089"/>
                  <a:pt x="5088617" y="802896"/>
                </a:cubicBezTo>
                <a:cubicBezTo>
                  <a:pt x="5135672" y="785749"/>
                  <a:pt x="5181204" y="759461"/>
                  <a:pt x="5233781" y="767271"/>
                </a:cubicBezTo>
                <a:cubicBezTo>
                  <a:pt x="5265596" y="772033"/>
                  <a:pt x="5296267" y="783083"/>
                  <a:pt x="5327893" y="789752"/>
                </a:cubicBezTo>
                <a:cubicBezTo>
                  <a:pt x="5339132" y="792038"/>
                  <a:pt x="5351705" y="791656"/>
                  <a:pt x="5362946" y="789370"/>
                </a:cubicBezTo>
                <a:cubicBezTo>
                  <a:pt x="5417240" y="778891"/>
                  <a:pt x="5470771" y="777367"/>
                  <a:pt x="5524115" y="794514"/>
                </a:cubicBezTo>
                <a:cubicBezTo>
                  <a:pt x="5533257" y="797372"/>
                  <a:pt x="5542974" y="800038"/>
                  <a:pt x="5552500" y="800038"/>
                </a:cubicBezTo>
                <a:cubicBezTo>
                  <a:pt x="5604697" y="800038"/>
                  <a:pt x="5655944" y="796038"/>
                  <a:pt x="5705857" y="777367"/>
                </a:cubicBezTo>
                <a:cubicBezTo>
                  <a:pt x="5722622" y="771080"/>
                  <a:pt x="5743006" y="775081"/>
                  <a:pt x="5761485" y="773557"/>
                </a:cubicBezTo>
                <a:cubicBezTo>
                  <a:pt x="5778629" y="772224"/>
                  <a:pt x="5796156" y="771653"/>
                  <a:pt x="5812731" y="767271"/>
                </a:cubicBezTo>
                <a:cubicBezTo>
                  <a:pt x="5836925" y="760795"/>
                  <a:pt x="5859404" y="760033"/>
                  <a:pt x="5884361" y="765747"/>
                </a:cubicBezTo>
                <a:cubicBezTo>
                  <a:pt x="5908174" y="771080"/>
                  <a:pt x="5933892" y="768415"/>
                  <a:pt x="5958660" y="768605"/>
                </a:cubicBezTo>
                <a:cubicBezTo>
                  <a:pt x="5986282" y="768795"/>
                  <a:pt x="6013906" y="768984"/>
                  <a:pt x="6041528" y="768033"/>
                </a:cubicBezTo>
                <a:cubicBezTo>
                  <a:pt x="6052579" y="767653"/>
                  <a:pt x="6065151" y="760033"/>
                  <a:pt x="6074297" y="763081"/>
                </a:cubicBezTo>
                <a:cubicBezTo>
                  <a:pt x="6103824" y="773366"/>
                  <a:pt x="6133353" y="760985"/>
                  <a:pt x="6162880" y="766509"/>
                </a:cubicBezTo>
                <a:cubicBezTo>
                  <a:pt x="6177360" y="769367"/>
                  <a:pt x="6193743" y="761557"/>
                  <a:pt x="6209364" y="760795"/>
                </a:cubicBezTo>
                <a:cubicBezTo>
                  <a:pt x="6234892" y="759461"/>
                  <a:pt x="6260419" y="760033"/>
                  <a:pt x="6285948" y="759651"/>
                </a:cubicBezTo>
                <a:cubicBezTo>
                  <a:pt x="6294330" y="759461"/>
                  <a:pt x="6302523" y="758699"/>
                  <a:pt x="6310905" y="758316"/>
                </a:cubicBezTo>
                <a:cubicBezTo>
                  <a:pt x="6318335" y="757936"/>
                  <a:pt x="6326145" y="756222"/>
                  <a:pt x="6333194" y="757554"/>
                </a:cubicBezTo>
                <a:cubicBezTo>
                  <a:pt x="6358723" y="762318"/>
                  <a:pt x="6383869" y="770129"/>
                  <a:pt x="6409586" y="773177"/>
                </a:cubicBezTo>
                <a:cubicBezTo>
                  <a:pt x="6431875" y="775843"/>
                  <a:pt x="6454928" y="772224"/>
                  <a:pt x="6477407" y="774129"/>
                </a:cubicBezTo>
                <a:cubicBezTo>
                  <a:pt x="6517032" y="777367"/>
                  <a:pt x="6556657" y="783083"/>
                  <a:pt x="6596283" y="786703"/>
                </a:cubicBezTo>
                <a:cubicBezTo>
                  <a:pt x="6604857" y="787465"/>
                  <a:pt x="6613809" y="782701"/>
                  <a:pt x="6622573" y="782321"/>
                </a:cubicBezTo>
                <a:cubicBezTo>
                  <a:pt x="6650006" y="781369"/>
                  <a:pt x="6677439" y="781177"/>
                  <a:pt x="6704872" y="780607"/>
                </a:cubicBezTo>
                <a:cubicBezTo>
                  <a:pt x="6720493" y="780415"/>
                  <a:pt x="6736305" y="780987"/>
                  <a:pt x="6751738" y="779273"/>
                </a:cubicBezTo>
                <a:cubicBezTo>
                  <a:pt x="6772120" y="776987"/>
                  <a:pt x="6790599" y="773557"/>
                  <a:pt x="6809650" y="788417"/>
                </a:cubicBezTo>
                <a:cubicBezTo>
                  <a:pt x="6816984" y="794180"/>
                  <a:pt x="6824819" y="797942"/>
                  <a:pt x="6832976" y="800428"/>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9E4574B5-C90E-412D-BAB0-B9F483290C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40988" y="2991370"/>
            <a:ext cx="6857455" cy="874716"/>
          </a:xfrm>
          <a:custGeom>
            <a:avLst/>
            <a:gdLst>
              <a:gd name="connsiteX0" fmla="*/ 6857455 w 6857455"/>
              <a:gd name="connsiteY0" fmla="*/ 804643 h 874716"/>
              <a:gd name="connsiteX1" fmla="*/ 6857455 w 6857455"/>
              <a:gd name="connsiteY1" fmla="*/ 562246 h 874716"/>
              <a:gd name="connsiteX2" fmla="*/ 6829178 w 6857455"/>
              <a:gd name="connsiteY2" fmla="*/ 551284 h 874716"/>
              <a:gd name="connsiteX3" fmla="*/ 6766024 w 6857455"/>
              <a:gd name="connsiteY3" fmla="*/ 500372 h 874716"/>
              <a:gd name="connsiteX4" fmla="*/ 6734971 w 6857455"/>
              <a:gd name="connsiteY4" fmla="*/ 500944 h 874716"/>
              <a:gd name="connsiteX5" fmla="*/ 6683915 w 6857455"/>
              <a:gd name="connsiteY5" fmla="*/ 507040 h 874716"/>
              <a:gd name="connsiteX6" fmla="*/ 6628860 w 6857455"/>
              <a:gd name="connsiteY6" fmla="*/ 495418 h 874716"/>
              <a:gd name="connsiteX7" fmla="*/ 6588662 w 6857455"/>
              <a:gd name="connsiteY7" fmla="*/ 487227 h 874716"/>
              <a:gd name="connsiteX8" fmla="*/ 6476074 w 6857455"/>
              <a:gd name="connsiteY8" fmla="*/ 511230 h 874716"/>
              <a:gd name="connsiteX9" fmla="*/ 6382345 w 6857455"/>
              <a:gd name="connsiteY9" fmla="*/ 534853 h 874716"/>
              <a:gd name="connsiteX10" fmla="*/ 6369391 w 6857455"/>
              <a:gd name="connsiteY10" fmla="*/ 531615 h 874716"/>
              <a:gd name="connsiteX11" fmla="*/ 6244799 w 6857455"/>
              <a:gd name="connsiteY11" fmla="*/ 512182 h 874716"/>
              <a:gd name="connsiteX12" fmla="*/ 6190315 w 6857455"/>
              <a:gd name="connsiteY12" fmla="*/ 485703 h 874716"/>
              <a:gd name="connsiteX13" fmla="*/ 6115446 w 6857455"/>
              <a:gd name="connsiteY13" fmla="*/ 462270 h 874716"/>
              <a:gd name="connsiteX14" fmla="*/ 6032194 w 6857455"/>
              <a:gd name="connsiteY14" fmla="*/ 434266 h 874716"/>
              <a:gd name="connsiteX15" fmla="*/ 5971042 w 6857455"/>
              <a:gd name="connsiteY15" fmla="*/ 420738 h 874716"/>
              <a:gd name="connsiteX16" fmla="*/ 5880933 w 6857455"/>
              <a:gd name="connsiteY16" fmla="*/ 430646 h 874716"/>
              <a:gd name="connsiteX17" fmla="*/ 5862452 w 6857455"/>
              <a:gd name="connsiteY17" fmla="*/ 438648 h 874716"/>
              <a:gd name="connsiteX18" fmla="*/ 5685283 w 6857455"/>
              <a:gd name="connsiteY18" fmla="*/ 498658 h 874716"/>
              <a:gd name="connsiteX19" fmla="*/ 5567169 w 6857455"/>
              <a:gd name="connsiteY19" fmla="*/ 499420 h 874716"/>
              <a:gd name="connsiteX20" fmla="*/ 5527923 w 6857455"/>
              <a:gd name="connsiteY20" fmla="*/ 490466 h 874716"/>
              <a:gd name="connsiteX21" fmla="*/ 5456292 w 6857455"/>
              <a:gd name="connsiteY21" fmla="*/ 450650 h 874716"/>
              <a:gd name="connsiteX22" fmla="*/ 5424670 w 6857455"/>
              <a:gd name="connsiteY22" fmla="*/ 444934 h 874716"/>
              <a:gd name="connsiteX23" fmla="*/ 5368662 w 6857455"/>
              <a:gd name="connsiteY23" fmla="*/ 441124 h 874716"/>
              <a:gd name="connsiteX24" fmla="*/ 5247118 w 6857455"/>
              <a:gd name="connsiteY24" fmla="*/ 444934 h 874716"/>
              <a:gd name="connsiteX25" fmla="*/ 5088617 w 6857455"/>
              <a:gd name="connsiteY25" fmla="*/ 428742 h 874716"/>
              <a:gd name="connsiteX26" fmla="*/ 5025750 w 6857455"/>
              <a:gd name="connsiteY26" fmla="*/ 433694 h 874716"/>
              <a:gd name="connsiteX27" fmla="*/ 4957930 w 6857455"/>
              <a:gd name="connsiteY27" fmla="*/ 442268 h 874716"/>
              <a:gd name="connsiteX28" fmla="*/ 4938116 w 6857455"/>
              <a:gd name="connsiteY28" fmla="*/ 441886 h 874716"/>
              <a:gd name="connsiteX29" fmla="*/ 4833910 w 6857455"/>
              <a:gd name="connsiteY29" fmla="*/ 421693 h 874716"/>
              <a:gd name="connsiteX30" fmla="*/ 4810095 w 6857455"/>
              <a:gd name="connsiteY30" fmla="*/ 408167 h 874716"/>
              <a:gd name="connsiteX31" fmla="*/ 4747991 w 6857455"/>
              <a:gd name="connsiteY31" fmla="*/ 413691 h 874716"/>
              <a:gd name="connsiteX32" fmla="*/ 4692745 w 6857455"/>
              <a:gd name="connsiteY32" fmla="*/ 435790 h 874716"/>
              <a:gd name="connsiteX33" fmla="*/ 4375933 w 6857455"/>
              <a:gd name="connsiteY33" fmla="*/ 483417 h 874716"/>
              <a:gd name="connsiteX34" fmla="*/ 4185426 w 6857455"/>
              <a:gd name="connsiteY34" fmla="*/ 484179 h 874716"/>
              <a:gd name="connsiteX35" fmla="*/ 4052072 w 6857455"/>
              <a:gd name="connsiteY35" fmla="*/ 505134 h 874716"/>
              <a:gd name="connsiteX36" fmla="*/ 4029973 w 6857455"/>
              <a:gd name="connsiteY36" fmla="*/ 527233 h 874716"/>
              <a:gd name="connsiteX37" fmla="*/ 3948626 w 6857455"/>
              <a:gd name="connsiteY37" fmla="*/ 550666 h 874716"/>
              <a:gd name="connsiteX38" fmla="*/ 3871280 w 6857455"/>
              <a:gd name="connsiteY38" fmla="*/ 502275 h 874716"/>
              <a:gd name="connsiteX39" fmla="*/ 3774312 w 6857455"/>
              <a:gd name="connsiteY39" fmla="*/ 429122 h 874716"/>
              <a:gd name="connsiteX40" fmla="*/ 3721543 w 6857455"/>
              <a:gd name="connsiteY40" fmla="*/ 428552 h 874716"/>
              <a:gd name="connsiteX41" fmla="*/ 3612763 w 6857455"/>
              <a:gd name="connsiteY41" fmla="*/ 414263 h 874716"/>
              <a:gd name="connsiteX42" fmla="*/ 3537323 w 6857455"/>
              <a:gd name="connsiteY42" fmla="*/ 389878 h 874716"/>
              <a:gd name="connsiteX43" fmla="*/ 3431593 w 6857455"/>
              <a:gd name="connsiteY43" fmla="*/ 360921 h 874716"/>
              <a:gd name="connsiteX44" fmla="*/ 3392158 w 6857455"/>
              <a:gd name="connsiteY44" fmla="*/ 345681 h 874716"/>
              <a:gd name="connsiteX45" fmla="*/ 3297856 w 6857455"/>
              <a:gd name="connsiteY45" fmla="*/ 323010 h 874716"/>
              <a:gd name="connsiteX46" fmla="*/ 3219748 w 6857455"/>
              <a:gd name="connsiteY46" fmla="*/ 308151 h 874716"/>
              <a:gd name="connsiteX47" fmla="*/ 3156692 w 6857455"/>
              <a:gd name="connsiteY47" fmla="*/ 261668 h 874716"/>
              <a:gd name="connsiteX48" fmla="*/ 3136497 w 6857455"/>
              <a:gd name="connsiteY48" fmla="*/ 237663 h 874716"/>
              <a:gd name="connsiteX49" fmla="*/ 3119733 w 6857455"/>
              <a:gd name="connsiteY49" fmla="*/ 222233 h 874716"/>
              <a:gd name="connsiteX50" fmla="*/ 3045436 w 6857455"/>
              <a:gd name="connsiteY50" fmla="*/ 131742 h 874716"/>
              <a:gd name="connsiteX51" fmla="*/ 3037054 w 6857455"/>
              <a:gd name="connsiteY51" fmla="*/ 124121 h 874716"/>
              <a:gd name="connsiteX52" fmla="*/ 2936466 w 6857455"/>
              <a:gd name="connsiteY52" fmla="*/ 82400 h 874716"/>
              <a:gd name="connsiteX53" fmla="*/ 2901031 w 6857455"/>
              <a:gd name="connsiteY53" fmla="*/ 59731 h 874716"/>
              <a:gd name="connsiteX54" fmla="*/ 2828259 w 6857455"/>
              <a:gd name="connsiteY54" fmla="*/ 3149 h 874716"/>
              <a:gd name="connsiteX55" fmla="*/ 2799492 w 6857455"/>
              <a:gd name="connsiteY55" fmla="*/ 1245 h 874716"/>
              <a:gd name="connsiteX56" fmla="*/ 2693570 w 6857455"/>
              <a:gd name="connsiteY56" fmla="*/ 35154 h 874716"/>
              <a:gd name="connsiteX57" fmla="*/ 2639847 w 6857455"/>
              <a:gd name="connsiteY57" fmla="*/ 73448 h 874716"/>
              <a:gd name="connsiteX58" fmla="*/ 2621178 w 6857455"/>
              <a:gd name="connsiteY58" fmla="*/ 88688 h 874716"/>
              <a:gd name="connsiteX59" fmla="*/ 2489348 w 6857455"/>
              <a:gd name="connsiteY59" fmla="*/ 72304 h 874716"/>
              <a:gd name="connsiteX60" fmla="*/ 2452580 w 6857455"/>
              <a:gd name="connsiteY60" fmla="*/ 68683 h 874716"/>
              <a:gd name="connsiteX61" fmla="*/ 2326464 w 6857455"/>
              <a:gd name="connsiteY61" fmla="*/ 50395 h 874716"/>
              <a:gd name="connsiteX62" fmla="*/ 2300365 w 6857455"/>
              <a:gd name="connsiteY62" fmla="*/ 54777 h 874716"/>
              <a:gd name="connsiteX63" fmla="*/ 2130434 w 6857455"/>
              <a:gd name="connsiteY63" fmla="*/ 58397 h 874716"/>
              <a:gd name="connsiteX64" fmla="*/ 2118621 w 6857455"/>
              <a:gd name="connsiteY64" fmla="*/ 47919 h 874716"/>
              <a:gd name="connsiteX65" fmla="*/ 2057659 w 6857455"/>
              <a:gd name="connsiteY65" fmla="*/ 16866 h 874716"/>
              <a:gd name="connsiteX66" fmla="*/ 1976314 w 6857455"/>
              <a:gd name="connsiteY66" fmla="*/ 8865 h 874716"/>
              <a:gd name="connsiteX67" fmla="*/ 1961454 w 6857455"/>
              <a:gd name="connsiteY67" fmla="*/ 11724 h 874716"/>
              <a:gd name="connsiteX68" fmla="*/ 1906588 w 6857455"/>
              <a:gd name="connsiteY68" fmla="*/ 30964 h 874716"/>
              <a:gd name="connsiteX69" fmla="*/ 1783330 w 6857455"/>
              <a:gd name="connsiteY69" fmla="*/ 48871 h 874716"/>
              <a:gd name="connsiteX70" fmla="*/ 1759327 w 6857455"/>
              <a:gd name="connsiteY70" fmla="*/ 55349 h 874716"/>
              <a:gd name="connsiteX71" fmla="*/ 1716082 w 6857455"/>
              <a:gd name="connsiteY71" fmla="*/ 65445 h 874716"/>
              <a:gd name="connsiteX72" fmla="*/ 1598920 w 6857455"/>
              <a:gd name="connsiteY72" fmla="*/ 72114 h 874716"/>
              <a:gd name="connsiteX73" fmla="*/ 1542150 w 6857455"/>
              <a:gd name="connsiteY73" fmla="*/ 62207 h 874716"/>
              <a:gd name="connsiteX74" fmla="*/ 1516813 w 6857455"/>
              <a:gd name="connsiteY74" fmla="*/ 62779 h 874716"/>
              <a:gd name="connsiteX75" fmla="*/ 1432228 w 6857455"/>
              <a:gd name="connsiteY75" fmla="*/ 88116 h 874716"/>
              <a:gd name="connsiteX76" fmla="*/ 1224765 w 6857455"/>
              <a:gd name="connsiteY76" fmla="*/ 71924 h 874716"/>
              <a:gd name="connsiteX77" fmla="*/ 1159231 w 6857455"/>
              <a:gd name="connsiteY77" fmla="*/ 58207 h 874716"/>
              <a:gd name="connsiteX78" fmla="*/ 1124370 w 6857455"/>
              <a:gd name="connsiteY78" fmla="*/ 56301 h 874716"/>
              <a:gd name="connsiteX79" fmla="*/ 1075600 w 6857455"/>
              <a:gd name="connsiteY79" fmla="*/ 75542 h 874716"/>
              <a:gd name="connsiteX80" fmla="*/ 986633 w 6857455"/>
              <a:gd name="connsiteY80" fmla="*/ 79162 h 874716"/>
              <a:gd name="connsiteX81" fmla="*/ 861089 w 6857455"/>
              <a:gd name="connsiteY81" fmla="*/ 76304 h 874716"/>
              <a:gd name="connsiteX82" fmla="*/ 759168 w 6857455"/>
              <a:gd name="connsiteY82" fmla="*/ 104689 h 874716"/>
              <a:gd name="connsiteX83" fmla="*/ 723735 w 6857455"/>
              <a:gd name="connsiteY83" fmla="*/ 140696 h 874716"/>
              <a:gd name="connsiteX84" fmla="*/ 647532 w 6857455"/>
              <a:gd name="connsiteY84" fmla="*/ 147934 h 874716"/>
              <a:gd name="connsiteX85" fmla="*/ 552659 w 6857455"/>
              <a:gd name="connsiteY85" fmla="*/ 95926 h 874716"/>
              <a:gd name="connsiteX86" fmla="*/ 541800 w 6857455"/>
              <a:gd name="connsiteY86" fmla="*/ 97640 h 874716"/>
              <a:gd name="connsiteX87" fmla="*/ 375107 w 6857455"/>
              <a:gd name="connsiteY87" fmla="*/ 123169 h 874716"/>
              <a:gd name="connsiteX88" fmla="*/ 273567 w 6857455"/>
              <a:gd name="connsiteY88" fmla="*/ 145458 h 874716"/>
              <a:gd name="connsiteX89" fmla="*/ 264043 w 6857455"/>
              <a:gd name="connsiteY89" fmla="*/ 154792 h 874716"/>
              <a:gd name="connsiteX90" fmla="*/ 169360 w 6857455"/>
              <a:gd name="connsiteY90" fmla="*/ 177273 h 874716"/>
              <a:gd name="connsiteX91" fmla="*/ 89347 w 6857455"/>
              <a:gd name="connsiteY91" fmla="*/ 157460 h 874716"/>
              <a:gd name="connsiteX92" fmla="*/ 34291 w 6857455"/>
              <a:gd name="connsiteY92" fmla="*/ 145268 h 874716"/>
              <a:gd name="connsiteX93" fmla="*/ 0 w 6857455"/>
              <a:gd name="connsiteY93" fmla="*/ 142056 h 874716"/>
              <a:gd name="connsiteX94" fmla="*/ 0 w 6857455"/>
              <a:gd name="connsiteY94" fmla="*/ 849556 h 874716"/>
              <a:gd name="connsiteX95" fmla="*/ 60652 w 6857455"/>
              <a:gd name="connsiteY95" fmla="*/ 844783 h 874716"/>
              <a:gd name="connsiteX96" fmla="*/ 119068 w 6857455"/>
              <a:gd name="connsiteY96" fmla="*/ 827281 h 874716"/>
              <a:gd name="connsiteX97" fmla="*/ 171840 w 6857455"/>
              <a:gd name="connsiteY97" fmla="*/ 804420 h 874716"/>
              <a:gd name="connsiteX98" fmla="*/ 274329 w 6857455"/>
              <a:gd name="connsiteY98" fmla="*/ 794324 h 874716"/>
              <a:gd name="connsiteX99" fmla="*/ 306715 w 6857455"/>
              <a:gd name="connsiteY99" fmla="*/ 788798 h 874716"/>
              <a:gd name="connsiteX100" fmla="*/ 393967 w 6857455"/>
              <a:gd name="connsiteY100" fmla="*/ 765937 h 874716"/>
              <a:gd name="connsiteX101" fmla="*/ 493793 w 6857455"/>
              <a:gd name="connsiteY101" fmla="*/ 725549 h 874716"/>
              <a:gd name="connsiteX102" fmla="*/ 546373 w 6857455"/>
              <a:gd name="connsiteY102" fmla="*/ 740600 h 874716"/>
              <a:gd name="connsiteX103" fmla="*/ 730211 w 6857455"/>
              <a:gd name="connsiteY103" fmla="*/ 698116 h 874716"/>
              <a:gd name="connsiteX104" fmla="*/ 784889 w 6857455"/>
              <a:gd name="connsiteY104" fmla="*/ 676018 h 874716"/>
              <a:gd name="connsiteX105" fmla="*/ 800509 w 6857455"/>
              <a:gd name="connsiteY105" fmla="*/ 661349 h 874716"/>
              <a:gd name="connsiteX106" fmla="*/ 857661 w 6857455"/>
              <a:gd name="connsiteY106" fmla="*/ 626868 h 874716"/>
              <a:gd name="connsiteX107" fmla="*/ 949102 w 6857455"/>
              <a:gd name="connsiteY107" fmla="*/ 614676 h 874716"/>
              <a:gd name="connsiteX108" fmla="*/ 960342 w 6857455"/>
              <a:gd name="connsiteY108" fmla="*/ 607435 h 874716"/>
              <a:gd name="connsiteX109" fmla="*/ 977109 w 6857455"/>
              <a:gd name="connsiteY109" fmla="*/ 595815 h 874716"/>
              <a:gd name="connsiteX110" fmla="*/ 1071218 w 6857455"/>
              <a:gd name="connsiteY110" fmla="*/ 575240 h 874716"/>
              <a:gd name="connsiteX111" fmla="*/ 1091983 w 6857455"/>
              <a:gd name="connsiteY111" fmla="*/ 568764 h 874716"/>
              <a:gd name="connsiteX112" fmla="*/ 1109321 w 6857455"/>
              <a:gd name="connsiteY112" fmla="*/ 557904 h 874716"/>
              <a:gd name="connsiteX113" fmla="*/ 1162279 w 6857455"/>
              <a:gd name="connsiteY113" fmla="*/ 532949 h 874716"/>
              <a:gd name="connsiteX114" fmla="*/ 1206097 w 6857455"/>
              <a:gd name="connsiteY114" fmla="*/ 532187 h 874716"/>
              <a:gd name="connsiteX115" fmla="*/ 1266867 w 6857455"/>
              <a:gd name="connsiteY115" fmla="*/ 518088 h 874716"/>
              <a:gd name="connsiteX116" fmla="*/ 1380219 w 6857455"/>
              <a:gd name="connsiteY116" fmla="*/ 504182 h 874716"/>
              <a:gd name="connsiteX117" fmla="*/ 1403461 w 6857455"/>
              <a:gd name="connsiteY117" fmla="*/ 496180 h 874716"/>
              <a:gd name="connsiteX118" fmla="*/ 1544054 w 6857455"/>
              <a:gd name="connsiteY118" fmla="*/ 458268 h 874716"/>
              <a:gd name="connsiteX119" fmla="*/ 1656644 w 6857455"/>
              <a:gd name="connsiteY119" fmla="*/ 459032 h 874716"/>
              <a:gd name="connsiteX120" fmla="*/ 1665406 w 6857455"/>
              <a:gd name="connsiteY120" fmla="*/ 460747 h 874716"/>
              <a:gd name="connsiteX121" fmla="*/ 1708461 w 6857455"/>
              <a:gd name="connsiteY121" fmla="*/ 473318 h 874716"/>
              <a:gd name="connsiteX122" fmla="*/ 1775140 w 6857455"/>
              <a:gd name="connsiteY122" fmla="*/ 469891 h 874716"/>
              <a:gd name="connsiteX123" fmla="*/ 1821051 w 6857455"/>
              <a:gd name="connsiteY123" fmla="*/ 452554 h 874716"/>
              <a:gd name="connsiteX124" fmla="*/ 1878203 w 6857455"/>
              <a:gd name="connsiteY124" fmla="*/ 451792 h 874716"/>
              <a:gd name="connsiteX125" fmla="*/ 1943547 w 6857455"/>
              <a:gd name="connsiteY125" fmla="*/ 462651 h 874716"/>
              <a:gd name="connsiteX126" fmla="*/ 1972884 w 6857455"/>
              <a:gd name="connsiteY126" fmla="*/ 464937 h 874716"/>
              <a:gd name="connsiteX127" fmla="*/ 2053469 w 6857455"/>
              <a:gd name="connsiteY127" fmla="*/ 487417 h 874716"/>
              <a:gd name="connsiteX128" fmla="*/ 2101477 w 6857455"/>
              <a:gd name="connsiteY128" fmla="*/ 481893 h 874716"/>
              <a:gd name="connsiteX129" fmla="*/ 2148722 w 6857455"/>
              <a:gd name="connsiteY129" fmla="*/ 467033 h 874716"/>
              <a:gd name="connsiteX130" fmla="*/ 2179011 w 6857455"/>
              <a:gd name="connsiteY130" fmla="*/ 452744 h 874716"/>
              <a:gd name="connsiteX131" fmla="*/ 2240165 w 6857455"/>
              <a:gd name="connsiteY131" fmla="*/ 442648 h 874716"/>
              <a:gd name="connsiteX132" fmla="*/ 2251404 w 6857455"/>
              <a:gd name="connsiteY132" fmla="*/ 444172 h 874716"/>
              <a:gd name="connsiteX133" fmla="*/ 2433912 w 6857455"/>
              <a:gd name="connsiteY133" fmla="*/ 456746 h 874716"/>
              <a:gd name="connsiteX134" fmla="*/ 2506302 w 6857455"/>
              <a:gd name="connsiteY134" fmla="*/ 476939 h 874716"/>
              <a:gd name="connsiteX135" fmla="*/ 2521735 w 6857455"/>
              <a:gd name="connsiteY135" fmla="*/ 479415 h 874716"/>
              <a:gd name="connsiteX136" fmla="*/ 2675854 w 6857455"/>
              <a:gd name="connsiteY136" fmla="*/ 502086 h 874716"/>
              <a:gd name="connsiteX137" fmla="*/ 2692998 w 6857455"/>
              <a:gd name="connsiteY137" fmla="*/ 503038 h 874716"/>
              <a:gd name="connsiteX138" fmla="*/ 2740816 w 6857455"/>
              <a:gd name="connsiteY138" fmla="*/ 499037 h 874716"/>
              <a:gd name="connsiteX139" fmla="*/ 2853596 w 6857455"/>
              <a:gd name="connsiteY139" fmla="*/ 540187 h 874716"/>
              <a:gd name="connsiteX140" fmla="*/ 2966565 w 6857455"/>
              <a:gd name="connsiteY140" fmla="*/ 554286 h 874716"/>
              <a:gd name="connsiteX141" fmla="*/ 3028671 w 6857455"/>
              <a:gd name="connsiteY141" fmla="*/ 554094 h 874716"/>
              <a:gd name="connsiteX142" fmla="*/ 3073059 w 6857455"/>
              <a:gd name="connsiteY142" fmla="*/ 564192 h 874716"/>
              <a:gd name="connsiteX143" fmla="*/ 3182219 w 6857455"/>
              <a:gd name="connsiteY143" fmla="*/ 594862 h 874716"/>
              <a:gd name="connsiteX144" fmla="*/ 3233656 w 6857455"/>
              <a:gd name="connsiteY144" fmla="*/ 599625 h 874716"/>
              <a:gd name="connsiteX145" fmla="*/ 3288332 w 6857455"/>
              <a:gd name="connsiteY145" fmla="*/ 609914 h 874716"/>
              <a:gd name="connsiteX146" fmla="*/ 3423591 w 6857455"/>
              <a:gd name="connsiteY146" fmla="*/ 656015 h 874716"/>
              <a:gd name="connsiteX147" fmla="*/ 3534084 w 6857455"/>
              <a:gd name="connsiteY147" fmla="*/ 653349 h 874716"/>
              <a:gd name="connsiteX148" fmla="*/ 3604571 w 6857455"/>
              <a:gd name="connsiteY148" fmla="*/ 653918 h 874716"/>
              <a:gd name="connsiteX149" fmla="*/ 3688586 w 6857455"/>
              <a:gd name="connsiteY149" fmla="*/ 669160 h 874716"/>
              <a:gd name="connsiteX150" fmla="*/ 3757358 w 6857455"/>
              <a:gd name="connsiteY150" fmla="*/ 691450 h 874716"/>
              <a:gd name="connsiteX151" fmla="*/ 3852421 w 6857455"/>
              <a:gd name="connsiteY151" fmla="*/ 709167 h 874716"/>
              <a:gd name="connsiteX152" fmla="*/ 3947104 w 6857455"/>
              <a:gd name="connsiteY152" fmla="*/ 743267 h 874716"/>
              <a:gd name="connsiteX153" fmla="*/ 4013208 w 6857455"/>
              <a:gd name="connsiteY153" fmla="*/ 769367 h 874716"/>
              <a:gd name="connsiteX154" fmla="*/ 4105222 w 6857455"/>
              <a:gd name="connsiteY154" fmla="*/ 792417 h 874716"/>
              <a:gd name="connsiteX155" fmla="*/ 4246006 w 6857455"/>
              <a:gd name="connsiteY155" fmla="*/ 808610 h 874716"/>
              <a:gd name="connsiteX156" fmla="*/ 4310779 w 6857455"/>
              <a:gd name="connsiteY156" fmla="*/ 810326 h 874716"/>
              <a:gd name="connsiteX157" fmla="*/ 4413272 w 6857455"/>
              <a:gd name="connsiteY157" fmla="*/ 848235 h 874716"/>
              <a:gd name="connsiteX158" fmla="*/ 4457087 w 6857455"/>
              <a:gd name="connsiteY158" fmla="*/ 866524 h 874716"/>
              <a:gd name="connsiteX159" fmla="*/ 4496523 w 6857455"/>
              <a:gd name="connsiteY159" fmla="*/ 851284 h 874716"/>
              <a:gd name="connsiteX160" fmla="*/ 4522050 w 6857455"/>
              <a:gd name="connsiteY160" fmla="*/ 833757 h 874716"/>
              <a:gd name="connsiteX161" fmla="*/ 4602824 w 6857455"/>
              <a:gd name="connsiteY161" fmla="*/ 848618 h 874716"/>
              <a:gd name="connsiteX162" fmla="*/ 4688553 w 6857455"/>
              <a:gd name="connsiteY162" fmla="*/ 864238 h 874716"/>
              <a:gd name="connsiteX163" fmla="*/ 4749895 w 6857455"/>
              <a:gd name="connsiteY163" fmla="*/ 874716 h 874716"/>
              <a:gd name="connsiteX164" fmla="*/ 4826480 w 6857455"/>
              <a:gd name="connsiteY164" fmla="*/ 866334 h 874716"/>
              <a:gd name="connsiteX165" fmla="*/ 4886870 w 6857455"/>
              <a:gd name="connsiteY165" fmla="*/ 862906 h 874716"/>
              <a:gd name="connsiteX166" fmla="*/ 4935639 w 6857455"/>
              <a:gd name="connsiteY166" fmla="*/ 853190 h 874716"/>
              <a:gd name="connsiteX167" fmla="*/ 4952784 w 6857455"/>
              <a:gd name="connsiteY167" fmla="*/ 847473 h 874716"/>
              <a:gd name="connsiteX168" fmla="*/ 5088617 w 6857455"/>
              <a:gd name="connsiteY168" fmla="*/ 802896 h 874716"/>
              <a:gd name="connsiteX169" fmla="*/ 5233781 w 6857455"/>
              <a:gd name="connsiteY169" fmla="*/ 767271 h 874716"/>
              <a:gd name="connsiteX170" fmla="*/ 5327893 w 6857455"/>
              <a:gd name="connsiteY170" fmla="*/ 789752 h 874716"/>
              <a:gd name="connsiteX171" fmla="*/ 5362946 w 6857455"/>
              <a:gd name="connsiteY171" fmla="*/ 789370 h 874716"/>
              <a:gd name="connsiteX172" fmla="*/ 5524115 w 6857455"/>
              <a:gd name="connsiteY172" fmla="*/ 794514 h 874716"/>
              <a:gd name="connsiteX173" fmla="*/ 5552500 w 6857455"/>
              <a:gd name="connsiteY173" fmla="*/ 800038 h 874716"/>
              <a:gd name="connsiteX174" fmla="*/ 5705857 w 6857455"/>
              <a:gd name="connsiteY174" fmla="*/ 777367 h 874716"/>
              <a:gd name="connsiteX175" fmla="*/ 5761485 w 6857455"/>
              <a:gd name="connsiteY175" fmla="*/ 773557 h 874716"/>
              <a:gd name="connsiteX176" fmla="*/ 5812731 w 6857455"/>
              <a:gd name="connsiteY176" fmla="*/ 767271 h 874716"/>
              <a:gd name="connsiteX177" fmla="*/ 5884361 w 6857455"/>
              <a:gd name="connsiteY177" fmla="*/ 765747 h 874716"/>
              <a:gd name="connsiteX178" fmla="*/ 5958660 w 6857455"/>
              <a:gd name="connsiteY178" fmla="*/ 768605 h 874716"/>
              <a:gd name="connsiteX179" fmla="*/ 6041528 w 6857455"/>
              <a:gd name="connsiteY179" fmla="*/ 768033 h 874716"/>
              <a:gd name="connsiteX180" fmla="*/ 6074297 w 6857455"/>
              <a:gd name="connsiteY180" fmla="*/ 763081 h 874716"/>
              <a:gd name="connsiteX181" fmla="*/ 6162880 w 6857455"/>
              <a:gd name="connsiteY181" fmla="*/ 766509 h 874716"/>
              <a:gd name="connsiteX182" fmla="*/ 6209364 w 6857455"/>
              <a:gd name="connsiteY182" fmla="*/ 760795 h 874716"/>
              <a:gd name="connsiteX183" fmla="*/ 6285948 w 6857455"/>
              <a:gd name="connsiteY183" fmla="*/ 759651 h 874716"/>
              <a:gd name="connsiteX184" fmla="*/ 6310905 w 6857455"/>
              <a:gd name="connsiteY184" fmla="*/ 758316 h 874716"/>
              <a:gd name="connsiteX185" fmla="*/ 6333194 w 6857455"/>
              <a:gd name="connsiteY185" fmla="*/ 757554 h 874716"/>
              <a:gd name="connsiteX186" fmla="*/ 6409586 w 6857455"/>
              <a:gd name="connsiteY186" fmla="*/ 773177 h 874716"/>
              <a:gd name="connsiteX187" fmla="*/ 6477407 w 6857455"/>
              <a:gd name="connsiteY187" fmla="*/ 774129 h 874716"/>
              <a:gd name="connsiteX188" fmla="*/ 6596283 w 6857455"/>
              <a:gd name="connsiteY188" fmla="*/ 786703 h 874716"/>
              <a:gd name="connsiteX189" fmla="*/ 6622573 w 6857455"/>
              <a:gd name="connsiteY189" fmla="*/ 782321 h 874716"/>
              <a:gd name="connsiteX190" fmla="*/ 6704872 w 6857455"/>
              <a:gd name="connsiteY190" fmla="*/ 780607 h 874716"/>
              <a:gd name="connsiteX191" fmla="*/ 6751738 w 6857455"/>
              <a:gd name="connsiteY191" fmla="*/ 779273 h 874716"/>
              <a:gd name="connsiteX192" fmla="*/ 6809650 w 6857455"/>
              <a:gd name="connsiteY192" fmla="*/ 788417 h 874716"/>
              <a:gd name="connsiteX193" fmla="*/ 6832976 w 6857455"/>
              <a:gd name="connsiteY193" fmla="*/ 800428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6857455" h="874716">
                <a:moveTo>
                  <a:pt x="6857455" y="804643"/>
                </a:moveTo>
                <a:lnTo>
                  <a:pt x="6857455" y="562246"/>
                </a:lnTo>
                <a:lnTo>
                  <a:pt x="6829178" y="551284"/>
                </a:lnTo>
                <a:cubicBezTo>
                  <a:pt x="6805745" y="539044"/>
                  <a:pt x="6784885" y="521708"/>
                  <a:pt x="6766024" y="500372"/>
                </a:cubicBezTo>
                <a:cubicBezTo>
                  <a:pt x="6755166" y="488179"/>
                  <a:pt x="6746784" y="486845"/>
                  <a:pt x="6734971" y="500944"/>
                </a:cubicBezTo>
                <a:cubicBezTo>
                  <a:pt x="6721257" y="517326"/>
                  <a:pt x="6701634" y="510850"/>
                  <a:pt x="6683915" y="507040"/>
                </a:cubicBezTo>
                <a:cubicBezTo>
                  <a:pt x="6665629" y="503230"/>
                  <a:pt x="6647148" y="499228"/>
                  <a:pt x="6628860" y="495418"/>
                </a:cubicBezTo>
                <a:cubicBezTo>
                  <a:pt x="6615335" y="492752"/>
                  <a:pt x="6601999" y="490466"/>
                  <a:pt x="6588662" y="487227"/>
                </a:cubicBezTo>
                <a:cubicBezTo>
                  <a:pt x="6547133" y="477129"/>
                  <a:pt x="6509794" y="480177"/>
                  <a:pt x="6476074" y="511230"/>
                </a:cubicBezTo>
                <a:cubicBezTo>
                  <a:pt x="6450356" y="535043"/>
                  <a:pt x="6417399" y="542093"/>
                  <a:pt x="6382345" y="534853"/>
                </a:cubicBezTo>
                <a:cubicBezTo>
                  <a:pt x="6377963" y="533901"/>
                  <a:pt x="6372439" y="530091"/>
                  <a:pt x="6369391" y="531615"/>
                </a:cubicBezTo>
                <a:cubicBezTo>
                  <a:pt x="6323479" y="553904"/>
                  <a:pt x="6287092" y="514658"/>
                  <a:pt x="6244799" y="512182"/>
                </a:cubicBezTo>
                <a:cubicBezTo>
                  <a:pt x="6226130" y="511040"/>
                  <a:pt x="6207079" y="496942"/>
                  <a:pt x="6190315" y="485703"/>
                </a:cubicBezTo>
                <a:cubicBezTo>
                  <a:pt x="6167262" y="470271"/>
                  <a:pt x="6146687" y="455412"/>
                  <a:pt x="6115446" y="462270"/>
                </a:cubicBezTo>
                <a:cubicBezTo>
                  <a:pt x="6084203" y="469319"/>
                  <a:pt x="6055627" y="456364"/>
                  <a:pt x="6032194" y="434266"/>
                </a:cubicBezTo>
                <a:cubicBezTo>
                  <a:pt x="6014287" y="417501"/>
                  <a:pt x="5994665" y="415977"/>
                  <a:pt x="5971042" y="420738"/>
                </a:cubicBezTo>
                <a:cubicBezTo>
                  <a:pt x="5941513" y="426645"/>
                  <a:pt x="5910842" y="427027"/>
                  <a:pt x="5880933" y="430646"/>
                </a:cubicBezTo>
                <a:cubicBezTo>
                  <a:pt x="5874454" y="431408"/>
                  <a:pt x="5866265" y="434076"/>
                  <a:pt x="5862452" y="438648"/>
                </a:cubicBezTo>
                <a:cubicBezTo>
                  <a:pt x="5815779" y="495418"/>
                  <a:pt x="5750055" y="495990"/>
                  <a:pt x="5685283" y="498658"/>
                </a:cubicBezTo>
                <a:cubicBezTo>
                  <a:pt x="5646039" y="500372"/>
                  <a:pt x="5606604" y="500372"/>
                  <a:pt x="5567169" y="499420"/>
                </a:cubicBezTo>
                <a:cubicBezTo>
                  <a:pt x="5553832" y="499228"/>
                  <a:pt x="5539736" y="496180"/>
                  <a:pt x="5527923" y="490466"/>
                </a:cubicBezTo>
                <a:cubicBezTo>
                  <a:pt x="5503348" y="478463"/>
                  <a:pt x="5480680" y="462843"/>
                  <a:pt x="5456292" y="450650"/>
                </a:cubicBezTo>
                <a:cubicBezTo>
                  <a:pt x="5447151" y="445886"/>
                  <a:pt x="5435338" y="445696"/>
                  <a:pt x="5424670" y="444934"/>
                </a:cubicBezTo>
                <a:cubicBezTo>
                  <a:pt x="5405809" y="443410"/>
                  <a:pt x="5384854" y="447982"/>
                  <a:pt x="5368662" y="441124"/>
                </a:cubicBezTo>
                <a:cubicBezTo>
                  <a:pt x="5326559" y="423407"/>
                  <a:pt x="5287123" y="427407"/>
                  <a:pt x="5247118" y="444934"/>
                </a:cubicBezTo>
                <a:cubicBezTo>
                  <a:pt x="5191108" y="469509"/>
                  <a:pt x="5138148" y="467605"/>
                  <a:pt x="5088617" y="428742"/>
                </a:cubicBezTo>
                <a:cubicBezTo>
                  <a:pt x="5066328" y="411215"/>
                  <a:pt x="5044609" y="419596"/>
                  <a:pt x="5025750" y="433694"/>
                </a:cubicBezTo>
                <a:cubicBezTo>
                  <a:pt x="5004032" y="450078"/>
                  <a:pt x="4982885" y="454268"/>
                  <a:pt x="4957930" y="442268"/>
                </a:cubicBezTo>
                <a:cubicBezTo>
                  <a:pt x="4952404" y="439600"/>
                  <a:pt x="4944594" y="440933"/>
                  <a:pt x="4938116" y="441886"/>
                </a:cubicBezTo>
                <a:cubicBezTo>
                  <a:pt x="4901158" y="446648"/>
                  <a:pt x="4864009" y="454650"/>
                  <a:pt x="4833910" y="421693"/>
                </a:cubicBezTo>
                <a:cubicBezTo>
                  <a:pt x="4828004" y="415214"/>
                  <a:pt x="4818097" y="412549"/>
                  <a:pt x="4810095" y="408167"/>
                </a:cubicBezTo>
                <a:cubicBezTo>
                  <a:pt x="4776566" y="390258"/>
                  <a:pt x="4777900" y="391974"/>
                  <a:pt x="4747991" y="413691"/>
                </a:cubicBezTo>
                <a:cubicBezTo>
                  <a:pt x="4732369" y="425121"/>
                  <a:pt x="4710842" y="436742"/>
                  <a:pt x="4692745" y="435790"/>
                </a:cubicBezTo>
                <a:cubicBezTo>
                  <a:pt x="4583584" y="430075"/>
                  <a:pt x="4479758" y="457508"/>
                  <a:pt x="4375933" y="483417"/>
                </a:cubicBezTo>
                <a:cubicBezTo>
                  <a:pt x="4311923" y="499420"/>
                  <a:pt x="4249436" y="500372"/>
                  <a:pt x="4185426" y="484179"/>
                </a:cubicBezTo>
                <a:cubicBezTo>
                  <a:pt x="4139133" y="472367"/>
                  <a:pt x="4095315" y="491800"/>
                  <a:pt x="4052072" y="505134"/>
                </a:cubicBezTo>
                <a:cubicBezTo>
                  <a:pt x="4043117" y="507799"/>
                  <a:pt x="4034735" y="518278"/>
                  <a:pt x="4029973" y="527233"/>
                </a:cubicBezTo>
                <a:cubicBezTo>
                  <a:pt x="4012826" y="558858"/>
                  <a:pt x="3984441" y="563810"/>
                  <a:pt x="3948626" y="550666"/>
                </a:cubicBezTo>
                <a:cubicBezTo>
                  <a:pt x="3920241" y="540377"/>
                  <a:pt x="3894332" y="526661"/>
                  <a:pt x="3871280" y="502275"/>
                </a:cubicBezTo>
                <a:cubicBezTo>
                  <a:pt x="3844229" y="473701"/>
                  <a:pt x="3816224" y="441124"/>
                  <a:pt x="3774312" y="429122"/>
                </a:cubicBezTo>
                <a:cubicBezTo>
                  <a:pt x="3756214" y="423979"/>
                  <a:pt x="3740593" y="423217"/>
                  <a:pt x="3721543" y="428552"/>
                </a:cubicBezTo>
                <a:cubicBezTo>
                  <a:pt x="3684583" y="438837"/>
                  <a:pt x="3647436" y="446078"/>
                  <a:pt x="3612763" y="414263"/>
                </a:cubicBezTo>
                <a:cubicBezTo>
                  <a:pt x="3593712" y="396736"/>
                  <a:pt x="3567994" y="385496"/>
                  <a:pt x="3537323" y="389878"/>
                </a:cubicBezTo>
                <a:cubicBezTo>
                  <a:pt x="3499031" y="395402"/>
                  <a:pt x="3464168" y="381496"/>
                  <a:pt x="3431593" y="360921"/>
                </a:cubicBezTo>
                <a:cubicBezTo>
                  <a:pt x="3419971" y="353491"/>
                  <a:pt x="3405682" y="349301"/>
                  <a:pt x="3392158" y="345681"/>
                </a:cubicBezTo>
                <a:cubicBezTo>
                  <a:pt x="3360915" y="337298"/>
                  <a:pt x="3329480" y="329868"/>
                  <a:pt x="3297856" y="323010"/>
                </a:cubicBezTo>
                <a:cubicBezTo>
                  <a:pt x="3271948" y="317296"/>
                  <a:pt x="3245849" y="313104"/>
                  <a:pt x="3219748" y="308151"/>
                </a:cubicBezTo>
                <a:cubicBezTo>
                  <a:pt x="3191173" y="302817"/>
                  <a:pt x="3168502" y="290433"/>
                  <a:pt x="3156692" y="261668"/>
                </a:cubicBezTo>
                <a:cubicBezTo>
                  <a:pt x="3152882" y="252524"/>
                  <a:pt x="3143737" y="245283"/>
                  <a:pt x="3136497" y="237663"/>
                </a:cubicBezTo>
                <a:cubicBezTo>
                  <a:pt x="3131355" y="232139"/>
                  <a:pt x="3124495" y="227947"/>
                  <a:pt x="3119733" y="222233"/>
                </a:cubicBezTo>
                <a:cubicBezTo>
                  <a:pt x="3094776" y="192132"/>
                  <a:pt x="3070201" y="161843"/>
                  <a:pt x="3045436" y="131742"/>
                </a:cubicBezTo>
                <a:cubicBezTo>
                  <a:pt x="3042958" y="128884"/>
                  <a:pt x="3040292" y="125455"/>
                  <a:pt x="3037054" y="124121"/>
                </a:cubicBezTo>
                <a:cubicBezTo>
                  <a:pt x="3003525" y="110215"/>
                  <a:pt x="2969614" y="97070"/>
                  <a:pt x="2936466" y="82400"/>
                </a:cubicBezTo>
                <a:cubicBezTo>
                  <a:pt x="2923702" y="76686"/>
                  <a:pt x="2910558" y="69637"/>
                  <a:pt x="2901031" y="59731"/>
                </a:cubicBezTo>
                <a:cubicBezTo>
                  <a:pt x="2879314" y="37250"/>
                  <a:pt x="2859502" y="12866"/>
                  <a:pt x="2828259" y="3149"/>
                </a:cubicBezTo>
                <a:cubicBezTo>
                  <a:pt x="2819114" y="293"/>
                  <a:pt x="2808256" y="-1231"/>
                  <a:pt x="2799492" y="1245"/>
                </a:cubicBezTo>
                <a:cubicBezTo>
                  <a:pt x="2763867" y="11532"/>
                  <a:pt x="2729005" y="24296"/>
                  <a:pt x="2693570" y="35154"/>
                </a:cubicBezTo>
                <a:cubicBezTo>
                  <a:pt x="2671092" y="41823"/>
                  <a:pt x="2650707" y="49825"/>
                  <a:pt x="2639847" y="73448"/>
                </a:cubicBezTo>
                <a:cubicBezTo>
                  <a:pt x="2636801" y="80114"/>
                  <a:pt x="2628226" y="87354"/>
                  <a:pt x="2621178" y="88688"/>
                </a:cubicBezTo>
                <a:cubicBezTo>
                  <a:pt x="2575839" y="97260"/>
                  <a:pt x="2531069" y="101451"/>
                  <a:pt x="2489348" y="72304"/>
                </a:cubicBezTo>
                <a:cubicBezTo>
                  <a:pt x="2480585" y="66017"/>
                  <a:pt x="2464201" y="66017"/>
                  <a:pt x="2452580" y="68683"/>
                </a:cubicBezTo>
                <a:cubicBezTo>
                  <a:pt x="2407811" y="78590"/>
                  <a:pt x="2365328" y="82020"/>
                  <a:pt x="2326464" y="50395"/>
                </a:cubicBezTo>
                <a:cubicBezTo>
                  <a:pt x="2321892" y="46585"/>
                  <a:pt x="2307224" y="50015"/>
                  <a:pt x="2300365" y="54777"/>
                </a:cubicBezTo>
                <a:cubicBezTo>
                  <a:pt x="2234259" y="101261"/>
                  <a:pt x="2198064" y="102405"/>
                  <a:pt x="2130434" y="58397"/>
                </a:cubicBezTo>
                <a:cubicBezTo>
                  <a:pt x="2126052" y="55539"/>
                  <a:pt x="2120337" y="52301"/>
                  <a:pt x="2118621" y="47919"/>
                </a:cubicBezTo>
                <a:cubicBezTo>
                  <a:pt x="2107001" y="19914"/>
                  <a:pt x="2082236" y="19152"/>
                  <a:pt x="2057659" y="16866"/>
                </a:cubicBezTo>
                <a:cubicBezTo>
                  <a:pt x="2030608" y="14390"/>
                  <a:pt x="2003555" y="11152"/>
                  <a:pt x="1976314" y="8865"/>
                </a:cubicBezTo>
                <a:cubicBezTo>
                  <a:pt x="1971550" y="8483"/>
                  <a:pt x="1966216" y="10007"/>
                  <a:pt x="1961454" y="11724"/>
                </a:cubicBezTo>
                <a:cubicBezTo>
                  <a:pt x="1943165" y="18010"/>
                  <a:pt x="1925449" y="27154"/>
                  <a:pt x="1906588" y="30964"/>
                </a:cubicBezTo>
                <a:cubicBezTo>
                  <a:pt x="1865821" y="39156"/>
                  <a:pt x="1826385" y="55539"/>
                  <a:pt x="1783330" y="48871"/>
                </a:cubicBezTo>
                <a:cubicBezTo>
                  <a:pt x="1775902" y="47729"/>
                  <a:pt x="1767327" y="53253"/>
                  <a:pt x="1759327" y="55349"/>
                </a:cubicBezTo>
                <a:cubicBezTo>
                  <a:pt x="1744849" y="58969"/>
                  <a:pt x="1730750" y="64111"/>
                  <a:pt x="1716082" y="65445"/>
                </a:cubicBezTo>
                <a:cubicBezTo>
                  <a:pt x="1677218" y="68875"/>
                  <a:pt x="1637975" y="71924"/>
                  <a:pt x="1598920" y="72114"/>
                </a:cubicBezTo>
                <a:cubicBezTo>
                  <a:pt x="1580061" y="72304"/>
                  <a:pt x="1561201" y="65065"/>
                  <a:pt x="1542150" y="62207"/>
                </a:cubicBezTo>
                <a:cubicBezTo>
                  <a:pt x="1533578" y="60873"/>
                  <a:pt x="1519669" y="58587"/>
                  <a:pt x="1516813" y="62779"/>
                </a:cubicBezTo>
                <a:cubicBezTo>
                  <a:pt x="1494714" y="94592"/>
                  <a:pt x="1463661" y="88496"/>
                  <a:pt x="1432228" y="88116"/>
                </a:cubicBezTo>
                <a:cubicBezTo>
                  <a:pt x="1362884" y="87354"/>
                  <a:pt x="1295826" y="60493"/>
                  <a:pt x="1224765" y="71924"/>
                </a:cubicBezTo>
                <a:cubicBezTo>
                  <a:pt x="1204191" y="75162"/>
                  <a:pt x="1181330" y="62397"/>
                  <a:pt x="1159231" y="58207"/>
                </a:cubicBezTo>
                <a:cubicBezTo>
                  <a:pt x="1147801" y="56111"/>
                  <a:pt x="1135228" y="53633"/>
                  <a:pt x="1124370" y="56301"/>
                </a:cubicBezTo>
                <a:cubicBezTo>
                  <a:pt x="1107605" y="60493"/>
                  <a:pt x="1091411" y="68113"/>
                  <a:pt x="1075600" y="75542"/>
                </a:cubicBezTo>
                <a:cubicBezTo>
                  <a:pt x="1046261" y="89258"/>
                  <a:pt x="1016162" y="89258"/>
                  <a:pt x="986633" y="79162"/>
                </a:cubicBezTo>
                <a:cubicBezTo>
                  <a:pt x="944722" y="64873"/>
                  <a:pt x="903193" y="64873"/>
                  <a:pt x="861089" y="76304"/>
                </a:cubicBezTo>
                <a:cubicBezTo>
                  <a:pt x="826990" y="85638"/>
                  <a:pt x="791935" y="92116"/>
                  <a:pt x="759168" y="104689"/>
                </a:cubicBezTo>
                <a:cubicBezTo>
                  <a:pt x="744689" y="110215"/>
                  <a:pt x="732497" y="126597"/>
                  <a:pt x="723735" y="140696"/>
                </a:cubicBezTo>
                <a:cubicBezTo>
                  <a:pt x="706018" y="169271"/>
                  <a:pt x="674013" y="169081"/>
                  <a:pt x="647532" y="147934"/>
                </a:cubicBezTo>
                <a:cubicBezTo>
                  <a:pt x="619717" y="125645"/>
                  <a:pt x="584664" y="112501"/>
                  <a:pt x="552659" y="95926"/>
                </a:cubicBezTo>
                <a:cubicBezTo>
                  <a:pt x="549993" y="94592"/>
                  <a:pt x="545039" y="96116"/>
                  <a:pt x="541800" y="97640"/>
                </a:cubicBezTo>
                <a:cubicBezTo>
                  <a:pt x="488649" y="122407"/>
                  <a:pt x="433593" y="126979"/>
                  <a:pt x="375107" y="123169"/>
                </a:cubicBezTo>
                <a:cubicBezTo>
                  <a:pt x="341960" y="121073"/>
                  <a:pt x="307289" y="137076"/>
                  <a:pt x="273567" y="145458"/>
                </a:cubicBezTo>
                <a:cubicBezTo>
                  <a:pt x="269757" y="146410"/>
                  <a:pt x="266519" y="151174"/>
                  <a:pt x="264043" y="154792"/>
                </a:cubicBezTo>
                <a:cubicBezTo>
                  <a:pt x="240228" y="190800"/>
                  <a:pt x="208223" y="200706"/>
                  <a:pt x="169360" y="177273"/>
                </a:cubicBezTo>
                <a:cubicBezTo>
                  <a:pt x="143643" y="161651"/>
                  <a:pt x="118114" y="158032"/>
                  <a:pt x="89347" y="157460"/>
                </a:cubicBezTo>
                <a:cubicBezTo>
                  <a:pt x="71059" y="157078"/>
                  <a:pt x="52962" y="147934"/>
                  <a:pt x="34291" y="145268"/>
                </a:cubicBezTo>
                <a:lnTo>
                  <a:pt x="0" y="142056"/>
                </a:lnTo>
                <a:lnTo>
                  <a:pt x="0" y="849556"/>
                </a:lnTo>
                <a:lnTo>
                  <a:pt x="60652" y="844783"/>
                </a:lnTo>
                <a:cubicBezTo>
                  <a:pt x="80251" y="839473"/>
                  <a:pt x="99446" y="832043"/>
                  <a:pt x="119068" y="827281"/>
                </a:cubicBezTo>
                <a:cubicBezTo>
                  <a:pt x="137355" y="822899"/>
                  <a:pt x="154501" y="812802"/>
                  <a:pt x="171840" y="804420"/>
                </a:cubicBezTo>
                <a:cubicBezTo>
                  <a:pt x="204985" y="788417"/>
                  <a:pt x="240420" y="798514"/>
                  <a:pt x="274329" y="794324"/>
                </a:cubicBezTo>
                <a:cubicBezTo>
                  <a:pt x="285188" y="792990"/>
                  <a:pt x="296046" y="791466"/>
                  <a:pt x="306715" y="788798"/>
                </a:cubicBezTo>
                <a:cubicBezTo>
                  <a:pt x="335864" y="781749"/>
                  <a:pt x="365583" y="775653"/>
                  <a:pt x="393967" y="765937"/>
                </a:cubicBezTo>
                <a:cubicBezTo>
                  <a:pt x="426165" y="755078"/>
                  <a:pt x="457028" y="740600"/>
                  <a:pt x="493793" y="725549"/>
                </a:cubicBezTo>
                <a:cubicBezTo>
                  <a:pt x="506557" y="729360"/>
                  <a:pt x="526180" y="739648"/>
                  <a:pt x="546373" y="740600"/>
                </a:cubicBezTo>
                <a:cubicBezTo>
                  <a:pt x="611337" y="743838"/>
                  <a:pt x="672107" y="726121"/>
                  <a:pt x="730211" y="698116"/>
                </a:cubicBezTo>
                <a:cubicBezTo>
                  <a:pt x="747927" y="689734"/>
                  <a:pt x="766980" y="684210"/>
                  <a:pt x="784889" y="676018"/>
                </a:cubicBezTo>
                <a:cubicBezTo>
                  <a:pt x="791173" y="673161"/>
                  <a:pt x="799365" y="667065"/>
                  <a:pt x="800509" y="661349"/>
                </a:cubicBezTo>
                <a:cubicBezTo>
                  <a:pt x="807175" y="628201"/>
                  <a:pt x="831942" y="628772"/>
                  <a:pt x="857661" y="626868"/>
                </a:cubicBezTo>
                <a:cubicBezTo>
                  <a:pt x="888332" y="624582"/>
                  <a:pt x="918621" y="619248"/>
                  <a:pt x="949102" y="614676"/>
                </a:cubicBezTo>
                <a:cubicBezTo>
                  <a:pt x="953104" y="614104"/>
                  <a:pt x="956722" y="610104"/>
                  <a:pt x="960342" y="607435"/>
                </a:cubicBezTo>
                <a:cubicBezTo>
                  <a:pt x="965867" y="603435"/>
                  <a:pt x="971011" y="597339"/>
                  <a:pt x="977109" y="595815"/>
                </a:cubicBezTo>
                <a:cubicBezTo>
                  <a:pt x="1008350" y="588385"/>
                  <a:pt x="1039783" y="582099"/>
                  <a:pt x="1071218" y="575240"/>
                </a:cubicBezTo>
                <a:cubicBezTo>
                  <a:pt x="1078266" y="573716"/>
                  <a:pt x="1085505" y="571812"/>
                  <a:pt x="1091983" y="568764"/>
                </a:cubicBezTo>
                <a:cubicBezTo>
                  <a:pt x="1098079" y="565906"/>
                  <a:pt x="1103223" y="560952"/>
                  <a:pt x="1109321" y="557904"/>
                </a:cubicBezTo>
                <a:cubicBezTo>
                  <a:pt x="1125892" y="549714"/>
                  <a:pt x="1142851" y="542093"/>
                  <a:pt x="1162279" y="532949"/>
                </a:cubicBezTo>
                <a:cubicBezTo>
                  <a:pt x="1173138" y="550094"/>
                  <a:pt x="1187810" y="540377"/>
                  <a:pt x="1206097" y="532187"/>
                </a:cubicBezTo>
                <a:cubicBezTo>
                  <a:pt x="1224765" y="523805"/>
                  <a:pt x="1246292" y="521137"/>
                  <a:pt x="1266867" y="518088"/>
                </a:cubicBezTo>
                <a:cubicBezTo>
                  <a:pt x="1304588" y="512564"/>
                  <a:pt x="1342499" y="509134"/>
                  <a:pt x="1380219" y="504182"/>
                </a:cubicBezTo>
                <a:cubicBezTo>
                  <a:pt x="1388221" y="503038"/>
                  <a:pt x="1397365" y="500944"/>
                  <a:pt x="1403461" y="496180"/>
                </a:cubicBezTo>
                <a:cubicBezTo>
                  <a:pt x="1445181" y="464175"/>
                  <a:pt x="1495858" y="455222"/>
                  <a:pt x="1544054" y="458268"/>
                </a:cubicBezTo>
                <a:cubicBezTo>
                  <a:pt x="1581965" y="460557"/>
                  <a:pt x="1619114" y="462270"/>
                  <a:pt x="1656644" y="459032"/>
                </a:cubicBezTo>
                <a:cubicBezTo>
                  <a:pt x="1659502" y="458841"/>
                  <a:pt x="1663312" y="459223"/>
                  <a:pt x="1665406" y="460747"/>
                </a:cubicBezTo>
                <a:cubicBezTo>
                  <a:pt x="1678360" y="470843"/>
                  <a:pt x="1691887" y="471605"/>
                  <a:pt x="1708461" y="473318"/>
                </a:cubicBezTo>
                <a:cubicBezTo>
                  <a:pt x="1731894" y="475797"/>
                  <a:pt x="1753421" y="474081"/>
                  <a:pt x="1775140" y="469891"/>
                </a:cubicBezTo>
                <a:cubicBezTo>
                  <a:pt x="1790952" y="466843"/>
                  <a:pt x="1806953" y="460557"/>
                  <a:pt x="1821051" y="452554"/>
                </a:cubicBezTo>
                <a:cubicBezTo>
                  <a:pt x="1840672" y="441314"/>
                  <a:pt x="1859535" y="436934"/>
                  <a:pt x="1878203" y="451792"/>
                </a:cubicBezTo>
                <a:cubicBezTo>
                  <a:pt x="1898396" y="467605"/>
                  <a:pt x="1921257" y="462081"/>
                  <a:pt x="1943547" y="462651"/>
                </a:cubicBezTo>
                <a:cubicBezTo>
                  <a:pt x="1953262" y="462843"/>
                  <a:pt x="1963550" y="462461"/>
                  <a:pt x="1972884" y="464937"/>
                </a:cubicBezTo>
                <a:cubicBezTo>
                  <a:pt x="1999935" y="471987"/>
                  <a:pt x="2026036" y="482655"/>
                  <a:pt x="2053469" y="487417"/>
                </a:cubicBezTo>
                <a:cubicBezTo>
                  <a:pt x="2068710" y="490084"/>
                  <a:pt x="2085664" y="485321"/>
                  <a:pt x="2101477" y="481893"/>
                </a:cubicBezTo>
                <a:cubicBezTo>
                  <a:pt x="2117479" y="478273"/>
                  <a:pt x="2133290" y="472749"/>
                  <a:pt x="2148722" y="467033"/>
                </a:cubicBezTo>
                <a:cubicBezTo>
                  <a:pt x="2159199" y="463223"/>
                  <a:pt x="2170629" y="459603"/>
                  <a:pt x="2179011" y="452744"/>
                </a:cubicBezTo>
                <a:cubicBezTo>
                  <a:pt x="2198064" y="437124"/>
                  <a:pt x="2217685" y="434455"/>
                  <a:pt x="2240165" y="442648"/>
                </a:cubicBezTo>
                <a:cubicBezTo>
                  <a:pt x="2243593" y="443982"/>
                  <a:pt x="2247594" y="443982"/>
                  <a:pt x="2251404" y="444172"/>
                </a:cubicBezTo>
                <a:cubicBezTo>
                  <a:pt x="2312370" y="448172"/>
                  <a:pt x="2373330" y="450650"/>
                  <a:pt x="2433912" y="456746"/>
                </a:cubicBezTo>
                <a:cubicBezTo>
                  <a:pt x="2458485" y="459223"/>
                  <a:pt x="2482107" y="470081"/>
                  <a:pt x="2506302" y="476939"/>
                </a:cubicBezTo>
                <a:cubicBezTo>
                  <a:pt x="2511256" y="478273"/>
                  <a:pt x="2516783" y="480369"/>
                  <a:pt x="2521735" y="479415"/>
                </a:cubicBezTo>
                <a:cubicBezTo>
                  <a:pt x="2575647" y="469891"/>
                  <a:pt x="2626132" y="483797"/>
                  <a:pt x="2675854" y="502086"/>
                </a:cubicBezTo>
                <a:cubicBezTo>
                  <a:pt x="2680996" y="503992"/>
                  <a:pt x="2687282" y="503419"/>
                  <a:pt x="2692998" y="503038"/>
                </a:cubicBezTo>
                <a:cubicBezTo>
                  <a:pt x="2709003" y="501706"/>
                  <a:pt x="2726337" y="495038"/>
                  <a:pt x="2740816" y="499037"/>
                </a:cubicBezTo>
                <a:cubicBezTo>
                  <a:pt x="2779297" y="510088"/>
                  <a:pt x="2817398" y="523423"/>
                  <a:pt x="2853596" y="540187"/>
                </a:cubicBezTo>
                <a:cubicBezTo>
                  <a:pt x="2890365" y="557142"/>
                  <a:pt x="2924464" y="571430"/>
                  <a:pt x="2966565" y="554286"/>
                </a:cubicBezTo>
                <a:cubicBezTo>
                  <a:pt x="2984472" y="547045"/>
                  <a:pt x="3008095" y="552190"/>
                  <a:pt x="3028671" y="554094"/>
                </a:cubicBezTo>
                <a:cubicBezTo>
                  <a:pt x="3043720" y="555618"/>
                  <a:pt x="3058198" y="564192"/>
                  <a:pt x="3073059" y="564192"/>
                </a:cubicBezTo>
                <a:cubicBezTo>
                  <a:pt x="3112686" y="564192"/>
                  <a:pt x="3147927" y="574288"/>
                  <a:pt x="3182219" y="594862"/>
                </a:cubicBezTo>
                <a:cubicBezTo>
                  <a:pt x="3195557" y="602863"/>
                  <a:pt x="3216322" y="597529"/>
                  <a:pt x="3233656" y="599625"/>
                </a:cubicBezTo>
                <a:cubicBezTo>
                  <a:pt x="3251947" y="602101"/>
                  <a:pt x="3270804" y="604387"/>
                  <a:pt x="3288332" y="609914"/>
                </a:cubicBezTo>
                <a:cubicBezTo>
                  <a:pt x="3333672" y="624392"/>
                  <a:pt x="3378441" y="640774"/>
                  <a:pt x="3423591" y="656015"/>
                </a:cubicBezTo>
                <a:cubicBezTo>
                  <a:pt x="3460738" y="668590"/>
                  <a:pt x="3497317" y="658683"/>
                  <a:pt x="3534084" y="653349"/>
                </a:cubicBezTo>
                <a:cubicBezTo>
                  <a:pt x="3557137" y="649919"/>
                  <a:pt x="3578662" y="641727"/>
                  <a:pt x="3604571" y="653918"/>
                </a:cubicBezTo>
                <a:cubicBezTo>
                  <a:pt x="3629338" y="665541"/>
                  <a:pt x="3660771" y="662873"/>
                  <a:pt x="3688586" y="669160"/>
                </a:cubicBezTo>
                <a:cubicBezTo>
                  <a:pt x="3712020" y="674494"/>
                  <a:pt x="3734687" y="683068"/>
                  <a:pt x="3757358" y="691450"/>
                </a:cubicBezTo>
                <a:cubicBezTo>
                  <a:pt x="3788221" y="702881"/>
                  <a:pt x="3818700" y="714881"/>
                  <a:pt x="3852421" y="709167"/>
                </a:cubicBezTo>
                <a:cubicBezTo>
                  <a:pt x="3890714" y="702689"/>
                  <a:pt x="3917001" y="727073"/>
                  <a:pt x="3947104" y="743267"/>
                </a:cubicBezTo>
                <a:cubicBezTo>
                  <a:pt x="3967869" y="754316"/>
                  <a:pt x="3990538" y="762509"/>
                  <a:pt x="4013208" y="769367"/>
                </a:cubicBezTo>
                <a:cubicBezTo>
                  <a:pt x="4043497" y="778321"/>
                  <a:pt x="4074740" y="783655"/>
                  <a:pt x="4105222" y="792417"/>
                </a:cubicBezTo>
                <a:cubicBezTo>
                  <a:pt x="4151325" y="805561"/>
                  <a:pt x="4198001" y="815850"/>
                  <a:pt x="4246006" y="808610"/>
                </a:cubicBezTo>
                <a:cubicBezTo>
                  <a:pt x="4268105" y="805372"/>
                  <a:pt x="4288682" y="805561"/>
                  <a:pt x="4310779" y="810326"/>
                </a:cubicBezTo>
                <a:cubicBezTo>
                  <a:pt x="4346974" y="818136"/>
                  <a:pt x="4384123" y="819089"/>
                  <a:pt x="4413272" y="848235"/>
                </a:cubicBezTo>
                <a:cubicBezTo>
                  <a:pt x="4423558" y="858524"/>
                  <a:pt x="4442037" y="861190"/>
                  <a:pt x="4457087" y="866524"/>
                </a:cubicBezTo>
                <a:cubicBezTo>
                  <a:pt x="4474424" y="872812"/>
                  <a:pt x="4487186" y="869572"/>
                  <a:pt x="4496523" y="851284"/>
                </a:cubicBezTo>
                <a:cubicBezTo>
                  <a:pt x="4500713" y="843093"/>
                  <a:pt x="4512715" y="835091"/>
                  <a:pt x="4522050" y="833757"/>
                </a:cubicBezTo>
                <a:cubicBezTo>
                  <a:pt x="4550055" y="829757"/>
                  <a:pt x="4575773" y="835663"/>
                  <a:pt x="4602824" y="848618"/>
                </a:cubicBezTo>
                <a:cubicBezTo>
                  <a:pt x="4628161" y="860810"/>
                  <a:pt x="4659786" y="859476"/>
                  <a:pt x="4688553" y="864238"/>
                </a:cubicBezTo>
                <a:cubicBezTo>
                  <a:pt x="4708936" y="867668"/>
                  <a:pt x="4729321" y="874716"/>
                  <a:pt x="4749895" y="874716"/>
                </a:cubicBezTo>
                <a:cubicBezTo>
                  <a:pt x="4775424" y="874716"/>
                  <a:pt x="4800761" y="868620"/>
                  <a:pt x="4826480" y="866334"/>
                </a:cubicBezTo>
                <a:cubicBezTo>
                  <a:pt x="4846482" y="864430"/>
                  <a:pt x="4866867" y="865192"/>
                  <a:pt x="4886870" y="862906"/>
                </a:cubicBezTo>
                <a:cubicBezTo>
                  <a:pt x="4903254" y="861190"/>
                  <a:pt x="4919447" y="856810"/>
                  <a:pt x="4935639" y="853190"/>
                </a:cubicBezTo>
                <a:cubicBezTo>
                  <a:pt x="4941546" y="851856"/>
                  <a:pt x="4947452" y="846711"/>
                  <a:pt x="4952784" y="847473"/>
                </a:cubicBezTo>
                <a:cubicBezTo>
                  <a:pt x="5005745" y="855666"/>
                  <a:pt x="5043847" y="819089"/>
                  <a:pt x="5088617" y="802896"/>
                </a:cubicBezTo>
                <a:cubicBezTo>
                  <a:pt x="5135672" y="785749"/>
                  <a:pt x="5181204" y="759461"/>
                  <a:pt x="5233781" y="767271"/>
                </a:cubicBezTo>
                <a:cubicBezTo>
                  <a:pt x="5265596" y="772033"/>
                  <a:pt x="5296267" y="783083"/>
                  <a:pt x="5327893" y="789752"/>
                </a:cubicBezTo>
                <a:cubicBezTo>
                  <a:pt x="5339132" y="792038"/>
                  <a:pt x="5351705" y="791656"/>
                  <a:pt x="5362946" y="789370"/>
                </a:cubicBezTo>
                <a:cubicBezTo>
                  <a:pt x="5417240" y="778891"/>
                  <a:pt x="5470771" y="777367"/>
                  <a:pt x="5524115" y="794514"/>
                </a:cubicBezTo>
                <a:cubicBezTo>
                  <a:pt x="5533257" y="797372"/>
                  <a:pt x="5542974" y="800038"/>
                  <a:pt x="5552500" y="800038"/>
                </a:cubicBezTo>
                <a:cubicBezTo>
                  <a:pt x="5604697" y="800038"/>
                  <a:pt x="5655944" y="796038"/>
                  <a:pt x="5705857" y="777367"/>
                </a:cubicBezTo>
                <a:cubicBezTo>
                  <a:pt x="5722622" y="771080"/>
                  <a:pt x="5743006" y="775081"/>
                  <a:pt x="5761485" y="773557"/>
                </a:cubicBezTo>
                <a:cubicBezTo>
                  <a:pt x="5778629" y="772224"/>
                  <a:pt x="5796156" y="771653"/>
                  <a:pt x="5812731" y="767271"/>
                </a:cubicBezTo>
                <a:cubicBezTo>
                  <a:pt x="5836925" y="760795"/>
                  <a:pt x="5859404" y="760033"/>
                  <a:pt x="5884361" y="765747"/>
                </a:cubicBezTo>
                <a:cubicBezTo>
                  <a:pt x="5908174" y="771080"/>
                  <a:pt x="5933892" y="768415"/>
                  <a:pt x="5958660" y="768605"/>
                </a:cubicBezTo>
                <a:cubicBezTo>
                  <a:pt x="5986282" y="768795"/>
                  <a:pt x="6013906" y="768984"/>
                  <a:pt x="6041528" y="768033"/>
                </a:cubicBezTo>
                <a:cubicBezTo>
                  <a:pt x="6052579" y="767653"/>
                  <a:pt x="6065151" y="760033"/>
                  <a:pt x="6074297" y="763081"/>
                </a:cubicBezTo>
                <a:cubicBezTo>
                  <a:pt x="6103824" y="773366"/>
                  <a:pt x="6133353" y="760985"/>
                  <a:pt x="6162880" y="766509"/>
                </a:cubicBezTo>
                <a:cubicBezTo>
                  <a:pt x="6177360" y="769367"/>
                  <a:pt x="6193743" y="761557"/>
                  <a:pt x="6209364" y="760795"/>
                </a:cubicBezTo>
                <a:cubicBezTo>
                  <a:pt x="6234892" y="759461"/>
                  <a:pt x="6260419" y="760033"/>
                  <a:pt x="6285948" y="759651"/>
                </a:cubicBezTo>
                <a:cubicBezTo>
                  <a:pt x="6294330" y="759461"/>
                  <a:pt x="6302523" y="758699"/>
                  <a:pt x="6310905" y="758316"/>
                </a:cubicBezTo>
                <a:cubicBezTo>
                  <a:pt x="6318335" y="757936"/>
                  <a:pt x="6326145" y="756222"/>
                  <a:pt x="6333194" y="757554"/>
                </a:cubicBezTo>
                <a:cubicBezTo>
                  <a:pt x="6358723" y="762318"/>
                  <a:pt x="6383869" y="770129"/>
                  <a:pt x="6409586" y="773177"/>
                </a:cubicBezTo>
                <a:cubicBezTo>
                  <a:pt x="6431875" y="775843"/>
                  <a:pt x="6454928" y="772224"/>
                  <a:pt x="6477407" y="774129"/>
                </a:cubicBezTo>
                <a:cubicBezTo>
                  <a:pt x="6517032" y="777367"/>
                  <a:pt x="6556657" y="783083"/>
                  <a:pt x="6596283" y="786703"/>
                </a:cubicBezTo>
                <a:cubicBezTo>
                  <a:pt x="6604857" y="787465"/>
                  <a:pt x="6613809" y="782701"/>
                  <a:pt x="6622573" y="782321"/>
                </a:cubicBezTo>
                <a:cubicBezTo>
                  <a:pt x="6650006" y="781369"/>
                  <a:pt x="6677439" y="781177"/>
                  <a:pt x="6704872" y="780607"/>
                </a:cubicBezTo>
                <a:cubicBezTo>
                  <a:pt x="6720493" y="780415"/>
                  <a:pt x="6736305" y="780987"/>
                  <a:pt x="6751738" y="779273"/>
                </a:cubicBezTo>
                <a:cubicBezTo>
                  <a:pt x="6772120" y="776987"/>
                  <a:pt x="6790599" y="773557"/>
                  <a:pt x="6809650" y="788417"/>
                </a:cubicBezTo>
                <a:cubicBezTo>
                  <a:pt x="6816984" y="794180"/>
                  <a:pt x="6824819" y="797942"/>
                  <a:pt x="6832976" y="800428"/>
                </a:cubicBez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Thought Bubble: Cloud 4">
            <a:extLst>
              <a:ext uri="{FF2B5EF4-FFF2-40B4-BE49-F238E27FC236}">
                <a16:creationId xmlns:a16="http://schemas.microsoft.com/office/drawing/2014/main" id="{1D778676-3F18-7A41-E403-CC88BD2C66EC}"/>
              </a:ext>
            </a:extLst>
          </p:cNvPr>
          <p:cNvSpPr/>
          <p:nvPr/>
        </p:nvSpPr>
        <p:spPr>
          <a:xfrm>
            <a:off x="4240795" y="-1089"/>
            <a:ext cx="4076275" cy="1732101"/>
          </a:xfrm>
          <a:prstGeom prst="cloud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Is the ultimate goal always commercial?</a:t>
            </a:r>
          </a:p>
        </p:txBody>
      </p:sp>
    </p:spTree>
    <p:extLst>
      <p:ext uri="{BB962C8B-B14F-4D97-AF65-F5344CB8AC3E}">
        <p14:creationId xmlns:p14="http://schemas.microsoft.com/office/powerpoint/2010/main" val="16366359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fade">
                                      <p:cBhvr>
                                        <p:cTn id="14" dur="1000"/>
                                        <p:tgtEl>
                                          <p:spTgt spid="5"/>
                                        </p:tgtEl>
                                      </p:cBhvr>
                                    </p:animEffect>
                                    <p:anim calcmode="lin" valueType="num">
                                      <p:cBhvr>
                                        <p:cTn id="15" dur="1000" fill="hold"/>
                                        <p:tgtEl>
                                          <p:spTgt spid="5"/>
                                        </p:tgtEl>
                                        <p:attrNameLst>
                                          <p:attrName>ppt_x</p:attrName>
                                        </p:attrNameLst>
                                      </p:cBhvr>
                                      <p:tavLst>
                                        <p:tav tm="0">
                                          <p:val>
                                            <p:strVal val="#ppt_x"/>
                                          </p:val>
                                        </p:tav>
                                        <p:tav tm="100000">
                                          <p:val>
                                            <p:strVal val="#ppt_x"/>
                                          </p:val>
                                        </p:tav>
                                      </p:tavLst>
                                    </p:anim>
                                    <p:anim calcmode="lin" valueType="num">
                                      <p:cBhvr>
                                        <p:cTn id="16"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3">
            <a:extLst>
              <a:ext uri="{FF2B5EF4-FFF2-40B4-BE49-F238E27FC236}">
                <a16:creationId xmlns:a16="http://schemas.microsoft.com/office/drawing/2014/main" id="{BB1B243D-D1FA-AFB4-A51C-E6FCCCAE4FD0}"/>
              </a:ext>
            </a:extLst>
          </p:cNvPr>
          <p:cNvSpPr>
            <a:spLocks noGrp="1"/>
          </p:cNvSpPr>
          <p:nvPr>
            <p:ph type="subTitle" idx="1"/>
          </p:nvPr>
        </p:nvSpPr>
        <p:spPr>
          <a:xfrm>
            <a:off x="1049548" y="381510"/>
            <a:ext cx="9618452" cy="4876290"/>
          </a:xfrm>
        </p:spPr>
        <p:txBody>
          <a:bodyPr vert="horz" lIns="91440" tIns="45720" rIns="91440" bIns="45720" rtlCol="0" anchor="t">
            <a:normAutofit/>
          </a:bodyPr>
          <a:lstStyle/>
          <a:p>
            <a:pPr algn="l"/>
            <a:r>
              <a:rPr lang="en-GB" sz="2800" dirty="0">
                <a:solidFill>
                  <a:srgbClr val="000000"/>
                </a:solidFill>
                <a:latin typeface="Arial"/>
                <a:cs typeface="Arial"/>
              </a:rPr>
              <a:t>               Business formation and ownership </a:t>
            </a:r>
            <a:endParaRPr lang="en-US" sz="2800" dirty="0">
              <a:solidFill>
                <a:srgbClr val="000000"/>
              </a:solidFill>
              <a:latin typeface="Arial"/>
              <a:cs typeface="Arial"/>
            </a:endParaRPr>
          </a:p>
          <a:p>
            <a:pPr algn="l"/>
            <a:r>
              <a:rPr lang="en-GB" sz="2800" dirty="0">
                <a:solidFill>
                  <a:srgbClr val="444444"/>
                </a:solidFill>
                <a:ea typeface="+mn-lt"/>
                <a:cs typeface="+mn-lt"/>
              </a:rPr>
              <a:t>Ther are many forms of businesses. The most common forms of business organisation are.</a:t>
            </a:r>
            <a:endParaRPr lang="en-GB" sz="2800" dirty="0"/>
          </a:p>
          <a:p>
            <a:pPr algn="l"/>
            <a:r>
              <a:rPr lang="en-GB" sz="2800" b="1" dirty="0">
                <a:solidFill>
                  <a:srgbClr val="444444"/>
                </a:solidFill>
                <a:ea typeface="+mn-lt"/>
                <a:cs typeface="+mn-lt"/>
              </a:rPr>
              <a:t>Sole Proprietorship –</a:t>
            </a:r>
            <a:r>
              <a:rPr lang="en-GB" sz="2800" dirty="0">
                <a:solidFill>
                  <a:srgbClr val="444444"/>
                </a:solidFill>
                <a:ea typeface="+mn-lt"/>
                <a:cs typeface="+mn-lt"/>
              </a:rPr>
              <a:t> This is the traditional and popular form of business organization. </a:t>
            </a:r>
          </a:p>
          <a:p>
            <a:pPr marL="457200" indent="-457200" algn="l">
              <a:buChar char="•"/>
            </a:pPr>
            <a:r>
              <a:rPr lang="en-GB" sz="2800" dirty="0">
                <a:solidFill>
                  <a:srgbClr val="444444"/>
                </a:solidFill>
                <a:ea typeface="+mn-lt"/>
                <a:cs typeface="+mn-lt"/>
              </a:rPr>
              <a:t>Its formation is simple, and the owner controls the complete operations of a business and is liable for all financial burdens and debts. </a:t>
            </a:r>
          </a:p>
          <a:p>
            <a:pPr marL="457200" indent="-457200" algn="l">
              <a:buChar char="•"/>
            </a:pPr>
            <a:r>
              <a:rPr lang="en-GB" sz="2800" dirty="0">
                <a:solidFill>
                  <a:srgbClr val="444444"/>
                </a:solidFill>
                <a:ea typeface="+mn-lt"/>
                <a:cs typeface="+mn-lt"/>
              </a:rPr>
              <a:t>Sole proprietors have the right to operate any category of business. </a:t>
            </a:r>
            <a:endParaRPr lang="en-GB" sz="2800" dirty="0">
              <a:solidFill>
                <a:srgbClr val="444444"/>
              </a:solidFill>
            </a:endParaRPr>
          </a:p>
          <a:p>
            <a:pPr marL="457200" indent="-457200" algn="l">
              <a:buChar char="•"/>
            </a:pPr>
            <a:endParaRPr lang="en-GB" sz="2800" b="1" dirty="0">
              <a:solidFill>
                <a:srgbClr val="262626"/>
              </a:solidFill>
            </a:endParaRPr>
          </a:p>
          <a:p>
            <a:pPr algn="l"/>
            <a:endParaRPr lang="en-GB" sz="1200" dirty="0">
              <a:solidFill>
                <a:srgbClr val="262626"/>
              </a:solidFill>
            </a:endParaRPr>
          </a:p>
          <a:p>
            <a:endParaRPr lang="en-GB" dirty="0"/>
          </a:p>
        </p:txBody>
      </p:sp>
    </p:spTree>
    <p:extLst>
      <p:ext uri="{BB962C8B-B14F-4D97-AF65-F5344CB8AC3E}">
        <p14:creationId xmlns:p14="http://schemas.microsoft.com/office/powerpoint/2010/main" val="339224188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3">
            <a:extLst>
              <a:ext uri="{FF2B5EF4-FFF2-40B4-BE49-F238E27FC236}">
                <a16:creationId xmlns:a16="http://schemas.microsoft.com/office/drawing/2014/main" id="{BB1B243D-D1FA-AFB4-A51C-E6FCCCAE4FD0}"/>
              </a:ext>
            </a:extLst>
          </p:cNvPr>
          <p:cNvSpPr>
            <a:spLocks noGrp="1"/>
          </p:cNvSpPr>
          <p:nvPr>
            <p:ph type="subTitle" idx="1"/>
          </p:nvPr>
        </p:nvSpPr>
        <p:spPr>
          <a:xfrm>
            <a:off x="1049548" y="309624"/>
            <a:ext cx="10567357" cy="6385911"/>
          </a:xfrm>
        </p:spPr>
        <p:txBody>
          <a:bodyPr vert="horz" lIns="91440" tIns="45720" rIns="91440" bIns="45720" rtlCol="0" anchor="t">
            <a:normAutofit/>
          </a:bodyPr>
          <a:lstStyle/>
          <a:p>
            <a:pPr algn="l"/>
            <a:r>
              <a:rPr lang="en-GB" sz="2800" dirty="0">
                <a:solidFill>
                  <a:srgbClr val="000000"/>
                </a:solidFill>
                <a:latin typeface="Arial"/>
                <a:cs typeface="Arial"/>
              </a:rPr>
              <a:t>                  Business formation and ownership </a:t>
            </a:r>
            <a:endParaRPr lang="en-US" sz="2800" dirty="0">
              <a:solidFill>
                <a:srgbClr val="000000"/>
              </a:solidFill>
              <a:latin typeface="Arial"/>
              <a:cs typeface="Arial"/>
            </a:endParaRPr>
          </a:p>
          <a:p>
            <a:pPr algn="l"/>
            <a:r>
              <a:rPr lang="en-GB" sz="2800" b="1" dirty="0">
                <a:solidFill>
                  <a:srgbClr val="444444"/>
                </a:solidFill>
                <a:ea typeface="+mn-lt"/>
                <a:cs typeface="+mn-lt"/>
              </a:rPr>
              <a:t>Partnership – </a:t>
            </a:r>
            <a:r>
              <a:rPr lang="en-GB" sz="2800" dirty="0">
                <a:solidFill>
                  <a:srgbClr val="444444"/>
                </a:solidFill>
                <a:ea typeface="+mn-lt"/>
                <a:cs typeface="+mn-lt"/>
              </a:rPr>
              <a:t>In partnership, two or more individuals come together to start a business. </a:t>
            </a:r>
            <a:endParaRPr lang="en-GB" sz="2800" dirty="0">
              <a:solidFill>
                <a:srgbClr val="000000"/>
              </a:solidFill>
              <a:ea typeface="+mn-lt"/>
              <a:cs typeface="+mn-lt"/>
            </a:endParaRPr>
          </a:p>
          <a:p>
            <a:pPr marL="285750" indent="-285750" algn="l">
              <a:buFont typeface="Arial"/>
              <a:buChar char="•"/>
            </a:pPr>
            <a:endParaRPr lang="en-GB" sz="2800" dirty="0">
              <a:solidFill>
                <a:srgbClr val="444444"/>
              </a:solidFill>
              <a:ea typeface="+mn-lt"/>
              <a:cs typeface="+mn-lt"/>
            </a:endParaRPr>
          </a:p>
          <a:p>
            <a:pPr marL="285750" indent="-285750" algn="l">
              <a:buFont typeface="Arial"/>
              <a:buChar char="•"/>
            </a:pPr>
            <a:r>
              <a:rPr lang="en-GB" sz="2800" dirty="0">
                <a:solidFill>
                  <a:srgbClr val="444444"/>
                </a:solidFill>
                <a:ea typeface="+mn-lt"/>
                <a:cs typeface="+mn-lt"/>
              </a:rPr>
              <a:t>Each individual gives their share of capital, property, employment or experience, and expects some profits or losses from the business share. </a:t>
            </a:r>
            <a:endParaRPr lang="en-GB" sz="2800" dirty="0">
              <a:solidFill>
                <a:srgbClr val="000000"/>
              </a:solidFill>
              <a:ea typeface="+mn-lt"/>
              <a:cs typeface="+mn-lt"/>
            </a:endParaRPr>
          </a:p>
          <a:p>
            <a:pPr marL="285750" indent="-285750" algn="l">
              <a:buFont typeface="Arial"/>
              <a:buChar char="•"/>
            </a:pPr>
            <a:endParaRPr lang="en-GB" sz="2800" dirty="0">
              <a:solidFill>
                <a:srgbClr val="444444"/>
              </a:solidFill>
              <a:ea typeface="+mn-lt"/>
              <a:cs typeface="+mn-lt"/>
            </a:endParaRPr>
          </a:p>
          <a:p>
            <a:pPr marL="285750" indent="-285750" algn="l">
              <a:buFont typeface="Arial"/>
              <a:buChar char="•"/>
            </a:pPr>
            <a:r>
              <a:rPr lang="en-GB" sz="2800" dirty="0">
                <a:solidFill>
                  <a:srgbClr val="444444"/>
                </a:solidFill>
                <a:ea typeface="+mn-lt"/>
                <a:cs typeface="+mn-lt"/>
              </a:rPr>
              <a:t>All the partners must report their percentage of share on the tax return.</a:t>
            </a:r>
          </a:p>
          <a:p>
            <a:pPr algn="l"/>
            <a:endParaRPr lang="en-GB" sz="2800" dirty="0">
              <a:solidFill>
                <a:srgbClr val="444444"/>
              </a:solidFill>
            </a:endParaRPr>
          </a:p>
          <a:p>
            <a:pPr algn="l"/>
            <a:endParaRPr lang="en-GB" sz="2800" dirty="0">
              <a:solidFill>
                <a:srgbClr val="444444"/>
              </a:solidFill>
            </a:endParaRPr>
          </a:p>
          <a:p>
            <a:pPr algn="l"/>
            <a:endParaRPr lang="en-GB" sz="2800" b="1" dirty="0">
              <a:solidFill>
                <a:srgbClr val="262626"/>
              </a:solidFill>
            </a:endParaRPr>
          </a:p>
          <a:p>
            <a:pPr algn="l"/>
            <a:endParaRPr lang="en-GB" sz="2800" dirty="0">
              <a:solidFill>
                <a:srgbClr val="262626"/>
              </a:solidFill>
            </a:endParaRPr>
          </a:p>
          <a:p>
            <a:endParaRPr lang="en-GB" dirty="0"/>
          </a:p>
        </p:txBody>
      </p:sp>
    </p:spTree>
    <p:extLst>
      <p:ext uri="{BB962C8B-B14F-4D97-AF65-F5344CB8AC3E}">
        <p14:creationId xmlns:p14="http://schemas.microsoft.com/office/powerpoint/2010/main" val="72275407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3">
            <a:extLst>
              <a:ext uri="{FF2B5EF4-FFF2-40B4-BE49-F238E27FC236}">
                <a16:creationId xmlns:a16="http://schemas.microsoft.com/office/drawing/2014/main" id="{BB1B243D-D1FA-AFB4-A51C-E6FCCCAE4FD0}"/>
              </a:ext>
            </a:extLst>
          </p:cNvPr>
          <p:cNvSpPr>
            <a:spLocks noGrp="1"/>
          </p:cNvSpPr>
          <p:nvPr>
            <p:ph type="subTitle" idx="1"/>
          </p:nvPr>
        </p:nvSpPr>
        <p:spPr>
          <a:xfrm>
            <a:off x="158152" y="-6679"/>
            <a:ext cx="10783018" cy="6457799"/>
          </a:xfrm>
        </p:spPr>
        <p:txBody>
          <a:bodyPr vert="horz" lIns="91440" tIns="45720" rIns="91440" bIns="45720" rtlCol="0" anchor="t">
            <a:normAutofit/>
          </a:bodyPr>
          <a:lstStyle/>
          <a:p>
            <a:pPr algn="l"/>
            <a:r>
              <a:rPr lang="en-GB" sz="2800" dirty="0">
                <a:solidFill>
                  <a:srgbClr val="000000"/>
                </a:solidFill>
                <a:latin typeface="Arial"/>
                <a:cs typeface="Arial"/>
              </a:rPr>
              <a:t>                          Business formation and ownership </a:t>
            </a:r>
            <a:endParaRPr lang="en-US" sz="2800" dirty="0">
              <a:solidFill>
                <a:srgbClr val="000000"/>
              </a:solidFill>
              <a:latin typeface="Arial"/>
              <a:cs typeface="Arial"/>
            </a:endParaRPr>
          </a:p>
          <a:p>
            <a:pPr algn="l"/>
            <a:endParaRPr lang="en-GB" sz="2800" b="1" dirty="0">
              <a:solidFill>
                <a:srgbClr val="444444"/>
              </a:solidFill>
              <a:ea typeface="+mn-lt"/>
              <a:cs typeface="+mn-lt"/>
            </a:endParaRPr>
          </a:p>
          <a:p>
            <a:pPr algn="l"/>
            <a:r>
              <a:rPr lang="en-GB" sz="2800" b="1" dirty="0">
                <a:solidFill>
                  <a:srgbClr val="444444"/>
                </a:solidFill>
                <a:ea typeface="+mn-lt"/>
                <a:cs typeface="+mn-lt"/>
              </a:rPr>
              <a:t>Limited Company (Ltd.) </a:t>
            </a:r>
            <a:r>
              <a:rPr lang="en-GB" sz="2800" dirty="0"/>
              <a:t>– A business that is legally separate from its owners. The owners usually have limited personal responsibility for the company’s debts.</a:t>
            </a:r>
          </a:p>
        </p:txBody>
      </p:sp>
      <p:pic>
        <p:nvPicPr>
          <p:cNvPr id="6" name="Picture 5" descr="What is a Company Limited by Shares | Quality Company Formations">
            <a:extLst>
              <a:ext uri="{FF2B5EF4-FFF2-40B4-BE49-F238E27FC236}">
                <a16:creationId xmlns:a16="http://schemas.microsoft.com/office/drawing/2014/main" id="{8CAE827D-76C5-F745-5D3A-589531195512}"/>
              </a:ext>
            </a:extLst>
          </p:cNvPr>
          <p:cNvPicPr>
            <a:picLocks noChangeAspect="1"/>
          </p:cNvPicPr>
          <p:nvPr/>
        </p:nvPicPr>
        <p:blipFill>
          <a:blip r:embed="rId2"/>
          <a:stretch>
            <a:fillRect/>
          </a:stretch>
        </p:blipFill>
        <p:spPr>
          <a:xfrm>
            <a:off x="3052286" y="2286000"/>
            <a:ext cx="9139714" cy="4569857"/>
          </a:xfrm>
          <a:prstGeom prst="rect">
            <a:avLst/>
          </a:prstGeom>
        </p:spPr>
      </p:pic>
    </p:spTree>
    <p:extLst>
      <p:ext uri="{BB962C8B-B14F-4D97-AF65-F5344CB8AC3E}">
        <p14:creationId xmlns:p14="http://schemas.microsoft.com/office/powerpoint/2010/main" val="305152411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Freeform: Shape 10">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Isosceles Triangle 18">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Isosceles Triangle 20">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Content Placeholder 3">
            <a:extLst>
              <a:ext uri="{FF2B5EF4-FFF2-40B4-BE49-F238E27FC236}">
                <a16:creationId xmlns:a16="http://schemas.microsoft.com/office/drawing/2014/main" id="{E974E4CE-8CF7-218F-4A6B-E59B2CECFFB3}"/>
              </a:ext>
            </a:extLst>
          </p:cNvPr>
          <p:cNvGraphicFramePr>
            <a:graphicFrameLocks noGrp="1"/>
          </p:cNvGraphicFramePr>
          <p:nvPr>
            <p:ph idx="1"/>
            <p:extLst>
              <p:ext uri="{D42A27DB-BD31-4B8C-83A1-F6EECF244321}">
                <p14:modId xmlns:p14="http://schemas.microsoft.com/office/powerpoint/2010/main" val="3726894622"/>
              </p:ext>
            </p:extLst>
          </p:nvPr>
        </p:nvGraphicFramePr>
        <p:xfrm>
          <a:off x="643467" y="984885"/>
          <a:ext cx="10905068" cy="4888230"/>
        </p:xfrm>
        <a:graphic>
          <a:graphicData uri="http://schemas.openxmlformats.org/drawingml/2006/table">
            <a:tbl>
              <a:tblPr>
                <a:solidFill>
                  <a:schemeClr val="bg1">
                    <a:lumMod val="95000"/>
                  </a:schemeClr>
                </a:solidFill>
              </a:tblPr>
              <a:tblGrid>
                <a:gridCol w="2997712">
                  <a:extLst>
                    <a:ext uri="{9D8B030D-6E8A-4147-A177-3AD203B41FA5}">
                      <a16:colId xmlns:a16="http://schemas.microsoft.com/office/drawing/2014/main" val="520720288"/>
                    </a:ext>
                  </a:extLst>
                </a:gridCol>
                <a:gridCol w="3986983">
                  <a:extLst>
                    <a:ext uri="{9D8B030D-6E8A-4147-A177-3AD203B41FA5}">
                      <a16:colId xmlns:a16="http://schemas.microsoft.com/office/drawing/2014/main" val="1048489750"/>
                    </a:ext>
                  </a:extLst>
                </a:gridCol>
                <a:gridCol w="3920373">
                  <a:extLst>
                    <a:ext uri="{9D8B030D-6E8A-4147-A177-3AD203B41FA5}">
                      <a16:colId xmlns:a16="http://schemas.microsoft.com/office/drawing/2014/main" val="1824180345"/>
                    </a:ext>
                  </a:extLst>
                </a:gridCol>
              </a:tblGrid>
              <a:tr h="582609">
                <a:tc>
                  <a:txBody>
                    <a:bodyPr/>
                    <a:lstStyle/>
                    <a:p>
                      <a:pPr>
                        <a:buNone/>
                      </a:pPr>
                      <a:r>
                        <a:rPr lang="en-GB" sz="1900" b="1" cap="none" spc="0">
                          <a:solidFill>
                            <a:schemeClr val="accent2"/>
                          </a:solidFill>
                        </a:rPr>
                        <a:t>Business type</a:t>
                      </a:r>
                      <a:endParaRPr lang="en-GB" sz="1900" cap="none" spc="0">
                        <a:solidFill>
                          <a:schemeClr val="accent2"/>
                        </a:solidFill>
                      </a:endParaRPr>
                    </a:p>
                  </a:txBody>
                  <a:tcPr marL="99470" marR="142100" marT="28420" marB="213150" anchor="ctr">
                    <a:lnL w="12700" cap="flat" cmpd="sng" algn="ctr">
                      <a:solidFill>
                        <a:schemeClr val="accent1"/>
                      </a:solidFill>
                      <a:prstDash val="solid"/>
                    </a:lnL>
                    <a:lnR w="12700" cmpd="sng">
                      <a:noFill/>
                      <a:prstDash val="solid"/>
                    </a:lnR>
                    <a:lnT w="9525" cap="flat" cmpd="sng" algn="ctr">
                      <a:noFill/>
                      <a:prstDash val="solid"/>
                    </a:lnT>
                    <a:lnB w="12700" cmpd="sng">
                      <a:noFill/>
                      <a:prstDash val="solid"/>
                    </a:lnB>
                    <a:solidFill>
                      <a:schemeClr val="bg1">
                        <a:lumMod val="95000"/>
                      </a:schemeClr>
                    </a:solidFill>
                  </a:tcPr>
                </a:tc>
                <a:tc>
                  <a:txBody>
                    <a:bodyPr/>
                    <a:lstStyle/>
                    <a:p>
                      <a:pPr>
                        <a:buNone/>
                      </a:pPr>
                      <a:r>
                        <a:rPr lang="en-GB" sz="1900" b="1" cap="none" spc="0" dirty="0">
                          <a:solidFill>
                            <a:schemeClr val="accent2"/>
                          </a:solidFill>
                        </a:rPr>
                        <a:t>Explanation</a:t>
                      </a:r>
                      <a:endParaRPr lang="en-GB" sz="1900" cap="none" spc="0" dirty="0">
                        <a:solidFill>
                          <a:schemeClr val="accent2"/>
                        </a:solidFill>
                      </a:endParaRPr>
                    </a:p>
                  </a:txBody>
                  <a:tcPr marL="99470" marR="142100" marT="28420" marB="213150" anchor="ctr">
                    <a:lnL w="12700" cmpd="sng">
                      <a:noFill/>
                      <a:prstDash val="solid"/>
                    </a:lnL>
                    <a:lnR w="12700" cmpd="sng">
                      <a:noFill/>
                      <a:prstDash val="solid"/>
                    </a:lnR>
                    <a:lnT w="9525" cap="flat" cmpd="sng" algn="ctr">
                      <a:noFill/>
                      <a:prstDash val="solid"/>
                    </a:lnT>
                    <a:lnB w="12700" cmpd="sng">
                      <a:noFill/>
                      <a:prstDash val="solid"/>
                    </a:lnB>
                    <a:solidFill>
                      <a:schemeClr val="bg1">
                        <a:lumMod val="95000"/>
                      </a:schemeClr>
                    </a:solidFill>
                  </a:tcPr>
                </a:tc>
                <a:tc>
                  <a:txBody>
                    <a:bodyPr/>
                    <a:lstStyle/>
                    <a:p>
                      <a:pPr>
                        <a:buNone/>
                      </a:pPr>
                      <a:r>
                        <a:rPr lang="en-GB" sz="1900" b="1" cap="none" spc="0" dirty="0">
                          <a:solidFill>
                            <a:schemeClr val="accent2"/>
                          </a:solidFill>
                        </a:rPr>
                        <a:t>Example</a:t>
                      </a:r>
                      <a:endParaRPr lang="en-GB" sz="1900" cap="none" spc="0" dirty="0">
                        <a:solidFill>
                          <a:schemeClr val="accent2"/>
                        </a:solidFill>
                      </a:endParaRPr>
                    </a:p>
                  </a:txBody>
                  <a:tcPr marL="99470" marR="142100" marT="28420" marB="213150" anchor="ctr">
                    <a:lnL w="12700" cmpd="sng">
                      <a:noFill/>
                      <a:prstDash val="solid"/>
                    </a:lnL>
                    <a:lnR w="12700" cmpd="sng">
                      <a:noFill/>
                      <a:prstDash val="solid"/>
                    </a:lnR>
                    <a:lnT w="9525" cap="flat" cmpd="sng" algn="ctr">
                      <a:noFill/>
                      <a:prstDash val="solid"/>
                    </a:lnT>
                    <a:lnB w="12700" cmpd="sng">
                      <a:noFill/>
                      <a:prstDash val="solid"/>
                    </a:lnB>
                    <a:solidFill>
                      <a:schemeClr val="bg1">
                        <a:lumMod val="95000"/>
                      </a:schemeClr>
                    </a:solidFill>
                  </a:tcPr>
                </a:tc>
                <a:extLst>
                  <a:ext uri="{0D108BD9-81ED-4DB2-BD59-A6C34878D82A}">
                    <a16:rowId xmlns:a16="http://schemas.microsoft.com/office/drawing/2014/main" val="196890942"/>
                  </a:ext>
                </a:extLst>
              </a:tr>
              <a:tr h="1435207">
                <a:tc>
                  <a:txBody>
                    <a:bodyPr/>
                    <a:lstStyle/>
                    <a:p>
                      <a:pPr>
                        <a:buNone/>
                      </a:pPr>
                      <a:r>
                        <a:rPr lang="en-GB" sz="1900" b="1" cap="none" spc="0">
                          <a:solidFill>
                            <a:schemeClr val="tx1"/>
                          </a:solidFill>
                        </a:rPr>
                        <a:t>Sole Trader</a:t>
                      </a:r>
                      <a:endParaRPr lang="en-GB" sz="1900" cap="none" spc="0">
                        <a:solidFill>
                          <a:schemeClr val="tx1"/>
                        </a:solidFill>
                      </a:endParaRPr>
                    </a:p>
                  </a:txBody>
                  <a:tcPr marL="99470" marR="142100" marT="28420" marB="213150" anchor="ctr">
                    <a:lnL w="12700" cap="flat" cmpd="sng" algn="ctr">
                      <a:solidFill>
                        <a:schemeClr val="accent1"/>
                      </a:solid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pPr>
                        <a:buNone/>
                      </a:pPr>
                      <a:r>
                        <a:rPr lang="en-GB" sz="1900" cap="none" spc="0">
                          <a:solidFill>
                            <a:schemeClr val="tx1"/>
                          </a:solidFill>
                        </a:rPr>
                        <a:t>One person owns and runs the business. They keep the profits but are personally responsible for the debts.</a:t>
                      </a:r>
                    </a:p>
                  </a:txBody>
                  <a:tcPr marL="99470" marR="142100" marT="28420" marB="213150" anchor="ctr">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pPr>
                        <a:buNone/>
                      </a:pPr>
                      <a:r>
                        <a:rPr lang="en-GB" sz="1900" cap="none" spc="0">
                          <a:solidFill>
                            <a:schemeClr val="tx1"/>
                          </a:solidFill>
                        </a:rPr>
                        <a:t>A self-employed photographer or someone running a small café alone.</a:t>
                      </a:r>
                    </a:p>
                  </a:txBody>
                  <a:tcPr marL="99470" marR="142100" marT="28420" marB="213150" anchor="ctr">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extLst>
                  <a:ext uri="{0D108BD9-81ED-4DB2-BD59-A6C34878D82A}">
                    <a16:rowId xmlns:a16="http://schemas.microsoft.com/office/drawing/2014/main" val="2265838978"/>
                  </a:ext>
                </a:extLst>
              </a:tr>
              <a:tr h="1435207">
                <a:tc>
                  <a:txBody>
                    <a:bodyPr/>
                    <a:lstStyle/>
                    <a:p>
                      <a:pPr>
                        <a:buNone/>
                      </a:pPr>
                      <a:r>
                        <a:rPr lang="en-GB" sz="1900" b="1" cap="none" spc="0">
                          <a:solidFill>
                            <a:schemeClr val="tx1"/>
                          </a:solidFill>
                        </a:rPr>
                        <a:t>Partnership</a:t>
                      </a:r>
                      <a:endParaRPr lang="en-GB" sz="1900" cap="none" spc="0">
                        <a:solidFill>
                          <a:schemeClr val="tx1"/>
                        </a:solidFill>
                      </a:endParaRPr>
                    </a:p>
                  </a:txBody>
                  <a:tcPr marL="99470" marR="142100" marT="28420" marB="213150" anchor="ctr">
                    <a:lnL w="12700" cap="flat" cmpd="sng" algn="ctr">
                      <a:solidFill>
                        <a:schemeClr val="accent1"/>
                      </a:solid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pPr>
                        <a:buNone/>
                      </a:pPr>
                      <a:r>
                        <a:rPr lang="en-GB" sz="1900" cap="none" spc="0" dirty="0">
                          <a:solidFill>
                            <a:schemeClr val="tx1"/>
                          </a:solidFill>
                        </a:rPr>
                        <a:t>Two or more people own and run the business together. They share profits, decisions, and responsibilities.</a:t>
                      </a:r>
                    </a:p>
                  </a:txBody>
                  <a:tcPr marL="99470" marR="142100" marT="28420" marB="213150" anchor="ctr">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pPr>
                        <a:buNone/>
                      </a:pPr>
                      <a:r>
                        <a:rPr lang="en-GB" sz="1900" cap="none" spc="0">
                          <a:solidFill>
                            <a:schemeClr val="tx1"/>
                          </a:solidFill>
                        </a:rPr>
                        <a:t>Two chefs opening a restaurant together.</a:t>
                      </a:r>
                    </a:p>
                  </a:txBody>
                  <a:tcPr marL="99470" marR="142100" marT="28420" marB="213150" anchor="ctr">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extLst>
                  <a:ext uri="{0D108BD9-81ED-4DB2-BD59-A6C34878D82A}">
                    <a16:rowId xmlns:a16="http://schemas.microsoft.com/office/drawing/2014/main" val="1309645823"/>
                  </a:ext>
                </a:extLst>
              </a:tr>
              <a:tr h="1435207">
                <a:tc>
                  <a:txBody>
                    <a:bodyPr/>
                    <a:lstStyle/>
                    <a:p>
                      <a:pPr>
                        <a:buNone/>
                      </a:pPr>
                      <a:r>
                        <a:rPr lang="en-GB" sz="1900" b="1" cap="none" spc="0">
                          <a:solidFill>
                            <a:schemeClr val="tx1"/>
                          </a:solidFill>
                        </a:rPr>
                        <a:t>Limited Company (Ltd)</a:t>
                      </a:r>
                      <a:endParaRPr lang="en-GB" sz="1900" cap="none" spc="0">
                        <a:solidFill>
                          <a:schemeClr val="tx1"/>
                        </a:solidFill>
                      </a:endParaRPr>
                    </a:p>
                  </a:txBody>
                  <a:tcPr marL="99470" marR="142100" marT="28420" marB="213150" anchor="ctr">
                    <a:lnL w="12700" cap="flat" cmpd="sng" algn="ctr">
                      <a:solidFill>
                        <a:schemeClr val="accent1"/>
                      </a:solid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pPr>
                        <a:buNone/>
                      </a:pPr>
                      <a:r>
                        <a:rPr lang="en-GB" sz="1900" cap="none" spc="0">
                          <a:solidFill>
                            <a:schemeClr val="tx1"/>
                          </a:solidFill>
                        </a:rPr>
                        <a:t>The business is legally separate from its owners. The owners normally have limited personal responsibility for business debts.</a:t>
                      </a:r>
                    </a:p>
                  </a:txBody>
                  <a:tcPr marL="99470" marR="142100" marT="28420" marB="213150" anchor="ctr">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pPr>
                        <a:buNone/>
                      </a:pPr>
                      <a:r>
                        <a:rPr lang="en-GB" sz="1900" cap="none" spc="0" dirty="0">
                          <a:solidFill>
                            <a:schemeClr val="tx1"/>
                          </a:solidFill>
                        </a:rPr>
                        <a:t>A hotel or restaurant operating as </a:t>
                      </a:r>
                      <a:r>
                        <a:rPr lang="en-GB" sz="1900" b="1" cap="none" spc="0" dirty="0">
                          <a:solidFill>
                            <a:schemeClr val="tx1"/>
                          </a:solidFill>
                        </a:rPr>
                        <a:t>ABC Hospitality Ltd</a:t>
                      </a:r>
                      <a:r>
                        <a:rPr lang="en-GB" sz="1900" cap="none" spc="0" dirty="0">
                          <a:solidFill>
                            <a:schemeClr val="tx1"/>
                          </a:solidFill>
                        </a:rPr>
                        <a:t>.</a:t>
                      </a:r>
                    </a:p>
                  </a:txBody>
                  <a:tcPr marL="99470" marR="142100" marT="28420" marB="213150" anchor="ctr">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extLst>
                  <a:ext uri="{0D108BD9-81ED-4DB2-BD59-A6C34878D82A}">
                    <a16:rowId xmlns:a16="http://schemas.microsoft.com/office/drawing/2014/main" val="1973567342"/>
                  </a:ext>
                </a:extLst>
              </a:tr>
            </a:tbl>
          </a:graphicData>
        </a:graphic>
      </p:graphicFrame>
    </p:spTree>
    <p:extLst>
      <p:ext uri="{BB962C8B-B14F-4D97-AF65-F5344CB8AC3E}">
        <p14:creationId xmlns:p14="http://schemas.microsoft.com/office/powerpoint/2010/main" val="51121035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88ED9453-277C-204F-BD72-DCE03B1E8BBA}"/>
              </a:ext>
            </a:extLst>
          </p:cNvPr>
          <p:cNvSpPr>
            <a:spLocks noGrp="1"/>
          </p:cNvSpPr>
          <p:nvPr>
            <p:ph type="title" idx="4294967295"/>
          </p:nvPr>
        </p:nvSpPr>
        <p:spPr>
          <a:xfrm>
            <a:off x="469233" y="280485"/>
            <a:ext cx="4367463" cy="961691"/>
          </a:xfrm>
        </p:spPr>
        <p:txBody>
          <a:bodyPr/>
          <a:lstStyle/>
          <a:p>
            <a:r>
              <a:rPr lang="en-US"/>
              <a:t>Group Task</a:t>
            </a:r>
          </a:p>
        </p:txBody>
      </p:sp>
      <p:sp>
        <p:nvSpPr>
          <p:cNvPr id="6" name="TextBox 5">
            <a:extLst>
              <a:ext uri="{FF2B5EF4-FFF2-40B4-BE49-F238E27FC236}">
                <a16:creationId xmlns:a16="http://schemas.microsoft.com/office/drawing/2014/main" id="{49F0F81E-EA81-96EC-491A-239E29DA432A}"/>
              </a:ext>
            </a:extLst>
          </p:cNvPr>
          <p:cNvSpPr txBox="1"/>
          <p:nvPr/>
        </p:nvSpPr>
        <p:spPr>
          <a:xfrm>
            <a:off x="466889" y="1506871"/>
            <a:ext cx="10313407" cy="2862322"/>
          </a:xfrm>
          <a:prstGeom prst="rect">
            <a:avLst/>
          </a:prstGeom>
          <a:noFill/>
        </p:spPr>
        <p:txBody>
          <a:bodyPr wrap="square" lIns="91440" tIns="45720" rIns="91440" bIns="45720" rtlCol="0" anchor="t">
            <a:spAutoFit/>
          </a:bodyPr>
          <a:lstStyle/>
          <a:p>
            <a:pPr marL="0" lvl="0" indent="0">
              <a:buNone/>
            </a:pPr>
            <a:r>
              <a:rPr lang="en-US" sz="2000" dirty="0"/>
              <a:t>Undertake research to find the following and explain to the class after:</a:t>
            </a:r>
          </a:p>
          <a:p>
            <a:pPr marL="0" lvl="0" indent="0">
              <a:buNone/>
            </a:pPr>
            <a:endParaRPr lang="en-US" sz="2000" dirty="0"/>
          </a:p>
          <a:p>
            <a:r>
              <a:rPr lang="en-US" sz="2000" b="1" dirty="0"/>
              <a:t>Group 1 : </a:t>
            </a:r>
            <a:r>
              <a:rPr lang="en-US" sz="2000" dirty="0"/>
              <a:t>Identify two sole proprietorship business </a:t>
            </a:r>
            <a:r>
              <a:rPr lang="en-US" sz="2000" dirty="0" err="1"/>
              <a:t>organisations</a:t>
            </a:r>
            <a:r>
              <a:rPr lang="en-US" sz="2000" dirty="0"/>
              <a:t> in the UK</a:t>
            </a:r>
          </a:p>
          <a:p>
            <a:r>
              <a:rPr lang="en-US" sz="2000" dirty="0"/>
              <a:t>Give two reasons why they are sole proprietorship</a:t>
            </a:r>
            <a:endParaRPr lang="en-US" dirty="0"/>
          </a:p>
          <a:p>
            <a:r>
              <a:rPr lang="en-US" sz="2000" b="1" dirty="0"/>
              <a:t>Group  2: </a:t>
            </a:r>
            <a:r>
              <a:rPr lang="en-US" sz="2000" dirty="0"/>
              <a:t>Identify  two partnership business </a:t>
            </a:r>
            <a:r>
              <a:rPr lang="en-US" sz="2000" dirty="0" err="1"/>
              <a:t>organisations</a:t>
            </a:r>
            <a:r>
              <a:rPr lang="en-US" sz="2000" dirty="0"/>
              <a:t>  in the UK</a:t>
            </a:r>
            <a:endParaRPr lang="en-US" dirty="0"/>
          </a:p>
          <a:p>
            <a:r>
              <a:rPr lang="en-US" sz="2000" dirty="0"/>
              <a:t>Give two reasons why they are partnerships</a:t>
            </a:r>
          </a:p>
          <a:p>
            <a:r>
              <a:rPr lang="en-US" sz="2000" b="1" dirty="0">
                <a:latin typeface="Segoe UI"/>
                <a:cs typeface="Segoe UI"/>
              </a:rPr>
              <a:t>Group 3: </a:t>
            </a:r>
            <a:r>
              <a:rPr lang="en-US" sz="2000" dirty="0">
                <a:latin typeface="Segoe UI"/>
                <a:cs typeface="Segoe UI"/>
              </a:rPr>
              <a:t>Identify two limited companies in the UK</a:t>
            </a:r>
          </a:p>
          <a:p>
            <a:r>
              <a:rPr lang="en-US" sz="2000" dirty="0">
                <a:latin typeface="Segoe UI"/>
                <a:cs typeface="Segoe UI"/>
              </a:rPr>
              <a:t>Give </a:t>
            </a:r>
            <a:r>
              <a:rPr lang="en-US" sz="2000" dirty="0"/>
              <a:t>two </a:t>
            </a:r>
            <a:r>
              <a:rPr lang="en-US" sz="2000" dirty="0">
                <a:latin typeface="Segoe UI"/>
                <a:cs typeface="Segoe UI"/>
              </a:rPr>
              <a:t>reasons why they are Ltd.</a:t>
            </a:r>
          </a:p>
          <a:p>
            <a:endParaRPr lang="en-GB" sz="2000" dirty="0"/>
          </a:p>
        </p:txBody>
      </p:sp>
    </p:spTree>
    <p:extLst>
      <p:ext uri="{BB962C8B-B14F-4D97-AF65-F5344CB8AC3E}">
        <p14:creationId xmlns:p14="http://schemas.microsoft.com/office/powerpoint/2010/main" val="74573801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7942995-B07F-4636-9A06-C6A104B26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Subtitle 3">
            <a:extLst>
              <a:ext uri="{FF2B5EF4-FFF2-40B4-BE49-F238E27FC236}">
                <a16:creationId xmlns:a16="http://schemas.microsoft.com/office/drawing/2014/main" id="{BB1B243D-D1FA-AFB4-A51C-E6FCCCAE4FD0}"/>
              </a:ext>
            </a:extLst>
          </p:cNvPr>
          <p:cNvSpPr>
            <a:spLocks noGrp="1"/>
          </p:cNvSpPr>
          <p:nvPr>
            <p:ph type="subTitle" idx="1"/>
          </p:nvPr>
        </p:nvSpPr>
        <p:spPr>
          <a:xfrm>
            <a:off x="97927" y="749263"/>
            <a:ext cx="5150144" cy="2733892"/>
          </a:xfrm>
        </p:spPr>
        <p:txBody>
          <a:bodyPr vert="horz" lIns="91440" tIns="45720" rIns="91440" bIns="45720" rtlCol="0" anchor="b">
            <a:normAutofit/>
          </a:bodyPr>
          <a:lstStyle/>
          <a:p>
            <a:pPr algn="l"/>
            <a:r>
              <a:rPr lang="en-GB" sz="2800" b="1" dirty="0">
                <a:solidFill>
                  <a:schemeClr val="accent2"/>
                </a:solidFill>
              </a:rPr>
              <a:t>Business processes</a:t>
            </a:r>
            <a:endParaRPr lang="en-US" sz="2800" b="1" dirty="0">
              <a:solidFill>
                <a:schemeClr val="accent2"/>
              </a:solidFill>
            </a:endParaRPr>
          </a:p>
          <a:p>
            <a:pPr algn="l"/>
            <a:r>
              <a:rPr lang="en-GB" sz="2000" dirty="0">
                <a:ea typeface="+mn-lt"/>
                <a:cs typeface="+mn-lt"/>
              </a:rPr>
              <a:t>A business process is a repeatable collection of steps a company uses to accomplish a goal. Good processes are crucial to making progress toward your goals and improving your business’s operations.</a:t>
            </a:r>
            <a:endParaRPr lang="en-GB" sz="2000" dirty="0"/>
          </a:p>
          <a:p>
            <a:pPr algn="l"/>
            <a:endParaRPr lang="en-GB" sz="1400" dirty="0"/>
          </a:p>
          <a:p>
            <a:pPr algn="l"/>
            <a:endParaRPr lang="en-GB" sz="1400" dirty="0"/>
          </a:p>
        </p:txBody>
      </p:sp>
      <p:grpSp>
        <p:nvGrpSpPr>
          <p:cNvPr id="11" name="Group 10">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984992"/>
            <a:ext cx="731521" cy="673460"/>
            <a:chOff x="3940602" y="308034"/>
            <a:chExt cx="2116791" cy="3428999"/>
          </a:xfrm>
          <a:solidFill>
            <a:schemeClr val="accent4"/>
          </a:solidFill>
        </p:grpSpPr>
        <p:sp>
          <p:nvSpPr>
            <p:cNvPr id="12" name="Rectangle 11">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B81933D1-5615-42C7-9C0B-4EB7105CCE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391886"/>
            <a:ext cx="6009366" cy="601707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D4AD551C-0397-5DA7-5418-F08BA9EB4665}"/>
              </a:ext>
            </a:extLst>
          </p:cNvPr>
          <p:cNvPicPr>
            <a:picLocks noChangeAspect="1"/>
          </p:cNvPicPr>
          <p:nvPr/>
        </p:nvPicPr>
        <p:blipFill>
          <a:blip r:embed="rId2"/>
          <a:stretch>
            <a:fillRect/>
          </a:stretch>
        </p:blipFill>
        <p:spPr>
          <a:xfrm>
            <a:off x="5922492" y="749263"/>
            <a:ext cx="5536001" cy="5300720"/>
          </a:xfrm>
          <a:prstGeom prst="rect">
            <a:avLst/>
          </a:prstGeom>
        </p:spPr>
      </p:pic>
    </p:spTree>
    <p:extLst>
      <p:ext uri="{BB962C8B-B14F-4D97-AF65-F5344CB8AC3E}">
        <p14:creationId xmlns:p14="http://schemas.microsoft.com/office/powerpoint/2010/main" val="277925950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3">
            <a:extLst>
              <a:ext uri="{FF2B5EF4-FFF2-40B4-BE49-F238E27FC236}">
                <a16:creationId xmlns:a16="http://schemas.microsoft.com/office/drawing/2014/main" id="{BB1B243D-D1FA-AFB4-A51C-E6FCCCAE4FD0}"/>
              </a:ext>
            </a:extLst>
          </p:cNvPr>
          <p:cNvSpPr>
            <a:spLocks noGrp="1"/>
          </p:cNvSpPr>
          <p:nvPr>
            <p:ph type="subTitle" idx="1"/>
          </p:nvPr>
        </p:nvSpPr>
        <p:spPr>
          <a:xfrm>
            <a:off x="129397" y="-6678"/>
            <a:ext cx="12048224" cy="6860364"/>
          </a:xfrm>
        </p:spPr>
        <p:txBody>
          <a:bodyPr vert="horz" lIns="91440" tIns="45720" rIns="91440" bIns="45720" rtlCol="0" anchor="t">
            <a:noAutofit/>
          </a:bodyPr>
          <a:lstStyle/>
          <a:p>
            <a:r>
              <a:rPr lang="en-GB" sz="2800"/>
              <a:t>Business processes</a:t>
            </a:r>
            <a:endParaRPr lang="en-US" sz="2800"/>
          </a:p>
          <a:p>
            <a:pPr algn="l"/>
            <a:r>
              <a:rPr lang="en-GB" sz="2800">
                <a:solidFill>
                  <a:srgbClr val="262626"/>
                </a:solidFill>
                <a:ea typeface="+mn-lt"/>
                <a:cs typeface="+mn-lt"/>
              </a:rPr>
              <a:t>  A good process meets three essential criteria:</a:t>
            </a:r>
            <a:endParaRPr lang="en-GB" sz="2800"/>
          </a:p>
          <a:p>
            <a:pPr algn="l"/>
            <a:endParaRPr lang="en-GB" sz="2800">
              <a:solidFill>
                <a:srgbClr val="262626"/>
              </a:solidFill>
              <a:ea typeface="+mn-lt"/>
              <a:cs typeface="+mn-lt"/>
            </a:endParaRPr>
          </a:p>
          <a:p>
            <a:pPr marL="285750" indent="-285750" algn="l">
              <a:buFont typeface="Arial"/>
              <a:buChar char="•"/>
            </a:pPr>
            <a:r>
              <a:rPr lang="en-GB" sz="2800" b="1">
                <a:solidFill>
                  <a:srgbClr val="262626"/>
                </a:solidFill>
                <a:ea typeface="+mn-lt"/>
                <a:cs typeface="+mn-lt"/>
              </a:rPr>
              <a:t>Repeatability: </a:t>
            </a:r>
            <a:r>
              <a:rPr lang="en-GB" sz="2800">
                <a:solidFill>
                  <a:srgbClr val="262626"/>
                </a:solidFill>
                <a:ea typeface="+mn-lt"/>
                <a:cs typeface="+mn-lt"/>
              </a:rPr>
              <a:t>All processes must be designed to be repeated. A process that you don’t intend to repeat is an action plan instead of a true process. It’s the difference between routine purchases and buying a new facility.</a:t>
            </a:r>
            <a:endParaRPr lang="en-GB" sz="2800"/>
          </a:p>
          <a:p>
            <a:pPr algn="l"/>
            <a:endParaRPr lang="en-GB" sz="2800"/>
          </a:p>
          <a:p>
            <a:pPr algn="l"/>
            <a:endParaRPr lang="en-GB" sz="2800"/>
          </a:p>
          <a:p>
            <a:pPr algn="l"/>
            <a:endParaRPr lang="en-GB" sz="2800">
              <a:solidFill>
                <a:srgbClr val="262626"/>
              </a:solidFill>
            </a:endParaRPr>
          </a:p>
          <a:p>
            <a:pPr algn="l"/>
            <a:endParaRPr lang="en-GB" sz="2800">
              <a:solidFill>
                <a:srgbClr val="262626"/>
              </a:solidFill>
            </a:endParaRPr>
          </a:p>
          <a:p>
            <a:endParaRPr lang="en-GB" dirty="0"/>
          </a:p>
        </p:txBody>
      </p:sp>
    </p:spTree>
    <p:extLst>
      <p:ext uri="{BB962C8B-B14F-4D97-AF65-F5344CB8AC3E}">
        <p14:creationId xmlns:p14="http://schemas.microsoft.com/office/powerpoint/2010/main" val="236153827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CFE564-87DD-A7D1-AF48-226D4B1DBC9D}"/>
              </a:ext>
            </a:extLst>
          </p:cNvPr>
          <p:cNvSpPr>
            <a:spLocks noGrp="1"/>
          </p:cNvSpPr>
          <p:nvPr>
            <p:ph type="title"/>
          </p:nvPr>
        </p:nvSpPr>
        <p:spPr/>
        <p:txBody>
          <a:bodyPr/>
          <a:lstStyle/>
          <a:p>
            <a:r>
              <a:rPr lang="en-GB" dirty="0"/>
              <a:t>Business processes</a:t>
            </a:r>
            <a:br>
              <a:rPr lang="en-US" dirty="0"/>
            </a:br>
            <a:endParaRPr lang="en-GB" dirty="0"/>
          </a:p>
        </p:txBody>
      </p:sp>
      <p:sp>
        <p:nvSpPr>
          <p:cNvPr id="3" name="Content Placeholder 2">
            <a:extLst>
              <a:ext uri="{FF2B5EF4-FFF2-40B4-BE49-F238E27FC236}">
                <a16:creationId xmlns:a16="http://schemas.microsoft.com/office/drawing/2014/main" id="{8B54274E-C4F6-0909-A00B-B87014A1494F}"/>
              </a:ext>
            </a:extLst>
          </p:cNvPr>
          <p:cNvSpPr>
            <a:spLocks noGrp="1"/>
          </p:cNvSpPr>
          <p:nvPr>
            <p:ph idx="1"/>
          </p:nvPr>
        </p:nvSpPr>
        <p:spPr/>
        <p:txBody>
          <a:bodyPr>
            <a:normAutofit/>
          </a:bodyPr>
          <a:lstStyle/>
          <a:p>
            <a:pPr marL="285750" indent="-285750">
              <a:buFont typeface="Arial"/>
              <a:buChar char="•"/>
            </a:pPr>
            <a:endParaRPr lang="en-GB" dirty="0">
              <a:solidFill>
                <a:srgbClr val="262626"/>
              </a:solidFill>
              <a:ea typeface="+mn-lt"/>
              <a:cs typeface="+mn-lt"/>
            </a:endParaRPr>
          </a:p>
          <a:p>
            <a:pPr marL="285750" indent="-285750">
              <a:buFont typeface="Arial"/>
              <a:buChar char="•"/>
            </a:pPr>
            <a:r>
              <a:rPr lang="en-GB" b="1" dirty="0">
                <a:solidFill>
                  <a:srgbClr val="262626"/>
                </a:solidFill>
                <a:ea typeface="+mn-lt"/>
                <a:cs typeface="+mn-lt"/>
              </a:rPr>
              <a:t>Transparency: </a:t>
            </a:r>
            <a:r>
              <a:rPr lang="en-GB" dirty="0">
                <a:solidFill>
                  <a:srgbClr val="262626"/>
                </a:solidFill>
                <a:ea typeface="+mn-lt"/>
                <a:cs typeface="+mn-lt"/>
              </a:rPr>
              <a:t>Processes also need to be trackable, allowing you to monitor them for success. A good process has built-in data-tracking steps, allowing you to compare performance and efficacy over time.</a:t>
            </a:r>
          </a:p>
          <a:p>
            <a:pPr marL="285750" indent="-285750">
              <a:buFont typeface="Arial"/>
              <a:buChar char="•"/>
            </a:pPr>
            <a:endParaRPr lang="en-GB" dirty="0">
              <a:solidFill>
                <a:schemeClr val="accent2"/>
              </a:solidFill>
              <a:ea typeface="+mn-lt"/>
              <a:cs typeface="+mn-lt"/>
            </a:endParaRPr>
          </a:p>
          <a:p>
            <a:pPr marL="0" indent="0">
              <a:buNone/>
            </a:pPr>
            <a:r>
              <a:rPr lang="en-GB" dirty="0">
                <a:solidFill>
                  <a:schemeClr val="accent2"/>
                </a:solidFill>
                <a:ea typeface="+mn-lt"/>
                <a:cs typeface="+mn-lt"/>
              </a:rPr>
              <a:t>Why are customers walking away? </a:t>
            </a:r>
          </a:p>
          <a:p>
            <a:pPr marL="0" indent="0">
              <a:buNone/>
            </a:pPr>
            <a:r>
              <a:rPr lang="en-GB" dirty="0">
                <a:solidFill>
                  <a:schemeClr val="accent2"/>
                </a:solidFill>
                <a:ea typeface="+mn-lt"/>
                <a:cs typeface="+mn-lt"/>
              </a:rPr>
              <a:t>Why do employees leave so quickly?</a:t>
            </a:r>
          </a:p>
        </p:txBody>
      </p:sp>
    </p:spTree>
    <p:extLst>
      <p:ext uri="{BB962C8B-B14F-4D97-AF65-F5344CB8AC3E}">
        <p14:creationId xmlns:p14="http://schemas.microsoft.com/office/powerpoint/2010/main" val="227835249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2E2747-D6AE-674B-7636-1E5B9C90AB26}"/>
              </a:ext>
            </a:extLst>
          </p:cNvPr>
          <p:cNvSpPr>
            <a:spLocks noGrp="1"/>
          </p:cNvSpPr>
          <p:nvPr>
            <p:ph type="title"/>
          </p:nvPr>
        </p:nvSpPr>
        <p:spPr/>
        <p:txBody>
          <a:bodyPr/>
          <a:lstStyle/>
          <a:p>
            <a:r>
              <a:rPr lang="en-GB" dirty="0"/>
              <a:t>Business processes</a:t>
            </a:r>
            <a:br>
              <a:rPr lang="en-US" dirty="0"/>
            </a:br>
            <a:endParaRPr lang="en-GB" dirty="0"/>
          </a:p>
        </p:txBody>
      </p:sp>
      <p:sp>
        <p:nvSpPr>
          <p:cNvPr id="3" name="Content Placeholder 2">
            <a:extLst>
              <a:ext uri="{FF2B5EF4-FFF2-40B4-BE49-F238E27FC236}">
                <a16:creationId xmlns:a16="http://schemas.microsoft.com/office/drawing/2014/main" id="{5704C12F-450F-DA60-2716-5201ADE59D70}"/>
              </a:ext>
            </a:extLst>
          </p:cNvPr>
          <p:cNvSpPr>
            <a:spLocks noGrp="1"/>
          </p:cNvSpPr>
          <p:nvPr>
            <p:ph idx="1"/>
          </p:nvPr>
        </p:nvSpPr>
        <p:spPr/>
        <p:txBody>
          <a:bodyPr/>
          <a:lstStyle/>
          <a:p>
            <a:pPr marL="0" indent="0">
              <a:buNone/>
            </a:pPr>
            <a:r>
              <a:rPr lang="en-GB" b="1" dirty="0">
                <a:solidFill>
                  <a:srgbClr val="262626"/>
                </a:solidFill>
                <a:ea typeface="+mn-lt"/>
                <a:cs typeface="+mn-lt"/>
              </a:rPr>
              <a:t>Agility: </a:t>
            </a:r>
            <a:r>
              <a:rPr lang="en-GB" dirty="0">
                <a:solidFill>
                  <a:srgbClr val="262626"/>
                </a:solidFill>
                <a:ea typeface="+mn-lt"/>
                <a:cs typeface="+mn-lt"/>
              </a:rPr>
              <a:t>Processes that are set in stone don’t hold up in the real world. A process should be adaptable to multiple situations so small changes to the work environment don’t cause delays.</a:t>
            </a:r>
          </a:p>
          <a:p>
            <a:pPr marL="0" indent="0">
              <a:buNone/>
            </a:pPr>
            <a:endParaRPr lang="en-GB" dirty="0">
              <a:solidFill>
                <a:srgbClr val="262626"/>
              </a:solidFill>
              <a:ea typeface="+mn-lt"/>
              <a:cs typeface="+mn-lt"/>
            </a:endParaRPr>
          </a:p>
          <a:p>
            <a:pPr marL="0" indent="0">
              <a:buNone/>
            </a:pPr>
            <a:r>
              <a:rPr lang="en-GB" dirty="0">
                <a:solidFill>
                  <a:srgbClr val="262626"/>
                </a:solidFill>
                <a:ea typeface="+mn-lt"/>
                <a:cs typeface="+mn-lt"/>
              </a:rPr>
              <a:t> Furthermore, a good process should be easy to update in case of more significant or permanent adjustments. </a:t>
            </a:r>
            <a:endParaRPr lang="en-GB" dirty="0"/>
          </a:p>
          <a:p>
            <a:pPr marL="0" indent="0">
              <a:buNone/>
            </a:pPr>
            <a:endParaRPr lang="en-GB" dirty="0"/>
          </a:p>
        </p:txBody>
      </p:sp>
    </p:spTree>
    <p:extLst>
      <p:ext uri="{BB962C8B-B14F-4D97-AF65-F5344CB8AC3E}">
        <p14:creationId xmlns:p14="http://schemas.microsoft.com/office/powerpoint/2010/main" val="406439433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3">
            <a:extLst>
              <a:ext uri="{FF2B5EF4-FFF2-40B4-BE49-F238E27FC236}">
                <a16:creationId xmlns:a16="http://schemas.microsoft.com/office/drawing/2014/main" id="{BB1B243D-D1FA-AFB4-A51C-E6FCCCAE4FD0}"/>
              </a:ext>
            </a:extLst>
          </p:cNvPr>
          <p:cNvSpPr>
            <a:spLocks noGrp="1"/>
          </p:cNvSpPr>
          <p:nvPr>
            <p:ph type="subTitle" idx="1"/>
          </p:nvPr>
        </p:nvSpPr>
        <p:spPr>
          <a:xfrm>
            <a:off x="431321" y="381510"/>
            <a:ext cx="11343735" cy="6472176"/>
          </a:xfrm>
        </p:spPr>
        <p:txBody>
          <a:bodyPr vert="horz" lIns="91440" tIns="45720" rIns="91440" bIns="45720" rtlCol="0" anchor="t">
            <a:noAutofit/>
          </a:bodyPr>
          <a:lstStyle/>
          <a:p>
            <a:pPr algn="l"/>
            <a:r>
              <a:rPr lang="en-GB" sz="2800" b="1" dirty="0">
                <a:solidFill>
                  <a:srgbClr val="262626"/>
                </a:solidFill>
              </a:rPr>
              <a:t>                                  The Importance of Business Processes</a:t>
            </a:r>
            <a:endParaRPr lang="en-US" sz="2800" dirty="0"/>
          </a:p>
          <a:p>
            <a:pPr algn="l"/>
            <a:r>
              <a:rPr lang="en-GB" sz="2800" b="1" dirty="0">
                <a:solidFill>
                  <a:srgbClr val="262626"/>
                </a:solidFill>
                <a:ea typeface="+mn-lt"/>
                <a:cs typeface="+mn-lt"/>
              </a:rPr>
              <a:t>Efficiency and quality</a:t>
            </a:r>
            <a:r>
              <a:rPr lang="en-GB" sz="2800" dirty="0">
                <a:solidFill>
                  <a:srgbClr val="262626"/>
                </a:solidFill>
                <a:ea typeface="+mn-lt"/>
                <a:cs typeface="+mn-lt"/>
              </a:rPr>
              <a:t>.  Business processes help keep your company on task, prevent errors, and increase the speed with which your staff can accomplish their work. </a:t>
            </a:r>
          </a:p>
          <a:p>
            <a:pPr algn="l"/>
            <a:endParaRPr lang="en-GB" sz="2800" dirty="0">
              <a:solidFill>
                <a:srgbClr val="000000"/>
              </a:solidFill>
              <a:ea typeface="+mn-lt"/>
              <a:cs typeface="+mn-lt"/>
            </a:endParaRPr>
          </a:p>
          <a:p>
            <a:pPr algn="l"/>
            <a:r>
              <a:rPr lang="en-GB" sz="2800" dirty="0">
                <a:solidFill>
                  <a:srgbClr val="262626"/>
                </a:solidFill>
                <a:ea typeface="+mn-lt"/>
                <a:cs typeface="+mn-lt"/>
              </a:rPr>
              <a:t>Without defined processes, there’s no way to guarantee that anyone does a task the same way twice. Your products or services may not have consistent quality, data may not be collected consistently, and legal documentation may fail to meet regulatory standards. </a:t>
            </a:r>
            <a:endParaRPr lang="en-GB" sz="2800" dirty="0"/>
          </a:p>
          <a:p>
            <a:pPr marL="457200" indent="-457200" algn="l">
              <a:buChar char="•"/>
            </a:pPr>
            <a:endParaRPr lang="en-GB" sz="2800" dirty="0">
              <a:solidFill>
                <a:srgbClr val="262626"/>
              </a:solidFill>
              <a:ea typeface="+mn-lt"/>
              <a:cs typeface="+mn-lt"/>
            </a:endParaRPr>
          </a:p>
          <a:p>
            <a:pPr marL="457200" indent="-457200" algn="l">
              <a:buChar char="•"/>
            </a:pPr>
            <a:endParaRPr lang="en-GB" sz="2800" dirty="0">
              <a:solidFill>
                <a:srgbClr val="262626"/>
              </a:solidFill>
            </a:endParaRPr>
          </a:p>
          <a:p>
            <a:endParaRPr lang="en-GB" dirty="0"/>
          </a:p>
        </p:txBody>
      </p:sp>
    </p:spTree>
    <p:extLst>
      <p:ext uri="{BB962C8B-B14F-4D97-AF65-F5344CB8AC3E}">
        <p14:creationId xmlns:p14="http://schemas.microsoft.com/office/powerpoint/2010/main" val="176751239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3">
            <a:extLst>
              <a:ext uri="{FF2B5EF4-FFF2-40B4-BE49-F238E27FC236}">
                <a16:creationId xmlns:a16="http://schemas.microsoft.com/office/drawing/2014/main" id="{BB1B243D-D1FA-AFB4-A51C-E6FCCCAE4FD0}"/>
              </a:ext>
            </a:extLst>
          </p:cNvPr>
          <p:cNvSpPr>
            <a:spLocks noGrp="1"/>
          </p:cNvSpPr>
          <p:nvPr>
            <p:ph type="subTitle" idx="1"/>
          </p:nvPr>
        </p:nvSpPr>
        <p:spPr>
          <a:xfrm>
            <a:off x="230038" y="381510"/>
            <a:ext cx="11717546" cy="6472176"/>
          </a:xfrm>
        </p:spPr>
        <p:txBody>
          <a:bodyPr vert="horz" lIns="91440" tIns="45720" rIns="91440" bIns="45720" rtlCol="0" anchor="t">
            <a:noAutofit/>
          </a:bodyPr>
          <a:lstStyle/>
          <a:p>
            <a:pPr algn="l"/>
            <a:r>
              <a:rPr lang="en-GB" sz="2800" b="1" dirty="0">
                <a:solidFill>
                  <a:srgbClr val="262626"/>
                </a:solidFill>
              </a:rPr>
              <a:t>                           The Importance of Business Processes</a:t>
            </a:r>
            <a:endParaRPr lang="en-US" sz="2800" dirty="0"/>
          </a:p>
          <a:p>
            <a:pPr marL="285750" indent="-285750" algn="l">
              <a:buFont typeface="Arial"/>
              <a:buChar char="•"/>
            </a:pPr>
            <a:r>
              <a:rPr lang="en-GB" sz="2800" b="1" dirty="0">
                <a:solidFill>
                  <a:srgbClr val="262626"/>
                </a:solidFill>
                <a:ea typeface="+mn-lt"/>
                <a:cs typeface="+mn-lt"/>
              </a:rPr>
              <a:t>Reducing costs: </a:t>
            </a:r>
            <a:r>
              <a:rPr lang="en-GB" sz="2800" dirty="0">
                <a:solidFill>
                  <a:srgbClr val="262626"/>
                </a:solidFill>
                <a:ea typeface="+mn-lt"/>
                <a:cs typeface="+mn-lt"/>
              </a:rPr>
              <a:t>By developing faster and more efficient processes, you can also reduce your company’s expenses. You will both save on direct material costs if you discover ways to minimize waste and indirectly save on payroll as your employees waste less time on inefficient methods.</a:t>
            </a:r>
          </a:p>
          <a:p>
            <a:pPr algn="l"/>
            <a:endParaRPr lang="en-GB" sz="2800" dirty="0"/>
          </a:p>
          <a:p>
            <a:endParaRPr lang="en-GB" dirty="0"/>
          </a:p>
        </p:txBody>
      </p:sp>
    </p:spTree>
    <p:extLst>
      <p:ext uri="{BB962C8B-B14F-4D97-AF65-F5344CB8AC3E}">
        <p14:creationId xmlns:p14="http://schemas.microsoft.com/office/powerpoint/2010/main" val="31638646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3">
            <a:extLst>
              <a:ext uri="{FF2B5EF4-FFF2-40B4-BE49-F238E27FC236}">
                <a16:creationId xmlns:a16="http://schemas.microsoft.com/office/drawing/2014/main" id="{BB1B243D-D1FA-AFB4-A51C-E6FCCCAE4FD0}"/>
              </a:ext>
            </a:extLst>
          </p:cNvPr>
          <p:cNvSpPr>
            <a:spLocks noGrp="1"/>
          </p:cNvSpPr>
          <p:nvPr>
            <p:ph type="subTitle" idx="1"/>
          </p:nvPr>
        </p:nvSpPr>
        <p:spPr>
          <a:xfrm>
            <a:off x="201284" y="-6678"/>
            <a:ext cx="11990716" cy="6687836"/>
          </a:xfrm>
        </p:spPr>
        <p:txBody>
          <a:bodyPr vert="horz" lIns="91440" tIns="45720" rIns="91440" bIns="45720" rtlCol="0" anchor="t">
            <a:normAutofit fontScale="92500" lnSpcReduction="20000"/>
          </a:bodyPr>
          <a:lstStyle/>
          <a:p>
            <a:pPr algn="l"/>
            <a:r>
              <a:rPr lang="en-GB" b="1" dirty="0">
                <a:solidFill>
                  <a:srgbClr val="262626"/>
                </a:solidFill>
              </a:rPr>
              <a:t>                                              </a:t>
            </a:r>
          </a:p>
          <a:p>
            <a:r>
              <a:rPr lang="en-GB" b="1" dirty="0">
                <a:solidFill>
                  <a:srgbClr val="262626"/>
                </a:solidFill>
              </a:rPr>
              <a:t>T</a:t>
            </a:r>
            <a:r>
              <a:rPr lang="en-GB" sz="2800" b="1" dirty="0">
                <a:solidFill>
                  <a:srgbClr val="262626"/>
                </a:solidFill>
              </a:rPr>
              <a:t>ypes of Business Processes</a:t>
            </a:r>
          </a:p>
          <a:p>
            <a:pPr algn="l"/>
            <a:endParaRPr lang="en-US" sz="2800" dirty="0"/>
          </a:p>
          <a:p>
            <a:pPr algn="l"/>
            <a:r>
              <a:rPr lang="en-GB" sz="2800" b="1" dirty="0">
                <a:solidFill>
                  <a:srgbClr val="262626"/>
                </a:solidFill>
              </a:rPr>
              <a:t>Operational Processes</a:t>
            </a:r>
            <a:endParaRPr lang="en-GB" sz="2800" dirty="0"/>
          </a:p>
          <a:p>
            <a:pPr algn="l"/>
            <a:endParaRPr lang="en-GB" sz="2800" dirty="0"/>
          </a:p>
          <a:p>
            <a:pPr algn="l"/>
            <a:r>
              <a:rPr lang="en-GB" sz="2800" dirty="0"/>
              <a:t>Operational processes are the core activities a business performs to create and deliver its products or services to customers. </a:t>
            </a:r>
          </a:p>
          <a:p>
            <a:pPr algn="l"/>
            <a:endParaRPr lang="en-GB" sz="2800" dirty="0"/>
          </a:p>
          <a:p>
            <a:pPr algn="l"/>
            <a:r>
              <a:rPr lang="en-GB" sz="2800" dirty="0"/>
              <a:t>They are fundamental because they directly contribute to what the customer receives and experiences. </a:t>
            </a:r>
          </a:p>
          <a:p>
            <a:pPr algn="l"/>
            <a:r>
              <a:rPr lang="en-GB" sz="2800" b="1" dirty="0">
                <a:solidFill>
                  <a:schemeClr val="accent2"/>
                </a:solidFill>
              </a:rPr>
              <a:t>For example, in a hotel, operational processes include:</a:t>
            </a:r>
          </a:p>
          <a:p>
            <a:pPr algn="l"/>
            <a:r>
              <a:rPr lang="en-GB" sz="2800" dirty="0"/>
              <a:t>Taking and managing reservations</a:t>
            </a:r>
          </a:p>
          <a:p>
            <a:pPr algn="l"/>
            <a:r>
              <a:rPr lang="en-GB" sz="2800" dirty="0"/>
              <a:t>Checking guests in and out </a:t>
            </a:r>
          </a:p>
          <a:p>
            <a:pPr algn="l"/>
            <a:r>
              <a:rPr lang="en-GB" sz="2800" dirty="0"/>
              <a:t>Cleaning and preparing rooms </a:t>
            </a:r>
          </a:p>
          <a:p>
            <a:pPr algn="l"/>
            <a:r>
              <a:rPr lang="en-GB" sz="2800" dirty="0"/>
              <a:t>Serving food and beverages </a:t>
            </a:r>
          </a:p>
          <a:p>
            <a:pPr algn="l"/>
            <a:r>
              <a:rPr lang="en-GB" sz="2800" dirty="0"/>
              <a:t>Handling guest requests and complaints</a:t>
            </a:r>
          </a:p>
          <a:p>
            <a:pPr algn="l"/>
            <a:endParaRPr lang="en-GB" sz="2800" b="1" dirty="0">
              <a:solidFill>
                <a:srgbClr val="262626"/>
              </a:solidFill>
            </a:endParaRPr>
          </a:p>
          <a:p>
            <a:pPr algn="l"/>
            <a:endParaRPr lang="en-GB" sz="2800" dirty="0">
              <a:solidFill>
                <a:srgbClr val="262626"/>
              </a:solidFill>
            </a:endParaRPr>
          </a:p>
          <a:p>
            <a:endParaRPr lang="en-GB" dirty="0"/>
          </a:p>
        </p:txBody>
      </p:sp>
    </p:spTree>
    <p:extLst>
      <p:ext uri="{BB962C8B-B14F-4D97-AF65-F5344CB8AC3E}">
        <p14:creationId xmlns:p14="http://schemas.microsoft.com/office/powerpoint/2010/main" val="296481197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BB4263-5DCC-75D0-74D2-FCBD0ADD3017}"/>
              </a:ext>
            </a:extLst>
          </p:cNvPr>
          <p:cNvSpPr>
            <a:spLocks noGrp="1"/>
          </p:cNvSpPr>
          <p:nvPr>
            <p:ph type="title"/>
          </p:nvPr>
        </p:nvSpPr>
        <p:spPr/>
        <p:txBody>
          <a:bodyPr>
            <a:normAutofit fontScale="90000"/>
          </a:bodyPr>
          <a:lstStyle/>
          <a:p>
            <a:r>
              <a:rPr lang="en-GB" b="1" dirty="0">
                <a:solidFill>
                  <a:srgbClr val="262626"/>
                </a:solidFill>
              </a:rPr>
              <a:t> T</a:t>
            </a:r>
            <a:r>
              <a:rPr lang="en-GB" sz="4800" b="1" dirty="0">
                <a:solidFill>
                  <a:srgbClr val="262626"/>
                </a:solidFill>
              </a:rPr>
              <a:t>ypes of Business Processes</a:t>
            </a:r>
            <a:br>
              <a:rPr lang="en-GB" sz="4800" b="1" dirty="0">
                <a:solidFill>
                  <a:srgbClr val="262626"/>
                </a:solidFill>
              </a:rPr>
            </a:br>
            <a:endParaRPr lang="en-GB" dirty="0"/>
          </a:p>
        </p:txBody>
      </p:sp>
      <p:sp>
        <p:nvSpPr>
          <p:cNvPr id="3" name="Content Placeholder 2">
            <a:extLst>
              <a:ext uri="{FF2B5EF4-FFF2-40B4-BE49-F238E27FC236}">
                <a16:creationId xmlns:a16="http://schemas.microsoft.com/office/drawing/2014/main" id="{68AA4CDF-74B0-94A6-491C-78F18D19477F}"/>
              </a:ext>
            </a:extLst>
          </p:cNvPr>
          <p:cNvSpPr>
            <a:spLocks noGrp="1"/>
          </p:cNvSpPr>
          <p:nvPr>
            <p:ph idx="1"/>
          </p:nvPr>
        </p:nvSpPr>
        <p:spPr>
          <a:xfrm>
            <a:off x="838200" y="1510665"/>
            <a:ext cx="10515600" cy="4351338"/>
          </a:xfrm>
        </p:spPr>
        <p:txBody>
          <a:bodyPr>
            <a:normAutofit fontScale="77500" lnSpcReduction="20000"/>
          </a:bodyPr>
          <a:lstStyle/>
          <a:p>
            <a:pPr marL="0" indent="0">
              <a:buNone/>
            </a:pPr>
            <a:endParaRPr lang="en-GB" dirty="0"/>
          </a:p>
          <a:p>
            <a:pPr marL="0" indent="0">
              <a:buNone/>
            </a:pPr>
            <a:r>
              <a:rPr lang="en-GB" b="1" dirty="0">
                <a:solidFill>
                  <a:srgbClr val="262626"/>
                </a:solidFill>
              </a:rPr>
              <a:t>Product Development</a:t>
            </a:r>
          </a:p>
          <a:p>
            <a:pPr marL="0" indent="0">
              <a:buNone/>
            </a:pPr>
            <a:r>
              <a:rPr lang="en-GB" dirty="0">
                <a:solidFill>
                  <a:srgbClr val="262626"/>
                </a:solidFill>
                <a:ea typeface="+mn-lt"/>
                <a:cs typeface="+mn-lt"/>
              </a:rPr>
              <a:t>The product development process involves creating and improving your offerings over time. This process looks different for every business, </a:t>
            </a:r>
            <a:r>
              <a:rPr lang="en-GB" b="1" dirty="0">
                <a:solidFill>
                  <a:schemeClr val="accent2"/>
                </a:solidFill>
                <a:ea typeface="+mn-lt"/>
                <a:cs typeface="+mn-lt"/>
              </a:rPr>
              <a:t>but the basic structure is the same:</a:t>
            </a:r>
            <a:endParaRPr lang="en-GB" b="1" dirty="0">
              <a:solidFill>
                <a:schemeClr val="accent2"/>
              </a:solidFill>
            </a:endParaRPr>
          </a:p>
          <a:p>
            <a:pPr marL="285750" indent="-285750">
              <a:buFont typeface="Arial"/>
              <a:buChar char="•"/>
            </a:pPr>
            <a:r>
              <a:rPr lang="en-GB" dirty="0">
                <a:solidFill>
                  <a:srgbClr val="262626"/>
                </a:solidFill>
                <a:ea typeface="+mn-lt"/>
                <a:cs typeface="+mn-lt"/>
              </a:rPr>
              <a:t>A market opportunity is identified that the company can address.</a:t>
            </a:r>
            <a:endParaRPr lang="en-GB" dirty="0"/>
          </a:p>
          <a:p>
            <a:pPr marL="285750" indent="-285750">
              <a:buFont typeface="Arial"/>
              <a:buChar char="•"/>
            </a:pPr>
            <a:r>
              <a:rPr lang="en-GB" dirty="0">
                <a:solidFill>
                  <a:srgbClr val="262626"/>
                </a:solidFill>
                <a:ea typeface="+mn-lt"/>
                <a:cs typeface="+mn-lt"/>
              </a:rPr>
              <a:t>The development team brainstorms solutions to the problem.</a:t>
            </a:r>
            <a:endParaRPr lang="en-GB" dirty="0"/>
          </a:p>
          <a:p>
            <a:pPr marL="285750" indent="-285750">
              <a:buFont typeface="Arial"/>
              <a:buChar char="•"/>
            </a:pPr>
            <a:r>
              <a:rPr lang="en-GB" dirty="0">
                <a:solidFill>
                  <a:srgbClr val="262626"/>
                </a:solidFill>
                <a:ea typeface="+mn-lt"/>
                <a:cs typeface="+mn-lt"/>
              </a:rPr>
              <a:t>A few promising solutions are chosen for development.</a:t>
            </a:r>
            <a:endParaRPr lang="en-GB" dirty="0"/>
          </a:p>
          <a:p>
            <a:pPr marL="285750" indent="-285750">
              <a:buFont typeface="Arial"/>
              <a:buChar char="•"/>
            </a:pPr>
            <a:r>
              <a:rPr lang="en-GB" dirty="0">
                <a:solidFill>
                  <a:srgbClr val="262626"/>
                </a:solidFill>
                <a:ea typeface="+mn-lt"/>
                <a:cs typeface="+mn-lt"/>
              </a:rPr>
              <a:t>The demos are tested to see how they work.</a:t>
            </a:r>
            <a:endParaRPr lang="en-GB" dirty="0"/>
          </a:p>
          <a:p>
            <a:pPr marL="285750" indent="-285750">
              <a:buFont typeface="Arial"/>
              <a:buChar char="•"/>
            </a:pPr>
            <a:r>
              <a:rPr lang="en-GB" dirty="0">
                <a:solidFill>
                  <a:srgbClr val="262626"/>
                </a:solidFill>
                <a:ea typeface="+mn-lt"/>
                <a:cs typeface="+mn-lt"/>
              </a:rPr>
              <a:t>One version is chosen for release.</a:t>
            </a:r>
            <a:endParaRPr lang="en-GB" dirty="0"/>
          </a:p>
          <a:p>
            <a:pPr marL="285750" indent="-285750">
              <a:buFont typeface="Arial"/>
              <a:buChar char="•"/>
            </a:pPr>
            <a:r>
              <a:rPr lang="en-GB" dirty="0">
                <a:solidFill>
                  <a:srgbClr val="262626"/>
                </a:solidFill>
                <a:ea typeface="+mn-lt"/>
                <a:cs typeface="+mn-lt"/>
              </a:rPr>
              <a:t>The released version’s success is monitored.</a:t>
            </a:r>
            <a:endParaRPr lang="en-GB" dirty="0"/>
          </a:p>
          <a:p>
            <a:r>
              <a:rPr lang="en-GB" dirty="0">
                <a:solidFill>
                  <a:srgbClr val="262626"/>
                </a:solidFill>
                <a:ea typeface="+mn-lt"/>
                <a:cs typeface="+mn-lt"/>
              </a:rPr>
              <a:t>This process repeats whenever the company wants to improve or update its current products or release something entirely new.</a:t>
            </a:r>
            <a:endParaRPr lang="en-GB" dirty="0"/>
          </a:p>
          <a:p>
            <a:pPr marL="0" indent="0">
              <a:buNone/>
            </a:pPr>
            <a:endParaRPr lang="en-GB" dirty="0"/>
          </a:p>
        </p:txBody>
      </p:sp>
    </p:spTree>
    <p:extLst>
      <p:ext uri="{BB962C8B-B14F-4D97-AF65-F5344CB8AC3E}">
        <p14:creationId xmlns:p14="http://schemas.microsoft.com/office/powerpoint/2010/main" val="147595336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3">
            <a:extLst>
              <a:ext uri="{FF2B5EF4-FFF2-40B4-BE49-F238E27FC236}">
                <a16:creationId xmlns:a16="http://schemas.microsoft.com/office/drawing/2014/main" id="{BB1B243D-D1FA-AFB4-A51C-E6FCCCAE4FD0}"/>
              </a:ext>
            </a:extLst>
          </p:cNvPr>
          <p:cNvSpPr>
            <a:spLocks noGrp="1"/>
          </p:cNvSpPr>
          <p:nvPr>
            <p:ph type="subTitle" idx="1"/>
          </p:nvPr>
        </p:nvSpPr>
        <p:spPr>
          <a:xfrm>
            <a:off x="201284" y="-6678"/>
            <a:ext cx="11990716" cy="6687836"/>
          </a:xfrm>
        </p:spPr>
        <p:txBody>
          <a:bodyPr vert="horz" lIns="91440" tIns="45720" rIns="91440" bIns="45720" rtlCol="0" anchor="t">
            <a:normAutofit/>
          </a:bodyPr>
          <a:lstStyle/>
          <a:p>
            <a:pPr algn="l"/>
            <a:r>
              <a:rPr lang="en-GB" b="1" dirty="0">
                <a:solidFill>
                  <a:srgbClr val="262626"/>
                </a:solidFill>
              </a:rPr>
              <a:t>                                              T</a:t>
            </a:r>
            <a:r>
              <a:rPr lang="en-GB" sz="2800" b="1" dirty="0">
                <a:solidFill>
                  <a:srgbClr val="262626"/>
                </a:solidFill>
              </a:rPr>
              <a:t>ypes of Business Processes</a:t>
            </a:r>
            <a:endParaRPr lang="en-US" sz="2800" dirty="0"/>
          </a:p>
          <a:p>
            <a:pPr algn="l"/>
            <a:r>
              <a:rPr lang="en-GB" sz="2800" b="1" dirty="0"/>
              <a:t>Manufacturing</a:t>
            </a:r>
            <a:endParaRPr lang="en-GB" sz="2800" dirty="0"/>
          </a:p>
          <a:p>
            <a:pPr algn="l"/>
            <a:r>
              <a:rPr lang="en-GB" sz="2800" dirty="0">
                <a:ea typeface="+mn-lt"/>
                <a:cs typeface="+mn-lt"/>
              </a:rPr>
              <a:t>Once your offerings have been developed, it’s time to produce them. The manufacturing process is usually one of the most obvious and well-designed business processes. It typically involves steps such as:</a:t>
            </a:r>
            <a:endParaRPr lang="en-GB" sz="2800" dirty="0"/>
          </a:p>
          <a:p>
            <a:pPr marL="285750" indent="-285750" algn="l">
              <a:buFont typeface="Arial"/>
              <a:buChar char="•"/>
            </a:pPr>
            <a:r>
              <a:rPr lang="en-GB" sz="2800" dirty="0">
                <a:ea typeface="+mn-lt"/>
                <a:cs typeface="+mn-lt"/>
              </a:rPr>
              <a:t>Sourcing materials</a:t>
            </a:r>
            <a:endParaRPr lang="en-GB" sz="2800" dirty="0"/>
          </a:p>
          <a:p>
            <a:pPr marL="285750" indent="-285750" algn="l">
              <a:buFont typeface="Arial"/>
              <a:buChar char="•"/>
            </a:pPr>
            <a:r>
              <a:rPr lang="en-GB" sz="2800" dirty="0">
                <a:ea typeface="+mn-lt"/>
                <a:cs typeface="+mn-lt"/>
              </a:rPr>
              <a:t>Transporting materials to the manufacturing location</a:t>
            </a:r>
            <a:endParaRPr lang="en-GB" sz="2800" dirty="0"/>
          </a:p>
          <a:p>
            <a:pPr marL="285750" indent="-285750" algn="l">
              <a:buFont typeface="Arial"/>
              <a:buChar char="•"/>
            </a:pPr>
            <a:r>
              <a:rPr lang="en-GB" sz="2800" dirty="0">
                <a:ea typeface="+mn-lt"/>
                <a:cs typeface="+mn-lt"/>
              </a:rPr>
              <a:t>Following a predetermined order of steps to transform the materials into a product </a:t>
            </a:r>
            <a:endParaRPr lang="en-GB" sz="2800" dirty="0"/>
          </a:p>
          <a:p>
            <a:pPr marL="285750" indent="-285750" algn="l">
              <a:buFont typeface="Arial"/>
              <a:buChar char="•"/>
            </a:pPr>
            <a:r>
              <a:rPr lang="en-GB" sz="2800" dirty="0">
                <a:ea typeface="+mn-lt"/>
                <a:cs typeface="+mn-lt"/>
              </a:rPr>
              <a:t>Packing the product for delivery</a:t>
            </a:r>
            <a:endParaRPr lang="en-GB" sz="2800" dirty="0"/>
          </a:p>
          <a:p>
            <a:pPr marL="285750" indent="-285750" algn="l">
              <a:buFont typeface="Arial"/>
              <a:buChar char="•"/>
            </a:pPr>
            <a:r>
              <a:rPr lang="en-GB" sz="2800" dirty="0">
                <a:ea typeface="+mn-lt"/>
                <a:cs typeface="+mn-lt"/>
              </a:rPr>
              <a:t>Bringing the packed product to the pickup location</a:t>
            </a:r>
            <a:endParaRPr lang="en-GB" sz="2800" dirty="0"/>
          </a:p>
          <a:p>
            <a:pPr marL="285750" indent="-285750" algn="l">
              <a:buFont typeface="Arial"/>
              <a:buChar char="•"/>
            </a:pPr>
            <a:endParaRPr lang="en-GB" sz="2800" dirty="0"/>
          </a:p>
        </p:txBody>
      </p:sp>
    </p:spTree>
    <p:extLst>
      <p:ext uri="{BB962C8B-B14F-4D97-AF65-F5344CB8AC3E}">
        <p14:creationId xmlns:p14="http://schemas.microsoft.com/office/powerpoint/2010/main" val="323712043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3">
            <a:extLst>
              <a:ext uri="{FF2B5EF4-FFF2-40B4-BE49-F238E27FC236}">
                <a16:creationId xmlns:a16="http://schemas.microsoft.com/office/drawing/2014/main" id="{BB1B243D-D1FA-AFB4-A51C-E6FCCCAE4FD0}"/>
              </a:ext>
            </a:extLst>
          </p:cNvPr>
          <p:cNvSpPr>
            <a:spLocks noGrp="1"/>
          </p:cNvSpPr>
          <p:nvPr>
            <p:ph type="subTitle" idx="1"/>
          </p:nvPr>
        </p:nvSpPr>
        <p:spPr>
          <a:xfrm>
            <a:off x="201284" y="-6678"/>
            <a:ext cx="11990716" cy="6687836"/>
          </a:xfrm>
        </p:spPr>
        <p:txBody>
          <a:bodyPr vert="horz" lIns="91440" tIns="45720" rIns="91440" bIns="45720" rtlCol="0" anchor="t">
            <a:normAutofit/>
          </a:bodyPr>
          <a:lstStyle/>
          <a:p>
            <a:pPr algn="l"/>
            <a:r>
              <a:rPr lang="en-GB" b="1" dirty="0">
                <a:solidFill>
                  <a:srgbClr val="262626"/>
                </a:solidFill>
              </a:rPr>
              <a:t>                                              T</a:t>
            </a:r>
            <a:r>
              <a:rPr lang="en-GB" sz="2800" b="1" dirty="0">
                <a:solidFill>
                  <a:srgbClr val="262626"/>
                </a:solidFill>
              </a:rPr>
              <a:t>ypes of Business Processes</a:t>
            </a:r>
            <a:endParaRPr lang="en-US" sz="2800" dirty="0"/>
          </a:p>
          <a:p>
            <a:pPr algn="l"/>
            <a:r>
              <a:rPr lang="en-GB" sz="2800" b="1" dirty="0">
                <a:solidFill>
                  <a:srgbClr val="262626"/>
                </a:solidFill>
              </a:rPr>
              <a:t>Delivery</a:t>
            </a:r>
            <a:endParaRPr lang="en-GB" sz="2800" dirty="0"/>
          </a:p>
          <a:p>
            <a:pPr algn="l"/>
            <a:r>
              <a:rPr lang="en-GB" sz="2800" dirty="0">
                <a:solidFill>
                  <a:srgbClr val="262626"/>
                </a:solidFill>
                <a:ea typeface="+mn-lt"/>
                <a:cs typeface="+mn-lt"/>
              </a:rPr>
              <a:t>The delivery process may or may not be simple, depending on your business’s structure. It may be nothing more than bringing products to an on-site showroom, or it may require navigating international shipping laws. This process will look different for product-based and service-based companies. </a:t>
            </a:r>
            <a:endParaRPr lang="en-GB" sz="2800" dirty="0"/>
          </a:p>
          <a:p>
            <a:pPr algn="l"/>
            <a:r>
              <a:rPr lang="en-GB" sz="2800" dirty="0">
                <a:solidFill>
                  <a:srgbClr val="262626"/>
                </a:solidFill>
                <a:ea typeface="+mn-lt"/>
                <a:cs typeface="+mn-lt"/>
              </a:rPr>
              <a:t>For instance, a product may be shipped to a wholesaler, to a retail store or directly to the consumer, and a service may be performed on your premises or at the customer’s location. Developing a well-thought-out delivery process can reduce wasted time, money, and effort regardless of your specific business model.</a:t>
            </a:r>
            <a:endParaRPr lang="en-GB" sz="2800" dirty="0"/>
          </a:p>
          <a:p>
            <a:pPr algn="l"/>
            <a:r>
              <a:rPr lang="en-GB" sz="2800" b="1" dirty="0">
                <a:solidFill>
                  <a:srgbClr val="262626"/>
                </a:solidFill>
              </a:rPr>
              <a:t>Sales Processes</a:t>
            </a:r>
            <a:endParaRPr lang="en-GB" sz="2800" dirty="0"/>
          </a:p>
          <a:p>
            <a:pPr algn="l"/>
            <a:r>
              <a:rPr lang="en-GB" sz="2800" dirty="0">
                <a:solidFill>
                  <a:srgbClr val="262626"/>
                </a:solidFill>
                <a:ea typeface="+mn-lt"/>
                <a:cs typeface="+mn-lt"/>
              </a:rPr>
              <a:t>Businesses need to sell their products, or they won’t succeed; the sales processes are the procedures businesses use to make sure they bring in revenue. </a:t>
            </a:r>
            <a:endParaRPr lang="en-GB" sz="2800" dirty="0"/>
          </a:p>
          <a:p>
            <a:pPr algn="l"/>
            <a:endParaRPr lang="en-GB" sz="2800" dirty="0"/>
          </a:p>
        </p:txBody>
      </p:sp>
    </p:spTree>
    <p:extLst>
      <p:ext uri="{BB962C8B-B14F-4D97-AF65-F5344CB8AC3E}">
        <p14:creationId xmlns:p14="http://schemas.microsoft.com/office/powerpoint/2010/main" val="5684112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3">
            <a:extLst>
              <a:ext uri="{FF2B5EF4-FFF2-40B4-BE49-F238E27FC236}">
                <a16:creationId xmlns:a16="http://schemas.microsoft.com/office/drawing/2014/main" id="{BB1B243D-D1FA-AFB4-A51C-E6FCCCAE4FD0}"/>
              </a:ext>
            </a:extLst>
          </p:cNvPr>
          <p:cNvSpPr>
            <a:spLocks noGrp="1"/>
          </p:cNvSpPr>
          <p:nvPr>
            <p:ph type="subTitle" idx="1"/>
          </p:nvPr>
        </p:nvSpPr>
        <p:spPr>
          <a:xfrm>
            <a:off x="201284" y="-6678"/>
            <a:ext cx="11990716" cy="6687836"/>
          </a:xfrm>
        </p:spPr>
        <p:txBody>
          <a:bodyPr vert="horz" lIns="91440" tIns="45720" rIns="91440" bIns="45720" rtlCol="0" anchor="t">
            <a:normAutofit/>
          </a:bodyPr>
          <a:lstStyle/>
          <a:p>
            <a:pPr algn="l"/>
            <a:r>
              <a:rPr lang="en-GB" b="1" dirty="0">
                <a:solidFill>
                  <a:srgbClr val="262626"/>
                </a:solidFill>
              </a:rPr>
              <a:t>    </a:t>
            </a:r>
            <a:endParaRPr lang="en-US" dirty="0"/>
          </a:p>
          <a:p>
            <a:pPr algn="l"/>
            <a:endParaRPr lang="en-GB" sz="2800" dirty="0">
              <a:solidFill>
                <a:srgbClr val="262626"/>
              </a:solidFill>
            </a:endParaRPr>
          </a:p>
          <a:p>
            <a:pPr algn="l"/>
            <a:r>
              <a:rPr lang="en-GB" sz="2800" dirty="0">
                <a:solidFill>
                  <a:srgbClr val="262626"/>
                </a:solidFill>
              </a:rPr>
              <a:t>Go through these Real world </a:t>
            </a:r>
            <a:r>
              <a:rPr lang="en-GB" sz="2800" dirty="0">
                <a:solidFill>
                  <a:srgbClr val="1D2B36"/>
                </a:solidFill>
              </a:rPr>
              <a:t>Business Process Ideas and Examples </a:t>
            </a:r>
            <a:endParaRPr lang="en-GB" dirty="0">
              <a:solidFill>
                <a:srgbClr val="000000"/>
              </a:solidFill>
            </a:endParaRPr>
          </a:p>
          <a:p>
            <a:pPr algn="l"/>
            <a:endParaRPr lang="en-GB" sz="2800" dirty="0">
              <a:solidFill>
                <a:srgbClr val="1D2B36"/>
              </a:solidFill>
            </a:endParaRPr>
          </a:p>
          <a:p>
            <a:pPr algn="l"/>
            <a:r>
              <a:rPr lang="en-GB" sz="2800" dirty="0">
                <a:solidFill>
                  <a:srgbClr val="1D2B36"/>
                </a:solidFill>
                <a:ea typeface="+mn-lt"/>
                <a:cs typeface="+mn-lt"/>
                <a:hlinkClick r:id="rId2"/>
              </a:rPr>
              <a:t> </a:t>
            </a:r>
            <a:r>
              <a:rPr lang="en-GB" sz="2800" dirty="0">
                <a:solidFill>
                  <a:srgbClr val="1D2B36"/>
                </a:solidFill>
                <a:ea typeface="+mn-lt"/>
                <a:cs typeface="+mn-lt"/>
              </a:rPr>
              <a:t> </a:t>
            </a:r>
            <a:endParaRPr lang="en-GB" dirty="0">
              <a:solidFill>
                <a:srgbClr val="000000"/>
              </a:solidFill>
              <a:ea typeface="+mn-lt"/>
              <a:cs typeface="+mn-lt"/>
            </a:endParaRPr>
          </a:p>
          <a:p>
            <a:pPr algn="l"/>
            <a:r>
              <a:rPr lang="en-GB" sz="2800" dirty="0">
                <a:solidFill>
                  <a:srgbClr val="1D2B36"/>
                </a:solidFill>
                <a:ea typeface="+mn-lt"/>
                <a:cs typeface="+mn-lt"/>
                <a:hlinkClick r:id="rId2">
                  <a:extLst>
                    <a:ext uri="{A12FA001-AC4F-418D-AE19-62706E023703}">
                      <ahyp:hlinkClr xmlns:ahyp="http://schemas.microsoft.com/office/drawing/2018/hyperlinkcolor" val="tx"/>
                    </a:ext>
                  </a:extLst>
                </a:hlinkClick>
              </a:rPr>
              <a:t>6 Real-World Business Process Ideas and Examples For Inspiration in 2024 (kissflow.com)</a:t>
            </a:r>
            <a:endParaRPr lang="en-GB" dirty="0"/>
          </a:p>
        </p:txBody>
      </p:sp>
    </p:spTree>
    <p:extLst>
      <p:ext uri="{BB962C8B-B14F-4D97-AF65-F5344CB8AC3E}">
        <p14:creationId xmlns:p14="http://schemas.microsoft.com/office/powerpoint/2010/main" val="406386453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3">
            <a:extLst>
              <a:ext uri="{FF2B5EF4-FFF2-40B4-BE49-F238E27FC236}">
                <a16:creationId xmlns:a16="http://schemas.microsoft.com/office/drawing/2014/main" id="{BB1B243D-D1FA-AFB4-A51C-E6FCCCAE4FD0}"/>
              </a:ext>
            </a:extLst>
          </p:cNvPr>
          <p:cNvSpPr>
            <a:spLocks noGrp="1"/>
          </p:cNvSpPr>
          <p:nvPr>
            <p:ph type="subTitle" idx="1"/>
          </p:nvPr>
        </p:nvSpPr>
        <p:spPr>
          <a:xfrm>
            <a:off x="1524000" y="381510"/>
            <a:ext cx="9144000" cy="4876290"/>
          </a:xfrm>
        </p:spPr>
        <p:txBody>
          <a:bodyPr vert="horz" lIns="91440" tIns="45720" rIns="91440" bIns="45720" rtlCol="0" anchor="t">
            <a:normAutofit/>
          </a:bodyPr>
          <a:lstStyle/>
          <a:p>
            <a:pPr algn="l"/>
            <a:endParaRPr lang="en-GB" sz="2800" dirty="0">
              <a:solidFill>
                <a:srgbClr val="000000"/>
              </a:solidFill>
              <a:latin typeface="Arial"/>
              <a:cs typeface="Arial"/>
            </a:endParaRPr>
          </a:p>
          <a:p>
            <a:pPr algn="l"/>
            <a:endParaRPr lang="en-GB" sz="2800" dirty="0">
              <a:solidFill>
                <a:srgbClr val="000000"/>
              </a:solidFill>
              <a:latin typeface="Arial"/>
              <a:cs typeface="Arial"/>
            </a:endParaRPr>
          </a:p>
          <a:p>
            <a:pPr algn="l"/>
            <a:endParaRPr lang="en-GB" sz="2800" dirty="0">
              <a:solidFill>
                <a:srgbClr val="000000"/>
              </a:solidFill>
              <a:latin typeface="Arial"/>
              <a:cs typeface="Arial"/>
            </a:endParaRPr>
          </a:p>
          <a:p>
            <a:pPr algn="l"/>
            <a:r>
              <a:rPr lang="en-GB" sz="2800" dirty="0">
                <a:solidFill>
                  <a:srgbClr val="000000"/>
                </a:solidFill>
                <a:latin typeface="Arial"/>
                <a:cs typeface="Arial"/>
              </a:rPr>
              <a:t>                </a:t>
            </a:r>
            <a:endParaRPr lang="en-US">
              <a:solidFill>
                <a:srgbClr val="000000"/>
              </a:solidFill>
              <a:latin typeface="Aptos" panose="020B0004020202020204"/>
              <a:cs typeface="Arial"/>
            </a:endParaRPr>
          </a:p>
          <a:p>
            <a:pPr algn="l"/>
            <a:r>
              <a:rPr lang="en-GB" sz="2800">
                <a:solidFill>
                  <a:srgbClr val="000000"/>
                </a:solidFill>
                <a:latin typeface="Arial"/>
                <a:cs typeface="Arial"/>
              </a:rPr>
              <a:t>                                 </a:t>
            </a:r>
            <a:r>
              <a:rPr lang="en-GB" sz="2800" b="1" dirty="0">
                <a:solidFill>
                  <a:srgbClr val="000000"/>
                </a:solidFill>
                <a:latin typeface="Arial"/>
                <a:cs typeface="Arial"/>
              </a:rPr>
              <a:t>Break</a:t>
            </a:r>
            <a:endParaRPr lang="en-US" b="1" dirty="0"/>
          </a:p>
          <a:p>
            <a:pPr algn="l"/>
            <a:endParaRPr lang="en-GB" sz="1200" dirty="0">
              <a:solidFill>
                <a:srgbClr val="262626"/>
              </a:solidFill>
              <a:latin typeface="Aptos" panose="020B0004020202020204"/>
              <a:cs typeface="Arial"/>
            </a:endParaRPr>
          </a:p>
          <a:p>
            <a:endParaRPr lang="en-GB" dirty="0">
              <a:solidFill>
                <a:srgbClr val="000000"/>
              </a:solidFill>
            </a:endParaRPr>
          </a:p>
        </p:txBody>
      </p:sp>
    </p:spTree>
    <p:extLst>
      <p:ext uri="{BB962C8B-B14F-4D97-AF65-F5344CB8AC3E}">
        <p14:creationId xmlns:p14="http://schemas.microsoft.com/office/powerpoint/2010/main" val="297533396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3">
            <a:extLst>
              <a:ext uri="{FF2B5EF4-FFF2-40B4-BE49-F238E27FC236}">
                <a16:creationId xmlns:a16="http://schemas.microsoft.com/office/drawing/2014/main" id="{BB1B243D-D1FA-AFB4-A51C-E6FCCCAE4FD0}"/>
              </a:ext>
            </a:extLst>
          </p:cNvPr>
          <p:cNvSpPr>
            <a:spLocks noGrp="1"/>
          </p:cNvSpPr>
          <p:nvPr>
            <p:ph type="subTitle" idx="1"/>
          </p:nvPr>
        </p:nvSpPr>
        <p:spPr>
          <a:xfrm>
            <a:off x="1524000" y="381510"/>
            <a:ext cx="9144000" cy="4876290"/>
          </a:xfrm>
        </p:spPr>
        <p:txBody>
          <a:bodyPr vert="horz" lIns="91440" tIns="45720" rIns="91440" bIns="45720" rtlCol="0" anchor="t">
            <a:normAutofit/>
          </a:bodyPr>
          <a:lstStyle/>
          <a:p>
            <a:pPr algn="l"/>
            <a:endParaRPr lang="en-GB" sz="2800" dirty="0">
              <a:solidFill>
                <a:srgbClr val="000000"/>
              </a:solidFill>
              <a:latin typeface="Arial"/>
              <a:cs typeface="Arial"/>
            </a:endParaRPr>
          </a:p>
          <a:p>
            <a:pPr algn="l"/>
            <a:endParaRPr lang="en-GB" sz="2800" dirty="0">
              <a:solidFill>
                <a:srgbClr val="000000"/>
              </a:solidFill>
              <a:latin typeface="Arial"/>
              <a:cs typeface="Arial"/>
            </a:endParaRPr>
          </a:p>
          <a:p>
            <a:pPr algn="l"/>
            <a:endParaRPr lang="en-GB" sz="2800" dirty="0">
              <a:solidFill>
                <a:srgbClr val="000000"/>
              </a:solidFill>
              <a:latin typeface="Arial"/>
              <a:cs typeface="Arial"/>
            </a:endParaRPr>
          </a:p>
          <a:p>
            <a:pPr algn="l"/>
            <a:r>
              <a:rPr lang="en-GB" sz="2800" dirty="0">
                <a:solidFill>
                  <a:srgbClr val="000000"/>
                </a:solidFill>
                <a:latin typeface="Arial"/>
                <a:cs typeface="Arial"/>
              </a:rPr>
              <a:t>                </a:t>
            </a:r>
            <a:endParaRPr lang="en-US">
              <a:solidFill>
                <a:srgbClr val="000000"/>
              </a:solidFill>
              <a:latin typeface="Aptos" panose="020B0004020202020204"/>
              <a:cs typeface="Arial"/>
            </a:endParaRPr>
          </a:p>
          <a:p>
            <a:pPr algn="l"/>
            <a:r>
              <a:rPr lang="en-GB" sz="2800" dirty="0">
                <a:solidFill>
                  <a:srgbClr val="000000"/>
                </a:solidFill>
                <a:latin typeface="Arial"/>
                <a:cs typeface="Arial"/>
              </a:rPr>
              <a:t>             Global business environment</a:t>
            </a:r>
            <a:endParaRPr lang="en-US" dirty="0"/>
          </a:p>
          <a:p>
            <a:pPr algn="l"/>
            <a:endParaRPr lang="en-GB" sz="1200" dirty="0">
              <a:solidFill>
                <a:srgbClr val="262626"/>
              </a:solidFill>
            </a:endParaRPr>
          </a:p>
          <a:p>
            <a:endParaRPr lang="en-GB" dirty="0"/>
          </a:p>
        </p:txBody>
      </p:sp>
    </p:spTree>
    <p:extLst>
      <p:ext uri="{BB962C8B-B14F-4D97-AF65-F5344CB8AC3E}">
        <p14:creationId xmlns:p14="http://schemas.microsoft.com/office/powerpoint/2010/main" val="386225789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88ED9453-277C-204F-BD72-DCE03B1E8BBA}"/>
              </a:ext>
            </a:extLst>
          </p:cNvPr>
          <p:cNvSpPr>
            <a:spLocks noGrp="1"/>
          </p:cNvSpPr>
          <p:nvPr>
            <p:ph type="title" idx="4294967295"/>
          </p:nvPr>
        </p:nvSpPr>
        <p:spPr>
          <a:xfrm>
            <a:off x="469233" y="280485"/>
            <a:ext cx="4367463" cy="961691"/>
          </a:xfrm>
        </p:spPr>
        <p:txBody>
          <a:bodyPr/>
          <a:lstStyle/>
          <a:p>
            <a:r>
              <a:rPr lang="en-US"/>
              <a:t>Group Task</a:t>
            </a:r>
          </a:p>
        </p:txBody>
      </p:sp>
      <p:sp>
        <p:nvSpPr>
          <p:cNvPr id="6" name="TextBox 5">
            <a:extLst>
              <a:ext uri="{FF2B5EF4-FFF2-40B4-BE49-F238E27FC236}">
                <a16:creationId xmlns:a16="http://schemas.microsoft.com/office/drawing/2014/main" id="{49F0F81E-EA81-96EC-491A-239E29DA432A}"/>
              </a:ext>
            </a:extLst>
          </p:cNvPr>
          <p:cNvSpPr txBox="1"/>
          <p:nvPr/>
        </p:nvSpPr>
        <p:spPr>
          <a:xfrm>
            <a:off x="466889" y="1506871"/>
            <a:ext cx="10313407" cy="4093428"/>
          </a:xfrm>
          <a:prstGeom prst="rect">
            <a:avLst/>
          </a:prstGeom>
          <a:noFill/>
        </p:spPr>
        <p:txBody>
          <a:bodyPr wrap="square" lIns="91440" tIns="45720" rIns="91440" bIns="45720" rtlCol="0" anchor="t">
            <a:spAutoFit/>
          </a:bodyPr>
          <a:lstStyle/>
          <a:p>
            <a:pPr marL="0" lvl="0" indent="0">
              <a:buNone/>
            </a:pPr>
            <a:r>
              <a:rPr lang="en-US" sz="2000" dirty="0"/>
              <a:t>Undertake research to find the following and explain to the class after:</a:t>
            </a:r>
          </a:p>
          <a:p>
            <a:pPr marL="0" lvl="0" indent="0">
              <a:buNone/>
            </a:pPr>
            <a:endParaRPr lang="en-US" sz="2000"/>
          </a:p>
          <a:p>
            <a:r>
              <a:rPr lang="en-US" sz="2000" b="1" dirty="0"/>
              <a:t>Group 1 : </a:t>
            </a:r>
            <a:r>
              <a:rPr lang="en-US" sz="2000" dirty="0"/>
              <a:t>Identify two local businesses in the UK</a:t>
            </a:r>
          </a:p>
          <a:p>
            <a:r>
              <a:rPr lang="en-US" sz="2000" dirty="0"/>
              <a:t>Give five reasons why they are local businesses and not national businesses and Global businesses</a:t>
            </a:r>
          </a:p>
          <a:p>
            <a:r>
              <a:rPr lang="en-US" sz="2000" b="1" dirty="0"/>
              <a:t>Group  2: </a:t>
            </a:r>
            <a:r>
              <a:rPr lang="en-US" sz="2000" dirty="0"/>
              <a:t>Identify two national businesses in the UK</a:t>
            </a:r>
            <a:endParaRPr lang="en-US" dirty="0"/>
          </a:p>
          <a:p>
            <a:r>
              <a:rPr lang="en-US" sz="2000" dirty="0"/>
              <a:t>Give five reasons why they are national and not local, international and  global businesses </a:t>
            </a:r>
          </a:p>
          <a:p>
            <a:r>
              <a:rPr lang="en-US" sz="2000" b="1" dirty="0"/>
              <a:t>Group 3: </a:t>
            </a:r>
            <a:r>
              <a:rPr lang="en-US" sz="2000" dirty="0"/>
              <a:t>Identify two Global businesses in the UK</a:t>
            </a:r>
            <a:endParaRPr lang="en-US" dirty="0"/>
          </a:p>
          <a:p>
            <a:r>
              <a:rPr lang="en-US" sz="2000" dirty="0"/>
              <a:t>Give five reasons why they are  Global and not national, international and local businesses</a:t>
            </a:r>
          </a:p>
          <a:p>
            <a:r>
              <a:rPr lang="en-US" sz="2000" b="1" dirty="0">
                <a:latin typeface="Segoe UI"/>
                <a:cs typeface="Segoe UI"/>
              </a:rPr>
              <a:t>Group 4: </a:t>
            </a:r>
            <a:r>
              <a:rPr lang="en-US" sz="2000" dirty="0">
                <a:latin typeface="Segoe UI"/>
                <a:cs typeface="Segoe UI"/>
              </a:rPr>
              <a:t>Identify two international businesses in the UK</a:t>
            </a:r>
          </a:p>
          <a:p>
            <a:r>
              <a:rPr lang="en-US" sz="2000" dirty="0">
                <a:latin typeface="Segoe UI"/>
                <a:cs typeface="Segoe UI"/>
              </a:rPr>
              <a:t>Give five reasons why they are international and not  global, national and local businesses</a:t>
            </a:r>
          </a:p>
          <a:p>
            <a:pPr lvl="0"/>
            <a:endParaRPr lang="en-US" sz="2000" dirty="0"/>
          </a:p>
          <a:p>
            <a:endParaRPr lang="en-GB" sz="2000"/>
          </a:p>
        </p:txBody>
      </p:sp>
    </p:spTree>
    <p:extLst>
      <p:ext uri="{BB962C8B-B14F-4D97-AF65-F5344CB8AC3E}">
        <p14:creationId xmlns:p14="http://schemas.microsoft.com/office/powerpoint/2010/main" val="24831188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3">
            <a:extLst>
              <a:ext uri="{FF2B5EF4-FFF2-40B4-BE49-F238E27FC236}">
                <a16:creationId xmlns:a16="http://schemas.microsoft.com/office/drawing/2014/main" id="{BB1B243D-D1FA-AFB4-A51C-E6FCCCAE4FD0}"/>
              </a:ext>
            </a:extLst>
          </p:cNvPr>
          <p:cNvSpPr>
            <a:spLocks noGrp="1"/>
          </p:cNvSpPr>
          <p:nvPr>
            <p:ph type="subTitle" idx="1"/>
          </p:nvPr>
        </p:nvSpPr>
        <p:spPr>
          <a:xfrm>
            <a:off x="258793" y="381510"/>
            <a:ext cx="11674414" cy="6069610"/>
          </a:xfrm>
        </p:spPr>
        <p:txBody>
          <a:bodyPr vert="horz" lIns="91440" tIns="45720" rIns="91440" bIns="45720" rtlCol="0" anchor="t">
            <a:normAutofit/>
          </a:bodyPr>
          <a:lstStyle/>
          <a:p>
            <a:pPr algn="l"/>
            <a:r>
              <a:rPr lang="en-GB" sz="2800" b="1" dirty="0">
                <a:latin typeface="Arial"/>
                <a:cs typeface="Arial"/>
              </a:rPr>
              <a:t>Dimension of business environment: local, national, international and global</a:t>
            </a:r>
            <a:endParaRPr lang="en-US" sz="2800" b="1">
              <a:latin typeface="Arial"/>
              <a:cs typeface="Arial"/>
            </a:endParaRPr>
          </a:p>
          <a:p>
            <a:pPr algn="l"/>
            <a:r>
              <a:rPr lang="en-GB" sz="2800" b="1" dirty="0">
                <a:solidFill>
                  <a:srgbClr val="181818"/>
                </a:solidFill>
                <a:ea typeface="+mn-lt"/>
                <a:cs typeface="+mn-lt"/>
              </a:rPr>
              <a:t>Local Businesses</a:t>
            </a:r>
            <a:endParaRPr lang="en-GB" sz="2800"/>
          </a:p>
          <a:p>
            <a:pPr marL="285750" indent="-285750" algn="l">
              <a:buFont typeface="Arial"/>
              <a:buChar char="•"/>
            </a:pPr>
            <a:r>
              <a:rPr lang="en-GB" sz="2800" dirty="0">
                <a:solidFill>
                  <a:srgbClr val="181818"/>
                </a:solidFill>
                <a:ea typeface="+mn-lt"/>
                <a:cs typeface="+mn-lt"/>
              </a:rPr>
              <a:t>Local businesses are </a:t>
            </a:r>
            <a:r>
              <a:rPr lang="en-GB" sz="2800" b="1" dirty="0">
                <a:solidFill>
                  <a:srgbClr val="181818"/>
                </a:solidFill>
                <a:ea typeface="+mn-lt"/>
                <a:cs typeface="+mn-lt"/>
              </a:rPr>
              <a:t>small-scale enterprises</a:t>
            </a:r>
            <a:r>
              <a:rPr lang="en-GB" sz="2800" dirty="0">
                <a:solidFill>
                  <a:srgbClr val="181818"/>
                </a:solidFill>
                <a:ea typeface="+mn-lt"/>
                <a:cs typeface="+mn-lt"/>
              </a:rPr>
              <a:t> that typically serve a specific geographic location, often a town or city. Examples can include a local grocery store, restaurant, or hairdresser.</a:t>
            </a:r>
            <a:endParaRPr lang="en-GB" sz="2800"/>
          </a:p>
          <a:p>
            <a:pPr marL="285750" indent="-285750" algn="l">
              <a:buFont typeface="Arial"/>
              <a:buChar char="•"/>
            </a:pPr>
            <a:r>
              <a:rPr lang="en-GB" sz="2800" dirty="0">
                <a:solidFill>
                  <a:srgbClr val="181818"/>
                </a:solidFill>
                <a:ea typeface="+mn-lt"/>
                <a:cs typeface="+mn-lt"/>
              </a:rPr>
              <a:t>They often serve a limited catchment area and may depend heavily on </a:t>
            </a:r>
            <a:r>
              <a:rPr lang="en-GB" sz="2800" b="1" dirty="0">
                <a:solidFill>
                  <a:srgbClr val="181818"/>
                </a:solidFill>
                <a:ea typeface="+mn-lt"/>
                <a:cs typeface="+mn-lt"/>
              </a:rPr>
              <a:t>local demographics</a:t>
            </a:r>
            <a:r>
              <a:rPr lang="en-GB" sz="2800" dirty="0">
                <a:solidFill>
                  <a:srgbClr val="181818"/>
                </a:solidFill>
                <a:ea typeface="+mn-lt"/>
                <a:cs typeface="+mn-lt"/>
              </a:rPr>
              <a:t> and consumer behaviour.</a:t>
            </a:r>
            <a:endParaRPr lang="en-GB" sz="2800"/>
          </a:p>
          <a:p>
            <a:pPr marL="285750" indent="-285750" algn="l">
              <a:buFont typeface="Arial"/>
              <a:buChar char="•"/>
            </a:pPr>
            <a:r>
              <a:rPr lang="en-GB" sz="2800" dirty="0">
                <a:solidFill>
                  <a:srgbClr val="181818"/>
                </a:solidFill>
                <a:ea typeface="+mn-lt"/>
                <a:cs typeface="+mn-lt"/>
              </a:rPr>
              <a:t>Local business owners often live in the same area, which can give them a stronger understanding of their consumers’ needs and preferences.</a:t>
            </a:r>
            <a:endParaRPr lang="en-GB" sz="2800"/>
          </a:p>
          <a:p>
            <a:pPr marL="285750" indent="-285750" algn="l">
              <a:buFont typeface="Arial"/>
              <a:buChar char="•"/>
            </a:pPr>
            <a:r>
              <a:rPr lang="en-GB" sz="2800" dirty="0">
                <a:solidFill>
                  <a:srgbClr val="181818"/>
                </a:solidFill>
                <a:ea typeface="+mn-lt"/>
                <a:cs typeface="+mn-lt"/>
              </a:rPr>
              <a:t>Such businesses can provide unique, personalised service and build close relationships with their customers. However, they also often face stiff competition from larger enterprises or chains.</a:t>
            </a:r>
            <a:endParaRPr lang="en-GB" sz="2800"/>
          </a:p>
          <a:p>
            <a:pPr algn="l"/>
            <a:endParaRPr lang="en-GB" sz="2800" dirty="0">
              <a:latin typeface="Arial"/>
              <a:cs typeface="Arial"/>
            </a:endParaRPr>
          </a:p>
          <a:p>
            <a:pPr algn="l"/>
            <a:endParaRPr lang="en-GB" dirty="0"/>
          </a:p>
        </p:txBody>
      </p:sp>
    </p:spTree>
    <p:extLst>
      <p:ext uri="{BB962C8B-B14F-4D97-AF65-F5344CB8AC3E}">
        <p14:creationId xmlns:p14="http://schemas.microsoft.com/office/powerpoint/2010/main" val="184653501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3">
            <a:extLst>
              <a:ext uri="{FF2B5EF4-FFF2-40B4-BE49-F238E27FC236}">
                <a16:creationId xmlns:a16="http://schemas.microsoft.com/office/drawing/2014/main" id="{BB1B243D-D1FA-AFB4-A51C-E6FCCCAE4FD0}"/>
              </a:ext>
            </a:extLst>
          </p:cNvPr>
          <p:cNvSpPr>
            <a:spLocks noGrp="1"/>
          </p:cNvSpPr>
          <p:nvPr>
            <p:ph type="subTitle" idx="1"/>
          </p:nvPr>
        </p:nvSpPr>
        <p:spPr>
          <a:xfrm>
            <a:off x="301925" y="381510"/>
            <a:ext cx="11458754" cy="6227761"/>
          </a:xfrm>
        </p:spPr>
        <p:txBody>
          <a:bodyPr vert="horz" lIns="91440" tIns="45720" rIns="91440" bIns="45720" rtlCol="0" anchor="t">
            <a:noAutofit/>
          </a:bodyPr>
          <a:lstStyle/>
          <a:p>
            <a:pPr algn="l"/>
            <a:endParaRPr lang="en-GB" sz="1200" b="1" dirty="0">
              <a:solidFill>
                <a:srgbClr val="181818"/>
              </a:solidFill>
              <a:ea typeface="+mn-lt"/>
              <a:cs typeface="+mn-lt"/>
            </a:endParaRPr>
          </a:p>
          <a:p>
            <a:pPr algn="l"/>
            <a:r>
              <a:rPr lang="en-GB" sz="2800" b="1" dirty="0">
                <a:solidFill>
                  <a:srgbClr val="181818"/>
                </a:solidFill>
                <a:ea typeface="+mn-lt"/>
                <a:cs typeface="+mn-lt"/>
              </a:rPr>
              <a:t>National Businesses</a:t>
            </a:r>
            <a:endParaRPr lang="en-US" sz="2800" dirty="0"/>
          </a:p>
          <a:p>
            <a:pPr marL="285750" indent="-285750" algn="l">
              <a:buFont typeface="Arial"/>
              <a:buChar char="•"/>
            </a:pPr>
            <a:r>
              <a:rPr lang="en-GB" sz="2800" dirty="0">
                <a:solidFill>
                  <a:srgbClr val="181818"/>
                </a:solidFill>
                <a:ea typeface="+mn-lt"/>
                <a:cs typeface="+mn-lt"/>
              </a:rPr>
              <a:t>National businesses operate on a </a:t>
            </a:r>
            <a:r>
              <a:rPr lang="en-GB" sz="2800" b="1" dirty="0">
                <a:solidFill>
                  <a:srgbClr val="181818"/>
                </a:solidFill>
                <a:ea typeface="+mn-lt"/>
                <a:cs typeface="+mn-lt"/>
              </a:rPr>
              <a:t>nationwide scale</a:t>
            </a:r>
            <a:r>
              <a:rPr lang="en-GB" sz="2800" dirty="0">
                <a:solidFill>
                  <a:srgbClr val="181818"/>
                </a:solidFill>
                <a:ea typeface="+mn-lt"/>
                <a:cs typeface="+mn-lt"/>
              </a:rPr>
              <a:t>, having branches, offices, or outlets in various locations across a country. Examples might include a national bank, a supermarket chain, or an insurance company.</a:t>
            </a:r>
            <a:endParaRPr lang="en-GB" sz="2800" dirty="0"/>
          </a:p>
          <a:p>
            <a:pPr marL="285750" indent="-285750" algn="l">
              <a:buFont typeface="Arial"/>
              <a:buChar char="•"/>
            </a:pPr>
            <a:r>
              <a:rPr lang="en-GB" sz="2800" dirty="0">
                <a:solidFill>
                  <a:srgbClr val="181818"/>
                </a:solidFill>
                <a:ea typeface="+mn-lt"/>
                <a:cs typeface="+mn-lt"/>
              </a:rPr>
              <a:t>As opposed to operating in a localised market, national businesses cater to customers across the entire nation, resulting in a significantly larger target market.</a:t>
            </a:r>
            <a:endParaRPr lang="en-GB" sz="2800" dirty="0"/>
          </a:p>
          <a:p>
            <a:pPr marL="285750" indent="-285750" algn="l">
              <a:buFont typeface="Arial"/>
              <a:buChar char="•"/>
            </a:pPr>
            <a:r>
              <a:rPr lang="en-GB" sz="2800" dirty="0">
                <a:solidFill>
                  <a:srgbClr val="181818"/>
                </a:solidFill>
                <a:ea typeface="+mn-lt"/>
                <a:cs typeface="+mn-lt"/>
              </a:rPr>
              <a:t>Typically, national businesses have more resources, larger operations, and stronger brand recognition compared to local businesses.</a:t>
            </a:r>
            <a:endParaRPr lang="en-GB" sz="2800" dirty="0"/>
          </a:p>
          <a:p>
            <a:pPr marL="285750" indent="-285750" algn="l">
              <a:buFont typeface="Arial"/>
              <a:buChar char="•"/>
            </a:pPr>
            <a:r>
              <a:rPr lang="en-GB" sz="2800" dirty="0">
                <a:solidFill>
                  <a:srgbClr val="181818"/>
                </a:solidFill>
                <a:ea typeface="+mn-lt"/>
                <a:cs typeface="+mn-lt"/>
              </a:rPr>
              <a:t>However, operating on a national scale also brings challenges, including increased competition, higher operational costs, and more complex management requirements. There is also a risk of losing touch with local customer preferences in the pursuit of a ‘one size fits all’ approach.</a:t>
            </a:r>
            <a:endParaRPr lang="en-GB" sz="2800" dirty="0"/>
          </a:p>
          <a:p>
            <a:pPr algn="l"/>
            <a:endParaRPr lang="en-GB" sz="2800" b="1" dirty="0">
              <a:solidFill>
                <a:srgbClr val="262626"/>
              </a:solidFill>
            </a:endParaRPr>
          </a:p>
          <a:p>
            <a:pPr algn="l"/>
            <a:endParaRPr lang="en-GB" sz="2800" dirty="0">
              <a:solidFill>
                <a:srgbClr val="262626"/>
              </a:solidFill>
            </a:endParaRPr>
          </a:p>
          <a:p>
            <a:endParaRPr lang="en-GB" sz="2800" dirty="0"/>
          </a:p>
        </p:txBody>
      </p:sp>
    </p:spTree>
    <p:extLst>
      <p:ext uri="{BB962C8B-B14F-4D97-AF65-F5344CB8AC3E}">
        <p14:creationId xmlns:p14="http://schemas.microsoft.com/office/powerpoint/2010/main" val="51100091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3">
            <a:extLst>
              <a:ext uri="{FF2B5EF4-FFF2-40B4-BE49-F238E27FC236}">
                <a16:creationId xmlns:a16="http://schemas.microsoft.com/office/drawing/2014/main" id="{BB1B243D-D1FA-AFB4-A51C-E6FCCCAE4FD0}"/>
              </a:ext>
            </a:extLst>
          </p:cNvPr>
          <p:cNvSpPr>
            <a:spLocks noGrp="1"/>
          </p:cNvSpPr>
          <p:nvPr>
            <p:ph type="subTitle" idx="1"/>
          </p:nvPr>
        </p:nvSpPr>
        <p:spPr>
          <a:xfrm>
            <a:off x="-14376" y="381510"/>
            <a:ext cx="11904451" cy="6285270"/>
          </a:xfrm>
        </p:spPr>
        <p:txBody>
          <a:bodyPr vert="horz" lIns="91440" tIns="45720" rIns="91440" bIns="45720" rtlCol="0" anchor="t">
            <a:normAutofit fontScale="92500" lnSpcReduction="20000"/>
          </a:bodyPr>
          <a:lstStyle/>
          <a:p>
            <a:pPr algn="l"/>
            <a:r>
              <a:rPr lang="en-GB" sz="1400" dirty="0">
                <a:solidFill>
                  <a:srgbClr val="212121"/>
                </a:solidFill>
                <a:ea typeface="+mn-lt"/>
                <a:cs typeface="+mn-lt"/>
              </a:rPr>
              <a:t>     </a:t>
            </a:r>
            <a:r>
              <a:rPr lang="en-GB" sz="1400" b="1" dirty="0">
                <a:solidFill>
                  <a:srgbClr val="212121"/>
                </a:solidFill>
                <a:ea typeface="+mn-lt"/>
                <a:cs typeface="+mn-lt"/>
              </a:rPr>
              <a:t>     </a:t>
            </a:r>
            <a:r>
              <a:rPr lang="en-GB" sz="2800" b="1" dirty="0" err="1">
                <a:solidFill>
                  <a:srgbClr val="212121"/>
                </a:solidFill>
                <a:ea typeface="+mn-lt"/>
                <a:cs typeface="+mn-lt"/>
              </a:rPr>
              <a:t>Inernational</a:t>
            </a:r>
            <a:r>
              <a:rPr lang="en-GB" sz="2800" b="1" dirty="0">
                <a:solidFill>
                  <a:srgbClr val="212121"/>
                </a:solidFill>
                <a:ea typeface="+mn-lt"/>
                <a:cs typeface="+mn-lt"/>
              </a:rPr>
              <a:t> businesses</a:t>
            </a:r>
          </a:p>
          <a:p>
            <a:pPr marL="285750" indent="-285750" algn="l">
              <a:buFont typeface="Arial"/>
              <a:buChar char="•"/>
            </a:pPr>
            <a:r>
              <a:rPr lang="en-GB" sz="2800" dirty="0">
                <a:solidFill>
                  <a:srgbClr val="212121"/>
                </a:solidFill>
                <a:ea typeface="+mn-lt"/>
                <a:cs typeface="+mn-lt"/>
              </a:rPr>
              <a:t>International business exchanges capital, products, and services across international borders or territories. It includes all commercial transactions—private or public—between two or more countries.</a:t>
            </a:r>
            <a:endParaRPr lang="en-US" sz="2800"/>
          </a:p>
          <a:p>
            <a:pPr marL="285750" indent="-285750" algn="l">
              <a:buFont typeface="Arial"/>
              <a:buChar char="•"/>
            </a:pPr>
            <a:r>
              <a:rPr lang="en-GB" sz="2800" dirty="0">
                <a:solidFill>
                  <a:srgbClr val="212121"/>
                </a:solidFill>
                <a:ea typeface="+mn-lt"/>
                <a:cs typeface="+mn-lt"/>
              </a:rPr>
              <a:t>It can also include transactions driven by non-financial goals (such as the triple bottom line, corporate social responsibility, and political </a:t>
            </a:r>
            <a:r>
              <a:rPr lang="en-GB" sz="2800" err="1">
                <a:solidFill>
                  <a:srgbClr val="212121"/>
                </a:solidFill>
                <a:ea typeface="+mn-lt"/>
                <a:cs typeface="+mn-lt"/>
              </a:rPr>
              <a:t>favor</a:t>
            </a:r>
            <a:r>
              <a:rPr lang="en-GB" sz="2800" dirty="0">
                <a:solidFill>
                  <a:srgbClr val="212121"/>
                </a:solidFill>
                <a:ea typeface="+mn-lt"/>
                <a:cs typeface="+mn-lt"/>
              </a:rPr>
              <a:t>) that impact an organization’s long-term success.</a:t>
            </a:r>
            <a:endParaRPr lang="en-GB" sz="2800"/>
          </a:p>
          <a:p>
            <a:pPr marL="285750" indent="-285750" algn="l">
              <a:buFont typeface="Arial"/>
              <a:buChar char="•"/>
            </a:pPr>
            <a:r>
              <a:rPr lang="en-GB" sz="2800" dirty="0">
                <a:solidFill>
                  <a:srgbClr val="212121"/>
                </a:solidFill>
                <a:ea typeface="+mn-lt"/>
                <a:cs typeface="+mn-lt"/>
              </a:rPr>
              <a:t>International trade and business differ as the latter deals with the movement of business activities along with products and services.</a:t>
            </a:r>
            <a:endParaRPr lang="en-GB" sz="2800"/>
          </a:p>
          <a:p>
            <a:pPr marL="285750" indent="-285750" algn="l">
              <a:buFont typeface="Arial"/>
              <a:buChar char="•"/>
            </a:pPr>
            <a:r>
              <a:rPr lang="en-GB" sz="2800" dirty="0">
                <a:solidFill>
                  <a:srgbClr val="212121"/>
                </a:solidFill>
                <a:ea typeface="+mn-lt"/>
                <a:cs typeface="+mn-lt"/>
              </a:rPr>
              <a:t>Businesses are carried out internationally through export, import, and entrepot trade.</a:t>
            </a:r>
            <a:endParaRPr lang="en-GB" sz="2800"/>
          </a:p>
          <a:p>
            <a:pPr marL="285750" indent="-285750" algn="l">
              <a:buFont typeface="Arial"/>
              <a:buChar char="•"/>
            </a:pPr>
            <a:endParaRPr lang="en-GB" sz="2800" dirty="0">
              <a:solidFill>
                <a:srgbClr val="212121"/>
              </a:solidFill>
              <a:ea typeface="+mn-lt"/>
              <a:cs typeface="+mn-lt"/>
            </a:endParaRPr>
          </a:p>
          <a:p>
            <a:pPr algn="l"/>
            <a:r>
              <a:rPr lang="en-GB" sz="2800" dirty="0">
                <a:solidFill>
                  <a:srgbClr val="212121"/>
                </a:solidFill>
                <a:ea typeface="+mn-lt"/>
                <a:cs typeface="+mn-lt"/>
              </a:rPr>
              <a:t>The major types of International business include:</a:t>
            </a:r>
            <a:endParaRPr lang="en-GB" sz="2800" dirty="0">
              <a:solidFill>
                <a:srgbClr val="212121"/>
              </a:solidFill>
            </a:endParaRPr>
          </a:p>
          <a:p>
            <a:pPr algn="l">
              <a:buFont typeface="Arial"/>
              <a:buChar char="•"/>
            </a:pPr>
            <a:r>
              <a:rPr lang="en-GB" sz="2800" b="1" dirty="0">
                <a:solidFill>
                  <a:srgbClr val="212121"/>
                </a:solidFill>
                <a:ea typeface="+mn-lt"/>
                <a:cs typeface="+mn-lt"/>
              </a:rPr>
              <a:t>Export Trade:</a:t>
            </a:r>
            <a:r>
              <a:rPr lang="en-GB" sz="2800" dirty="0">
                <a:solidFill>
                  <a:srgbClr val="212121"/>
                </a:solidFill>
                <a:ea typeface="+mn-lt"/>
                <a:cs typeface="+mn-lt"/>
              </a:rPr>
              <a:t> Selling products and services to other nations.</a:t>
            </a:r>
            <a:endParaRPr lang="en-GB" sz="2800"/>
          </a:p>
          <a:p>
            <a:pPr algn="l">
              <a:buFont typeface="Arial"/>
              <a:buChar char="•"/>
            </a:pPr>
            <a:r>
              <a:rPr lang="en-GB" sz="2800" b="1" dirty="0">
                <a:solidFill>
                  <a:srgbClr val="212121"/>
                </a:solidFill>
                <a:ea typeface="+mn-lt"/>
                <a:cs typeface="+mn-lt"/>
              </a:rPr>
              <a:t>Import Trade:</a:t>
            </a:r>
            <a:r>
              <a:rPr lang="en-GB" sz="2800" dirty="0">
                <a:solidFill>
                  <a:srgbClr val="212121"/>
                </a:solidFill>
                <a:ea typeface="+mn-lt"/>
                <a:cs typeface="+mn-lt"/>
              </a:rPr>
              <a:t> Buying goods and services from other countries.</a:t>
            </a:r>
            <a:endParaRPr lang="en-GB" sz="2800"/>
          </a:p>
          <a:p>
            <a:pPr algn="l">
              <a:buFont typeface="Arial"/>
              <a:buChar char="•"/>
            </a:pPr>
            <a:r>
              <a:rPr lang="en-GB" sz="2800" b="1" dirty="0">
                <a:solidFill>
                  <a:srgbClr val="212121"/>
                </a:solidFill>
                <a:ea typeface="+mn-lt"/>
                <a:cs typeface="+mn-lt"/>
              </a:rPr>
              <a:t>Entrepot Trade:</a:t>
            </a:r>
            <a:r>
              <a:rPr lang="en-GB" sz="2800" dirty="0">
                <a:solidFill>
                  <a:srgbClr val="212121"/>
                </a:solidFill>
                <a:ea typeface="+mn-lt"/>
                <a:cs typeface="+mn-lt"/>
              </a:rPr>
              <a:t> Importing goods and services to re-export them to other nations.</a:t>
            </a:r>
            <a:endParaRPr lang="en-GB" sz="2800"/>
          </a:p>
          <a:p>
            <a:pPr marL="285750" indent="-285750" algn="l">
              <a:buFont typeface="Arial"/>
              <a:buChar char="•"/>
            </a:pPr>
            <a:endParaRPr lang="en-GB" sz="2800" dirty="0">
              <a:solidFill>
                <a:srgbClr val="212121"/>
              </a:solidFill>
            </a:endParaRPr>
          </a:p>
          <a:p>
            <a:pPr algn="l"/>
            <a:endParaRPr lang="en-GB" b="1" dirty="0">
              <a:solidFill>
                <a:srgbClr val="262626"/>
              </a:solidFill>
            </a:endParaRPr>
          </a:p>
          <a:p>
            <a:pPr algn="l"/>
            <a:endParaRPr lang="en-GB" sz="1200" dirty="0">
              <a:solidFill>
                <a:srgbClr val="262626"/>
              </a:solidFill>
            </a:endParaRPr>
          </a:p>
          <a:p>
            <a:endParaRPr lang="en-GB" dirty="0"/>
          </a:p>
        </p:txBody>
      </p:sp>
    </p:spTree>
    <p:extLst>
      <p:ext uri="{BB962C8B-B14F-4D97-AF65-F5344CB8AC3E}">
        <p14:creationId xmlns:p14="http://schemas.microsoft.com/office/powerpoint/2010/main" val="5129218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3">
            <a:extLst>
              <a:ext uri="{FF2B5EF4-FFF2-40B4-BE49-F238E27FC236}">
                <a16:creationId xmlns:a16="http://schemas.microsoft.com/office/drawing/2014/main" id="{BB1B243D-D1FA-AFB4-A51C-E6FCCCAE4FD0}"/>
              </a:ext>
            </a:extLst>
          </p:cNvPr>
          <p:cNvSpPr>
            <a:spLocks noGrp="1"/>
          </p:cNvSpPr>
          <p:nvPr>
            <p:ph type="subTitle" idx="1"/>
          </p:nvPr>
        </p:nvSpPr>
        <p:spPr>
          <a:xfrm>
            <a:off x="1" y="122718"/>
            <a:ext cx="12005093" cy="6745345"/>
          </a:xfrm>
        </p:spPr>
        <p:txBody>
          <a:bodyPr vert="horz" lIns="91440" tIns="45720" rIns="91440" bIns="45720" rtlCol="0" anchor="t">
            <a:noAutofit/>
          </a:bodyPr>
          <a:lstStyle/>
          <a:p>
            <a:pPr algn="l"/>
            <a:r>
              <a:rPr lang="en-GB" sz="2800" b="1" dirty="0">
                <a:solidFill>
                  <a:srgbClr val="212121"/>
                </a:solidFill>
                <a:ea typeface="+mn-lt"/>
                <a:cs typeface="+mn-lt"/>
              </a:rPr>
              <a:t>  International businesses</a:t>
            </a:r>
          </a:p>
          <a:p>
            <a:pPr algn="l"/>
            <a:r>
              <a:rPr lang="en-GB" sz="2800" dirty="0">
                <a:solidFill>
                  <a:srgbClr val="111111"/>
                </a:solidFill>
                <a:ea typeface="+mn-lt"/>
                <a:cs typeface="+mn-lt"/>
              </a:rPr>
              <a:t>The main source of income for an international company comes from selling and exporting goods to other countries. These are often the business model followed by companies that sell electronics or clothing items. They also import and export goods and raw materials to/from the countries they’re operating in.</a:t>
            </a:r>
            <a:endParaRPr lang="en-GB" sz="2800"/>
          </a:p>
          <a:p>
            <a:pPr algn="l"/>
            <a:r>
              <a:rPr lang="en-GB" sz="2800" dirty="0">
                <a:solidFill>
                  <a:srgbClr val="111111"/>
                </a:solidFill>
                <a:ea typeface="+mn-lt"/>
                <a:cs typeface="+mn-lt"/>
              </a:rPr>
              <a:t>That’s the extent of their investments, though. International companies don’t set up any other headquarters or base of operations. They only have their branch in their country of origin to run business operations from.</a:t>
            </a:r>
            <a:endParaRPr lang="en-GB" sz="2800"/>
          </a:p>
          <a:p>
            <a:pPr algn="l"/>
            <a:r>
              <a:rPr lang="en-GB" sz="2800" dirty="0">
                <a:solidFill>
                  <a:srgbClr val="111111"/>
                </a:solidFill>
                <a:ea typeface="+mn-lt"/>
                <a:cs typeface="+mn-lt"/>
              </a:rPr>
              <a:t>It’s a great way to streamline the management process. Running everything from one location means that you know how your brand gets marketed all over the world. It simplifies the decision-making process that you’ll face when it comes to big changes. However, it does mean that you’ll lose touch with the different cultures of your customers.  won’t have an accurate understanding of the different markets.  won’t be able to make the right adjustments to succeed in one particular country.</a:t>
            </a:r>
            <a:endParaRPr lang="en-GB" sz="2800"/>
          </a:p>
          <a:p>
            <a:pPr algn="l"/>
            <a:endParaRPr lang="en-GB" sz="2800" dirty="0">
              <a:solidFill>
                <a:srgbClr val="212121"/>
              </a:solidFill>
            </a:endParaRPr>
          </a:p>
          <a:p>
            <a:pPr algn="l"/>
            <a:endParaRPr lang="en-GB" sz="2800" b="1" dirty="0">
              <a:solidFill>
                <a:srgbClr val="262626"/>
              </a:solidFill>
            </a:endParaRPr>
          </a:p>
          <a:p>
            <a:pPr algn="l"/>
            <a:endParaRPr lang="en-GB" sz="1200" dirty="0">
              <a:solidFill>
                <a:srgbClr val="262626"/>
              </a:solidFill>
            </a:endParaRPr>
          </a:p>
          <a:p>
            <a:endParaRPr lang="en-GB" dirty="0"/>
          </a:p>
        </p:txBody>
      </p:sp>
    </p:spTree>
    <p:extLst>
      <p:ext uri="{BB962C8B-B14F-4D97-AF65-F5344CB8AC3E}">
        <p14:creationId xmlns:p14="http://schemas.microsoft.com/office/powerpoint/2010/main" val="385299002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3">
            <a:extLst>
              <a:ext uri="{FF2B5EF4-FFF2-40B4-BE49-F238E27FC236}">
                <a16:creationId xmlns:a16="http://schemas.microsoft.com/office/drawing/2014/main" id="{BB1B243D-D1FA-AFB4-A51C-E6FCCCAE4FD0}"/>
              </a:ext>
            </a:extLst>
          </p:cNvPr>
          <p:cNvSpPr>
            <a:spLocks noGrp="1"/>
          </p:cNvSpPr>
          <p:nvPr>
            <p:ph type="subTitle" idx="1"/>
          </p:nvPr>
        </p:nvSpPr>
        <p:spPr>
          <a:xfrm>
            <a:off x="330680" y="381510"/>
            <a:ext cx="11846942" cy="6472175"/>
          </a:xfrm>
        </p:spPr>
        <p:txBody>
          <a:bodyPr vert="horz" lIns="91440" tIns="45720" rIns="91440" bIns="45720" rtlCol="0" anchor="t">
            <a:noAutofit/>
          </a:bodyPr>
          <a:lstStyle/>
          <a:p>
            <a:pPr algn="l"/>
            <a:r>
              <a:rPr lang="en-GB" sz="2800" b="1" dirty="0">
                <a:solidFill>
                  <a:srgbClr val="181818"/>
                </a:solidFill>
                <a:ea typeface="+mn-lt"/>
                <a:cs typeface="+mn-lt"/>
              </a:rPr>
              <a:t>Multinational or Global businesses </a:t>
            </a:r>
          </a:p>
          <a:p>
            <a:pPr marL="285750" indent="-285750" algn="l">
              <a:buFont typeface="Arial"/>
              <a:buChar char="•"/>
            </a:pPr>
            <a:r>
              <a:rPr lang="en-GB" sz="2800" dirty="0">
                <a:solidFill>
                  <a:srgbClr val="181818"/>
                </a:solidFill>
                <a:ea typeface="+mn-lt"/>
                <a:cs typeface="+mn-lt"/>
              </a:rPr>
              <a:t>Multinational businesses, or </a:t>
            </a:r>
            <a:r>
              <a:rPr lang="en-GB" sz="2800" b="1" dirty="0">
                <a:solidFill>
                  <a:srgbClr val="181818"/>
                </a:solidFill>
                <a:ea typeface="+mn-lt"/>
                <a:cs typeface="+mn-lt"/>
              </a:rPr>
              <a:t>multinational corporations</a:t>
            </a:r>
            <a:r>
              <a:rPr lang="en-GB" sz="2800" dirty="0">
                <a:solidFill>
                  <a:srgbClr val="181818"/>
                </a:solidFill>
                <a:ea typeface="+mn-lt"/>
                <a:cs typeface="+mn-lt"/>
              </a:rPr>
              <a:t> (MNCs), have operations in multiple countries worldwide. Examples might include Apple, McDonald’s, or Toyota.</a:t>
            </a:r>
            <a:endParaRPr lang="en-US" sz="2800"/>
          </a:p>
          <a:p>
            <a:pPr marL="285750" indent="-285750" algn="l">
              <a:buFont typeface="Arial"/>
              <a:buChar char="•"/>
            </a:pPr>
            <a:r>
              <a:rPr lang="en-GB" sz="2800" dirty="0">
                <a:solidFill>
                  <a:srgbClr val="181818"/>
                </a:solidFill>
                <a:ea typeface="+mn-lt"/>
                <a:cs typeface="+mn-lt"/>
              </a:rPr>
              <a:t>Differentiating characteristics of multinationals include </a:t>
            </a:r>
            <a:r>
              <a:rPr lang="en-GB" sz="2800" b="1" dirty="0">
                <a:solidFill>
                  <a:srgbClr val="181818"/>
                </a:solidFill>
                <a:ea typeface="+mn-lt"/>
                <a:cs typeface="+mn-lt"/>
              </a:rPr>
              <a:t>global supply chains</a:t>
            </a:r>
            <a:r>
              <a:rPr lang="en-GB" sz="2800" dirty="0">
                <a:solidFill>
                  <a:srgbClr val="181818"/>
                </a:solidFill>
                <a:ea typeface="+mn-lt"/>
                <a:cs typeface="+mn-lt"/>
              </a:rPr>
              <a:t>, different regional versions of products or services, and operations that follow a 24-hour cycle.</a:t>
            </a:r>
            <a:endParaRPr lang="en-GB" sz="2800"/>
          </a:p>
          <a:p>
            <a:pPr marL="285750" indent="-285750" algn="l">
              <a:buFont typeface="Arial"/>
              <a:buChar char="•"/>
            </a:pPr>
            <a:r>
              <a:rPr lang="en-GB" sz="2800" dirty="0">
                <a:solidFill>
                  <a:srgbClr val="181818"/>
                </a:solidFill>
                <a:ea typeface="+mn-lt"/>
                <a:cs typeface="+mn-lt"/>
              </a:rPr>
              <a:t>These businesses provide goods or services to a global market, giving them access to an enormous audience. They can also benefit from global economies of scale, international brand recognition, and financial and operational diversification.</a:t>
            </a:r>
            <a:endParaRPr lang="en-GB" sz="2800"/>
          </a:p>
          <a:p>
            <a:pPr marL="285750" indent="-285750" algn="l">
              <a:buFont typeface="Arial"/>
              <a:buChar char="•"/>
            </a:pPr>
            <a:r>
              <a:rPr lang="en-GB" sz="2800" dirty="0">
                <a:solidFill>
                  <a:srgbClr val="181818"/>
                </a:solidFill>
                <a:ea typeface="+mn-lt"/>
                <a:cs typeface="+mn-lt"/>
              </a:rPr>
              <a:t>However, they also face complex logistical and managerial challenges. Multinationals must consider cultural differences, varying regulations between countries, international competition, and potential negative impacts such as criticisms of exploitation and economic dominance.</a:t>
            </a:r>
            <a:endParaRPr lang="en-GB" sz="2800"/>
          </a:p>
          <a:p>
            <a:pPr algn="l"/>
            <a:endParaRPr lang="en-GB" sz="2800" b="1" dirty="0">
              <a:solidFill>
                <a:srgbClr val="262626"/>
              </a:solidFill>
            </a:endParaRPr>
          </a:p>
          <a:p>
            <a:pPr algn="l"/>
            <a:endParaRPr lang="en-GB" sz="2800" dirty="0">
              <a:solidFill>
                <a:srgbClr val="262626"/>
              </a:solidFill>
            </a:endParaRPr>
          </a:p>
          <a:p>
            <a:endParaRPr lang="en-GB" dirty="0"/>
          </a:p>
        </p:txBody>
      </p:sp>
    </p:spTree>
    <p:extLst>
      <p:ext uri="{BB962C8B-B14F-4D97-AF65-F5344CB8AC3E}">
        <p14:creationId xmlns:p14="http://schemas.microsoft.com/office/powerpoint/2010/main" val="420827610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3">
            <a:extLst>
              <a:ext uri="{FF2B5EF4-FFF2-40B4-BE49-F238E27FC236}">
                <a16:creationId xmlns:a16="http://schemas.microsoft.com/office/drawing/2014/main" id="{BB1B243D-D1FA-AFB4-A51C-E6FCCCAE4FD0}"/>
              </a:ext>
            </a:extLst>
          </p:cNvPr>
          <p:cNvSpPr>
            <a:spLocks noGrp="1"/>
          </p:cNvSpPr>
          <p:nvPr>
            <p:ph type="subTitle" idx="1"/>
          </p:nvPr>
        </p:nvSpPr>
        <p:spPr>
          <a:xfrm>
            <a:off x="129397" y="381510"/>
            <a:ext cx="11918829" cy="5940214"/>
          </a:xfrm>
        </p:spPr>
        <p:txBody>
          <a:bodyPr vert="horz" lIns="91440" tIns="45720" rIns="91440" bIns="45720" rtlCol="0" anchor="t">
            <a:noAutofit/>
          </a:bodyPr>
          <a:lstStyle/>
          <a:p>
            <a:pPr algn="l"/>
            <a:endParaRPr lang="en-GB" sz="1200" dirty="0">
              <a:solidFill>
                <a:srgbClr val="181818"/>
              </a:solidFill>
              <a:ea typeface="+mn-lt"/>
              <a:cs typeface="+mn-lt"/>
            </a:endParaRPr>
          </a:p>
          <a:p>
            <a:pPr algn="l"/>
            <a:r>
              <a:rPr lang="en-GB" sz="2800" b="1" dirty="0">
                <a:solidFill>
                  <a:srgbClr val="181818"/>
                </a:solidFill>
              </a:rPr>
              <a:t>What is the global business environment</a:t>
            </a:r>
          </a:p>
          <a:p>
            <a:pPr algn="l"/>
            <a:endParaRPr lang="en-GB" sz="2800" b="1" dirty="0">
              <a:solidFill>
                <a:srgbClr val="181818"/>
              </a:solidFill>
              <a:ea typeface="+mn-lt"/>
              <a:cs typeface="+mn-lt"/>
            </a:endParaRPr>
          </a:p>
          <a:p>
            <a:pPr marL="285750" indent="-285750" algn="l">
              <a:buFont typeface="Arial"/>
              <a:buChar char="•"/>
            </a:pPr>
            <a:r>
              <a:rPr lang="en-GB" sz="2800" dirty="0">
                <a:solidFill>
                  <a:srgbClr val="374F5A"/>
                </a:solidFill>
                <a:ea typeface="+mn-lt"/>
                <a:cs typeface="+mn-lt"/>
              </a:rPr>
              <a:t>The global business environment is the context in which all businesses operate. Diverse and perhaps overwhelmingly expansive, it’s made up of all international business activities that take place around the world. Whether or not a business directly trades with another country or international company, all businesses – even exclusively localised ones -are affected to some degree by what is happening in this arena (</a:t>
            </a:r>
            <a:r>
              <a:rPr lang="en-GB" sz="2800" dirty="0">
                <a:solidFill>
                  <a:srgbClr val="000000"/>
                </a:solidFill>
                <a:latin typeface="Times New Roman"/>
                <a:ea typeface="+mn-lt"/>
                <a:cs typeface="Times New Roman"/>
              </a:rPr>
              <a:t>Morrison, 2017).</a:t>
            </a:r>
            <a:endParaRPr lang="en-GB" sz="2800" dirty="0">
              <a:solidFill>
                <a:srgbClr val="181818"/>
              </a:solidFill>
              <a:ea typeface="+mn-lt"/>
              <a:cs typeface="+mn-lt"/>
            </a:endParaRPr>
          </a:p>
          <a:p>
            <a:pPr marL="285750" indent="-285750" algn="l">
              <a:buFont typeface="Arial"/>
              <a:buChar char="•"/>
            </a:pPr>
            <a:endParaRPr lang="en-GB" sz="2800" dirty="0">
              <a:solidFill>
                <a:srgbClr val="181818"/>
              </a:solidFill>
              <a:ea typeface="+mn-lt"/>
              <a:cs typeface="+mn-lt"/>
            </a:endParaRPr>
          </a:p>
          <a:p>
            <a:pPr algn="l"/>
            <a:endParaRPr lang="en-GB" sz="2800" dirty="0">
              <a:solidFill>
                <a:srgbClr val="181818"/>
              </a:solidFill>
            </a:endParaRPr>
          </a:p>
          <a:p>
            <a:pPr marL="285750" indent="-285750" algn="l">
              <a:buFont typeface="Arial"/>
              <a:buChar char="•"/>
            </a:pPr>
            <a:endParaRPr lang="en-GB" sz="2800" dirty="0">
              <a:solidFill>
                <a:srgbClr val="181818"/>
              </a:solidFill>
            </a:endParaRPr>
          </a:p>
          <a:p>
            <a:pPr algn="l"/>
            <a:endParaRPr lang="en-GB" sz="2800" b="1" dirty="0">
              <a:solidFill>
                <a:srgbClr val="262626"/>
              </a:solidFill>
            </a:endParaRPr>
          </a:p>
          <a:p>
            <a:pPr algn="l"/>
            <a:endParaRPr lang="en-GB" sz="1200" dirty="0">
              <a:solidFill>
                <a:srgbClr val="262626"/>
              </a:solidFill>
            </a:endParaRPr>
          </a:p>
          <a:p>
            <a:endParaRPr lang="en-GB" dirty="0"/>
          </a:p>
        </p:txBody>
      </p:sp>
    </p:spTree>
    <p:extLst>
      <p:ext uri="{BB962C8B-B14F-4D97-AF65-F5344CB8AC3E}">
        <p14:creationId xmlns:p14="http://schemas.microsoft.com/office/powerpoint/2010/main" val="40517523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3">
            <a:extLst>
              <a:ext uri="{FF2B5EF4-FFF2-40B4-BE49-F238E27FC236}">
                <a16:creationId xmlns:a16="http://schemas.microsoft.com/office/drawing/2014/main" id="{BB1B243D-D1FA-AFB4-A51C-E6FCCCAE4FD0}"/>
              </a:ext>
            </a:extLst>
          </p:cNvPr>
          <p:cNvSpPr>
            <a:spLocks noGrp="1"/>
          </p:cNvSpPr>
          <p:nvPr>
            <p:ph type="subTitle" idx="1"/>
          </p:nvPr>
        </p:nvSpPr>
        <p:spPr>
          <a:xfrm>
            <a:off x="1524000" y="381510"/>
            <a:ext cx="9144000" cy="4876290"/>
          </a:xfrm>
        </p:spPr>
        <p:txBody>
          <a:bodyPr vert="horz" lIns="91440" tIns="45720" rIns="91440" bIns="45720" rtlCol="0" anchor="t">
            <a:normAutofit/>
          </a:bodyPr>
          <a:lstStyle/>
          <a:p>
            <a:pPr algn="l"/>
            <a:endParaRPr lang="en-GB" sz="1200" dirty="0">
              <a:solidFill>
                <a:srgbClr val="181818"/>
              </a:solidFill>
              <a:ea typeface="+mn-lt"/>
              <a:cs typeface="+mn-lt"/>
            </a:endParaRPr>
          </a:p>
          <a:p>
            <a:pPr marL="285750" indent="-285750" algn="l">
              <a:buFont typeface="Arial"/>
              <a:buChar char="•"/>
            </a:pPr>
            <a:endParaRPr lang="en-GB" sz="1200" dirty="0">
              <a:solidFill>
                <a:srgbClr val="181818"/>
              </a:solidFill>
              <a:ea typeface="+mn-lt"/>
              <a:cs typeface="+mn-lt"/>
            </a:endParaRPr>
          </a:p>
          <a:p>
            <a:pPr marL="285750" indent="-285750" algn="l">
              <a:buFont typeface="Arial"/>
              <a:buChar char="•"/>
            </a:pPr>
            <a:endParaRPr lang="en-GB" sz="1200" dirty="0">
              <a:solidFill>
                <a:srgbClr val="181818"/>
              </a:solidFill>
              <a:ea typeface="+mn-lt"/>
              <a:cs typeface="+mn-lt"/>
            </a:endParaRPr>
          </a:p>
          <a:p>
            <a:pPr marL="285750" indent="-285750" algn="l">
              <a:buFont typeface="Arial"/>
              <a:buChar char="•"/>
            </a:pPr>
            <a:r>
              <a:rPr lang="en-GB" sz="1200" dirty="0">
                <a:solidFill>
                  <a:srgbClr val="181818"/>
                </a:solidFill>
              </a:rPr>
              <a:t>What is the global business environment</a:t>
            </a:r>
          </a:p>
          <a:p>
            <a:pPr marL="285750" indent="-285750" algn="l">
              <a:buFont typeface="Arial"/>
              <a:buChar char="•"/>
            </a:pPr>
            <a:r>
              <a:rPr lang="en-GB" sz="1200" dirty="0">
                <a:solidFill>
                  <a:srgbClr val="374F5A"/>
                </a:solidFill>
                <a:ea typeface="+mn-lt"/>
                <a:cs typeface="+mn-lt"/>
              </a:rPr>
              <a:t>T</a:t>
            </a:r>
            <a:endParaRPr lang="en-GB" sz="1200" dirty="0">
              <a:solidFill>
                <a:srgbClr val="374F5A"/>
              </a:solidFill>
            </a:endParaRPr>
          </a:p>
          <a:p>
            <a:pPr marL="285750" indent="-285750" algn="l">
              <a:buFont typeface="Arial"/>
              <a:buChar char="•"/>
            </a:pPr>
            <a:endParaRPr lang="en-GB" sz="1200" dirty="0">
              <a:solidFill>
                <a:srgbClr val="181818"/>
              </a:solidFill>
            </a:endParaRPr>
          </a:p>
          <a:p>
            <a:pPr algn="l"/>
            <a:endParaRPr lang="en-GB" b="1" dirty="0">
              <a:solidFill>
                <a:srgbClr val="262626"/>
              </a:solidFill>
            </a:endParaRPr>
          </a:p>
          <a:p>
            <a:pPr algn="l"/>
            <a:endParaRPr lang="en-GB" sz="1200" dirty="0">
              <a:solidFill>
                <a:srgbClr val="262626"/>
              </a:solidFill>
            </a:endParaRPr>
          </a:p>
          <a:p>
            <a:endParaRPr lang="en-GB" dirty="0"/>
          </a:p>
        </p:txBody>
      </p:sp>
      <p:pic>
        <p:nvPicPr>
          <p:cNvPr id="2" name="Online Media 1" title="Introduction to Global business">
            <a:hlinkClick r:id="" action="ppaction://media"/>
            <a:extLst>
              <a:ext uri="{FF2B5EF4-FFF2-40B4-BE49-F238E27FC236}">
                <a16:creationId xmlns:a16="http://schemas.microsoft.com/office/drawing/2014/main" id="{3DDDB4F5-1545-7DDF-38C6-50AB86C3FBC7}"/>
              </a:ext>
            </a:extLst>
          </p:cNvPr>
          <p:cNvPicPr>
            <a:picLocks noRot="1" noChangeAspect="1"/>
          </p:cNvPicPr>
          <p:nvPr>
            <a:videoFile r:link="rId1"/>
          </p:nvPr>
        </p:nvPicPr>
        <p:blipFill>
          <a:blip r:embed="rId3"/>
          <a:stretch>
            <a:fillRect/>
          </a:stretch>
        </p:blipFill>
        <p:spPr>
          <a:xfrm>
            <a:off x="1978325" y="685800"/>
            <a:ext cx="8335991" cy="5486400"/>
          </a:xfrm>
          <a:prstGeom prst="rect">
            <a:avLst/>
          </a:prstGeom>
        </p:spPr>
      </p:pic>
    </p:spTree>
    <p:extLst>
      <p:ext uri="{BB962C8B-B14F-4D97-AF65-F5344CB8AC3E}">
        <p14:creationId xmlns:p14="http://schemas.microsoft.com/office/powerpoint/2010/main" val="324307216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C318957-1753-EBB6-03D2-08BCABEC55E6}"/>
              </a:ext>
            </a:extLst>
          </p:cNvPr>
          <p:cNvSpPr>
            <a:spLocks noGrp="1"/>
          </p:cNvSpPr>
          <p:nvPr>
            <p:ph idx="1"/>
          </p:nvPr>
        </p:nvSpPr>
        <p:spPr>
          <a:xfrm>
            <a:off x="838200" y="919852"/>
            <a:ext cx="10515600" cy="5257111"/>
          </a:xfrm>
        </p:spPr>
        <p:txBody>
          <a:bodyPr vert="horz" lIns="91440" tIns="45720" rIns="91440" bIns="45720" rtlCol="0" anchor="t">
            <a:normAutofit/>
          </a:bodyPr>
          <a:lstStyle/>
          <a:p>
            <a:pPr marL="0" indent="0">
              <a:buNone/>
            </a:pPr>
            <a:r>
              <a:rPr lang="en-GB" dirty="0"/>
              <a:t>Summary</a:t>
            </a:r>
          </a:p>
          <a:p>
            <a:pPr marL="0" indent="0">
              <a:buNone/>
            </a:pPr>
            <a:endParaRPr lang="en-GB" dirty="0"/>
          </a:p>
          <a:p>
            <a:pPr marL="0" indent="0">
              <a:buNone/>
            </a:pPr>
            <a:r>
              <a:rPr lang="en-GB" dirty="0"/>
              <a:t>What is a business organisation</a:t>
            </a:r>
          </a:p>
          <a:p>
            <a:pPr marL="0" indent="0">
              <a:buNone/>
            </a:pPr>
            <a:r>
              <a:rPr lang="en-GB" dirty="0"/>
              <a:t>What are the different forms of businesses</a:t>
            </a:r>
          </a:p>
          <a:p>
            <a:pPr marL="0" indent="0">
              <a:buNone/>
            </a:pPr>
            <a:r>
              <a:rPr lang="en-GB" dirty="0"/>
              <a:t>List the essential criteria of a good business process</a:t>
            </a:r>
          </a:p>
          <a:p>
            <a:pPr marL="0" indent="0">
              <a:buNone/>
            </a:pPr>
            <a:r>
              <a:rPr lang="en-GB" dirty="0"/>
              <a:t>Differentiate between </a:t>
            </a:r>
            <a:r>
              <a:rPr lang="en-GB" b="1" dirty="0">
                <a:latin typeface="Arial"/>
                <a:cs typeface="Arial"/>
              </a:rPr>
              <a:t>local, national, international and global </a:t>
            </a:r>
            <a:r>
              <a:rPr lang="en-GB" b="1">
                <a:latin typeface="Arial"/>
                <a:cs typeface="Arial"/>
              </a:rPr>
              <a:t>businesses</a:t>
            </a:r>
            <a:r>
              <a:rPr lang="en-GB" b="1" dirty="0">
                <a:latin typeface="Arial"/>
                <a:cs typeface="Arial"/>
              </a:rPr>
              <a:t>.</a:t>
            </a:r>
            <a:endParaRPr lang="en-GB" dirty="0">
              <a:latin typeface="Arial"/>
              <a:cs typeface="Arial"/>
            </a:endParaRPr>
          </a:p>
          <a:p>
            <a:pPr marL="0" indent="0">
              <a:buNone/>
            </a:pPr>
            <a:endParaRPr lang="en-GB" dirty="0"/>
          </a:p>
        </p:txBody>
      </p:sp>
    </p:spTree>
    <p:extLst>
      <p:ext uri="{BB962C8B-B14F-4D97-AF65-F5344CB8AC3E}">
        <p14:creationId xmlns:p14="http://schemas.microsoft.com/office/powerpoint/2010/main" val="315509553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1315FFF1-43FC-FCFE-BEC0-38B41837CFA3}"/>
              </a:ext>
            </a:extLst>
          </p:cNvPr>
          <p:cNvSpPr>
            <a:spLocks noGrp="1"/>
          </p:cNvSpPr>
          <p:nvPr>
            <p:ph type="subTitle" idx="1"/>
          </p:nvPr>
        </p:nvSpPr>
        <p:spPr>
          <a:xfrm>
            <a:off x="560717" y="669058"/>
            <a:ext cx="10955547" cy="5925836"/>
          </a:xfrm>
        </p:spPr>
        <p:txBody>
          <a:bodyPr vert="horz" lIns="91440" tIns="45720" rIns="91440" bIns="45720" rtlCol="0" anchor="t">
            <a:normAutofit/>
          </a:bodyPr>
          <a:lstStyle/>
          <a:p>
            <a:pPr algn="l"/>
            <a:r>
              <a:rPr lang="en-GB" sz="3600" dirty="0">
                <a:latin typeface="Arial"/>
                <a:ea typeface="+mn-lt"/>
                <a:cs typeface="Arial"/>
              </a:rPr>
              <a:t>    References</a:t>
            </a:r>
            <a:endParaRPr lang="en-US" sz="3600" dirty="0">
              <a:latin typeface="Arial"/>
              <a:ea typeface="+mn-lt"/>
              <a:cs typeface="Arial"/>
            </a:endParaRPr>
          </a:p>
          <a:p>
            <a:pPr algn="l"/>
            <a:r>
              <a:rPr lang="en-GB" sz="1800" dirty="0">
                <a:latin typeface="Times New Roman"/>
                <a:ea typeface="+mn-lt"/>
                <a:cs typeface="Times New Roman"/>
              </a:rPr>
              <a:t>Morrison, J. (2017). The Global Business Environment Challenges and Responsibilities. 4th ed. London: Palgrave.</a:t>
            </a:r>
          </a:p>
          <a:p>
            <a:pPr algn="l"/>
            <a:endParaRPr lang="en-GB" sz="1800" dirty="0">
              <a:latin typeface="Arial"/>
              <a:ea typeface="+mn-lt"/>
              <a:cs typeface="Arial"/>
            </a:endParaRPr>
          </a:p>
          <a:p>
            <a:pPr algn="l"/>
            <a:r>
              <a:rPr lang="en-GB" sz="1800" dirty="0">
                <a:ea typeface="+mn-lt"/>
                <a:cs typeface="+mn-lt"/>
              </a:rPr>
              <a:t>Byju's (2024). Forms of business organisation. Available at:</a:t>
            </a:r>
            <a:r>
              <a:rPr lang="en-GB" sz="1800" dirty="0">
                <a:ea typeface="+mn-lt"/>
                <a:cs typeface="+mn-lt"/>
                <a:hlinkClick r:id="rId2"/>
              </a:rPr>
              <a:t>Forms of Business Organisations: SoleProprietorships, Partnerships, Corporations, LLC (byjus.com)</a:t>
            </a:r>
            <a:r>
              <a:rPr lang="en-GB" sz="1800" dirty="0">
                <a:ea typeface="+mn-lt"/>
                <a:cs typeface="+mn-lt"/>
              </a:rPr>
              <a:t>. (Accessed 12th April 2024)</a:t>
            </a:r>
          </a:p>
          <a:p>
            <a:pPr algn="l"/>
            <a:r>
              <a:rPr lang="en-GB" sz="1800" b="1" dirty="0">
                <a:solidFill>
                  <a:srgbClr val="062527"/>
                </a:solidFill>
                <a:ea typeface="+mn-lt"/>
                <a:cs typeface="+mn-lt"/>
              </a:rPr>
              <a:t>  </a:t>
            </a:r>
          </a:p>
          <a:p>
            <a:pPr algn="l"/>
            <a:r>
              <a:rPr lang="en-GB" sz="1800" b="1" err="1">
                <a:solidFill>
                  <a:srgbClr val="062527"/>
                </a:solidFill>
                <a:ea typeface="+mn-lt"/>
                <a:cs typeface="+mn-lt"/>
              </a:rPr>
              <a:t>Jayachandran.A</a:t>
            </a:r>
            <a:r>
              <a:rPr lang="en-GB" sz="1800" b="1" dirty="0">
                <a:solidFill>
                  <a:srgbClr val="062527"/>
                </a:solidFill>
                <a:ea typeface="+mn-lt"/>
                <a:cs typeface="+mn-lt"/>
              </a:rPr>
              <a:t> (2024). What is international business. Available at: </a:t>
            </a:r>
            <a:r>
              <a:rPr lang="en-GB" sz="1800" dirty="0">
                <a:ea typeface="+mn-lt"/>
                <a:cs typeface="+mn-lt"/>
                <a:hlinkClick r:id="rId3"/>
              </a:rPr>
              <a:t>International Business - What Is It, Types, Strategy, Advantages (wallstreetmojo.com)</a:t>
            </a:r>
            <a:r>
              <a:rPr lang="en-GB" sz="1800" dirty="0">
                <a:ea typeface="+mn-lt"/>
                <a:cs typeface="+mn-lt"/>
              </a:rPr>
              <a:t>. (Accessed 12th April 2024)</a:t>
            </a:r>
            <a:endParaRPr lang="en-GB" sz="1800"/>
          </a:p>
          <a:p>
            <a:pPr algn="l"/>
            <a:endParaRPr lang="en-GB" sz="3600" dirty="0"/>
          </a:p>
          <a:p>
            <a:pPr algn="l"/>
            <a:endParaRPr lang="en-GB" sz="3600" dirty="0"/>
          </a:p>
          <a:p>
            <a:pPr algn="l"/>
            <a:endParaRPr lang="en-GB" sz="3600" dirty="0"/>
          </a:p>
          <a:p>
            <a:pPr algn="l"/>
            <a:endParaRPr lang="en-GB" sz="3600" dirty="0"/>
          </a:p>
        </p:txBody>
      </p:sp>
    </p:spTree>
    <p:extLst>
      <p:ext uri="{BB962C8B-B14F-4D97-AF65-F5344CB8AC3E}">
        <p14:creationId xmlns:p14="http://schemas.microsoft.com/office/powerpoint/2010/main" val="421199530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60</TotalTime>
  <Words>2747</Words>
  <Application>Microsoft Office PowerPoint</Application>
  <PresentationFormat>Widescreen</PresentationFormat>
  <Paragraphs>288</Paragraphs>
  <Slides>38</Slides>
  <Notes>2</Notes>
  <HiddenSlides>0</HiddenSlides>
  <MMClips>1</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38</vt:i4>
      </vt:variant>
    </vt:vector>
  </HeadingPairs>
  <TitlesOfParts>
    <vt:vector size="47" baseType="lpstr">
      <vt:lpstr>Aptos</vt:lpstr>
      <vt:lpstr>Aptos Display</vt:lpstr>
      <vt:lpstr>Arial</vt:lpstr>
      <vt:lpstr>Arial,Sans-Serif</vt:lpstr>
      <vt:lpstr>Calibri</vt:lpstr>
      <vt:lpstr>Garamond</vt:lpstr>
      <vt:lpstr>Segoe UI</vt:lpstr>
      <vt:lpstr>Times New Roman</vt:lpstr>
      <vt:lpstr>office theme</vt:lpstr>
      <vt:lpstr>PowerPoint Presentation</vt:lpstr>
      <vt:lpstr>PowerPoint Presentation</vt:lpstr>
      <vt:lpstr>PowerPoint Presentation</vt:lpstr>
      <vt:lpstr>PowerPoint Presentation</vt:lpstr>
      <vt:lpstr>Using the library, accessing academic databases</vt:lpstr>
      <vt:lpstr>PowerPoint Presentation</vt:lpstr>
      <vt:lpstr>PowerPoint Presentation</vt:lpstr>
      <vt:lpstr>Business Organisation  </vt:lpstr>
      <vt:lpstr>Business organisation  </vt:lpstr>
      <vt:lpstr>Business organisation  </vt:lpstr>
      <vt:lpstr>PowerPoint Presentation</vt:lpstr>
      <vt:lpstr>PowerPoint Presentation</vt:lpstr>
      <vt:lpstr>PowerPoint Presentation</vt:lpstr>
      <vt:lpstr>PowerPoint Presentation</vt:lpstr>
      <vt:lpstr>Group Task</vt:lpstr>
      <vt:lpstr>PowerPoint Presentation</vt:lpstr>
      <vt:lpstr>PowerPoint Presentation</vt:lpstr>
      <vt:lpstr>Business processes </vt:lpstr>
      <vt:lpstr>Business processes </vt:lpstr>
      <vt:lpstr>PowerPoint Presentation</vt:lpstr>
      <vt:lpstr>PowerPoint Presentation</vt:lpstr>
      <vt:lpstr>PowerPoint Presentation</vt:lpstr>
      <vt:lpstr> Types of Business Processes </vt:lpstr>
      <vt:lpstr>PowerPoint Presentation</vt:lpstr>
      <vt:lpstr>PowerPoint Presentation</vt:lpstr>
      <vt:lpstr>PowerPoint Presentation</vt:lpstr>
      <vt:lpstr>PowerPoint Presentation</vt:lpstr>
      <vt:lpstr>PowerPoint Presentation</vt:lpstr>
      <vt:lpstr>Group Task</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Doreen Nyaa Amundam</dc:creator>
  <cp:lastModifiedBy>Zaid Alrawadieh</cp:lastModifiedBy>
  <cp:revision>921</cp:revision>
  <dcterms:created xsi:type="dcterms:W3CDTF">2024-04-05T08:21:12Z</dcterms:created>
  <dcterms:modified xsi:type="dcterms:W3CDTF">2026-09-13T12:49:43Z</dcterms:modified>
</cp:coreProperties>
</file>