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57" r:id="rId6"/>
    <p:sldId id="274" r:id="rId7"/>
    <p:sldId id="287" r:id="rId8"/>
    <p:sldId id="286" r:id="rId9"/>
    <p:sldId id="288" r:id="rId10"/>
    <p:sldId id="289" r:id="rId11"/>
    <p:sldId id="275" r:id="rId12"/>
    <p:sldId id="290" r:id="rId13"/>
    <p:sldId id="291" r:id="rId14"/>
    <p:sldId id="292" r:id="rId15"/>
    <p:sldId id="293" r:id="rId16"/>
    <p:sldId id="294" r:id="rId17"/>
    <p:sldId id="295" r:id="rId18"/>
    <p:sldId id="28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510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170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36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587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64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02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232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69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274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860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379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042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87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/>
              <a:t>CLOUD COMPUTING TECHNOLOGIES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EFE9EB-DD94-5041-B624-29758A63FB68}"/>
              </a:ext>
            </a:extLst>
          </p:cNvPr>
          <p:cNvSpPr txBox="1"/>
          <p:nvPr/>
        </p:nvSpPr>
        <p:spPr>
          <a:xfrm>
            <a:off x="4139952" y="3429000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Week 2: Characteristics &amp;  Architecture of Cloud Computing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766520" cy="403244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sz="4400" dirty="0"/>
              <a:t>Essential/Key Characteristics of Cloud Computing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Distinctions between technical, qualitative and economic characteristics/aspects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Benefits of Cloud Computing 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Drawbacks of Cloud Computing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Model Application Methodology of Cloud Computing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412776"/>
            <a:ext cx="829126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Cloud computing, which is a resource provisioning model, integrates number of existing technologies that have been applied in grid computing, distributed systems, utility computing, service-oriented architectures, Internet of Things and so on. Cloud computing has five essential characteristics such as: </a:t>
            </a:r>
          </a:p>
          <a:p>
            <a:pPr algn="just"/>
            <a:endParaRPr lang="en-US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On-demand self-service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Broad network access/Ubiquitous access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Elastic resource pooling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Rapid elasticity/Scalability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Measured service/Pay per use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509760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17B04C-15AA-D84A-8AF1-F591E2B2B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978682"/>
            <a:ext cx="6696744" cy="4394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F88952-A2E4-5C40-829E-B874FBB3EE6C}"/>
              </a:ext>
            </a:extLst>
          </p:cNvPr>
          <p:cNvSpPr txBox="1"/>
          <p:nvPr/>
        </p:nvSpPr>
        <p:spPr>
          <a:xfrm>
            <a:off x="1547664" y="5301208"/>
            <a:ext cx="742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Essential characteristics of Cloud Computing (Chandrasekaran, 2015)</a:t>
            </a:r>
          </a:p>
        </p:txBody>
      </p:sp>
    </p:spTree>
    <p:extLst>
      <p:ext uri="{BB962C8B-B14F-4D97-AF65-F5344CB8AC3E}">
        <p14:creationId xmlns:p14="http://schemas.microsoft.com/office/powerpoint/2010/main" val="3415129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460D44-F8F2-324F-A67B-7CD5AE5E85D3}"/>
              </a:ext>
            </a:extLst>
          </p:cNvPr>
          <p:cNvSpPr txBox="1"/>
          <p:nvPr/>
        </p:nvSpPr>
        <p:spPr>
          <a:xfrm>
            <a:off x="457200" y="1412776"/>
            <a:ext cx="8291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 dirty="0"/>
              <a:t>On-demand self-service: </a:t>
            </a:r>
          </a:p>
          <a:p>
            <a:pPr lvl="1" algn="just"/>
            <a:r>
              <a:rPr lang="en-US" sz="2400" dirty="0"/>
              <a:t>The Cloud service user does on-demand self-service provisioning for server, network, and storage capabilities without interacting with the service providers (Mazumdar &amp; </a:t>
            </a:r>
            <a:r>
              <a:rPr lang="en-US" sz="2400" dirty="0" err="1"/>
              <a:t>Alharahsheh</a:t>
            </a:r>
            <a:r>
              <a:rPr lang="en-US" sz="2400"/>
              <a:t>, 2019).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D7A797-862F-F548-AB9E-5FE2B24F1B9B}"/>
              </a:ext>
            </a:extLst>
          </p:cNvPr>
          <p:cNvSpPr txBox="1"/>
          <p:nvPr/>
        </p:nvSpPr>
        <p:spPr>
          <a:xfrm>
            <a:off x="481821" y="3429000"/>
            <a:ext cx="8291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Broad network access: </a:t>
            </a:r>
          </a:p>
          <a:p>
            <a:pPr lvl="1" algn="just"/>
            <a:r>
              <a:rPr lang="en-US" sz="2400"/>
              <a:t>Capabilities are available over the network and accessed through standard mechanisms that promote use by heterogeneous thin or thick client platforms (e.g.: mobile phones, laptops and personal digital assistants) (Chandrasekaran, 2015).</a:t>
            </a:r>
          </a:p>
        </p:txBody>
      </p:sp>
    </p:spTree>
    <p:extLst>
      <p:ext uri="{BB962C8B-B14F-4D97-AF65-F5344CB8AC3E}">
        <p14:creationId xmlns:p14="http://schemas.microsoft.com/office/powerpoint/2010/main" val="3973585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/>
              <a:t>Cloud Characteristics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460D44-F8F2-324F-A67B-7CD5AE5E85D3}"/>
              </a:ext>
            </a:extLst>
          </p:cNvPr>
          <p:cNvSpPr txBox="1"/>
          <p:nvPr/>
        </p:nvSpPr>
        <p:spPr>
          <a:xfrm>
            <a:off x="457200" y="1628800"/>
            <a:ext cx="82912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 dirty="0"/>
              <a:t>Elastic resource pooling: </a:t>
            </a:r>
          </a:p>
          <a:p>
            <a:pPr marL="800100" lvl="1" indent="-342900" algn="just">
              <a:buFontTx/>
              <a:buChar char="-"/>
            </a:pPr>
            <a:r>
              <a:rPr lang="en-US" sz="2400" dirty="0"/>
              <a:t>Computing resources of the providers are pooled to serve all users using a multitenancy model, with different physical and virtual resources dynamically assigned and reassigned according to users' demand. </a:t>
            </a:r>
          </a:p>
          <a:p>
            <a:pPr marL="800100" lvl="1" indent="-342900" algn="just">
              <a:buFontTx/>
              <a:buChar char="-"/>
            </a:pPr>
            <a:endParaRPr lang="en-US" sz="2400" dirty="0"/>
          </a:p>
          <a:p>
            <a:pPr marL="800100" lvl="1" indent="-342900" algn="just">
              <a:buFontTx/>
              <a:buChar char="-"/>
            </a:pPr>
            <a:r>
              <a:rPr lang="en-US" sz="2400" dirty="0"/>
              <a:t>No control or knowledge over the exact location of the provided resources is needed</a:t>
            </a:r>
          </a:p>
          <a:p>
            <a:pPr lvl="1" algn="just"/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C26F13-90EF-0245-BF05-D5A0A8344C4D}"/>
              </a:ext>
            </a:extLst>
          </p:cNvPr>
          <p:cNvSpPr/>
          <p:nvPr/>
        </p:nvSpPr>
        <p:spPr>
          <a:xfrm>
            <a:off x="2837134" y="4829676"/>
            <a:ext cx="41540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Source: Mazumdar &amp; </a:t>
            </a:r>
            <a:r>
              <a:rPr lang="en-US" err="1"/>
              <a:t>Alharahsheh</a:t>
            </a:r>
            <a:r>
              <a:rPr lang="en-US"/>
              <a:t> (2019). </a:t>
            </a:r>
          </a:p>
        </p:txBody>
      </p:sp>
    </p:spTree>
    <p:extLst>
      <p:ext uri="{BB962C8B-B14F-4D97-AF65-F5344CB8AC3E}">
        <p14:creationId xmlns:p14="http://schemas.microsoft.com/office/powerpoint/2010/main" val="830271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/>
              <a:t>Cloud Characteristics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D7A797-862F-F548-AB9E-5FE2B24F1B9B}"/>
              </a:ext>
            </a:extLst>
          </p:cNvPr>
          <p:cNvSpPr txBox="1"/>
          <p:nvPr/>
        </p:nvSpPr>
        <p:spPr>
          <a:xfrm>
            <a:off x="457200" y="1196752"/>
            <a:ext cx="8291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Rapid elasticity: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Capabilities can be rapidly and elastically provisioned, in some cases automatically, to quickly scale out and rapidly released to quickly scale in. 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To the consumer, the capabilities available for provisioning often appear to be unlimited and can be purchased in any quantity at any time</a:t>
            </a:r>
          </a:p>
          <a:p>
            <a:pPr marL="800100" lvl="1" indent="-342900" algn="just">
              <a:buFontTx/>
              <a:buChar char="-"/>
            </a:pP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C951E-ED87-F74C-B872-3C55DBAE82D9}"/>
              </a:ext>
            </a:extLst>
          </p:cNvPr>
          <p:cNvSpPr txBox="1"/>
          <p:nvPr/>
        </p:nvSpPr>
        <p:spPr>
          <a:xfrm>
            <a:off x="426368" y="4059074"/>
            <a:ext cx="8291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Measured Service/Pay per use: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Capabilities are charged using a metered, fee-for-service or advertising-based billing model to promote optimization of resource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026DF1-C4CF-D14C-9AE5-DA32C3676DDE}"/>
              </a:ext>
            </a:extLst>
          </p:cNvPr>
          <p:cNvSpPr/>
          <p:nvPr/>
        </p:nvSpPr>
        <p:spPr>
          <a:xfrm>
            <a:off x="3923928" y="5291916"/>
            <a:ext cx="3155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Chandrasekaran (2015)</a:t>
            </a:r>
          </a:p>
        </p:txBody>
      </p:sp>
    </p:spTree>
    <p:extLst>
      <p:ext uri="{BB962C8B-B14F-4D97-AF65-F5344CB8AC3E}">
        <p14:creationId xmlns:p14="http://schemas.microsoft.com/office/powerpoint/2010/main" val="730809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Cloud Computing – Technical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920895"/>
            <a:ext cx="829126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Technical characteristics are the base that supports other practical and financial requirements. Various characteristics are: </a:t>
            </a:r>
          </a:p>
          <a:p>
            <a:pPr algn="just"/>
            <a:r>
              <a:rPr lang="en-US" sz="2400"/>
              <a:t>	- Virtualization </a:t>
            </a:r>
          </a:p>
          <a:p>
            <a:pPr algn="just"/>
            <a:r>
              <a:rPr lang="en-US" sz="2400"/>
              <a:t>	- Multi-tenancy </a:t>
            </a:r>
          </a:p>
          <a:p>
            <a:pPr algn="just"/>
            <a:r>
              <a:rPr lang="en-US" sz="2400"/>
              <a:t>	- Security </a:t>
            </a:r>
          </a:p>
          <a:p>
            <a:pPr algn="just"/>
            <a:r>
              <a:rPr lang="en-US" sz="2400"/>
              <a:t>	- Programming Environment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EB4497-594D-104E-BC77-CBE30B3CD28A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Source: Mazumdar &amp; </a:t>
            </a:r>
            <a:r>
              <a:rPr lang="en-US" err="1"/>
              <a:t>Alharahsheh</a:t>
            </a:r>
            <a:r>
              <a:rPr lang="en-US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1311372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Cloud Computing – Qualitative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98" y="1551563"/>
            <a:ext cx="829126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This refers to qualities or properties of Cloud computing, rather specific technological characteristics. One qualitative characteristic can be realized in multiple ways depending on different providers. Various qualitative characteristics are: </a:t>
            </a:r>
          </a:p>
          <a:p>
            <a:pPr algn="just"/>
            <a:r>
              <a:rPr lang="en-US" sz="2400"/>
              <a:t>	</a:t>
            </a:r>
          </a:p>
          <a:p>
            <a:pPr algn="just"/>
            <a:r>
              <a:rPr lang="en-US" sz="2400"/>
              <a:t>	- Elasticity </a:t>
            </a:r>
          </a:p>
          <a:p>
            <a:pPr algn="just"/>
            <a:r>
              <a:rPr lang="en-US" sz="2400"/>
              <a:t>	- Availability </a:t>
            </a:r>
          </a:p>
          <a:p>
            <a:pPr algn="just"/>
            <a:r>
              <a:rPr lang="en-US" sz="2400"/>
              <a:t>	- Reliability </a:t>
            </a:r>
          </a:p>
          <a:p>
            <a:pPr algn="just"/>
            <a:r>
              <a:rPr lang="en-US" sz="2400"/>
              <a:t>	- Agility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EB4497-594D-104E-BC77-CBE30B3CD28A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3714876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b="1"/>
              <a:t>Cloud Computing – Benefits (1)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26368" y="1124744"/>
            <a:ext cx="8291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A consolidated set of points briefing the benefits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1. Achieve economies of scale </a:t>
            </a:r>
          </a:p>
          <a:p>
            <a:pPr algn="just"/>
            <a:r>
              <a:rPr lang="en-US" sz="2400" dirty="0"/>
              <a:t>	2. Reduce spending on technology infrastructure </a:t>
            </a:r>
          </a:p>
          <a:p>
            <a:pPr algn="just"/>
            <a:r>
              <a:rPr lang="en-US" sz="2400" dirty="0"/>
              <a:t>	3. Globalize the workforce </a:t>
            </a:r>
          </a:p>
          <a:p>
            <a:pPr algn="just"/>
            <a:r>
              <a:rPr lang="en-US" sz="2400" dirty="0"/>
              <a:t>	4. Streamline the business process </a:t>
            </a:r>
          </a:p>
          <a:p>
            <a:pPr algn="just"/>
            <a:r>
              <a:rPr lang="en-US" sz="2400" dirty="0"/>
              <a:t>	5. Reduce capital costs</a:t>
            </a:r>
          </a:p>
          <a:p>
            <a:pPr algn="just"/>
            <a:r>
              <a:rPr lang="en-US" sz="2400" dirty="0"/>
              <a:t>	6. Pervasive accessibility</a:t>
            </a:r>
          </a:p>
          <a:p>
            <a:pPr algn="just"/>
            <a:r>
              <a:rPr lang="en-US" sz="2400" dirty="0"/>
              <a:t>	7. Monitor projects more effectively </a:t>
            </a:r>
          </a:p>
          <a:p>
            <a:pPr algn="just"/>
            <a:r>
              <a:rPr lang="en-US" sz="2400" dirty="0"/>
              <a:t>	8. Less personnel training is needed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0D9E4B-858A-B24B-A3D3-11BBCECFD1EE}"/>
              </a:ext>
            </a:extLst>
          </p:cNvPr>
          <p:cNvSpPr/>
          <p:nvPr/>
        </p:nvSpPr>
        <p:spPr>
          <a:xfrm>
            <a:off x="5724128" y="5266239"/>
            <a:ext cx="3155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Chandrasekaran (2015)</a:t>
            </a:r>
          </a:p>
        </p:txBody>
      </p:sp>
    </p:spTree>
    <p:extLst>
      <p:ext uri="{BB962C8B-B14F-4D97-AF65-F5344CB8AC3E}">
        <p14:creationId xmlns:p14="http://schemas.microsoft.com/office/powerpoint/2010/main" val="2607649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b="1"/>
              <a:t>Cloud Computing – Benefits (2)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98" y="1551563"/>
            <a:ext cx="8291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A consolidated set of points briefing the benefits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9. Minimize maintenance and licensing software </a:t>
            </a:r>
          </a:p>
          <a:p>
            <a:pPr algn="just"/>
            <a:r>
              <a:rPr lang="en-US" sz="2400" dirty="0"/>
              <a:t>	10. Improved flexibility</a:t>
            </a:r>
          </a:p>
          <a:p>
            <a:pPr algn="just"/>
            <a:r>
              <a:rPr lang="en-US" sz="2400" dirty="0"/>
              <a:t>	11. Swift development </a:t>
            </a:r>
          </a:p>
          <a:p>
            <a:pPr algn="just"/>
            <a:r>
              <a:rPr lang="en-US" sz="2400" dirty="0"/>
              <a:t>	12. </a:t>
            </a:r>
            <a:r>
              <a:rPr lang="en-US" sz="2400" dirty="0" err="1"/>
              <a:t>Labour</a:t>
            </a:r>
            <a:r>
              <a:rPr lang="en-US" sz="2400" dirty="0"/>
              <a:t> optimization</a:t>
            </a:r>
          </a:p>
          <a:p>
            <a:pPr algn="just"/>
            <a:r>
              <a:rPr lang="en-US" sz="2400" dirty="0"/>
              <a:t>	13. Assured service level</a:t>
            </a:r>
          </a:p>
          <a:p>
            <a:pPr algn="just"/>
            <a:r>
              <a:rPr lang="en-US" sz="2400" dirty="0"/>
              <a:t>	14. Robust Resilience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CC947F-B1FD-0D40-86F0-EFB88D4F8552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3403370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Key Barriers/Challenges/Drawbacks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23" y="1412776"/>
            <a:ext cx="829126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Although there are significant benefits Cloud computing provides but however, there are noteworthy drawbacks/challenges to Cloud computing is obvious.  A consolidated set of points briefing the drawback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</a:t>
            </a:r>
            <a:r>
              <a:rPr lang="en-US" sz="2200" dirty="0"/>
              <a:t>1. Internet connectivity </a:t>
            </a:r>
          </a:p>
          <a:p>
            <a:pPr algn="just"/>
            <a:r>
              <a:rPr lang="en-US" sz="2200" dirty="0"/>
              <a:t>	2. Security and Privacy </a:t>
            </a:r>
          </a:p>
          <a:p>
            <a:pPr algn="just"/>
            <a:r>
              <a:rPr lang="en-US" sz="2200" dirty="0"/>
              <a:t>	3. Open access and connectivity </a:t>
            </a:r>
          </a:p>
          <a:p>
            <a:pPr algn="just"/>
            <a:r>
              <a:rPr lang="en-US" sz="2200" dirty="0"/>
              <a:t>	4. Economic value </a:t>
            </a:r>
          </a:p>
          <a:p>
            <a:pPr algn="just"/>
            <a:r>
              <a:rPr lang="en-US" sz="2200" dirty="0"/>
              <a:t>	5. Political issues and Global boundaries</a:t>
            </a:r>
          </a:p>
          <a:p>
            <a:pPr algn="just"/>
            <a:r>
              <a:rPr lang="en-US" sz="2200" dirty="0"/>
              <a:t>	6. Reliability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37B60D-CC84-074B-A763-11CC7446549D}"/>
              </a:ext>
            </a:extLst>
          </p:cNvPr>
          <p:cNvSpPr txBox="1"/>
          <p:nvPr/>
        </p:nvSpPr>
        <p:spPr>
          <a:xfrm>
            <a:off x="2843808" y="540457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1594907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Model Application Methodology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536174"/>
            <a:ext cx="82912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A Cloud Model Application Methodology can be used to guide industry customer analysis and solve potential problems and risks emerged during the evolution from current computing model to Cloud Computing model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This methodology can also be used to instruct the investment and decision-making analysis of Cloud computing model, determine the process, standard, interface and public service of IT assets deployment and management to promote business development </a:t>
            </a:r>
          </a:p>
        </p:txBody>
      </p:sp>
    </p:spTree>
    <p:extLst>
      <p:ext uri="{BB962C8B-B14F-4D97-AF65-F5344CB8AC3E}">
        <p14:creationId xmlns:p14="http://schemas.microsoft.com/office/powerpoint/2010/main" val="2610176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Model Application Methodology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40C6F1-F5C5-F744-90E1-3E2E09A49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018" y="1340768"/>
            <a:ext cx="7949963" cy="3799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F1F2AE-BF10-7D48-A943-A3F96385ADB7}"/>
              </a:ext>
            </a:extLst>
          </p:cNvPr>
          <p:cNvSpPr txBox="1"/>
          <p:nvPr/>
        </p:nvSpPr>
        <p:spPr>
          <a:xfrm>
            <a:off x="2843808" y="540457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Furht</a:t>
            </a:r>
            <a:r>
              <a:rPr lang="en-US" dirty="0"/>
              <a:t> &amp; Escalante (2010)</a:t>
            </a:r>
          </a:p>
        </p:txBody>
      </p:sp>
    </p:spTree>
    <p:extLst>
      <p:ext uri="{BB962C8B-B14F-4D97-AF65-F5344CB8AC3E}">
        <p14:creationId xmlns:p14="http://schemas.microsoft.com/office/powerpoint/2010/main" val="3042397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Questions </a:t>
            </a:r>
            <a:br>
              <a:rPr lang="en-GB" b="1"/>
            </a:br>
            <a:r>
              <a:rPr lang="en-GB" b="1"/>
              <a:t>&amp; </a:t>
            </a:r>
            <a:br>
              <a:rPr lang="en-GB" b="1"/>
            </a:br>
            <a:r>
              <a:rPr lang="en-GB" b="1"/>
              <a:t>Answers!!!</a:t>
            </a:r>
          </a:p>
        </p:txBody>
      </p:sp>
    </p:spTree>
    <p:extLst>
      <p:ext uri="{BB962C8B-B14F-4D97-AF65-F5344CB8AC3E}">
        <p14:creationId xmlns:p14="http://schemas.microsoft.com/office/powerpoint/2010/main" val="1314501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38291</TotalTime>
  <Words>801</Words>
  <Application>Microsoft Macintosh PowerPoint</Application>
  <PresentationFormat>On-screen Show (4:3)</PresentationFormat>
  <Paragraphs>110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CLOUD COMPUTING TECHNOLOGIES</vt:lpstr>
      <vt:lpstr>Learning Outcomes</vt:lpstr>
      <vt:lpstr>Cloud Characteristics</vt:lpstr>
      <vt:lpstr>Cloud Characteristics</vt:lpstr>
      <vt:lpstr>Cloud Characteristics</vt:lpstr>
      <vt:lpstr>Cloud Characteristics</vt:lpstr>
      <vt:lpstr>Cloud Characteristics</vt:lpstr>
      <vt:lpstr>Cloud Computing – Technical Characteristics</vt:lpstr>
      <vt:lpstr>Cloud Computing – Qualitative Characteristics</vt:lpstr>
      <vt:lpstr>Cloud Computing – Benefits (1)</vt:lpstr>
      <vt:lpstr>Cloud Computing – Benefits (2)</vt:lpstr>
      <vt:lpstr>Cloud Computing – Key Barriers/Challenges/Drawbacks</vt:lpstr>
      <vt:lpstr>Cloud Computing – Model Application Methodology</vt:lpstr>
      <vt:lpstr>Cloud Computing – Model Application Methodology</vt:lpstr>
      <vt:lpstr>Questions  &amp;  Answers!!!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91</cp:revision>
  <dcterms:created xsi:type="dcterms:W3CDTF">2015-04-14T15:21:28Z</dcterms:created>
  <dcterms:modified xsi:type="dcterms:W3CDTF">2020-06-22T11:21:39Z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