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2"/>
  </p:notesMasterIdLst>
  <p:handoutMasterIdLst>
    <p:handoutMasterId r:id="rId23"/>
  </p:handoutMasterIdLst>
  <p:sldIdLst>
    <p:sldId id="257" r:id="rId5"/>
    <p:sldId id="258" r:id="rId6"/>
    <p:sldId id="262" r:id="rId7"/>
    <p:sldId id="263" r:id="rId8"/>
    <p:sldId id="274" r:id="rId9"/>
    <p:sldId id="275" r:id="rId10"/>
    <p:sldId id="276" r:id="rId11"/>
    <p:sldId id="277" r:id="rId12"/>
    <p:sldId id="279" r:id="rId13"/>
    <p:sldId id="280" r:id="rId14"/>
    <p:sldId id="281" r:id="rId15"/>
    <p:sldId id="282" r:id="rId16"/>
    <p:sldId id="283" r:id="rId17"/>
    <p:sldId id="284" r:id="rId18"/>
    <p:sldId id="285" r:id="rId19"/>
    <p:sldId id="286" r:id="rId20"/>
    <p:sldId id="27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04" autoAdjust="0"/>
  </p:normalViewPr>
  <p:slideViewPr>
    <p:cSldViewPr snapToGrid="0">
      <p:cViewPr varScale="1">
        <p:scale>
          <a:sx n="107" d="100"/>
          <a:sy n="107" d="100"/>
        </p:scale>
        <p:origin x="6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234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DC2751-278C-4682-9C3F-0FF7B4FCFAE7}" type="datetimeFigureOut">
              <a:rPr lang="en-US" smtClean="0"/>
              <a:t>3/18/2020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286890-466E-41CD-A28A-B1EBDF22CA3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942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F0845-D09E-4AF9-9623-EA7EA0297EF3}" type="datetimeFigureOut">
              <a:rPr lang="en-US" smtClean="0"/>
              <a:t>3/18/2020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7CD11A-EED3-40CE-98A3-28FEE84867B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761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7CD11A-EED3-40CE-98A3-28FEE84867B3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160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inv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041400"/>
            <a:ext cx="6858000" cy="2387600"/>
          </a:xfrm>
        </p:spPr>
        <p:txBody>
          <a:bodyPr anchor="b"/>
          <a:lstStyle>
            <a:lvl1pPr algn="ctr">
              <a:defRPr sz="45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72BF69-D25E-475C-861C-F96ABF45BF4D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406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1943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1709738"/>
            <a:ext cx="7886700" cy="2862262"/>
          </a:xfrm>
        </p:spPr>
        <p:txBody>
          <a:bodyPr anchor="b"/>
          <a:lstStyle>
            <a:lvl1pPr>
              <a:lnSpc>
                <a:spcPct val="100000"/>
              </a:lnSpc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4589464"/>
            <a:ext cx="7886700" cy="1500187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>
                    <a:lumMod val="50000"/>
                  </a:schemeClr>
                </a:solidFill>
              </a:defRPr>
            </a:lvl1pPr>
            <a:lvl2pPr marL="342900" indent="0">
              <a:buNone/>
              <a:defRPr sz="1500"/>
            </a:lvl2pPr>
            <a:lvl3pPr marL="685800" indent="0">
              <a:buNone/>
              <a:defRPr sz="135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20105E-0E4E-455D-A977-D570DB508250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1272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342900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baseline="0" noProof="0" dirty="0" smtClean="0">
                <a:solidFill>
                  <a:schemeClr val="bg1"/>
                </a:solidFill>
              </a:defRPr>
            </a:lvl1pPr>
            <a:lvl2pPr>
              <a:defRPr lang="en-US" baseline="0" noProof="0" dirty="0" smtClean="0">
                <a:solidFill>
                  <a:schemeClr val="bg1"/>
                </a:solidFill>
              </a:defRPr>
            </a:lvl2pPr>
            <a:lvl3pPr>
              <a:defRPr lang="en-US" baseline="0" noProof="0" dirty="0" smtClean="0">
                <a:solidFill>
                  <a:schemeClr val="bg1"/>
                </a:solidFill>
              </a:defRPr>
            </a:lvl3pPr>
            <a:lvl4pPr>
              <a:defRPr lang="en-US" baseline="0" noProof="0" dirty="0" smtClean="0">
                <a:solidFill>
                  <a:schemeClr val="bg1"/>
                </a:solidFill>
              </a:defRPr>
            </a:lvl4pPr>
            <a:lvl5pPr>
              <a:defRPr lang="en-US" baseline="0" noProof="0" dirty="0" smtClean="0">
                <a:solidFill>
                  <a:schemeClr val="bg1"/>
                </a:solidFill>
              </a:defRPr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4237893" y="1825625"/>
            <a:ext cx="3669030" cy="435133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841065-11BA-42BF-BF30-2BBA66FB16FF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9307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39150"/>
            <a:ext cx="7571232" cy="11521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342900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2565" y="1828800"/>
            <a:ext cx="3669030" cy="641350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4242565" y="2498724"/>
            <a:ext cx="3669030" cy="3101977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DEA2A5-E7D5-4AD4-831E-1B7C8D11FBDE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661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C1B9F-FEB8-4398-831B-EDF1AA561F8A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858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6EC4-B7BA-4994-B789-2F6496003438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605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3600450" y="987426"/>
            <a:ext cx="4314825" cy="461327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 smtClean="0"/>
            </a:lvl1pPr>
            <a:lvl2pPr>
              <a:defRPr lang="en-US" dirty="0" smtClean="0"/>
            </a:lvl2pPr>
            <a:lvl3pPr>
              <a:defRPr lang="en-US" dirty="0" smtClean="0"/>
            </a:lvl3pPr>
            <a:lvl4pPr>
              <a:defRPr lang="en-US" dirty="0" smtClean="0"/>
            </a:lvl4pPr>
            <a:lvl5pPr>
              <a:defRPr lang="en-US" noProof="0" dirty="0" smtClean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srgbClr val="E9E5DC"/>
              </a:solidFill>
              <a:effectLst/>
              <a:uLnTx/>
              <a:uFillTx/>
              <a:latin typeface="+mn-lt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9E67E-E58D-49ED-A8D6-F18345EE8044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7217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609599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3600450" y="987426"/>
            <a:ext cx="4314825" cy="461327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254249"/>
            <a:ext cx="2949178" cy="3759200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4413B-F7DF-4A5B-9D38-7C10013A9DE0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576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C3C65-4AF6-48A0-8438-3DD3BF91A47F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9542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91662"/>
            <a:ext cx="1971675" cy="490903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91662"/>
            <a:ext cx="5800725" cy="490903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6FB36C-D1E2-4684-83EB-A758CCAB7235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29C50-D6F1-4DB6-9B68-F4CD3996E9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50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invGray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42900" y="639794"/>
            <a:ext cx="7572375" cy="11509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2900" y="1825625"/>
            <a:ext cx="7572375" cy="3778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B4F2D60D-0F89-4DCF-B22B-E88DDC3479AE}" type="datetime1">
              <a:rPr lang="en-GB" smtClean="0"/>
              <a:t>18/03/2020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6150" y="6356351"/>
            <a:ext cx="21717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057900" y="6356351"/>
            <a:ext cx="24574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5B29C50-D6F1-4DB6-9B68-F4CD3996E9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6484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685800" rtl="0" eaLnBrk="1" latinLnBrk="0" hangingPunct="1">
        <a:lnSpc>
          <a:spcPts val="3000"/>
        </a:lnSpc>
        <a:spcBef>
          <a:spcPct val="0"/>
        </a:spcBef>
        <a:buNone/>
        <a:defRPr sz="3000" b="1" kern="1200" cap="none" spc="0">
          <a:ln w="12700" cmpd="sng">
            <a:noFill/>
            <a:prstDash val="solid"/>
          </a:ln>
          <a:solidFill>
            <a:schemeClr val="accent4">
              <a:lumMod val="50000"/>
            </a:schemeClr>
          </a:solidFill>
          <a:effectLst>
            <a:outerShdw blurRad="38100" dist="38100" dir="2700000" algn="tl">
              <a:srgbClr val="000000">
                <a:alpha val="43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500" kern="1200">
          <a:solidFill>
            <a:schemeClr val="bg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ct val="30000"/>
        </a:spcBef>
        <a:buClr>
          <a:schemeClr val="bg1"/>
        </a:buClr>
        <a:buSzPct val="70000"/>
        <a:buFont typeface="Arial" panose="020B0604020202020204" pitchFamily="34" charset="0"/>
        <a:buChar char="•"/>
        <a:defRPr sz="1350" kern="1200">
          <a:solidFill>
            <a:schemeClr val="bg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0" orient="horz" pos="2160" userDrawn="1">
          <p15:clr>
            <a:srgbClr val="F26B43"/>
          </p15:clr>
        </p15:guide>
        <p15:guide id="1" pos="2880" userDrawn="1">
          <p15:clr>
            <a:srgbClr val="F26B43"/>
          </p15:clr>
        </p15:guide>
        <p15:guide id="2" pos="216" userDrawn="1">
          <p15:clr>
            <a:srgbClr val="F26B43"/>
          </p15:clr>
        </p15:guide>
        <p15:guide id="3" pos="4986" userDrawn="1">
          <p15:clr>
            <a:srgbClr val="F26B43"/>
          </p15:clr>
        </p15:guide>
        <p15:guide id="4" orient="horz" pos="3528" userDrawn="1">
          <p15:clr>
            <a:srgbClr val="F26B43"/>
          </p15:clr>
        </p15:guide>
        <p15:guide id="5" orient="horz" pos="112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blicdomainpictures.net/view-image.php?image=96320&amp;picture=question-mark-2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brief.co.uk/contract-law/privity-in-contract-law/" TargetMode="External"/><Relationship Id="rId2" Type="http://schemas.openxmlformats.org/officeDocument/2006/relationships/hyperlink" Target="http://www.lawbite.co.uk/blawg/contracts-construction-industry/#.W17gGdVKhQI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4061" y="1041400"/>
            <a:ext cx="7464669" cy="2387600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 smtClean="0"/>
              <a:t>Contract and legal responsibilities: </a:t>
            </a:r>
            <a:br>
              <a:rPr lang="en-US" dirty="0" smtClean="0"/>
            </a:br>
            <a:r>
              <a:rPr lang="en-US" dirty="0" smtClean="0"/>
              <a:t>Importance </a:t>
            </a:r>
            <a:r>
              <a:rPr lang="en-US" dirty="0"/>
              <a:t>of contracts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Lara Hopkinson</a:t>
            </a:r>
          </a:p>
          <a:p>
            <a:r>
              <a:rPr lang="en-US" sz="2000" dirty="0"/>
              <a:t>Senior Lecturer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8B11C-B56C-4EE5-AFA6-A9B6CC8E2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C8C1FE-888B-438A-8F04-1B1188CC6668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881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Outline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Why contracts are important in construction?</a:t>
            </a:r>
          </a:p>
          <a:p>
            <a:r>
              <a:rPr lang="en-US" sz="2000" dirty="0"/>
              <a:t>What do you already know?</a:t>
            </a:r>
          </a:p>
          <a:p>
            <a:r>
              <a:rPr lang="en-US" sz="2000" dirty="0"/>
              <a:t>Issues to consider</a:t>
            </a:r>
          </a:p>
          <a:p>
            <a:endParaRPr lang="en-US" sz="20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ABF588-2AB6-469B-8A45-3A0C8C572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5522F-6E2E-4526-B9BA-046AE9631188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85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92BD1-449F-4864-8D80-3058CFA9B2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contracts important?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0DFD1-997C-42CC-9C45-342037EF7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C167BF-E4BD-4435-899F-38AEEF3FF567}" type="datetime1">
              <a:rPr lang="en-GB" smtClean="0"/>
              <a:t>18/03/2020</a:t>
            </a:fld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F75C2F-44E6-4A21-AB25-084D95ECF4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2239962" y="1825625"/>
            <a:ext cx="3778250" cy="37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392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B35C3-312C-41FD-9BD6-8B39EE91D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quick recap…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A34435-1EE3-474E-86B0-46E6C6F5B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What is a contract?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A written or spoken agreement that is intended to be enforceable by law</a:t>
            </a:r>
            <a:r>
              <a:rPr lang="en-GB" sz="2000" dirty="0"/>
              <a:t>”</a:t>
            </a:r>
          </a:p>
          <a:p>
            <a:r>
              <a:rPr lang="en-GB" sz="2000" dirty="0"/>
              <a:t>What is key in this?</a:t>
            </a:r>
          </a:p>
          <a:p>
            <a:r>
              <a:rPr lang="en-GB" sz="2000" dirty="0"/>
              <a:t>“</a:t>
            </a:r>
            <a:r>
              <a:rPr lang="en-GB" sz="2000" i="1" dirty="0"/>
              <a:t>enforceable by law</a:t>
            </a:r>
            <a:r>
              <a:rPr lang="en-GB" sz="2000" dirty="0"/>
              <a:t>”</a:t>
            </a:r>
          </a:p>
          <a:p>
            <a:r>
              <a:rPr lang="en-GB" sz="2000" dirty="0"/>
              <a:t>What is so special about construction?</a:t>
            </a:r>
          </a:p>
          <a:p>
            <a:r>
              <a:rPr lang="en-GB" sz="2000" i="1" dirty="0"/>
              <a:t>Size of transaction, complexity, number of parties involved, the types of parties involved, suppliers, materials, time, quality, etc.</a:t>
            </a:r>
          </a:p>
          <a:p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FA095B-9E96-402F-AF7A-F68562414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00D2-6488-44B9-A4B4-3BCF925919B7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19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contracts so important?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7999" y="2105934"/>
            <a:ext cx="6653758" cy="341164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414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pic>
        <p:nvPicPr>
          <p:cNvPr id="1026" name="Picture 2" descr="Image result for construction supply ch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387" y="682606"/>
            <a:ext cx="7798377" cy="5456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4057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‘construction contract’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Contract between the employer / client and contractor</a:t>
            </a:r>
          </a:p>
          <a:p>
            <a:r>
              <a:rPr lang="en-GB" sz="2000" dirty="0"/>
              <a:t>Defining the following:</a:t>
            </a:r>
          </a:p>
          <a:p>
            <a:endParaRPr lang="en-GB" sz="2000" dirty="0"/>
          </a:p>
          <a:p>
            <a:r>
              <a:rPr lang="en-GB" sz="2000" dirty="0"/>
              <a:t>Definition of the </a:t>
            </a:r>
            <a:r>
              <a:rPr lang="en-GB" sz="2000" dirty="0" smtClean="0"/>
              <a:t>scope (the OFFER)</a:t>
            </a:r>
            <a:endParaRPr lang="en-GB" sz="2000" dirty="0"/>
          </a:p>
          <a:p>
            <a:r>
              <a:rPr lang="en-GB" sz="2000" dirty="0"/>
              <a:t>When works are to be </a:t>
            </a:r>
            <a:r>
              <a:rPr lang="en-GB" sz="2000" dirty="0" smtClean="0"/>
              <a:t>concluded (TERMS)</a:t>
            </a:r>
            <a:endParaRPr lang="en-GB" sz="2000" dirty="0"/>
          </a:p>
          <a:p>
            <a:r>
              <a:rPr lang="en-GB" sz="2000" dirty="0"/>
              <a:t>When payments are </a:t>
            </a:r>
            <a:r>
              <a:rPr lang="en-GB" sz="2000" dirty="0" smtClean="0"/>
              <a:t>due (TERMS)</a:t>
            </a:r>
            <a:endParaRPr lang="en-GB" sz="2000" dirty="0"/>
          </a:p>
          <a:p>
            <a:r>
              <a:rPr lang="en-GB" sz="2000" dirty="0"/>
              <a:t>Technical specifications, quality &amp; performance </a:t>
            </a:r>
            <a:r>
              <a:rPr lang="en-GB" sz="2000" dirty="0" smtClean="0"/>
              <a:t>requirements (TERMS)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336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complexity…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Other agreements will run alongside the contract</a:t>
            </a:r>
          </a:p>
          <a:p>
            <a:r>
              <a:rPr lang="en-GB" sz="2000" dirty="0"/>
              <a:t>All documents must be compatible and non-contradictory</a:t>
            </a:r>
          </a:p>
          <a:p>
            <a:r>
              <a:rPr lang="en-GB" sz="2000" dirty="0"/>
              <a:t>Larger projects may also include warranties</a:t>
            </a:r>
          </a:p>
          <a:p>
            <a:r>
              <a:rPr lang="en-GB" sz="2000" dirty="0"/>
              <a:t>Differing clients have differing procurement requirements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439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not just use a generic template?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Gaps in information</a:t>
            </a:r>
          </a:p>
          <a:p>
            <a:r>
              <a:rPr lang="en-GB" sz="2000" dirty="0"/>
              <a:t>Auditing / accountability</a:t>
            </a:r>
          </a:p>
          <a:p>
            <a:r>
              <a:rPr lang="en-GB" sz="2000" dirty="0"/>
              <a:t>Need for transparency</a:t>
            </a:r>
          </a:p>
          <a:p>
            <a:r>
              <a:rPr lang="en-GB" sz="2000" dirty="0"/>
              <a:t>Better cost certainty</a:t>
            </a:r>
          </a:p>
          <a:p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8426" y="5148141"/>
            <a:ext cx="3419475" cy="1333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5680" y="1664401"/>
            <a:ext cx="2809875" cy="16287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3184" y="3557704"/>
            <a:ext cx="1424854" cy="1424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674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value of a written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A construction contract does NOT have to be in written form.</a:t>
            </a:r>
          </a:p>
          <a:p>
            <a:r>
              <a:rPr lang="en-GB" sz="2000" dirty="0"/>
              <a:t>HOWEVER, written contracts:</a:t>
            </a:r>
          </a:p>
          <a:p>
            <a:pPr lvl="1"/>
            <a:r>
              <a:rPr lang="en-GB" sz="1700" dirty="0"/>
              <a:t>Clearly outline terms – agreement, expectations, risks and obligations</a:t>
            </a:r>
          </a:p>
          <a:p>
            <a:r>
              <a:rPr lang="en-GB" sz="2000" dirty="0"/>
              <a:t>Oral contracts do not have these:</a:t>
            </a:r>
          </a:p>
          <a:p>
            <a:pPr lvl="1"/>
            <a:r>
              <a:rPr lang="en-GB" sz="1700" dirty="0"/>
              <a:t>Terms defined by discussion &amp; correspondence, course of performance, &amp; limited default rights</a:t>
            </a:r>
          </a:p>
          <a:p>
            <a:pPr lvl="1"/>
            <a:r>
              <a:rPr lang="en-GB" sz="1700" dirty="0"/>
              <a:t>Greatest issue = memory of agreements change over time</a:t>
            </a:r>
          </a:p>
          <a:p>
            <a:pPr lvl="1"/>
            <a:r>
              <a:rPr lang="en-GB" sz="1700" dirty="0"/>
              <a:t>Dishonesty? </a:t>
            </a:r>
          </a:p>
          <a:p>
            <a:pPr lvl="1"/>
            <a:r>
              <a:rPr lang="en-GB" sz="1700" dirty="0"/>
              <a:t>Trust?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8606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a written contract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Clear ‘road map’ </a:t>
            </a:r>
          </a:p>
          <a:p>
            <a:pPr lvl="1"/>
            <a:r>
              <a:rPr lang="en-GB" dirty="0"/>
              <a:t>Avoids assumptions being made</a:t>
            </a:r>
          </a:p>
          <a:p>
            <a:pPr lvl="1"/>
            <a:endParaRPr lang="en-GB" dirty="0"/>
          </a:p>
          <a:p>
            <a:r>
              <a:rPr lang="en-GB" dirty="0"/>
              <a:t>Guide or force specific business procedures</a:t>
            </a:r>
          </a:p>
          <a:p>
            <a:pPr lvl="1"/>
            <a:r>
              <a:rPr lang="en-GB" dirty="0"/>
              <a:t>“</a:t>
            </a:r>
            <a:r>
              <a:rPr lang="en-GB" dirty="0" err="1"/>
              <a:t>Channeling</a:t>
            </a:r>
            <a:r>
              <a:rPr lang="en-GB" dirty="0"/>
              <a:t> function”</a:t>
            </a:r>
          </a:p>
          <a:p>
            <a:pPr lvl="1"/>
            <a:endParaRPr lang="en-GB" dirty="0"/>
          </a:p>
          <a:p>
            <a:r>
              <a:rPr lang="en-GB" dirty="0"/>
              <a:t>Forces consideration of otherwise unforeseen issues</a:t>
            </a:r>
          </a:p>
          <a:p>
            <a:pPr lvl="1"/>
            <a:r>
              <a:rPr lang="en-GB" dirty="0"/>
              <a:t>Could avoid a major issue in the project</a:t>
            </a:r>
          </a:p>
          <a:p>
            <a:pPr lvl="1"/>
            <a:endParaRPr lang="en-GB" dirty="0"/>
          </a:p>
          <a:p>
            <a:r>
              <a:rPr lang="en-GB" dirty="0"/>
              <a:t>If there is a dispute, clarity is key</a:t>
            </a:r>
          </a:p>
          <a:p>
            <a:pPr lvl="1"/>
            <a:r>
              <a:rPr lang="en-GB" dirty="0"/>
              <a:t>Potentially fewer issues to legitimately fight over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192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Shifting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economic effect of a contract is to shift or allocate risks.</a:t>
            </a:r>
          </a:p>
          <a:p>
            <a:pPr lvl="1"/>
            <a:r>
              <a:rPr lang="en-GB" dirty="0"/>
              <a:t>E.g. builder buying materials at a set price for a future date</a:t>
            </a:r>
          </a:p>
          <a:p>
            <a:endParaRPr lang="en-GB" dirty="0"/>
          </a:p>
          <a:p>
            <a:r>
              <a:rPr lang="en-GB" dirty="0"/>
              <a:t>The risk has to be identifiable</a:t>
            </a:r>
          </a:p>
          <a:p>
            <a:pPr lvl="1"/>
            <a:r>
              <a:rPr lang="en-GB" dirty="0"/>
              <a:t>E.g. cost</a:t>
            </a:r>
          </a:p>
          <a:p>
            <a:r>
              <a:rPr lang="en-GB" dirty="0"/>
              <a:t>Other issues are also allocated</a:t>
            </a:r>
          </a:p>
          <a:p>
            <a:endParaRPr lang="en-GB" dirty="0"/>
          </a:p>
          <a:p>
            <a:r>
              <a:rPr lang="en-GB" dirty="0"/>
              <a:t>A risk does NOT have to be fully allocated to one party or another</a:t>
            </a:r>
          </a:p>
          <a:p>
            <a:r>
              <a:rPr lang="en-GB" dirty="0"/>
              <a:t>Commonly risk is split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4875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risks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risks that can be written into a contract include;</a:t>
            </a:r>
          </a:p>
          <a:p>
            <a:endParaRPr lang="en-GB" dirty="0"/>
          </a:p>
          <a:p>
            <a:r>
              <a:rPr lang="en-GB" dirty="0"/>
              <a:t>Time</a:t>
            </a:r>
          </a:p>
          <a:p>
            <a:r>
              <a:rPr lang="en-GB" dirty="0"/>
              <a:t>Design issues</a:t>
            </a:r>
          </a:p>
          <a:p>
            <a:r>
              <a:rPr lang="en-GB" dirty="0"/>
              <a:t>Acts of God / damage to the work / inclement weather effects</a:t>
            </a:r>
          </a:p>
          <a:p>
            <a:r>
              <a:rPr lang="en-GB" dirty="0"/>
              <a:t>Funding</a:t>
            </a:r>
          </a:p>
          <a:p>
            <a:r>
              <a:rPr lang="en-GB" dirty="0"/>
              <a:t>Regulatory risk</a:t>
            </a:r>
          </a:p>
          <a:p>
            <a:r>
              <a:rPr lang="en-GB" dirty="0"/>
              <a:t>Concealed or unexpected conditions</a:t>
            </a:r>
          </a:p>
          <a:p>
            <a:r>
              <a:rPr lang="en-GB" dirty="0"/>
              <a:t>Damage to third parties / indemnity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70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8135DB-5D83-41C9-B1FC-DC6D8710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Privity of contract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DA441-A066-4E22-9D26-CA6A6E41C9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900" y="1825625"/>
            <a:ext cx="7572375" cy="4214690"/>
          </a:xfrm>
        </p:spPr>
        <p:txBody>
          <a:bodyPr>
            <a:normAutofit/>
          </a:bodyPr>
          <a:lstStyle/>
          <a:p>
            <a:r>
              <a:rPr lang="en-GB" sz="2000" dirty="0"/>
              <a:t>What does this mean?</a:t>
            </a:r>
          </a:p>
          <a:p>
            <a:r>
              <a:rPr lang="en-GB" sz="2000" dirty="0"/>
              <a:t>“…</a:t>
            </a:r>
            <a:r>
              <a:rPr lang="en-GB" sz="2000" i="1" dirty="0"/>
              <a:t>only the parties to a contract can enforce its terms. A third party cannot, save in exceptional cases, enforce a contract to which it is not a party – it had no ‘rights’ in respect of that contract”</a:t>
            </a:r>
          </a:p>
          <a:p>
            <a:r>
              <a:rPr lang="en-GB" sz="2000" dirty="0"/>
              <a:t>Case law e.g. Dunlop v Selfridge [1915]</a:t>
            </a:r>
          </a:p>
          <a:p>
            <a:r>
              <a:rPr lang="en-GB" sz="2000" dirty="0"/>
              <a:t>Exceptions:</a:t>
            </a:r>
          </a:p>
          <a:p>
            <a:pPr lvl="1"/>
            <a:r>
              <a:rPr lang="en-GB" sz="2000" dirty="0"/>
              <a:t>Contracts (Rights of Third Parties) Act 1999 (C(RTP)A 1999)</a:t>
            </a:r>
          </a:p>
          <a:p>
            <a:pPr lvl="1"/>
            <a:r>
              <a:rPr lang="en-GB" sz="2000" dirty="0"/>
              <a:t>Agents</a:t>
            </a:r>
          </a:p>
          <a:p>
            <a:pPr lvl="1"/>
            <a:r>
              <a:rPr lang="en-GB" sz="2000" dirty="0"/>
              <a:t>Statute</a:t>
            </a:r>
          </a:p>
          <a:p>
            <a:pPr lvl="1"/>
            <a:r>
              <a:rPr lang="en-GB" sz="2000" dirty="0"/>
              <a:t>Collateral Contracts</a:t>
            </a:r>
          </a:p>
          <a:p>
            <a:pPr lvl="1"/>
            <a:r>
              <a:rPr lang="en-GB" sz="2000" dirty="0"/>
              <a:t>Covenants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37BD63-CE59-4D42-9F67-86C0F869C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0705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EDD7-F690-48EE-9654-FC0F5DEBCB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 construction contracts simple?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C09F7-F78C-433D-BAE8-F5F1B378C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7D0A2D2-CFEC-4EE8-887D-509571C28D19}"/>
              </a:ext>
            </a:extLst>
          </p:cNvPr>
          <p:cNvGrpSpPr/>
          <p:nvPr/>
        </p:nvGrpSpPr>
        <p:grpSpPr>
          <a:xfrm>
            <a:off x="2787161" y="2118946"/>
            <a:ext cx="3044952" cy="914400"/>
            <a:chOff x="1310054" y="2198077"/>
            <a:chExt cx="3044952" cy="9144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8453183-7AC0-40C2-B442-6B67FDE13A10}"/>
                </a:ext>
              </a:extLst>
            </p:cNvPr>
            <p:cNvSpPr/>
            <p:nvPr/>
          </p:nvSpPr>
          <p:spPr>
            <a:xfrm>
              <a:off x="1310054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Arrow: Left-Right 5">
              <a:extLst>
                <a:ext uri="{FF2B5EF4-FFF2-40B4-BE49-F238E27FC236}">
                  <a16:creationId xmlns:a16="http://schemas.microsoft.com/office/drawing/2014/main" id="{5A79E0DC-72F7-4317-8597-D62060DA194A}"/>
                </a:ext>
              </a:extLst>
            </p:cNvPr>
            <p:cNvSpPr/>
            <p:nvPr/>
          </p:nvSpPr>
          <p:spPr>
            <a:xfrm>
              <a:off x="2224454" y="2412961"/>
              <a:ext cx="1216152" cy="484632"/>
            </a:xfrm>
            <a:prstGeom prst="left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3D9B64DB-1103-4914-9936-E3CB8CFF0D70}"/>
                </a:ext>
              </a:extLst>
            </p:cNvPr>
            <p:cNvSpPr/>
            <p:nvPr/>
          </p:nvSpPr>
          <p:spPr>
            <a:xfrm>
              <a:off x="3440606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9" name="Multiplication Sign 8">
            <a:extLst>
              <a:ext uri="{FF2B5EF4-FFF2-40B4-BE49-F238E27FC236}">
                <a16:creationId xmlns:a16="http://schemas.microsoft.com/office/drawing/2014/main" id="{795006A6-4DC3-4071-9C63-DEB41140D3E7}"/>
              </a:ext>
            </a:extLst>
          </p:cNvPr>
          <p:cNvSpPr/>
          <p:nvPr/>
        </p:nvSpPr>
        <p:spPr>
          <a:xfrm>
            <a:off x="2872095" y="1622180"/>
            <a:ext cx="2875085" cy="1907931"/>
          </a:xfrm>
          <a:prstGeom prst="mathMultiply">
            <a:avLst/>
          </a:prstGeom>
          <a:ln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1CA43F6-0F9E-464B-9BD5-874CED75F92E}"/>
              </a:ext>
            </a:extLst>
          </p:cNvPr>
          <p:cNvGrpSpPr/>
          <p:nvPr/>
        </p:nvGrpSpPr>
        <p:grpSpPr>
          <a:xfrm>
            <a:off x="2787161" y="4073240"/>
            <a:ext cx="3044952" cy="914400"/>
            <a:chOff x="1310054" y="2198077"/>
            <a:chExt cx="3044952" cy="9144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367C82A-961C-40D8-A7B2-100CFA397A99}"/>
                </a:ext>
              </a:extLst>
            </p:cNvPr>
            <p:cNvSpPr/>
            <p:nvPr/>
          </p:nvSpPr>
          <p:spPr>
            <a:xfrm>
              <a:off x="1310054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Arrow: Left-Right 12">
              <a:extLst>
                <a:ext uri="{FF2B5EF4-FFF2-40B4-BE49-F238E27FC236}">
                  <a16:creationId xmlns:a16="http://schemas.microsoft.com/office/drawing/2014/main" id="{C599BE56-C728-49AB-BE30-29B73A53BAA4}"/>
                </a:ext>
              </a:extLst>
            </p:cNvPr>
            <p:cNvSpPr/>
            <p:nvPr/>
          </p:nvSpPr>
          <p:spPr>
            <a:xfrm>
              <a:off x="2224454" y="2412961"/>
              <a:ext cx="1216152" cy="484632"/>
            </a:xfrm>
            <a:prstGeom prst="left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9ABC4D3-E872-4F74-B2D5-09891F6F0729}"/>
                </a:ext>
              </a:extLst>
            </p:cNvPr>
            <p:cNvSpPr/>
            <p:nvPr/>
          </p:nvSpPr>
          <p:spPr>
            <a:xfrm>
              <a:off x="3440606" y="2198077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593625F-301B-416B-9D4E-42D009357295}"/>
              </a:ext>
            </a:extLst>
          </p:cNvPr>
          <p:cNvGrpSpPr/>
          <p:nvPr/>
        </p:nvGrpSpPr>
        <p:grpSpPr>
          <a:xfrm>
            <a:off x="5852923" y="3429000"/>
            <a:ext cx="1849139" cy="914400"/>
            <a:chOff x="5852923" y="3429000"/>
            <a:chExt cx="1849139" cy="914400"/>
          </a:xfrm>
        </p:grpSpPr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2054EBF-ED3E-4015-BF91-886899F46127}"/>
                </a:ext>
              </a:extLst>
            </p:cNvPr>
            <p:cNvSpPr/>
            <p:nvPr/>
          </p:nvSpPr>
          <p:spPr>
            <a:xfrm rot="20198746">
              <a:off x="5852923" y="3830924"/>
              <a:ext cx="978408" cy="484632"/>
            </a:xfrm>
            <a:prstGeom prst="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061FBFDB-8F6F-4997-A71D-BBAE43CBFC06}"/>
                </a:ext>
              </a:extLst>
            </p:cNvPr>
            <p:cNvSpPr/>
            <p:nvPr/>
          </p:nvSpPr>
          <p:spPr>
            <a:xfrm>
              <a:off x="6787662" y="3429000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677EDBC-0640-4736-8484-CFBA98DD9709}"/>
              </a:ext>
            </a:extLst>
          </p:cNvPr>
          <p:cNvGrpSpPr/>
          <p:nvPr/>
        </p:nvGrpSpPr>
        <p:grpSpPr>
          <a:xfrm>
            <a:off x="889377" y="3429000"/>
            <a:ext cx="1891629" cy="914400"/>
            <a:chOff x="889377" y="3429000"/>
            <a:chExt cx="1891629" cy="914400"/>
          </a:xfrm>
        </p:grpSpPr>
        <p:sp>
          <p:nvSpPr>
            <p:cNvPr id="17" name="Arrow: Left 16">
              <a:extLst>
                <a:ext uri="{FF2B5EF4-FFF2-40B4-BE49-F238E27FC236}">
                  <a16:creationId xmlns:a16="http://schemas.microsoft.com/office/drawing/2014/main" id="{F92A7E78-6DF5-424E-B108-C573DDF2B45E}"/>
                </a:ext>
              </a:extLst>
            </p:cNvPr>
            <p:cNvSpPr/>
            <p:nvPr/>
          </p:nvSpPr>
          <p:spPr>
            <a:xfrm rot="1364277">
              <a:off x="1802598" y="3834747"/>
              <a:ext cx="978408" cy="484632"/>
            </a:xfrm>
            <a:prstGeom prst="lef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1FD55E7-72E1-4900-8803-01FE9ACBC096}"/>
                </a:ext>
              </a:extLst>
            </p:cNvPr>
            <p:cNvSpPr/>
            <p:nvPr/>
          </p:nvSpPr>
          <p:spPr>
            <a:xfrm>
              <a:off x="889377" y="3429000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4038C54-9A41-45E4-A288-108F3AE15AFE}"/>
              </a:ext>
            </a:extLst>
          </p:cNvPr>
          <p:cNvGrpSpPr/>
          <p:nvPr/>
        </p:nvGrpSpPr>
        <p:grpSpPr>
          <a:xfrm>
            <a:off x="5870507" y="4790445"/>
            <a:ext cx="1851338" cy="1026073"/>
            <a:chOff x="5870507" y="4790445"/>
            <a:chExt cx="1851338" cy="1026073"/>
          </a:xfrm>
        </p:grpSpPr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35E1F29E-FD8E-4D6D-91D9-37BC24211C69}"/>
                </a:ext>
              </a:extLst>
            </p:cNvPr>
            <p:cNvSpPr/>
            <p:nvPr/>
          </p:nvSpPr>
          <p:spPr>
            <a:xfrm rot="1483199">
              <a:off x="5870507" y="4790445"/>
              <a:ext cx="978408" cy="484632"/>
            </a:xfrm>
            <a:prstGeom prst="rightArrow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06F2F972-7795-4B8F-8539-9B3047BFC450}"/>
                </a:ext>
              </a:extLst>
            </p:cNvPr>
            <p:cNvSpPr/>
            <p:nvPr/>
          </p:nvSpPr>
          <p:spPr>
            <a:xfrm>
              <a:off x="6807445" y="4902118"/>
              <a:ext cx="914400" cy="914400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874080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B9D0A-0889-4B03-8AED-3DDEAEC53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recap…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5F58-39D2-4C96-B8A1-5527953A01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Construction contracts are generally complex</a:t>
            </a:r>
          </a:p>
          <a:p>
            <a:r>
              <a:rPr lang="en-GB" sz="2000" dirty="0"/>
              <a:t>Projects are generally large, expensive</a:t>
            </a:r>
          </a:p>
          <a:p>
            <a:r>
              <a:rPr lang="en-GB" sz="2000" dirty="0"/>
              <a:t>Contracts provide </a:t>
            </a:r>
            <a:r>
              <a:rPr lang="en-GB" sz="2000" u="sng" dirty="0"/>
              <a:t>clarity</a:t>
            </a:r>
          </a:p>
          <a:p>
            <a:r>
              <a:rPr lang="en-GB" sz="2000" dirty="0"/>
              <a:t>Outline scope, timeframe, costs, payments, obligations…</a:t>
            </a:r>
          </a:p>
          <a:p>
            <a:r>
              <a:rPr lang="en-GB" sz="2000" dirty="0"/>
              <a:t>Minimise disputes</a:t>
            </a:r>
          </a:p>
          <a:p>
            <a:r>
              <a:rPr lang="en-GB" sz="2000" dirty="0"/>
              <a:t>Shifts risk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A60778-B2A7-4713-9DD3-74DDE9EAC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880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" y="1825625"/>
            <a:ext cx="7855527" cy="3778006"/>
          </a:xfrm>
        </p:spPr>
        <p:txBody>
          <a:bodyPr/>
          <a:lstStyle/>
          <a:p>
            <a:r>
              <a:rPr lang="en-GB" dirty="0" err="1"/>
              <a:t>Lawbite</a:t>
            </a:r>
            <a:r>
              <a:rPr lang="en-GB" dirty="0"/>
              <a:t> – Why are contracts so important in the construction industry? (</a:t>
            </a:r>
            <a:r>
              <a:rPr lang="en-GB" dirty="0">
                <a:hlinkClick r:id="rId2"/>
              </a:rPr>
              <a:t>www.lawbite.co.uk/blawg/contracts-construction-industry/#.W17gGdVKhQI</a:t>
            </a:r>
            <a:r>
              <a:rPr lang="en-GB" dirty="0"/>
              <a:t>) </a:t>
            </a:r>
          </a:p>
          <a:p>
            <a:r>
              <a:rPr lang="en-GB" dirty="0"/>
              <a:t>The importance of construction contracts and items to consider when preparing construction contracts.  Real Estate Monitor Worldwide; Amman.  Amman: </a:t>
            </a:r>
            <a:r>
              <a:rPr lang="en-GB" dirty="0" err="1"/>
              <a:t>SyndiGate</a:t>
            </a:r>
            <a:r>
              <a:rPr lang="en-GB" dirty="0"/>
              <a:t> Media Inc. (01 Feb 2017)</a:t>
            </a:r>
          </a:p>
          <a:p>
            <a:r>
              <a:rPr lang="en-GB" dirty="0" err="1"/>
              <a:t>Inbrief</a:t>
            </a:r>
            <a:r>
              <a:rPr lang="en-GB" dirty="0"/>
              <a:t> – Privity of contract (</a:t>
            </a:r>
            <a:r>
              <a:rPr lang="en-GB" dirty="0">
                <a:hlinkClick r:id="rId3"/>
              </a:rPr>
              <a:t>www.inbrief.co.uk/contract-law/privity-in-contract-law/</a:t>
            </a:r>
            <a:r>
              <a:rPr lang="en-GB" dirty="0"/>
              <a:t>) </a:t>
            </a:r>
          </a:p>
          <a:p>
            <a:r>
              <a:rPr lang="en-GB" dirty="0" err="1"/>
              <a:t>Uff</a:t>
            </a:r>
            <a:r>
              <a:rPr lang="en-GB" dirty="0"/>
              <a:t>, J (2013) </a:t>
            </a:r>
            <a:r>
              <a:rPr lang="en-GB" i="1" dirty="0"/>
              <a:t>Construction law</a:t>
            </a:r>
            <a:r>
              <a:rPr lang="en-GB" dirty="0"/>
              <a:t>.  11</a:t>
            </a:r>
            <a:r>
              <a:rPr lang="en-GB" baseline="30000" dirty="0"/>
              <a:t>th</a:t>
            </a:r>
            <a:r>
              <a:rPr lang="en-GB" dirty="0"/>
              <a:t> Ed.  London: Sweet &amp; Maxwell.  Chapter 6</a:t>
            </a:r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7A4303-20DD-491E-BE34-0B94BDA94063}" type="datetime1">
              <a:rPr lang="en-GB" smtClean="0"/>
              <a:t>18/03/2020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59658"/>
      </p:ext>
    </p:extLst>
  </p:cSld>
  <p:clrMapOvr>
    <a:masterClrMapping/>
  </p:clrMapOvr>
</p:sld>
</file>

<file path=ppt/theme/theme1.xml><?xml version="1.0" encoding="utf-8"?>
<a:theme xmlns:a="http://schemas.openxmlformats.org/drawingml/2006/main" name="Vertical Lexicon design templat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/>
      </a:spPr>
      <a:bodyPr rtlCol="0" anchor="ctr"/>
      <a:lstStyle>
        <a:defPPr algn="ctr">
          <a:defRPr dirty="0"/>
        </a:defPPr>
      </a:lstStyle>
      <a:style>
        <a:lnRef idx="2">
          <a:schemeClr val="accent2">
            <a:shade val="50000"/>
          </a:schemeClr>
        </a:lnRef>
        <a:fillRef idx="1">
          <a:schemeClr val="accent2"/>
        </a:fillRef>
        <a:effectRef idx="0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2"/>
        </a:lnRef>
        <a:fillRef idx="0">
          <a:schemeClr val="accent2"/>
        </a:fillRef>
        <a:effectRef idx="0">
          <a:schemeClr val="accent2"/>
        </a:effectRef>
        <a:fontRef idx="minor">
          <a:schemeClr val="tx1"/>
        </a:fontRef>
      </a:style>
    </a:lnDef>
    <a:txDef>
      <a:spPr>
        <a:noFill/>
        <a:ln>
          <a:solidFill>
            <a:schemeClr val="tx2"/>
          </a:solidFill>
        </a:ln>
      </a:spPr>
      <a:bodyPr wrap="none" rtlCol="0">
        <a:spAutoFit/>
      </a:bodyPr>
      <a:lstStyle>
        <a:defPPr>
          <a:defRPr dirty="0" err="1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Vertical lexicon design slides.potx" id="{49C7086D-B6BF-42C9-B2E9-7A6F5A963EAA}" vid="{839E83B1-FF0C-49E8-8563-59D864F05AE3}"/>
    </a:ext>
  </a:extLst>
</a:theme>
</file>

<file path=ppt/theme/theme2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Calibri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3F7D94069FF64A86F7DFF56D60E3BE" ma:contentTypeVersion="6" ma:contentTypeDescription="Create a new document." ma:contentTypeScope="" ma:versionID="c32302c77d4085ecf495bdddb7f5e889">
  <xsd:schema xmlns:xsd="http://www.w3.org/2001/XMLSchema" xmlns:xs="http://www.w3.org/2001/XMLSchema" xmlns:p="http://schemas.microsoft.com/office/2006/metadata/properties" xmlns:ns2="a4f35948-e619-41b3-aa29-22878b09cfd2" xmlns:ns3="40262f94-9f35-4ac3-9a90-690165a166b7" targetNamespace="http://schemas.microsoft.com/office/2006/metadata/properties" ma:root="true" ma:fieldsID="4ab5ae46be95f9d0be6107e8200be7a2" ns2:_="" ns3:_="">
    <xsd:import namespace="a4f35948-e619-41b3-aa29-22878b09cfd2"/>
    <xsd:import namespace="40262f94-9f35-4ac3-9a90-690165a166b7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VSO_x0020_item_x0020_id" minOccurs="0"/>
                <xsd:element ref="ns3:Item_x0020_Details" minOccurs="0"/>
                <xsd:element ref="ns3:Template_x0020_details" minOccurs="0"/>
                <xsd:element ref="ns3:Assetid_x0020_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f35948-e619-41b3-aa29-22878b09cfd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262f94-9f35-4ac3-9a90-690165a166b7" elementFormDefault="qualified">
    <xsd:import namespace="http://schemas.microsoft.com/office/2006/documentManagement/types"/>
    <xsd:import namespace="http://schemas.microsoft.com/office/infopath/2007/PartnerControls"/>
    <xsd:element name="VSO_x0020_item_x0020_id" ma:index="10" nillable="true" ma:displayName="VSO item id" ma:description="Please add the bug number to refer to VSO items." ma:internalName="VSO_x0020_item_x0020_id">
      <xsd:simpleType>
        <xsd:restriction base="dms:Text">
          <xsd:maxLength value="255"/>
        </xsd:restriction>
      </xsd:simpleType>
    </xsd:element>
    <xsd:element name="Item_x0020_Details" ma:index="11" nillable="true" ma:displayName="Item Details" ma:internalName="Item_x0020_Details">
      <xsd:simpleType>
        <xsd:restriction base="dms:Note">
          <xsd:maxLength value="255"/>
        </xsd:restriction>
      </xsd:simpleType>
    </xsd:element>
    <xsd:element name="Template_x0020_details" ma:index="12" nillable="true" ma:displayName="Template details" ma:internalName="Template_x0020_details">
      <xsd:simpleType>
        <xsd:restriction base="dms:Text"/>
      </xsd:simpleType>
    </xsd:element>
    <xsd:element name="Assetid_x0020_" ma:index="13" nillable="true" ma:displayName="Assetid " ma:internalName="Assetid_x0020_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VSO_x0020_item_x0020_id xmlns="40262f94-9f35-4ac3-9a90-690165a166b7" xsi:nil="true"/>
    <Assetid_x0020_ xmlns="40262f94-9f35-4ac3-9a90-690165a166b7" xsi:nil="true"/>
    <Item_x0020_Details xmlns="40262f94-9f35-4ac3-9a90-690165a166b7" xsi:nil="true"/>
    <Template_x0020_details xmlns="40262f94-9f35-4ac3-9a90-690165a166b7" xsi:nil="true"/>
  </documentManagement>
</p:properties>
</file>

<file path=customXml/itemProps1.xml><?xml version="1.0" encoding="utf-8"?>
<ds:datastoreItem xmlns:ds="http://schemas.openxmlformats.org/officeDocument/2006/customXml" ds:itemID="{4BEBB951-DE64-4CB8-9E1C-184A357AD7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4f35948-e619-41b3-aa29-22878b09cfd2"/>
    <ds:schemaRef ds:uri="40262f94-9f35-4ac3-9a90-690165a166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5EEE0F9-7BC9-4998-8617-7CC115AD97E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A1BD8E5-A18E-435C-B431-90A6B59F4B6F}">
  <ds:schemaRefs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a4f35948-e619-41b3-aa29-22878b09cfd2"/>
    <ds:schemaRef ds:uri="http://schemas.microsoft.com/office/infopath/2007/PartnerControls"/>
    <ds:schemaRef ds:uri="http://purl.org/dc/terms/"/>
    <ds:schemaRef ds:uri="http://schemas.microsoft.com/office/2006/documentManagement/types"/>
    <ds:schemaRef ds:uri="40262f94-9f35-4ac3-9a90-690165a166b7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Vertical lexicon design slides</Template>
  <TotalTime>564</TotalTime>
  <Words>651</Words>
  <Application>Microsoft Office PowerPoint</Application>
  <PresentationFormat>On-screen Show (4:3)</PresentationFormat>
  <Paragraphs>116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Vertical Lexicon design template</vt:lpstr>
      <vt:lpstr>Contract and legal responsibilities:  Importance of contracts</vt:lpstr>
      <vt:lpstr>Outline</vt:lpstr>
      <vt:lpstr>Why ARE contracts important?</vt:lpstr>
      <vt:lpstr>A quick recap…</vt:lpstr>
      <vt:lpstr>Why are contracts so important?</vt:lpstr>
      <vt:lpstr>PowerPoint Presentation</vt:lpstr>
      <vt:lpstr>A ‘construction contract’</vt:lpstr>
      <vt:lpstr>Further complexity…</vt:lpstr>
      <vt:lpstr>Why not just use a generic template?</vt:lpstr>
      <vt:lpstr>The value of a written contract</vt:lpstr>
      <vt:lpstr>Benefits of a written contract</vt:lpstr>
      <vt:lpstr>Shifting risk</vt:lpstr>
      <vt:lpstr>Other risks</vt:lpstr>
      <vt:lpstr>Privity of contract</vt:lpstr>
      <vt:lpstr>Are construction contracts simple?</vt:lpstr>
      <vt:lpstr>To recap…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M5X01878: Contract Practice and Procedures: Introduction</dc:title>
  <dc:creator>Owner</dc:creator>
  <cp:lastModifiedBy>Lara Hopkinson</cp:lastModifiedBy>
  <cp:revision>23</cp:revision>
  <dcterms:created xsi:type="dcterms:W3CDTF">2018-07-17T10:05:07Z</dcterms:created>
  <dcterms:modified xsi:type="dcterms:W3CDTF">2020-03-18T09:25:27Z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74067900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