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sldIdLst>
    <p:sldId id="258" r:id="rId2"/>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F0C8"/>
    <a:srgbClr val="F2FEEC"/>
    <a:srgbClr val="AFFBF7"/>
    <a:srgbClr val="FAC2F7"/>
    <a:srgbClr val="F8E9BE"/>
    <a:srgbClr val="5DD8E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3087" autoAdjust="0"/>
  </p:normalViewPr>
  <p:slideViewPr>
    <p:cSldViewPr snapToGrid="0">
      <p:cViewPr varScale="1">
        <p:scale>
          <a:sx n="67" d="100"/>
          <a:sy n="67" d="100"/>
        </p:scale>
        <p:origin x="10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slide" Target="slides/slide3.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endParaRPr lang="en-GB"/>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78888037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64700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E171FD09-B637-48BA-B29C-A21D4142FEC2}" type="slidenum">
              <a:rPr lang="en-GB" smtClean="0"/>
              <a:t>‹#›</a:t>
            </a:fld>
            <a:endParaRPr lang="en-GB"/>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918EC9CD-0507-4514-AEFA-44FC02984A3A}" type="datetimeFigureOut">
              <a:rPr lang="en-GB" smtClean="0"/>
              <a:t>17/10/2026</a:t>
            </a:fld>
            <a:endParaRPr lang="en-GB"/>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endParaRPr lang="en-GB"/>
          </a:p>
        </p:txBody>
      </p:sp>
    </p:spTree>
    <p:extLst>
      <p:ext uri="{BB962C8B-B14F-4D97-AF65-F5344CB8AC3E}">
        <p14:creationId xmlns:p14="http://schemas.microsoft.com/office/powerpoint/2010/main" val="424654873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endParaRPr lang="en-GB"/>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62893273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E171FD09-B637-48BA-B29C-A21D4142FEC2}" type="slidenum">
              <a:rPr lang="en-GB" smtClean="0"/>
              <a:t>‹#›</a:t>
            </a:fld>
            <a:endParaRPr lang="en-GB"/>
          </a:p>
        </p:txBody>
      </p:sp>
    </p:spTree>
    <p:extLst>
      <p:ext uri="{BB962C8B-B14F-4D97-AF65-F5344CB8AC3E}">
        <p14:creationId xmlns:p14="http://schemas.microsoft.com/office/powerpoint/2010/main" val="1795874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endParaRPr lang="en-GB"/>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82281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E171FD09-B637-48BA-B29C-A21D4142FEC2}" type="slidenum">
              <a:rPr lang="en-GB" smtClean="0"/>
              <a:t>‹#›</a:t>
            </a:fld>
            <a:endParaRPr lang="en-GB"/>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118179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910978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695709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2041704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5854470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2243545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32417374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3091178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315538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0237856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endParaRPr lang="en-GB"/>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E171FD09-B637-48BA-B29C-A21D4142FEC2}" type="slidenum">
              <a:rPr lang="en-GB" smtClean="0"/>
              <a:t>‹#›</a:t>
            </a:fld>
            <a:endParaRPr lang="en-GB"/>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8620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8841689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E171FD09-B637-48BA-B29C-A21D4142FEC2}" type="slidenum">
              <a:rPr lang="en-GB" smtClean="0"/>
              <a:t>‹#›</a:t>
            </a:fld>
            <a:endParaRPr lang="en-GB"/>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02073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E171FD09-B637-48BA-B29C-A21D4142FEC2}" type="slidenum">
              <a:rPr lang="en-GB" smtClean="0"/>
              <a:t>‹#›</a:t>
            </a:fld>
            <a:endParaRPr lang="en-GB"/>
          </a:p>
        </p:txBody>
      </p:sp>
    </p:spTree>
    <p:extLst>
      <p:ext uri="{BB962C8B-B14F-4D97-AF65-F5344CB8AC3E}">
        <p14:creationId xmlns:p14="http://schemas.microsoft.com/office/powerpoint/2010/main" val="1529503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endParaRPr lang="en-GB"/>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918EC9CD-0507-4514-AEFA-44FC02984A3A}" type="datetimeFigureOut">
              <a:rPr lang="en-GB" smtClean="0"/>
              <a:t>17/10/2026</a:t>
            </a:fld>
            <a:endParaRPr lang="en-GB"/>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E171FD09-B637-48BA-B29C-A21D4142FEC2}" type="slidenum">
              <a:rPr lang="en-GB" smtClean="0"/>
              <a:t>‹#›</a:t>
            </a:fld>
            <a:endParaRPr lang="en-GB"/>
          </a:p>
        </p:txBody>
      </p:sp>
    </p:spTree>
    <p:extLst>
      <p:ext uri="{BB962C8B-B14F-4D97-AF65-F5344CB8AC3E}">
        <p14:creationId xmlns:p14="http://schemas.microsoft.com/office/powerpoint/2010/main" val="25608184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918EC9CD-0507-4514-AEFA-44FC02984A3A}" type="datetimeFigureOut">
              <a:rPr lang="en-GB" smtClean="0"/>
              <a:t>17/10/2026</a:t>
            </a:fld>
            <a:endParaRPr lang="en-GB"/>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2914574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918EC9CD-0507-4514-AEFA-44FC02984A3A}" type="datetimeFigureOut">
              <a:rPr lang="en-GB" smtClean="0"/>
              <a:t>17/10/2026</a:t>
            </a:fld>
            <a:endParaRPr lang="en-GB"/>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31392767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918EC9CD-0507-4514-AEFA-44FC02984A3A}" type="datetimeFigureOut">
              <a:rPr lang="en-GB" smtClean="0"/>
              <a:t>17/10/2026</a:t>
            </a:fld>
            <a:endParaRPr lang="en-GB"/>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35674940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918EC9CD-0507-4514-AEFA-44FC02984A3A}" type="datetimeFigureOut">
              <a:rPr lang="en-GB" smtClean="0"/>
              <a:t>17/10/2026</a:t>
            </a:fld>
            <a:endParaRPr lang="en-GB"/>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12820169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endParaRPr lang="en-GB"/>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9501584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E171FD09-B637-48BA-B29C-A21D4142FEC2}" type="slidenum">
              <a:rPr lang="en-GB" smtClean="0"/>
              <a:t>‹#›</a:t>
            </a:fld>
            <a:endParaRPr lang="en-GB"/>
          </a:p>
        </p:txBody>
      </p:sp>
    </p:spTree>
    <p:extLst>
      <p:ext uri="{BB962C8B-B14F-4D97-AF65-F5344CB8AC3E}">
        <p14:creationId xmlns:p14="http://schemas.microsoft.com/office/powerpoint/2010/main" val="3559941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theme" Target="../theme/theme1.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70">
          <a:fgClr>
            <a:schemeClr val="accent1"/>
          </a:fgClr>
          <a:bgClr>
            <a:schemeClr val="accent3">
              <a:lumMod val="75000"/>
            </a:schemeClr>
          </a:bgClr>
        </a:patt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endParaRPr lang="en-GB"/>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918EC9CD-0507-4514-AEFA-44FC02984A3A}" type="datetimeFigureOut">
              <a:rPr lang="en-GB" smtClean="0"/>
              <a:t>17/10/2026</a:t>
            </a:fld>
            <a:endParaRPr lang="en-GB"/>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E171FD09-B637-48BA-B29C-A21D4142FEC2}" type="slidenum">
              <a:rPr lang="en-GB" smtClean="0"/>
              <a:t>‹#›</a:t>
            </a:fld>
            <a:endParaRPr lang="en-GB"/>
          </a:p>
        </p:txBody>
      </p:sp>
    </p:spTree>
    <p:extLst>
      <p:ext uri="{BB962C8B-B14F-4D97-AF65-F5344CB8AC3E}">
        <p14:creationId xmlns:p14="http://schemas.microsoft.com/office/powerpoint/2010/main" val="378657390"/>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 id="2147483818" r:id="rId17"/>
    <p:sldLayoutId id="2147483819" r:id="rId18"/>
    <p:sldLayoutId id="2147483820" r:id="rId19"/>
    <p:sldLayoutId id="2147483821" r:id="rId20"/>
    <p:sldLayoutId id="2147483822" r:id="rId21"/>
    <p:sldLayoutId id="2147483823" r:id="rId22"/>
    <p:sldLayoutId id="2147483824" r:id="rId23"/>
    <p:sldLayoutId id="2147483825" r:id="rId24"/>
    <p:sldLayoutId id="2147483826" r:id="rId25"/>
    <p:sldLayoutId id="2147483827" r:id="rId26"/>
    <p:sldLayoutId id="2147483828" r:id="rId27"/>
  </p:sldLayoutIdLst>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jpeg" /><Relationship Id="rId1" Type="http://schemas.openxmlformats.org/officeDocument/2006/relationships/slideLayout" Target="../slideLayouts/slideLayout5.xml" /></Relationships>
</file>

<file path=ppt/slides/_rels/slide2.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slideLayout" Target="../slideLayouts/slideLayout4.xml" /><Relationship Id="rId6" Type="http://schemas.openxmlformats.org/officeDocument/2006/relationships/image" Target="../media/image11.png" /><Relationship Id="rId5" Type="http://schemas.openxmlformats.org/officeDocument/2006/relationships/image" Target="../media/image10.png" /><Relationship Id="rId4" Type="http://schemas.openxmlformats.org/officeDocument/2006/relationships/image" Target="../media/image9.jpeg" /></Relationships>
</file>

<file path=ppt/slides/_rels/slide3.xml.rels><?xml version="1.0" encoding="UTF-8" standalone="yes"?>
<Relationships xmlns="http://schemas.openxmlformats.org/package/2006/relationships"><Relationship Id="rId3" Type="http://schemas.openxmlformats.org/officeDocument/2006/relationships/hyperlink" Target="https://whatworkswellbeing.org/blog/how-can-we-reduce-the-toll-of-loneliness-in-older-adults/" TargetMode="External" /><Relationship Id="rId2" Type="http://schemas.openxmlformats.org/officeDocument/2006/relationships/image" Target="../media/image7.jpeg" /><Relationship Id="rId1" Type="http://schemas.openxmlformats.org/officeDocument/2006/relationships/slideLayout" Target="../slideLayouts/slideLayout25.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alphaModFix amt="5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ADCDA-5DCB-2CD1-AC79-82681A636E0B}"/>
              </a:ext>
            </a:extLst>
          </p:cNvPr>
          <p:cNvSpPr>
            <a:spLocks noGrp="1"/>
          </p:cNvSpPr>
          <p:nvPr>
            <p:ph type="title"/>
          </p:nvPr>
        </p:nvSpPr>
        <p:spPr>
          <a:blipFill>
            <a:blip r:embed="rId3">
              <a:alphaModFix amt="50000"/>
            </a:blip>
            <a:tile tx="0" ty="0" sx="100000" sy="100000" flip="none" algn="tl"/>
          </a:blipFill>
        </p:spPr>
        <p:txBody>
          <a:bodyPr>
            <a:normAutofit/>
          </a:bodyPr>
          <a:lstStyle/>
          <a:p>
            <a:r>
              <a:rPr lang="en-GB" sz="2800" dirty="0">
                <a:solidFill>
                  <a:schemeClr val="accent6">
                    <a:lumMod val="75000"/>
                  </a:schemeClr>
                </a:solidFill>
              </a:rPr>
              <a:t>Student ID:                                     221677</a:t>
            </a:r>
            <a:br>
              <a:rPr lang="en-GB" sz="2800" dirty="0">
                <a:solidFill>
                  <a:schemeClr val="accent6">
                    <a:lumMod val="75000"/>
                  </a:schemeClr>
                </a:solidFill>
              </a:rPr>
            </a:br>
            <a:r>
              <a:rPr lang="en-GB" sz="2800" dirty="0">
                <a:solidFill>
                  <a:schemeClr val="accent6">
                    <a:lumMod val="75000"/>
                  </a:schemeClr>
                </a:solidFill>
              </a:rPr>
              <a:t>Student Name:                    </a:t>
            </a:r>
            <a:r>
              <a:rPr lang="en-GB" sz="2800" b="1" dirty="0">
                <a:solidFill>
                  <a:schemeClr val="accent6">
                    <a:lumMod val="75000"/>
                  </a:schemeClr>
                </a:solidFill>
              </a:rPr>
              <a:t>Elena Daniela Virlan</a:t>
            </a:r>
            <a:br>
              <a:rPr lang="en-GB" sz="2800" b="1" dirty="0">
                <a:solidFill>
                  <a:schemeClr val="accent6">
                    <a:lumMod val="75000"/>
                  </a:schemeClr>
                </a:solidFill>
                <a:highlight>
                  <a:srgbClr val="000080"/>
                </a:highlight>
              </a:rPr>
            </a:br>
            <a:r>
              <a:rPr lang="en-GB" sz="2800" b="1" dirty="0">
                <a:solidFill>
                  <a:schemeClr val="accent6">
                    <a:lumMod val="75000"/>
                  </a:schemeClr>
                </a:solidFill>
              </a:rPr>
              <a:t>Element 2:                        </a:t>
            </a:r>
            <a:r>
              <a:rPr lang="en-GB" sz="2800" b="1" dirty="0">
                <a:solidFill>
                  <a:schemeClr val="accent6">
                    <a:lumMod val="75000"/>
                  </a:schemeClr>
                </a:solidFill>
                <a:latin typeface="Arial" panose="020B0604020202020204" pitchFamily="34" charset="0"/>
                <a:cs typeface="Arial" panose="020B0604020202020204" pitchFamily="34" charset="0"/>
              </a:rPr>
              <a:t>Methodology Poster </a:t>
            </a:r>
            <a:br>
              <a:rPr lang="en-GB" sz="2800" dirty="0">
                <a:solidFill>
                  <a:schemeClr val="accent6">
                    <a:lumMod val="75000"/>
                  </a:schemeClr>
                </a:solidFill>
                <a:latin typeface="Arial" panose="020B0604020202020204" pitchFamily="34" charset="0"/>
                <a:cs typeface="Arial" panose="020B0604020202020204" pitchFamily="34" charset="0"/>
              </a:rPr>
            </a:br>
            <a:r>
              <a:rPr lang="en-GB" sz="2800" b="1" dirty="0">
                <a:solidFill>
                  <a:schemeClr val="accent6">
                    <a:lumMod val="75000"/>
                  </a:schemeClr>
                </a:solidFill>
                <a:latin typeface="Arial" panose="020B0604020202020204" pitchFamily="34" charset="0"/>
                <a:cs typeface="Arial" panose="020B0604020202020204" pitchFamily="34" charset="0"/>
              </a:rPr>
              <a:t>Title:    The impact of social isolation on the Mental Health and Wellbeing of Older Adults in the United Kingdom</a:t>
            </a:r>
            <a:br>
              <a:rPr lang="en-GB" sz="2800" b="1" dirty="0">
                <a:solidFill>
                  <a:schemeClr val="accent6">
                    <a:lumMod val="75000"/>
                  </a:schemeClr>
                </a:solidFill>
                <a:latin typeface="Arial" panose="020B0604020202020204" pitchFamily="34" charset="0"/>
                <a:cs typeface="Arial" panose="020B0604020202020204" pitchFamily="34" charset="0"/>
              </a:rPr>
            </a:br>
            <a:r>
              <a:rPr lang="en-GB" sz="2800" b="1" dirty="0">
                <a:solidFill>
                  <a:schemeClr val="accent6">
                    <a:lumMod val="75000"/>
                  </a:schemeClr>
                </a:solidFill>
                <a:latin typeface="Arial" panose="020B0604020202020204" pitchFamily="34" charset="0"/>
                <a:cs typeface="Arial" panose="020B0604020202020204" pitchFamily="34" charset="0"/>
              </a:rPr>
              <a:t>Module name:             Independent</a:t>
            </a:r>
            <a:r>
              <a:rPr lang="en-GB" sz="2800" dirty="0">
                <a:solidFill>
                  <a:schemeClr val="accent6">
                    <a:lumMod val="75000"/>
                  </a:schemeClr>
                </a:solidFill>
                <a:latin typeface="Arial" panose="020B0604020202020204" pitchFamily="34" charset="0"/>
                <a:cs typeface="Arial" panose="020B0604020202020204" pitchFamily="34" charset="0"/>
              </a:rPr>
              <a:t> </a:t>
            </a:r>
            <a:r>
              <a:rPr lang="en-GB" sz="2800" b="1" dirty="0">
                <a:solidFill>
                  <a:schemeClr val="accent6">
                    <a:lumMod val="75000"/>
                  </a:schemeClr>
                </a:solidFill>
                <a:latin typeface="Arial" panose="020B0604020202020204" pitchFamily="34" charset="0"/>
                <a:cs typeface="Arial" panose="020B0604020202020204" pitchFamily="34" charset="0"/>
              </a:rPr>
              <a:t>Project</a:t>
            </a:r>
            <a:br>
              <a:rPr lang="en-GB" sz="2800" b="1" dirty="0">
                <a:solidFill>
                  <a:schemeClr val="accent6">
                    <a:lumMod val="75000"/>
                  </a:schemeClr>
                </a:solidFill>
                <a:latin typeface="Arial" panose="020B0604020202020204" pitchFamily="34" charset="0"/>
                <a:cs typeface="Arial" panose="020B0604020202020204" pitchFamily="34" charset="0"/>
              </a:rPr>
            </a:br>
            <a:r>
              <a:rPr lang="en-GB" sz="2800" b="1" dirty="0">
                <a:solidFill>
                  <a:schemeClr val="accent6">
                    <a:lumMod val="75000"/>
                  </a:schemeClr>
                </a:solidFill>
                <a:latin typeface="Arial" panose="020B0604020202020204" pitchFamily="34" charset="0"/>
                <a:cs typeface="Arial" panose="020B0604020202020204" pitchFamily="34" charset="0"/>
              </a:rPr>
              <a:t>Module code:               BMHP6020</a:t>
            </a:r>
            <a:br>
              <a:rPr lang="en-GB" sz="2800" b="1" dirty="0">
                <a:solidFill>
                  <a:schemeClr val="accent6">
                    <a:lumMod val="75000"/>
                  </a:schemeClr>
                </a:solidFill>
                <a:latin typeface="Arial" panose="020B0604020202020204" pitchFamily="34" charset="0"/>
                <a:cs typeface="Arial" panose="020B0604020202020204" pitchFamily="34" charset="0"/>
              </a:rPr>
            </a:br>
            <a:r>
              <a:rPr lang="en-GB" sz="2800" b="1" dirty="0">
                <a:solidFill>
                  <a:schemeClr val="accent6">
                    <a:lumMod val="75000"/>
                  </a:schemeClr>
                </a:solidFill>
                <a:latin typeface="Arial" panose="020B0604020202020204" pitchFamily="34" charset="0"/>
                <a:cs typeface="Arial" panose="020B0604020202020204" pitchFamily="34" charset="0"/>
              </a:rPr>
              <a:t>Supervisor’s name:    Jolly Nwankwo</a:t>
            </a:r>
            <a:br>
              <a:rPr lang="en-GB" sz="2800" b="1" dirty="0">
                <a:solidFill>
                  <a:schemeClr val="accent6">
                    <a:lumMod val="75000"/>
                  </a:schemeClr>
                </a:solidFill>
                <a:latin typeface="Arial" panose="020B0604020202020204" pitchFamily="34" charset="0"/>
                <a:cs typeface="Arial" panose="020B0604020202020204" pitchFamily="34" charset="0"/>
              </a:rPr>
            </a:br>
            <a:br>
              <a:rPr lang="en-GB" sz="2800" b="1" dirty="0">
                <a:solidFill>
                  <a:schemeClr val="accent6">
                    <a:lumMod val="75000"/>
                  </a:schemeClr>
                </a:solidFill>
                <a:latin typeface="Arial" panose="020B0604020202020204" pitchFamily="34" charset="0"/>
                <a:cs typeface="Arial" panose="020B0604020202020204" pitchFamily="34" charset="0"/>
              </a:rPr>
            </a:br>
            <a:endParaRPr lang="en-GB" sz="2800" b="1" dirty="0">
              <a:solidFill>
                <a:schemeClr val="accent6">
                  <a:lumMod val="75000"/>
                </a:schemeClr>
              </a:solidFill>
            </a:endParaRPr>
          </a:p>
        </p:txBody>
      </p:sp>
    </p:spTree>
    <p:extLst>
      <p:ext uri="{BB962C8B-B14F-4D97-AF65-F5344CB8AC3E}">
        <p14:creationId xmlns:p14="http://schemas.microsoft.com/office/powerpoint/2010/main" val="4232769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alphaModFix amt="5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008E6-C530-CC3D-F4A0-1CCF181DC0A9}"/>
              </a:ext>
            </a:extLst>
          </p:cNvPr>
          <p:cNvSpPr>
            <a:spLocks noGrp="1"/>
          </p:cNvSpPr>
          <p:nvPr>
            <p:ph type="ctrTitle"/>
          </p:nvPr>
        </p:nvSpPr>
        <p:spPr>
          <a:xfrm rot="10800000" flipV="1">
            <a:off x="38156" y="58638"/>
            <a:ext cx="11921842" cy="614363"/>
          </a:xfrm>
          <a:gradFill>
            <a:gsLst>
              <a:gs pos="100000">
                <a:schemeClr val="accent3">
                  <a:lumMod val="75000"/>
                </a:schemeClr>
              </a:gs>
              <a:gs pos="92000">
                <a:schemeClr val="accent2">
                  <a:lumMod val="20000"/>
                  <a:lumOff val="80000"/>
                </a:schemeClr>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p:spPr>
        <p:txBody>
          <a:bodyPr>
            <a:noAutofit/>
          </a:bodyPr>
          <a:lstStyle/>
          <a:p>
            <a:r>
              <a:rPr lang="en-GB" sz="2000" b="1" dirty="0">
                <a:solidFill>
                  <a:schemeClr val="tx1"/>
                </a:solidFill>
                <a:latin typeface="Arial" panose="020B0604020202020204" pitchFamily="34" charset="0"/>
                <a:cs typeface="Arial" panose="020B0604020202020204" pitchFamily="34" charset="0"/>
              </a:rPr>
              <a:t>The impact of social isolation on the Mental Health and Wellbeing of Older Adults in the United Kingdom</a:t>
            </a:r>
          </a:p>
        </p:txBody>
      </p:sp>
      <p:sp>
        <p:nvSpPr>
          <p:cNvPr id="4" name="TextBox 3">
            <a:extLst>
              <a:ext uri="{FF2B5EF4-FFF2-40B4-BE49-F238E27FC236}">
                <a16:creationId xmlns:a16="http://schemas.microsoft.com/office/drawing/2014/main" id="{AB2B1645-05E8-BAC4-14E0-DF67C91B46FA}"/>
              </a:ext>
            </a:extLst>
          </p:cNvPr>
          <p:cNvSpPr txBox="1"/>
          <p:nvPr/>
        </p:nvSpPr>
        <p:spPr>
          <a:xfrm>
            <a:off x="3076116" y="692503"/>
            <a:ext cx="5879994" cy="707886"/>
          </a:xfrm>
          <a:prstGeom prst="rect">
            <a:avLst/>
          </a:prstGeom>
          <a:blipFill>
            <a:blip r:embed="rId3"/>
            <a:tile tx="0" ty="0" sx="100000" sy="100000" flip="none" algn="tl"/>
          </a:blipFill>
        </p:spPr>
        <p:txBody>
          <a:bodyPr wrap="square" rtlCol="0">
            <a:spAutoFit/>
          </a:bodyPr>
          <a:lstStyle/>
          <a:p>
            <a:r>
              <a:rPr lang="en-GB" b="1" dirty="0">
                <a:latin typeface="Arial" panose="020B0604020202020204" pitchFamily="34" charset="0"/>
                <a:cs typeface="Arial" panose="020B0604020202020204" pitchFamily="34" charset="0"/>
              </a:rPr>
              <a:t>AIM </a:t>
            </a:r>
          </a:p>
          <a:p>
            <a:r>
              <a:rPr lang="en-GB" sz="1100" dirty="0">
                <a:latin typeface="Arial" panose="020B0604020202020204" pitchFamily="34" charset="0"/>
                <a:cs typeface="Arial" panose="020B0604020202020204" pitchFamily="34" charset="0"/>
              </a:rPr>
              <a:t>To explore the impact of social isolation on the mental health and well-being of older adults in the United Kingdom.</a:t>
            </a:r>
          </a:p>
        </p:txBody>
      </p:sp>
      <p:sp>
        <p:nvSpPr>
          <p:cNvPr id="6" name="TextBox 5">
            <a:extLst>
              <a:ext uri="{FF2B5EF4-FFF2-40B4-BE49-F238E27FC236}">
                <a16:creationId xmlns:a16="http://schemas.microsoft.com/office/drawing/2014/main" id="{E929B7CA-154D-10BE-A8AA-438DB8F55012}"/>
              </a:ext>
            </a:extLst>
          </p:cNvPr>
          <p:cNvSpPr txBox="1"/>
          <p:nvPr/>
        </p:nvSpPr>
        <p:spPr>
          <a:xfrm>
            <a:off x="3427794" y="1566652"/>
            <a:ext cx="5391053" cy="892552"/>
          </a:xfrm>
          <a:prstGeom prst="rect">
            <a:avLst/>
          </a:prstGeom>
          <a:blipFill dpi="0" rotWithShape="1">
            <a:blip r:embed="rId4">
              <a:alphaModFix amt="50000"/>
            </a:blip>
            <a:srcRect/>
            <a:tile tx="0" ty="0" sx="100000" sy="100000" flip="none" algn="tl"/>
          </a:blipFill>
        </p:spPr>
        <p:txBody>
          <a:bodyPr wrap="square" rtlCol="0">
            <a:spAutoFit/>
          </a:bodyPr>
          <a:lstStyle/>
          <a:p>
            <a:r>
              <a:rPr lang="en-GB" sz="1200" b="1" dirty="0"/>
              <a:t>METHODOLOGY</a:t>
            </a:r>
            <a:endParaRPr lang="en-GB" sz="1200" dirty="0"/>
          </a:p>
          <a:p>
            <a:r>
              <a:rPr lang="en-GB" sz="1000" dirty="0">
                <a:latin typeface="Arial "/>
              </a:rPr>
              <a:t>This project will use a secondary research approach, including a systematic literature review of published data (</a:t>
            </a:r>
            <a:r>
              <a:rPr lang="en-GB" sz="1000" dirty="0" err="1">
                <a:latin typeface="Arial "/>
              </a:rPr>
              <a:t>Fakoya</a:t>
            </a:r>
            <a:r>
              <a:rPr lang="en-GB" sz="1000" dirty="0">
                <a:latin typeface="Arial "/>
              </a:rPr>
              <a:t>, McCorry and Donnelly, 2020).</a:t>
            </a:r>
          </a:p>
          <a:p>
            <a:r>
              <a:rPr lang="en-GB" sz="1000" dirty="0">
                <a:latin typeface="Arial "/>
              </a:rPr>
              <a:t>Peer-reviewed journal articles and governmental publications from PubMed, CINAHL and PsycINFO databases (2019–2025) will be considered..”</a:t>
            </a:r>
          </a:p>
        </p:txBody>
      </p:sp>
      <p:sp>
        <p:nvSpPr>
          <p:cNvPr id="7" name="TextBox 6">
            <a:extLst>
              <a:ext uri="{FF2B5EF4-FFF2-40B4-BE49-F238E27FC236}">
                <a16:creationId xmlns:a16="http://schemas.microsoft.com/office/drawing/2014/main" id="{405A60A4-AED0-E46F-F77F-8376A512A778}"/>
              </a:ext>
            </a:extLst>
          </p:cNvPr>
          <p:cNvSpPr txBox="1"/>
          <p:nvPr/>
        </p:nvSpPr>
        <p:spPr>
          <a:xfrm>
            <a:off x="7098703" y="2909235"/>
            <a:ext cx="4387664" cy="2646878"/>
          </a:xfrm>
          <a:prstGeom prst="rect">
            <a:avLst/>
          </a:prstGeom>
          <a:solidFill>
            <a:srgbClr val="F2FEEC"/>
          </a:solidFill>
          <a:effectLst>
            <a:outerShdw blurRad="1270000" dist="1295400" dir="5400000" algn="ctr" rotWithShape="0">
              <a:schemeClr val="accent3">
                <a:lumMod val="20000"/>
                <a:lumOff val="80000"/>
                <a:alpha val="47000"/>
              </a:schemeClr>
            </a:outerShdw>
          </a:effectLst>
        </p:spPr>
        <p:txBody>
          <a:bodyPr wrap="square" rtlCol="0">
            <a:spAutoFit/>
          </a:bodyPr>
          <a:lstStyle/>
          <a:p>
            <a:r>
              <a:rPr lang="en-GB" sz="1200" b="1" dirty="0"/>
              <a:t>DATA COLLECTION METHOD</a:t>
            </a:r>
            <a:endParaRPr lang="en-GB" sz="1200" dirty="0"/>
          </a:p>
          <a:p>
            <a:r>
              <a:rPr lang="en-GB" sz="1100" dirty="0">
                <a:latin typeface="Arial "/>
                <a:cs typeface="Arial" panose="020B0604020202020204" pitchFamily="34" charset="0"/>
              </a:rPr>
              <a:t>Information will be collected from existing published research, peer-reviewed journal articles and government publications. The literature search will use PubMed, CINAHL and PsycINFO, focusing on UK research published between 2019 and 2025.</a:t>
            </a:r>
          </a:p>
          <a:p>
            <a:r>
              <a:rPr lang="en-GB" sz="1100" dirty="0">
                <a:latin typeface="Arial "/>
                <a:cs typeface="Arial" panose="020B0604020202020204" pitchFamily="34" charset="0"/>
              </a:rPr>
              <a:t>Search terms will include “social isolation,” “older adults,” “mental health,” and “United Kingdom” (</a:t>
            </a:r>
            <a:r>
              <a:rPr lang="en-GB" sz="1100" dirty="0" err="1">
                <a:latin typeface="Arial "/>
                <a:cs typeface="Arial" panose="020B0604020202020204" pitchFamily="34" charset="0"/>
              </a:rPr>
              <a:t>Fakoya</a:t>
            </a:r>
            <a:r>
              <a:rPr lang="en-GB" sz="1100" dirty="0">
                <a:latin typeface="Arial "/>
                <a:cs typeface="Arial" panose="020B0604020202020204" pitchFamily="34" charset="0"/>
              </a:rPr>
              <a:t>, McCorry and Donnelly, 2020).</a:t>
            </a:r>
            <a:endParaRPr lang="en-GB" sz="1100" dirty="0">
              <a:latin typeface="Arial "/>
            </a:endParaRPr>
          </a:p>
          <a:p>
            <a:r>
              <a:rPr lang="en-GB" sz="1100" b="1" dirty="0">
                <a:latin typeface="Arial "/>
                <a:cs typeface="Arial" panose="020B0604020202020204" pitchFamily="34" charset="0"/>
              </a:rPr>
              <a:t>Inclusion criteria </a:t>
            </a:r>
            <a:endParaRPr lang="en-GB" sz="1100" dirty="0">
              <a:latin typeface="Arial "/>
            </a:endParaRPr>
          </a:p>
          <a:p>
            <a:r>
              <a:rPr lang="en-GB" sz="1100" dirty="0">
                <a:latin typeface="Arial "/>
              </a:rPr>
              <a:t>Focus on UK‑based, academic research on older adults and social isolation, ensuring alignment with the aim. </a:t>
            </a:r>
          </a:p>
          <a:p>
            <a:r>
              <a:rPr lang="en-GB" sz="1100" b="1" dirty="0">
                <a:latin typeface="Arial "/>
                <a:cs typeface="Arial" panose="020B0604020202020204" pitchFamily="34" charset="0"/>
              </a:rPr>
              <a:t>Exclusion criteria</a:t>
            </a:r>
          </a:p>
          <a:p>
            <a:r>
              <a:rPr lang="en-GB" sz="1100" b="1" dirty="0">
                <a:latin typeface="Arial "/>
                <a:cs typeface="Arial" panose="020B0604020202020204" pitchFamily="34" charset="0"/>
              </a:rPr>
              <a:t> Remove</a:t>
            </a:r>
            <a:r>
              <a:rPr lang="en-GB" sz="1100" dirty="0">
                <a:latin typeface="Arial "/>
              </a:rPr>
              <a:t> non‑UK studies, pre‑2019 publications and non‑academic sources to maintain quality</a:t>
            </a:r>
          </a:p>
          <a:p>
            <a:endParaRPr lang="en-GB" sz="1100" dirty="0"/>
          </a:p>
        </p:txBody>
      </p:sp>
      <p:sp>
        <p:nvSpPr>
          <p:cNvPr id="8" name="TextBox 7">
            <a:extLst>
              <a:ext uri="{FF2B5EF4-FFF2-40B4-BE49-F238E27FC236}">
                <a16:creationId xmlns:a16="http://schemas.microsoft.com/office/drawing/2014/main" id="{CD060B30-CE87-71EF-F200-39AC2EA95E01}"/>
              </a:ext>
            </a:extLst>
          </p:cNvPr>
          <p:cNvSpPr txBox="1"/>
          <p:nvPr/>
        </p:nvSpPr>
        <p:spPr>
          <a:xfrm>
            <a:off x="3411254" y="2819127"/>
            <a:ext cx="3660998" cy="1846659"/>
          </a:xfrm>
          <a:prstGeom prst="rect">
            <a:avLst/>
          </a:prstGeom>
          <a:solidFill>
            <a:schemeClr val="accent3">
              <a:lumMod val="20000"/>
              <a:lumOff val="80000"/>
            </a:schemeClr>
          </a:solidFill>
        </p:spPr>
        <p:txBody>
          <a:bodyPr wrap="square" rtlCol="0">
            <a:spAutoFit/>
          </a:bodyPr>
          <a:lstStyle/>
          <a:p>
            <a:r>
              <a:rPr lang="en-GB" sz="1200" b="1" dirty="0"/>
              <a:t>DATA ANALYSIS METHOD</a:t>
            </a:r>
            <a:endParaRPr lang="en-GB" sz="1200" dirty="0"/>
          </a:p>
          <a:p>
            <a:r>
              <a:rPr lang="en-GB" sz="1100" dirty="0">
                <a:latin typeface="Arial "/>
                <a:cs typeface="Arial" panose="020B0604020202020204" pitchFamily="34" charset="0"/>
              </a:rPr>
              <a:t>A qualitative thematic analysis will be used to identify recurring themes and patterns in the selected literature. Findings will be organised around social isolation, depression, anxiety, loneliness, cognitive decline and interventions to improve mental wellbeing. Results from different studies will be compared to identify common findings and gaps in the evidence.</a:t>
            </a:r>
            <a:r>
              <a:rPr lang="en-GB" sz="1100" dirty="0">
                <a:latin typeface="Arial "/>
              </a:rPr>
              <a:t> (</a:t>
            </a:r>
            <a:r>
              <a:rPr lang="en-GB" sz="1200" dirty="0">
                <a:latin typeface="Arial "/>
              </a:rPr>
              <a:t>Cardona and Andrés, 2023; Groarke et al., 2020; McKinlay, Fancourt and Burton, 2021).</a:t>
            </a:r>
          </a:p>
        </p:txBody>
      </p:sp>
      <p:sp>
        <p:nvSpPr>
          <p:cNvPr id="9" name="TextBox 8">
            <a:extLst>
              <a:ext uri="{FF2B5EF4-FFF2-40B4-BE49-F238E27FC236}">
                <a16:creationId xmlns:a16="http://schemas.microsoft.com/office/drawing/2014/main" id="{0837C543-0E7E-2103-BC65-CEC79EE3B287}"/>
              </a:ext>
            </a:extLst>
          </p:cNvPr>
          <p:cNvSpPr txBox="1"/>
          <p:nvPr/>
        </p:nvSpPr>
        <p:spPr>
          <a:xfrm>
            <a:off x="232002" y="4700341"/>
            <a:ext cx="5617254" cy="2108269"/>
          </a:xfrm>
          <a:prstGeom prst="rect">
            <a:avLst/>
          </a:prstGeom>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p:spPr>
        <p:txBody>
          <a:bodyPr wrap="square" rtlCol="0">
            <a:spAutoFit/>
          </a:bodyPr>
          <a:lstStyle/>
          <a:p>
            <a:r>
              <a:rPr lang="en-GB" sz="1050" b="1" dirty="0"/>
              <a:t>ETHICAL CONSIDERATIONS</a:t>
            </a:r>
          </a:p>
          <a:p>
            <a:endParaRPr lang="en-GB" sz="1050" b="1" dirty="0"/>
          </a:p>
          <a:p>
            <a:r>
              <a:rPr lang="en-GB" sz="1000" dirty="0">
                <a:latin typeface="Arial" panose="020B0604020202020204" pitchFamily="34" charset="0"/>
                <a:cs typeface="Arial" panose="020B0604020202020204" pitchFamily="34" charset="0"/>
              </a:rPr>
              <a:t>This is a secondary research project in which no participants will be recruited, and no primary research data will be collected; instead, published research data will be used. Ethical practice will include accurate referencing, no plagiarism, representing findings fairly, and acknowledging limitations in evidence. Ethical approval by the university will be obtained before the start of the research. Moreover, only credible and relevant academic sources will be chosen to help achieve the objectives of the research. Findings will be presented objectively, rather than misrepresenting the conclusions of the author or selectively presenting evidence to support opinion. Respect of copyright and proper referencing of sources. Any possible bias that may have occurred in the selected studies will be considered when the results are interpreted. Due to the sensitive nature of the subject matter, issues discussed will be addressed with sensitivity and will be approached in a balanced and non-stigmatising way throughout the dissertation.</a:t>
            </a:r>
          </a:p>
        </p:txBody>
      </p:sp>
      <p:sp>
        <p:nvSpPr>
          <p:cNvPr id="10" name="TextBox 9">
            <a:extLst>
              <a:ext uri="{FF2B5EF4-FFF2-40B4-BE49-F238E27FC236}">
                <a16:creationId xmlns:a16="http://schemas.microsoft.com/office/drawing/2014/main" id="{5DB17EA1-2249-BF50-386A-293994245FD6}"/>
              </a:ext>
            </a:extLst>
          </p:cNvPr>
          <p:cNvSpPr txBox="1"/>
          <p:nvPr/>
        </p:nvSpPr>
        <p:spPr>
          <a:xfrm>
            <a:off x="6342743" y="5622118"/>
            <a:ext cx="5617255" cy="1177245"/>
          </a:xfrm>
          <a:prstGeom prst="rect">
            <a:avLst/>
          </a:prstGeom>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a:outerShdw blurRad="50800" dist="50800" dir="5400000" algn="ctr" rotWithShape="0">
              <a:schemeClr val="accent1">
                <a:lumMod val="75000"/>
              </a:schemeClr>
            </a:outerShdw>
          </a:effectLst>
        </p:spPr>
        <p:txBody>
          <a:bodyPr wrap="square" rtlCol="0">
            <a:spAutoFit/>
          </a:bodyPr>
          <a:lstStyle/>
          <a:p>
            <a:r>
              <a:rPr lang="en-GB" b="1" dirty="0"/>
              <a:t>CONCLUSION</a:t>
            </a:r>
          </a:p>
          <a:p>
            <a:r>
              <a:rPr lang="en-GB" sz="1050" dirty="0">
                <a:latin typeface="Arial" panose="020B0604020202020204" pitchFamily="34" charset="0"/>
                <a:cs typeface="Arial" panose="020B0604020202020204" pitchFamily="34" charset="0"/>
              </a:rPr>
              <a:t>Older adults' mental health and their quality of life may be impacted by social isolation in the UK. It can result in loneliness, depression and anxiety. This review considers these impacts and how they can be addressed, including through community activities, social support and increased access to services, as well as ways to increase older people's sense of connectedness and support.</a:t>
            </a:r>
          </a:p>
        </p:txBody>
      </p:sp>
      <p:pic>
        <p:nvPicPr>
          <p:cNvPr id="12" name="Picture 11">
            <a:extLst>
              <a:ext uri="{FF2B5EF4-FFF2-40B4-BE49-F238E27FC236}">
                <a16:creationId xmlns:a16="http://schemas.microsoft.com/office/drawing/2014/main" id="{607C702B-F8CA-4D9F-719B-4D5340E1877D}"/>
              </a:ext>
            </a:extLst>
          </p:cNvPr>
          <p:cNvPicPr>
            <a:picLocks noChangeAspect="1"/>
          </p:cNvPicPr>
          <p:nvPr/>
        </p:nvPicPr>
        <p:blipFill>
          <a:blip r:embed="rId5"/>
          <a:stretch>
            <a:fillRect/>
          </a:stretch>
        </p:blipFill>
        <p:spPr>
          <a:xfrm>
            <a:off x="66474" y="696630"/>
            <a:ext cx="2981324" cy="1200286"/>
          </a:xfrm>
          <a:prstGeom prst="rect">
            <a:avLst/>
          </a:prstGeom>
        </p:spPr>
      </p:pic>
      <p:sp>
        <p:nvSpPr>
          <p:cNvPr id="13" name="TextBox 12">
            <a:extLst>
              <a:ext uri="{FF2B5EF4-FFF2-40B4-BE49-F238E27FC236}">
                <a16:creationId xmlns:a16="http://schemas.microsoft.com/office/drawing/2014/main" id="{0E9AD8C8-3A16-1DE1-8DA1-2BA5E6165451}"/>
              </a:ext>
            </a:extLst>
          </p:cNvPr>
          <p:cNvSpPr txBox="1"/>
          <p:nvPr/>
        </p:nvSpPr>
        <p:spPr>
          <a:xfrm>
            <a:off x="-30306" y="2436720"/>
            <a:ext cx="3373154" cy="2077492"/>
          </a:xfrm>
          <a:prstGeom prst="rect">
            <a:avLst/>
          </a:prstGeom>
          <a:gradFill>
            <a:gsLst>
              <a:gs pos="17464">
                <a:srgbClr val="DAEEC7"/>
              </a:gs>
              <a:gs pos="0">
                <a:schemeClr val="accent2">
                  <a:lumMod val="20000"/>
                  <a:lumOff val="80000"/>
                </a:schemeClr>
              </a:gs>
              <a:gs pos="74000">
                <a:schemeClr val="accent1">
                  <a:lumMod val="45000"/>
                  <a:lumOff val="55000"/>
                </a:schemeClr>
              </a:gs>
              <a:gs pos="36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1200" b="1" dirty="0"/>
              <a:t>Objectives</a:t>
            </a:r>
            <a:endParaRPr lang="en-GB" sz="1200" dirty="0"/>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To explore the prevalence of social isolation among older adults in the UK. (Age UK, 2024).</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To examine the impact of social isolation on mental health outcomes, including depression, anxiety and loneliness, among older adults. (Groarke et al., 2020; McKinlay, Fancourt and Burton, 2021)</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To investigate the relationship between social isolation and cognitive decline among older adults. (Cardona and Andrés, 2023).</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To identify effective interventions and support strategies to reduce social isolation and improve mental wellbeing among older adults in the UK. (</a:t>
            </a:r>
            <a:r>
              <a:rPr lang="en-GB" sz="900" dirty="0" err="1">
                <a:latin typeface="Arial" panose="020B0604020202020204" pitchFamily="34" charset="0"/>
                <a:cs typeface="Arial" panose="020B0604020202020204" pitchFamily="34" charset="0"/>
              </a:rPr>
              <a:t>Fakoya</a:t>
            </a:r>
            <a:r>
              <a:rPr lang="en-GB" sz="900" dirty="0">
                <a:latin typeface="Arial" panose="020B0604020202020204" pitchFamily="34" charset="0"/>
                <a:cs typeface="Arial" panose="020B0604020202020204" pitchFamily="34" charset="0"/>
              </a:rPr>
              <a:t>, McCorry and Donnelly, 2020).</a:t>
            </a:r>
          </a:p>
        </p:txBody>
      </p:sp>
      <p:sp>
        <p:nvSpPr>
          <p:cNvPr id="14" name="TextBox 13">
            <a:extLst>
              <a:ext uri="{FF2B5EF4-FFF2-40B4-BE49-F238E27FC236}">
                <a16:creationId xmlns:a16="http://schemas.microsoft.com/office/drawing/2014/main" id="{5718AAD8-E339-C07F-41C1-8BD8B9191605}"/>
              </a:ext>
            </a:extLst>
          </p:cNvPr>
          <p:cNvSpPr txBox="1"/>
          <p:nvPr/>
        </p:nvSpPr>
        <p:spPr>
          <a:xfrm>
            <a:off x="232002" y="2051402"/>
            <a:ext cx="1922464" cy="230832"/>
          </a:xfrm>
          <a:prstGeom prst="rect">
            <a:avLst/>
          </a:prstGeom>
          <a:noFill/>
        </p:spPr>
        <p:txBody>
          <a:bodyPr wrap="square" rtlCol="0">
            <a:spAutoFit/>
          </a:bodyPr>
          <a:lstStyle/>
          <a:p>
            <a:r>
              <a:rPr lang="en-GB" sz="900" dirty="0">
                <a:latin typeface="Arila"/>
              </a:rPr>
              <a:t>(Saul, 2022</a:t>
            </a:r>
            <a:r>
              <a:rPr lang="en-GB" sz="900" dirty="0"/>
              <a:t>)</a:t>
            </a:r>
          </a:p>
        </p:txBody>
      </p:sp>
      <p:pic>
        <p:nvPicPr>
          <p:cNvPr id="16" name="Picture 15">
            <a:extLst>
              <a:ext uri="{FF2B5EF4-FFF2-40B4-BE49-F238E27FC236}">
                <a16:creationId xmlns:a16="http://schemas.microsoft.com/office/drawing/2014/main" id="{907C521A-A04A-3E80-3D5D-DAEBE43D6EE9}"/>
              </a:ext>
            </a:extLst>
          </p:cNvPr>
          <p:cNvPicPr>
            <a:picLocks noChangeAspect="1"/>
          </p:cNvPicPr>
          <p:nvPr/>
        </p:nvPicPr>
        <p:blipFill>
          <a:blip r:embed="rId6"/>
          <a:stretch>
            <a:fillRect/>
          </a:stretch>
        </p:blipFill>
        <p:spPr>
          <a:xfrm>
            <a:off x="8956110" y="673001"/>
            <a:ext cx="2530257" cy="1964703"/>
          </a:xfrm>
          <a:prstGeom prst="rect">
            <a:avLst/>
          </a:prstGeom>
        </p:spPr>
      </p:pic>
      <p:sp>
        <p:nvSpPr>
          <p:cNvPr id="17" name="TextBox 16">
            <a:extLst>
              <a:ext uri="{FF2B5EF4-FFF2-40B4-BE49-F238E27FC236}">
                <a16:creationId xmlns:a16="http://schemas.microsoft.com/office/drawing/2014/main" id="{903E0C92-8382-708E-AEB7-E1B85132774C}"/>
              </a:ext>
            </a:extLst>
          </p:cNvPr>
          <p:cNvSpPr txBox="1"/>
          <p:nvPr/>
        </p:nvSpPr>
        <p:spPr>
          <a:xfrm rot="10800000" flipV="1">
            <a:off x="10113709" y="2703711"/>
            <a:ext cx="1129770" cy="230832"/>
          </a:xfrm>
          <a:prstGeom prst="rect">
            <a:avLst/>
          </a:prstGeom>
          <a:noFill/>
        </p:spPr>
        <p:txBody>
          <a:bodyPr wrap="square" rtlCol="0">
            <a:spAutoFit/>
          </a:bodyPr>
          <a:lstStyle/>
          <a:p>
            <a:r>
              <a:rPr lang="en-GB" sz="900" dirty="0"/>
              <a:t>Pandya, H. (2025)</a:t>
            </a:r>
          </a:p>
        </p:txBody>
      </p:sp>
    </p:spTree>
    <p:extLst>
      <p:ext uri="{BB962C8B-B14F-4D97-AF65-F5344CB8AC3E}">
        <p14:creationId xmlns:p14="http://schemas.microsoft.com/office/powerpoint/2010/main" val="240000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alphaModFix amt="50000"/>
          </a:blip>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F8888F-60C1-AC4A-25A6-1F5D7FE1ACD5}"/>
              </a:ext>
            </a:extLst>
          </p:cNvPr>
          <p:cNvSpPr txBox="1"/>
          <p:nvPr/>
        </p:nvSpPr>
        <p:spPr>
          <a:xfrm>
            <a:off x="522514" y="478971"/>
            <a:ext cx="10058399" cy="569386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wrap="square">
            <a:spAutoFit/>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References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AGE UK (2024). </a:t>
            </a:r>
            <a:r>
              <a:rPr lang="en-GB" sz="1200" i="1" dirty="0">
                <a:latin typeface="Arial" panose="020B0604020202020204" pitchFamily="34" charset="0"/>
                <a:cs typeface="Arial" panose="020B0604020202020204" pitchFamily="34" charset="0"/>
              </a:rPr>
              <a:t>You are not alone in feeling lonely:</a:t>
            </a:r>
            <a:r>
              <a:rPr lang="en-GB" sz="1200" dirty="0">
                <a:latin typeface="Arial" panose="020B0604020202020204" pitchFamily="34" charset="0"/>
                <a:cs typeface="Arial" panose="020B0604020202020204" pitchFamily="34" charset="0"/>
              </a:rPr>
              <a:t> Loneliness in later life. AGE UK. Available at: https://www.ageuk.org.uk/siteassets/documents/reports-and-publications/reports-and-briefings/loneliness/you-are-not-alone-in-feeling-lonely.pdf [Accessed 28 Jun. 2026].</a:t>
            </a:r>
          </a:p>
          <a:p>
            <a:pPr>
              <a:buNone/>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Cardona, M. and Andrés, P. (2023). </a:t>
            </a:r>
            <a:r>
              <a:rPr lang="en-GB" sz="1200" i="1" dirty="0">
                <a:latin typeface="Arial" panose="020B0604020202020204" pitchFamily="34" charset="0"/>
                <a:cs typeface="Arial" panose="020B0604020202020204" pitchFamily="34" charset="0"/>
              </a:rPr>
              <a:t>Are social isolation and loneliness associated with cognitive decline in ageing?</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Frontiers in Ageing Neuroscience</a:t>
            </a:r>
            <a:r>
              <a:rPr lang="en-GB" sz="1200" dirty="0">
                <a:latin typeface="Arial" panose="020B0604020202020204" pitchFamily="34" charset="0"/>
                <a:cs typeface="Arial" panose="020B0604020202020204" pitchFamily="34" charset="0"/>
              </a:rPr>
              <a:t>, 15(1). DOI: HTTPs://doi.org/10.3389/fnagi.2023.1075563.</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Fakoya</a:t>
            </a:r>
            <a:r>
              <a:rPr lang="en-GB" sz="1200" dirty="0">
                <a:latin typeface="Arial" panose="020B0604020202020204" pitchFamily="34" charset="0"/>
                <a:cs typeface="Arial" panose="020B0604020202020204" pitchFamily="34" charset="0"/>
              </a:rPr>
              <a:t>, O.A., McCorry, N.K. and Donnelly, M. (2020). Loneliness and Social Isolation Interventions for Older adults: a Scoping Review of Reviews. BMC Public Health, 20(1), pp.1–14. DOI: HTTPs://doi.org/10.1186/s12889-020-8251-6.</a:t>
            </a:r>
          </a:p>
          <a:p>
            <a:endParaRPr lang="en-GB" sz="1200" dirty="0">
              <a:latin typeface="Arial" panose="020B0604020202020204" pitchFamily="34" charset="0"/>
              <a:cs typeface="Arial" panose="020B0604020202020204" pitchFamily="34" charset="0"/>
            </a:endParaRPr>
          </a:p>
          <a:p>
            <a:pPr>
              <a:buNone/>
            </a:pPr>
            <a:r>
              <a:rPr lang="en-GB" sz="1200" dirty="0">
                <a:latin typeface="Arial" panose="020B0604020202020204" pitchFamily="34" charset="0"/>
                <a:cs typeface="Arial" panose="020B0604020202020204" pitchFamily="34" charset="0"/>
              </a:rPr>
              <a:t>Groarke, J.M., Berry, E., Graham-Wisener, L., McKenna-Plumley, P.E., McGlinchey, E. and Armour, C. (2020). </a:t>
            </a:r>
            <a:r>
              <a:rPr lang="en-GB" sz="1200" i="1" dirty="0">
                <a:latin typeface="Arial" panose="020B0604020202020204" pitchFamily="34" charset="0"/>
                <a:cs typeface="Arial" panose="020B0604020202020204" pitchFamily="34" charset="0"/>
              </a:rPr>
              <a:t>Loneliness in the UK during the COVID-19 pandemic</a:t>
            </a:r>
            <a:r>
              <a:rPr lang="en-GB" sz="1200" dirty="0">
                <a:latin typeface="Arial" panose="020B0604020202020204" pitchFamily="34" charset="0"/>
                <a:cs typeface="Arial" panose="020B0604020202020204" pitchFamily="34" charset="0"/>
              </a:rPr>
              <a:t>: Cross-sectional results from the COVID-19 Psychological Wellbeing Study. PLOS ONE, 15(9), p.e0239698. DOI: HTTPs://doi.org/10.1371/journal.pone.0239698.</a:t>
            </a:r>
          </a:p>
          <a:p>
            <a:pPr>
              <a:buNone/>
            </a:pPr>
            <a:endParaRPr lang="en-GB" sz="1200" dirty="0">
              <a:latin typeface="Arial" panose="020B0604020202020204" pitchFamily="34" charset="0"/>
              <a:cs typeface="Arial" panose="020B0604020202020204" pitchFamily="34" charset="0"/>
            </a:endParaRPr>
          </a:p>
          <a:p>
            <a:pPr>
              <a:buNone/>
            </a:pPr>
            <a:r>
              <a:rPr lang="en-GB" sz="1200" dirty="0">
                <a:latin typeface="Arial" panose="020B0604020202020204" pitchFamily="34" charset="0"/>
                <a:cs typeface="Arial" panose="020B0604020202020204" pitchFamily="34" charset="0"/>
              </a:rPr>
              <a:t>‘How can we reduce the toll of loneliness in older adults?’, </a:t>
            </a:r>
            <a:r>
              <a:rPr lang="en-GB" sz="1200" i="1" dirty="0">
                <a:latin typeface="Arial" panose="020B0604020202020204" pitchFamily="34" charset="0"/>
                <a:cs typeface="Arial" panose="020B0604020202020204" pitchFamily="34" charset="0"/>
              </a:rPr>
              <a:t>What Works Centre for Wellbeing</a:t>
            </a:r>
            <a:r>
              <a:rPr lang="en-GB" sz="1200" dirty="0">
                <a:latin typeface="Arial" panose="020B0604020202020204" pitchFamily="34" charset="0"/>
                <a:cs typeface="Arial" panose="020B0604020202020204" pitchFamily="34" charset="0"/>
              </a:rPr>
              <a:t>, 6 January. Available at: </a:t>
            </a:r>
            <a:r>
              <a:rPr lang="en-GB" sz="1200" dirty="0">
                <a:latin typeface="Arial" panose="020B0604020202020204" pitchFamily="34" charset="0"/>
                <a:cs typeface="Arial" panose="020B0604020202020204" pitchFamily="34" charset="0"/>
                <a:hlinkClick r:id="rId3"/>
              </a:rPr>
              <a:t>https://whatworkswellbeing.org/blog/how-can-we-reduce-the-toll-of-loneliness-in-older-adults/</a:t>
            </a:r>
            <a:r>
              <a:rPr lang="en-GB" sz="1200" dirty="0">
                <a:latin typeface="Arial" panose="020B0604020202020204" pitchFamily="34" charset="0"/>
                <a:cs typeface="Arial" panose="020B0604020202020204" pitchFamily="34" charset="0"/>
              </a:rPr>
              <a:t> (Accessed: 15 October 2026).</a:t>
            </a:r>
          </a:p>
          <a:p>
            <a:pPr>
              <a:buNone/>
            </a:pPr>
            <a:endParaRPr lang="en-GB" sz="1200" dirty="0">
              <a:latin typeface="Arial" panose="020B0604020202020204" pitchFamily="34" charset="0"/>
              <a:cs typeface="Arial" panose="020B0604020202020204" pitchFamily="34" charset="0"/>
            </a:endParaRPr>
          </a:p>
          <a:p>
            <a:pPr>
              <a:buNone/>
            </a:pPr>
            <a:r>
              <a:rPr lang="en-GB" sz="1200" dirty="0">
                <a:latin typeface="Arial" panose="020B0604020202020204" pitchFamily="34" charset="0"/>
                <a:cs typeface="Arial" panose="020B0604020202020204" pitchFamily="34" charset="0"/>
              </a:rPr>
              <a:t>‘</a:t>
            </a:r>
            <a:r>
              <a:rPr lang="en-GB" sz="1200" i="1" dirty="0">
                <a:latin typeface="Arial" panose="020B0604020202020204" pitchFamily="34" charset="0"/>
                <a:cs typeface="Arial" panose="020B0604020202020204" pitchFamily="34" charset="0"/>
              </a:rPr>
              <a:t>Loneliness or Social Isolation</a:t>
            </a:r>
            <a:r>
              <a:rPr lang="en-GB" sz="1200" dirty="0">
                <a:latin typeface="Arial" panose="020B0604020202020204" pitchFamily="34" charset="0"/>
                <a:cs typeface="Arial" panose="020B0604020202020204" pitchFamily="34" charset="0"/>
              </a:rPr>
              <a:t>’, LinkedIn, 16 October. Available at: https://www.linkedin.com/pulse/loneliness-social-isolation-psychologist-harsh-pandya-v7ygf (Accessed: 15 October 2026).</a:t>
            </a:r>
          </a:p>
          <a:p>
            <a:pPr>
              <a:buNone/>
            </a:pPr>
            <a:endParaRPr lang="en-GB" sz="1600" dirty="0">
              <a:latin typeface="Arial" panose="020B0604020202020204" pitchFamily="34" charset="0"/>
              <a:cs typeface="Arial" panose="020B0604020202020204" pitchFamily="34" charset="0"/>
            </a:endParaRPr>
          </a:p>
          <a:p>
            <a:pPr>
              <a:buNone/>
            </a:pPr>
            <a:r>
              <a:rPr lang="en-GB" sz="1400" dirty="0">
                <a:latin typeface="Arial" panose="020B0604020202020204" pitchFamily="34" charset="0"/>
                <a:cs typeface="Arial" panose="020B0604020202020204" pitchFamily="34" charset="0"/>
              </a:rPr>
              <a:t>McKinlay, A.R., Fancourt, D. and Burton, A. (2021</a:t>
            </a:r>
            <a:r>
              <a:rPr lang="en-GB" sz="1400" i="1" dirty="0">
                <a:latin typeface="Arial" panose="020B0604020202020204" pitchFamily="34" charset="0"/>
                <a:cs typeface="Arial" panose="020B0604020202020204" pitchFamily="34" charset="0"/>
              </a:rPr>
              <a:t>). A Qualitative Study about the Mental Health and Wellbeing of Older Adults in the UK during the COVID-19 Pandemic</a:t>
            </a:r>
            <a:r>
              <a:rPr lang="en-GB" sz="1400" dirty="0">
                <a:latin typeface="Arial" panose="020B0604020202020204" pitchFamily="34" charset="0"/>
                <a:cs typeface="Arial" panose="020B0604020202020204" pitchFamily="34" charset="0"/>
              </a:rPr>
              <a:t>. BMC Geriatrics, 21(1). Doi: HTTPs://doi.org/10.1186/s12877-021-02367-8</a:t>
            </a:r>
            <a:r>
              <a:rPr lang="en-GB" sz="1600" dirty="0">
                <a:latin typeface="Arial" panose="020B0604020202020204" pitchFamily="34" charset="0"/>
                <a:cs typeface="Arial" panose="020B0604020202020204" pitchFamily="34" charset="0"/>
              </a:rPr>
              <a:t>.</a:t>
            </a:r>
          </a:p>
          <a:p>
            <a:pPr>
              <a:buNone/>
            </a:pPr>
            <a:endParaRPr lang="en-GB" dirty="0"/>
          </a:p>
        </p:txBody>
      </p:sp>
    </p:spTree>
    <p:extLst>
      <p:ext uri="{BB962C8B-B14F-4D97-AF65-F5344CB8AC3E}">
        <p14:creationId xmlns:p14="http://schemas.microsoft.com/office/powerpoint/2010/main" val="4067570580"/>
      </p:ext>
    </p:extLst>
  </p:cSld>
  <p:clrMapOvr>
    <a:masterClrMapping/>
  </p:clrMapOvr>
</p:sld>
</file>

<file path=ppt/theme/theme1.xml><?xml version="1.0" encoding="utf-8"?>
<a:theme xmlns:a="http://schemas.openxmlformats.org/drawingml/2006/main" name="Orange Experienc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 experience" id="{9BAA8FFB-1EEF-49AC-B7FF-0F37799585E9}" vid="{6523F788-A6E6-47B0-B3C7-625411BE5A1C}"/>
    </a:ext>
  </a:extLst>
</a:theme>
</file>

<file path=docProps/app.xml><?xml version="1.0" encoding="utf-8"?>
<Properties xmlns="http://schemas.openxmlformats.org/officeDocument/2006/extended-properties" xmlns:vt="http://schemas.openxmlformats.org/officeDocument/2006/docPropsVTypes">
  <Template>Orange Experience</Template>
  <TotalTime>2879</TotalTime>
  <Words>1066</Words>
  <Application>Microsoft Office PowerPoint</Application>
  <PresentationFormat>Widescreen</PresentationFormat>
  <Paragraphs>47</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Orange Experience</vt:lpstr>
      <vt:lpstr>Student ID:                                     221677 Student Name:                    Elena Daniela Virlan Element 2:                        Methodology Poster  Title:    The impact of social isolation on the Mental Health and Wellbeing of Older Adults in the United Kingdom Module name:             Independent Project Module code:               BMHP6020 Supervisor’s name:    Jolly Nwankwo  </vt:lpstr>
      <vt:lpstr>The impact of social isolation on the Mental Health and Wellbeing of Older Adults in the United Kingdom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ID:                                     221677 Student Name:                    Elena Daniela Virlan Element 2:                        Methodology Poster  Title:    The impact of social isolation on the Mental Health and Wellbeing of Older Adults in the United Kingdom Module name:             Independent Project Module code:               BMHP6020 Supervisor’s name:    Jolly Nwankwo  </dc:title>
  <dc:creator>Diana Kryemadhi (2024820)</dc:creator>
  <cp:lastModifiedBy>Elena-Daniela Virlan (2216277)</cp:lastModifiedBy>
  <cp:revision>13</cp:revision>
  <dcterms:created xsi:type="dcterms:W3CDTF">2026-10-15T12:50:20Z</dcterms:created>
  <dcterms:modified xsi:type="dcterms:W3CDTF">2026-10-17T12:51:51Z</dcterms:modified>
</cp:coreProperties>
</file>