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handoutMasterIdLst>
    <p:handoutMasterId r:id="rId13"/>
  </p:handoutMasterIdLst>
  <p:sldIdLst>
    <p:sldId id="256" r:id="rId5"/>
    <p:sldId id="257" r:id="rId6"/>
    <p:sldId id="261" r:id="rId7"/>
    <p:sldId id="260" r:id="rId8"/>
    <p:sldId id="258" r:id="rId9"/>
    <p:sldId id="262" r:id="rId10"/>
    <p:sldId id="263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1474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10/17/2017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73174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17/10/2017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Logic &amp; Critical Thinking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What is Logic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FF34D7D-2E70-4468-8485-D4D1DB81C1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516" y="1304764"/>
            <a:ext cx="3996444" cy="936104"/>
          </a:xfrm>
        </p:spPr>
        <p:txBody>
          <a:bodyPr>
            <a:normAutofit/>
          </a:bodyPr>
          <a:lstStyle/>
          <a:p>
            <a:r>
              <a:rPr lang="en-GB" sz="2000" dirty="0"/>
              <a:t>Reasoning</a:t>
            </a:r>
          </a:p>
          <a:p>
            <a:r>
              <a:rPr lang="en-GB" sz="2000" dirty="0"/>
              <a:t>Assessing based on principles</a:t>
            </a:r>
          </a:p>
          <a:p>
            <a:endParaRPr lang="en-GB" sz="20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A367AA4-B4FF-4F97-A892-8CF967F027E4}"/>
              </a:ext>
            </a:extLst>
          </p:cNvPr>
          <p:cNvSpPr txBox="1"/>
          <p:nvPr/>
        </p:nvSpPr>
        <p:spPr>
          <a:xfrm>
            <a:off x="3508310" y="5157192"/>
            <a:ext cx="56356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What logic is used to find the correct answer ?</a:t>
            </a:r>
          </a:p>
          <a:p>
            <a:endParaRPr lang="en-GB" sz="20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992F61B-38DD-4FDA-867D-BAB48FF02E96}"/>
              </a:ext>
            </a:extLst>
          </p:cNvPr>
          <p:cNvSpPr/>
          <p:nvPr/>
        </p:nvSpPr>
        <p:spPr>
          <a:xfrm>
            <a:off x="4067944" y="1124744"/>
            <a:ext cx="4752528" cy="38520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Star: 5 Points 13">
            <a:extLst>
              <a:ext uri="{FF2B5EF4-FFF2-40B4-BE49-F238E27FC236}">
                <a16:creationId xmlns:a16="http://schemas.microsoft.com/office/drawing/2014/main" id="{0E433D64-77C9-4AF4-82D6-262EB06E53CB}"/>
              </a:ext>
            </a:extLst>
          </p:cNvPr>
          <p:cNvSpPr/>
          <p:nvPr/>
        </p:nvSpPr>
        <p:spPr>
          <a:xfrm>
            <a:off x="5004048" y="2060848"/>
            <a:ext cx="864096" cy="72008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Star: 5 Points 14">
            <a:extLst>
              <a:ext uri="{FF2B5EF4-FFF2-40B4-BE49-F238E27FC236}">
                <a16:creationId xmlns:a16="http://schemas.microsoft.com/office/drawing/2014/main" id="{852A96AD-0F4E-4029-BD48-2CBF713C535F}"/>
              </a:ext>
            </a:extLst>
          </p:cNvPr>
          <p:cNvSpPr/>
          <p:nvPr/>
        </p:nvSpPr>
        <p:spPr>
          <a:xfrm>
            <a:off x="6588224" y="2708920"/>
            <a:ext cx="1368152" cy="12961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Star: 5 Points 15">
            <a:extLst>
              <a:ext uri="{FF2B5EF4-FFF2-40B4-BE49-F238E27FC236}">
                <a16:creationId xmlns:a16="http://schemas.microsoft.com/office/drawing/2014/main" id="{E6F47E36-ECD2-4B5E-80B2-88BFD1D2D5D8}"/>
              </a:ext>
            </a:extLst>
          </p:cNvPr>
          <p:cNvSpPr/>
          <p:nvPr/>
        </p:nvSpPr>
        <p:spPr>
          <a:xfrm>
            <a:off x="7704348" y="1340768"/>
            <a:ext cx="504056" cy="432048"/>
          </a:xfrm>
          <a:prstGeom prst="star5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Star: 5 Points 16">
            <a:extLst>
              <a:ext uri="{FF2B5EF4-FFF2-40B4-BE49-F238E27FC236}">
                <a16:creationId xmlns:a16="http://schemas.microsoft.com/office/drawing/2014/main" id="{54F45A33-6682-4960-94B9-D483A699036E}"/>
              </a:ext>
            </a:extLst>
          </p:cNvPr>
          <p:cNvSpPr/>
          <p:nvPr/>
        </p:nvSpPr>
        <p:spPr>
          <a:xfrm>
            <a:off x="5292080" y="3861048"/>
            <a:ext cx="792088" cy="50405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Star: 5 Points 17">
            <a:extLst>
              <a:ext uri="{FF2B5EF4-FFF2-40B4-BE49-F238E27FC236}">
                <a16:creationId xmlns:a16="http://schemas.microsoft.com/office/drawing/2014/main" id="{481733A9-1D26-4ECD-9AA2-B50703807439}"/>
              </a:ext>
            </a:extLst>
          </p:cNvPr>
          <p:cNvSpPr/>
          <p:nvPr/>
        </p:nvSpPr>
        <p:spPr>
          <a:xfrm>
            <a:off x="1475656" y="2204864"/>
            <a:ext cx="504056" cy="43204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Star: 5 Points 18">
            <a:extLst>
              <a:ext uri="{FF2B5EF4-FFF2-40B4-BE49-F238E27FC236}">
                <a16:creationId xmlns:a16="http://schemas.microsoft.com/office/drawing/2014/main" id="{744634EA-B4DF-4931-AC07-7C2DCB85997F}"/>
              </a:ext>
            </a:extLst>
          </p:cNvPr>
          <p:cNvSpPr/>
          <p:nvPr/>
        </p:nvSpPr>
        <p:spPr>
          <a:xfrm>
            <a:off x="1475656" y="3356992"/>
            <a:ext cx="360040" cy="32403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Star: 6 Points 19">
            <a:extLst>
              <a:ext uri="{FF2B5EF4-FFF2-40B4-BE49-F238E27FC236}">
                <a16:creationId xmlns:a16="http://schemas.microsoft.com/office/drawing/2014/main" id="{5382239C-7296-4A9E-9DE3-906F88FFD040}"/>
              </a:ext>
            </a:extLst>
          </p:cNvPr>
          <p:cNvSpPr/>
          <p:nvPr/>
        </p:nvSpPr>
        <p:spPr>
          <a:xfrm>
            <a:off x="1619670" y="4221088"/>
            <a:ext cx="504000" cy="4320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0.0213 L 1.11111E-6 -0.02083 L 0.0217 -0.02269 L 0.05764 -0.02546 L 0.12743 -0.02755 L 0.19705 -0.03079 L 0.26771 -0.03357 C 0.39114 -0.03912 0.24792 -0.03542 0.39028 -0.0382 L 0.42309 -0.04028 C 0.42621 -0.04074 0.42951 -0.04097 0.43264 -0.04167 C 0.43507 -0.0419 0.43767 -0.04329 0.43993 -0.04421 C 0.45121 -0.0544 0.43854 -0.04329 0.45903 -0.05695 C 0.47205 -0.06597 0.48437 -0.07685 0.49826 -0.08403 C 0.50347 -0.08727 0.55469 -0.11597 0.56875 -0.11945 C 0.57309 -0.12083 0.5776 -0.1213 0.58142 -0.12292 C 0.58871 -0.12639 0.58489 -0.125 0.59323 -0.12662 L 0.59948 -0.1287 L 0.60278 -0.13009 C 0.61667 -0.14074 0.60851 -0.13565 0.64601 -0.13148 C 0.64739 -0.13148 0.64705 -0.12847 0.64809 -0.12755 C 0.65 -0.12662 0.65243 -0.12639 0.65451 -0.12523 L 0.65764 -0.12407 C 0.65972 -0.12454 0.66198 -0.12523 0.66389 -0.12523 C 0.66962 -0.12523 0.67517 -0.12407 0.68125 -0.12407 L 0.68125 -0.12384 " pathEditMode="relative" rAng="0" ptsTypes="AAAAAAAAAAAAAAAAAAAAAAAAA"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062" y="-57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848E115-DE00-4594-87E3-351184848706}"/>
              </a:ext>
            </a:extLst>
          </p:cNvPr>
          <p:cNvSpPr/>
          <p:nvPr/>
        </p:nvSpPr>
        <p:spPr>
          <a:xfrm>
            <a:off x="1166022" y="1124744"/>
            <a:ext cx="648072" cy="144016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76166552-0A1E-45AB-B434-A760314FDE65}"/>
              </a:ext>
            </a:extLst>
          </p:cNvPr>
          <p:cNvSpPr/>
          <p:nvPr/>
        </p:nvSpPr>
        <p:spPr>
          <a:xfrm>
            <a:off x="1290651" y="1268760"/>
            <a:ext cx="398814" cy="30698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4041F61C-6376-4FE4-B524-663B5467E00C}"/>
              </a:ext>
            </a:extLst>
          </p:cNvPr>
          <p:cNvSpPr/>
          <p:nvPr/>
        </p:nvSpPr>
        <p:spPr>
          <a:xfrm>
            <a:off x="1290651" y="1753866"/>
            <a:ext cx="398814" cy="30698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DF86FB8-25D8-44A1-9315-B9E09AFAC2CB}"/>
              </a:ext>
            </a:extLst>
          </p:cNvPr>
          <p:cNvSpPr/>
          <p:nvPr/>
        </p:nvSpPr>
        <p:spPr>
          <a:xfrm>
            <a:off x="2699792" y="404664"/>
            <a:ext cx="792088" cy="4968552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E284F0C-8F10-4E2C-972E-8B0C7B851CA6}"/>
              </a:ext>
            </a:extLst>
          </p:cNvPr>
          <p:cNvSpPr/>
          <p:nvPr/>
        </p:nvSpPr>
        <p:spPr>
          <a:xfrm>
            <a:off x="1173222" y="2888940"/>
            <a:ext cx="1440160" cy="648072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E11EC5E-2884-4693-B02B-464075FEFEAC}"/>
              </a:ext>
            </a:extLst>
          </p:cNvPr>
          <p:cNvSpPr/>
          <p:nvPr/>
        </p:nvSpPr>
        <p:spPr>
          <a:xfrm>
            <a:off x="1835696" y="2888940"/>
            <a:ext cx="792088" cy="2484276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AutoShape 4" descr="Image result for car picture top view">
            <a:extLst>
              <a:ext uri="{FF2B5EF4-FFF2-40B4-BE49-F238E27FC236}">
                <a16:creationId xmlns:a16="http://schemas.microsoft.com/office/drawing/2014/main" id="{81243731-316E-469E-AE60-827332F3891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823F63EF-6951-4119-B863-E7E49CADF4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708681" y="4387707"/>
            <a:ext cx="1026518" cy="513259"/>
          </a:xfrm>
          <a:prstGeom prst="rect">
            <a:avLst/>
          </a:prstGeom>
        </p:spPr>
      </p:pic>
      <p:sp>
        <p:nvSpPr>
          <p:cNvPr id="21" name="Oval 20">
            <a:extLst>
              <a:ext uri="{FF2B5EF4-FFF2-40B4-BE49-F238E27FC236}">
                <a16:creationId xmlns:a16="http://schemas.microsoft.com/office/drawing/2014/main" id="{E4D48663-9336-4589-BDF4-97B2DADCFA2F}"/>
              </a:ext>
            </a:extLst>
          </p:cNvPr>
          <p:cNvSpPr/>
          <p:nvPr/>
        </p:nvSpPr>
        <p:spPr>
          <a:xfrm>
            <a:off x="1292866" y="2193134"/>
            <a:ext cx="398814" cy="306982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Arrow: Right 19">
            <a:extLst>
              <a:ext uri="{FF2B5EF4-FFF2-40B4-BE49-F238E27FC236}">
                <a16:creationId xmlns:a16="http://schemas.microsoft.com/office/drawing/2014/main" id="{164B8878-3C5C-4D1C-9288-9181CC625076}"/>
              </a:ext>
            </a:extLst>
          </p:cNvPr>
          <p:cNvSpPr/>
          <p:nvPr/>
        </p:nvSpPr>
        <p:spPr>
          <a:xfrm flipH="1">
            <a:off x="1350472" y="2294875"/>
            <a:ext cx="269200" cy="108959"/>
          </a:xfrm>
          <a:prstGeom prst="rightArrow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Arrow: Down 21">
            <a:extLst>
              <a:ext uri="{FF2B5EF4-FFF2-40B4-BE49-F238E27FC236}">
                <a16:creationId xmlns:a16="http://schemas.microsoft.com/office/drawing/2014/main" id="{0816CF22-99CC-400C-9424-5DC5784E825B}"/>
              </a:ext>
            </a:extLst>
          </p:cNvPr>
          <p:cNvSpPr/>
          <p:nvPr/>
        </p:nvSpPr>
        <p:spPr>
          <a:xfrm rot="10800000">
            <a:off x="1438273" y="2229625"/>
            <a:ext cx="108000" cy="234000"/>
          </a:xfrm>
          <a:prstGeom prst="downArrow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A351DD6-2DF6-4299-BC85-E683E9DD9E0E}"/>
              </a:ext>
            </a:extLst>
          </p:cNvPr>
          <p:cNvSpPr txBox="1"/>
          <p:nvPr/>
        </p:nvSpPr>
        <p:spPr>
          <a:xfrm>
            <a:off x="4788024" y="2416557"/>
            <a:ext cx="33843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rgbClr val="FF0000"/>
                </a:solidFill>
              </a:rPr>
              <a:t>Traffic Rules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67F39AF7-CE8E-4DDA-A7F1-6743931A71A8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665994" y="4477718"/>
            <a:ext cx="1026518" cy="513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7642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65"/>
                                      </p:to>
                                    </p:animClr>
                                    <p:animClr clrSpc="rgb" dir="cw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65"/>
                                      </p:to>
                                    </p:animClr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1.11111E-6 L -0.00504 -0.47662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9" y="-237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3.33333E-6 L -0.00278 -0.10625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9" y="-53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20" grpId="0" animBg="1"/>
      <p:bldP spid="22" grpId="0" animBg="1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965618A1-BA61-4856-9A25-86B2DC5B8791}"/>
              </a:ext>
            </a:extLst>
          </p:cNvPr>
          <p:cNvGrpSpPr/>
          <p:nvPr/>
        </p:nvGrpSpPr>
        <p:grpSpPr>
          <a:xfrm>
            <a:off x="1691680" y="2060848"/>
            <a:ext cx="3384376" cy="2160240"/>
            <a:chOff x="2699792" y="2060848"/>
            <a:chExt cx="3384376" cy="2160240"/>
          </a:xfrm>
        </p:grpSpPr>
        <p:cxnSp>
          <p:nvCxnSpPr>
            <p:cNvPr id="3" name="Straight Connector 2">
              <a:extLst>
                <a:ext uri="{FF2B5EF4-FFF2-40B4-BE49-F238E27FC236}">
                  <a16:creationId xmlns:a16="http://schemas.microsoft.com/office/drawing/2014/main" id="{1E081724-B9FD-4E09-921D-FEB5CB3F8F95}"/>
                </a:ext>
              </a:extLst>
            </p:cNvPr>
            <p:cNvCxnSpPr>
              <a:cxnSpLocks/>
            </p:cNvCxnSpPr>
            <p:nvPr/>
          </p:nvCxnSpPr>
          <p:spPr>
            <a:xfrm>
              <a:off x="2987824" y="2060848"/>
              <a:ext cx="0" cy="2160240"/>
            </a:xfrm>
            <a:prstGeom prst="line">
              <a:avLst/>
            </a:prstGeom>
            <a:ln w="28575"/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7680ECDD-147D-491C-B136-DA48200462CF}"/>
                </a:ext>
              </a:extLst>
            </p:cNvPr>
            <p:cNvCxnSpPr>
              <a:cxnSpLocks/>
            </p:cNvCxnSpPr>
            <p:nvPr/>
          </p:nvCxnSpPr>
          <p:spPr>
            <a:xfrm>
              <a:off x="2699792" y="2132856"/>
              <a:ext cx="3384376" cy="0"/>
            </a:xfrm>
            <a:prstGeom prst="line">
              <a:avLst/>
            </a:prstGeom>
            <a:ln w="28575"/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8" name="Title 17">
            <a:extLst>
              <a:ext uri="{FF2B5EF4-FFF2-40B4-BE49-F238E27FC236}">
                <a16:creationId xmlns:a16="http://schemas.microsoft.com/office/drawing/2014/main" id="{30CECE0D-1188-4DFD-B343-4BC3231F1A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7"/>
          </a:xfrm>
        </p:spPr>
        <p:txBody>
          <a:bodyPr/>
          <a:lstStyle/>
          <a:p>
            <a:r>
              <a:rPr lang="en-GB" dirty="0"/>
              <a:t>Tic-Tac-Toe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BC87AD31-8472-4F86-9F19-66E5A6FA233D}"/>
              </a:ext>
            </a:extLst>
          </p:cNvPr>
          <p:cNvCxnSpPr>
            <a:cxnSpLocks/>
          </p:cNvCxnSpPr>
          <p:nvPr/>
        </p:nvCxnSpPr>
        <p:spPr>
          <a:xfrm>
            <a:off x="2915816" y="2060848"/>
            <a:ext cx="0" cy="2160240"/>
          </a:xfrm>
          <a:prstGeom prst="line">
            <a:avLst/>
          </a:prstGeom>
          <a:ln w="28575"/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40AAEA02-7462-4906-9C21-623CCB5DB2E9}"/>
              </a:ext>
            </a:extLst>
          </p:cNvPr>
          <p:cNvCxnSpPr>
            <a:cxnSpLocks/>
          </p:cNvCxnSpPr>
          <p:nvPr/>
        </p:nvCxnSpPr>
        <p:spPr>
          <a:xfrm>
            <a:off x="3851920" y="2060848"/>
            <a:ext cx="0" cy="2160240"/>
          </a:xfrm>
          <a:prstGeom prst="line">
            <a:avLst/>
          </a:prstGeom>
          <a:ln w="28575"/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BCB9F53D-1B2C-4FC0-BBB2-7EBB2E4D1FA5}"/>
              </a:ext>
            </a:extLst>
          </p:cNvPr>
          <p:cNvCxnSpPr>
            <a:cxnSpLocks/>
          </p:cNvCxnSpPr>
          <p:nvPr/>
        </p:nvCxnSpPr>
        <p:spPr>
          <a:xfrm>
            <a:off x="4716016" y="2060848"/>
            <a:ext cx="0" cy="2160240"/>
          </a:xfrm>
          <a:prstGeom prst="line">
            <a:avLst/>
          </a:prstGeom>
          <a:ln w="28575"/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A1349E59-E4B5-429E-86B2-85C40853ECD9}"/>
              </a:ext>
            </a:extLst>
          </p:cNvPr>
          <p:cNvCxnSpPr>
            <a:cxnSpLocks/>
          </p:cNvCxnSpPr>
          <p:nvPr/>
        </p:nvCxnSpPr>
        <p:spPr>
          <a:xfrm>
            <a:off x="1763688" y="2780928"/>
            <a:ext cx="3384376" cy="0"/>
          </a:xfrm>
          <a:prstGeom prst="line">
            <a:avLst/>
          </a:prstGeom>
          <a:ln w="28575"/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90232C5D-2FBE-4623-9571-0E09C7FC2799}"/>
              </a:ext>
            </a:extLst>
          </p:cNvPr>
          <p:cNvCxnSpPr>
            <a:cxnSpLocks/>
          </p:cNvCxnSpPr>
          <p:nvPr/>
        </p:nvCxnSpPr>
        <p:spPr>
          <a:xfrm>
            <a:off x="1691680" y="3501008"/>
            <a:ext cx="3384376" cy="0"/>
          </a:xfrm>
          <a:prstGeom prst="line">
            <a:avLst/>
          </a:prstGeom>
          <a:ln w="28575"/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408E9C4D-9AD5-4203-BABE-25769D63F406}"/>
              </a:ext>
            </a:extLst>
          </p:cNvPr>
          <p:cNvCxnSpPr>
            <a:cxnSpLocks/>
          </p:cNvCxnSpPr>
          <p:nvPr/>
        </p:nvCxnSpPr>
        <p:spPr>
          <a:xfrm>
            <a:off x="1691680" y="4077072"/>
            <a:ext cx="3384376" cy="0"/>
          </a:xfrm>
          <a:prstGeom prst="line">
            <a:avLst/>
          </a:prstGeom>
          <a:ln w="28575"/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id="{76720032-9FCE-438F-AB8B-12BA1EE3427C}"/>
              </a:ext>
            </a:extLst>
          </p:cNvPr>
          <p:cNvSpPr txBox="1"/>
          <p:nvPr/>
        </p:nvSpPr>
        <p:spPr>
          <a:xfrm>
            <a:off x="5868144" y="2404045"/>
            <a:ext cx="252027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Game Rules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Assumption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Prediction</a:t>
            </a:r>
          </a:p>
        </p:txBody>
      </p:sp>
    </p:spTree>
    <p:extLst>
      <p:ext uri="{BB962C8B-B14F-4D97-AF65-F5344CB8AC3E}">
        <p14:creationId xmlns:p14="http://schemas.microsoft.com/office/powerpoint/2010/main" val="637729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230C10-0E78-48DB-BABD-85B5BAC52B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Mathematical Logic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AD20D3-86C8-4076-843D-C6E311E814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Formulae, Theorems</a:t>
            </a:r>
          </a:p>
          <a:p>
            <a:r>
              <a:rPr lang="en-GB" sz="2000" dirty="0"/>
              <a:t>Simple Interest(SI) = P * N * I</a:t>
            </a:r>
          </a:p>
          <a:p>
            <a:pPr marL="0" indent="0" algn="just">
              <a:buNone/>
            </a:pPr>
            <a:r>
              <a:rPr lang="en-GB" sz="2000" dirty="0"/>
              <a:t>    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</a:rPr>
              <a:t>where P is principal amount, N is the number of years, and I the rate of interest.</a:t>
            </a:r>
          </a:p>
          <a:p>
            <a:r>
              <a:rPr lang="en-GB" sz="2000" dirty="0"/>
              <a:t>Given SI=10000. To find N, where P=5000 and I = 20%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accent5">
                    <a:lumMod val="75000"/>
                  </a:schemeClr>
                </a:solidFill>
              </a:rPr>
              <a:t>	P * N * I = SI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accent5">
                    <a:lumMod val="75000"/>
                  </a:schemeClr>
                </a:solidFill>
              </a:rPr>
              <a:t>	N = SI/(P * I)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accent5">
                    <a:lumMod val="75000"/>
                  </a:schemeClr>
                </a:solidFill>
              </a:rPr>
              <a:t>	N = 10000/(5000 * 0.2)   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accent5">
                    <a:lumMod val="75000"/>
                  </a:schemeClr>
                </a:solidFill>
              </a:rPr>
              <a:t>	N= 10000/1000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C00000"/>
                </a:solidFill>
              </a:rPr>
              <a:t>	N = 10 years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809555D-F0DB-4A5E-BD38-5B34BBC6DFEE}"/>
              </a:ext>
            </a:extLst>
          </p:cNvPr>
          <p:cNvSpPr txBox="1"/>
          <p:nvPr/>
        </p:nvSpPr>
        <p:spPr>
          <a:xfrm>
            <a:off x="4572000" y="3789040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I = 20% i.e., 20/100 = 0.2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6898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A349B-E164-4869-B9A6-E0AF55853A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Programming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EE1D62-45C4-4E9F-8ACC-1B0FAE876F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/>
              <a:t>To display text on screen</a:t>
            </a:r>
          </a:p>
          <a:p>
            <a:pPr algn="just"/>
            <a:r>
              <a:rPr lang="en-GB" dirty="0"/>
              <a:t>How am I going to make the computer do that for me</a:t>
            </a:r>
          </a:p>
          <a:p>
            <a:pPr algn="just"/>
            <a:r>
              <a:rPr lang="en-GB" dirty="0"/>
              <a:t>Communicate – with programming language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1876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595791-3A5E-4905-A03C-F6C0531DE8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4B13AC-93B6-412D-B7DF-6CF5FFECB1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To display using Python</a:t>
            </a:r>
          </a:p>
          <a:p>
            <a:r>
              <a:rPr lang="en-GB" dirty="0"/>
              <a:t>Print is used</a:t>
            </a:r>
          </a:p>
          <a:p>
            <a:r>
              <a:rPr lang="en-GB" dirty="0"/>
              <a:t>Syntax:</a:t>
            </a:r>
          </a:p>
          <a:p>
            <a:pPr marL="457200" lvl="1" indent="0">
              <a:buNone/>
            </a:pPr>
            <a:r>
              <a:rPr lang="en-GB" dirty="0"/>
              <a:t>print(“your text goes here”)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Print message to greet your friends with good morning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00B050"/>
                </a:solidFill>
              </a:rPr>
              <a:t>print(“Good Morning”)</a:t>
            </a:r>
          </a:p>
        </p:txBody>
      </p:sp>
    </p:spTree>
    <p:extLst>
      <p:ext uri="{BB962C8B-B14F-4D97-AF65-F5344CB8AC3E}">
        <p14:creationId xmlns:p14="http://schemas.microsoft.com/office/powerpoint/2010/main" val="170154338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purl.org/dc/dcmitype/"/>
    <ds:schemaRef ds:uri="http://www.w3.org/XML/1998/namespace"/>
    <ds:schemaRef ds:uri="http://schemas.openxmlformats.org/package/2006/metadata/core-properties"/>
    <ds:schemaRef ds:uri="303dbf9b-b85b-46a0-94f1-894078c07ec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38186</TotalTime>
  <Words>149</Words>
  <Application>Microsoft Office PowerPoint</Application>
  <PresentationFormat>On-screen Show (4:3)</PresentationFormat>
  <Paragraphs>32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Myriad Pro</vt:lpstr>
      <vt:lpstr>20140311PresentationUWTSDTemplate</vt:lpstr>
      <vt:lpstr>Logic &amp; Critical Thinking</vt:lpstr>
      <vt:lpstr>What is Logic</vt:lpstr>
      <vt:lpstr>PowerPoint Presentation</vt:lpstr>
      <vt:lpstr>Tic-Tac-Toe</vt:lpstr>
      <vt:lpstr>Mathematical Logic</vt:lpstr>
      <vt:lpstr>Programming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Anly ChandraMohan</cp:lastModifiedBy>
  <cp:revision>103</cp:revision>
  <dcterms:created xsi:type="dcterms:W3CDTF">2015-04-14T15:21:28Z</dcterms:created>
  <dcterms:modified xsi:type="dcterms:W3CDTF">2017-10-17T20:53:15Z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