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60" r:id="rId1"/>
  </p:sldMasterIdLst>
  <p:notesMasterIdLst>
    <p:notesMasterId r:id="rId15"/>
  </p:notesMasterIdLst>
  <p:sldIdLst>
    <p:sldId id="256" r:id="rId2"/>
    <p:sldId id="257" r:id="rId3"/>
    <p:sldId id="258" r:id="rId4"/>
    <p:sldId id="260" r:id="rId5"/>
    <p:sldId id="261" r:id="rId6"/>
    <p:sldId id="272" r:id="rId7"/>
    <p:sldId id="263" r:id="rId8"/>
    <p:sldId id="264" r:id="rId9"/>
    <p:sldId id="265" r:id="rId10"/>
    <p:sldId id="266" r:id="rId11"/>
    <p:sldId id="267" r:id="rId12"/>
    <p:sldId id="268" r:id="rId13"/>
    <p:sldId id="269"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13" d="100"/>
          <a:sy n="113" d="100"/>
        </p:scale>
        <p:origin x="-96" y="-21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notesMaster" Target="notesMasters/notesMaster1.xml"/><Relationship Id="rId16" Type="http://schemas.openxmlformats.org/officeDocument/2006/relationships/printerSettings" Target="printerSettings/printerSettings1.bin"/><Relationship Id="rId17" Type="http://schemas.openxmlformats.org/officeDocument/2006/relationships/presProps" Target="presProps.xml"/><Relationship Id="rId18" Type="http://schemas.openxmlformats.org/officeDocument/2006/relationships/viewProps" Target="viewProps.xml"/><Relationship Id="rId19" Type="http://schemas.openxmlformats.org/officeDocument/2006/relationships/theme" Target="theme/theme1.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ECBF2D9-15EB-4241-AADF-36820A0921A9}" type="datetimeFigureOut">
              <a:rPr lang="en-US" smtClean="0"/>
              <a:t>31/03/2019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9F33821-C9DD-3E4F-B3DC-1CD480E8AFAB}" type="slidenum">
              <a:rPr lang="en-US" smtClean="0"/>
              <a:t>‹#›</a:t>
            </a:fld>
            <a:endParaRPr lang="en-US"/>
          </a:p>
        </p:txBody>
      </p:sp>
    </p:spTree>
    <p:extLst>
      <p:ext uri="{BB962C8B-B14F-4D97-AF65-F5344CB8AC3E}">
        <p14:creationId xmlns:p14="http://schemas.microsoft.com/office/powerpoint/2010/main" val="417565080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Good morning.</a:t>
            </a:r>
          </a:p>
          <a:p>
            <a:r>
              <a:rPr lang="en-GB" sz="1200" kern="1200" dirty="0" smtClean="0">
                <a:solidFill>
                  <a:schemeClr val="tx1"/>
                </a:solidFill>
                <a:effectLst/>
                <a:latin typeface="+mn-lt"/>
                <a:ea typeface="+mn-ea"/>
                <a:cs typeface="+mn-cs"/>
              </a:rPr>
              <a:t>My presentation will be looking at the subject of school attendance. It will consider the policies and practices within Wales and the United Kingdom and compare them with Japan. I will report on the various findings of research regarding rewards and punishments linked to attendance and truancy as well as the impact on the learning outcomes of pupils.</a:t>
            </a:r>
          </a:p>
          <a:p>
            <a:r>
              <a:rPr lang="en-GB" sz="1200" kern="1200" dirty="0" smtClean="0">
                <a:solidFill>
                  <a:schemeClr val="tx1"/>
                </a:solidFill>
                <a:effectLst/>
                <a:latin typeface="+mn-lt"/>
                <a:ea typeface="+mn-ea"/>
                <a:cs typeface="+mn-cs"/>
              </a:rPr>
              <a:t>It is worth noting that when using the term ‘truancy’ this refers to children being absent from school without good reason, which is recorded as unauthorised absence by schools. </a:t>
            </a:r>
          </a:p>
          <a:p>
            <a:endParaRPr lang="en-US" dirty="0"/>
          </a:p>
        </p:txBody>
      </p:sp>
      <p:sp>
        <p:nvSpPr>
          <p:cNvPr id="4" name="Slide Number Placeholder 3"/>
          <p:cNvSpPr>
            <a:spLocks noGrp="1"/>
          </p:cNvSpPr>
          <p:nvPr>
            <p:ph type="sldNum" sz="quarter" idx="10"/>
          </p:nvPr>
        </p:nvSpPr>
        <p:spPr/>
        <p:txBody>
          <a:bodyPr/>
          <a:lstStyle/>
          <a:p>
            <a:fld id="{59F33821-C9DD-3E4F-B3DC-1CD480E8AFAB}" type="slidenum">
              <a:rPr lang="en-US" smtClean="0"/>
              <a:t>1</a:t>
            </a:fld>
            <a:endParaRPr lang="en-US"/>
          </a:p>
        </p:txBody>
      </p:sp>
    </p:spTree>
    <p:extLst>
      <p:ext uri="{BB962C8B-B14F-4D97-AF65-F5344CB8AC3E}">
        <p14:creationId xmlns:p14="http://schemas.microsoft.com/office/powerpoint/2010/main" val="20228260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Education Act (1996) states “If a child of compulsory school age who is a registered pupil at a school fails to attend regularly at the school, his parent is guilty of an offence”. Taking this in to consideration it is unsurprising that statutory regulations and guidance exists regarding parenting contracts, parenting orders and fixed penalty notices. However, only non-statutory guidance and strategies exist in regard to assisting “schools and local authorities maintain high levels of school attendance” (Department of Education, 2018) and in supporting “the development of a robust attendance strategy” (Welsh Assembly Government, 2011).</a:t>
            </a:r>
          </a:p>
          <a:p>
            <a:pPr marL="0" marR="0" indent="0" algn="l" defTabSz="4572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This means that individual schools are responsible for creating their own policies, setting their own targets and therefore their own reward/punishment systems as well as local authorities setting their own “wildly different approaches to managing absences across the country” (Robertson, 2018, online). </a:t>
            </a:r>
          </a:p>
          <a:p>
            <a:endParaRPr lang="en-US" dirty="0"/>
          </a:p>
        </p:txBody>
      </p:sp>
      <p:sp>
        <p:nvSpPr>
          <p:cNvPr id="4" name="Slide Number Placeholder 3"/>
          <p:cNvSpPr>
            <a:spLocks noGrp="1"/>
          </p:cNvSpPr>
          <p:nvPr>
            <p:ph type="sldNum" sz="quarter" idx="10"/>
          </p:nvPr>
        </p:nvSpPr>
        <p:spPr/>
        <p:txBody>
          <a:bodyPr/>
          <a:lstStyle/>
          <a:p>
            <a:fld id="{59F33821-C9DD-3E4F-B3DC-1CD480E8AFAB}" type="slidenum">
              <a:rPr lang="en-US" smtClean="0"/>
              <a:t>2</a:t>
            </a:fld>
            <a:endParaRPr lang="en-US"/>
          </a:p>
        </p:txBody>
      </p:sp>
    </p:spTree>
    <p:extLst>
      <p:ext uri="{BB962C8B-B14F-4D97-AF65-F5344CB8AC3E}">
        <p14:creationId xmlns:p14="http://schemas.microsoft.com/office/powerpoint/2010/main" val="37542589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Currently the Government states that local councils will impose a £120 fine, which is halved to £60 if paid within 21 days (UK Government, 2019, online). However, Robinson stated that of 115 councils across England and Wales some issued no fines at all whilst Lancashire issued almost 7000. Very recent figures have revealed that fines increased by 93% in England to almost 223,000 in 2017-18 and that the most common reason was for unauthorised family holiday absence (BBC News, 2019, online). What is unclear is whether imposing more fines was leading to better school attendance in England. Considering the difference in how the separate countries in Britain approach term time holidays it is difficult to compare. In Wales schools can grant up to 10 days absence at the head teachers discretion, in Scotland there are no fines however schools do not usually give permission and in Northern Ireland they are recorded as unauthorised but no fines are given.</a:t>
            </a:r>
          </a:p>
          <a:p>
            <a:endParaRPr lang="en-US" dirty="0"/>
          </a:p>
        </p:txBody>
      </p:sp>
      <p:sp>
        <p:nvSpPr>
          <p:cNvPr id="4" name="Slide Number Placeholder 3"/>
          <p:cNvSpPr>
            <a:spLocks noGrp="1"/>
          </p:cNvSpPr>
          <p:nvPr>
            <p:ph type="sldNum" sz="quarter" idx="10"/>
          </p:nvPr>
        </p:nvSpPr>
        <p:spPr/>
        <p:txBody>
          <a:bodyPr/>
          <a:lstStyle/>
          <a:p>
            <a:fld id="{59F33821-C9DD-3E4F-B3DC-1CD480E8AFAB}" type="slidenum">
              <a:rPr lang="en-US" smtClean="0"/>
              <a:t>3</a:t>
            </a:fld>
            <a:endParaRPr lang="en-US"/>
          </a:p>
        </p:txBody>
      </p:sp>
    </p:spTree>
    <p:extLst>
      <p:ext uri="{BB962C8B-B14F-4D97-AF65-F5344CB8AC3E}">
        <p14:creationId xmlns:p14="http://schemas.microsoft.com/office/powerpoint/2010/main" val="23871567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What is clear is that in a review commissioned by Welsh Government “fining parents for taking children out of school during term time had no effect on overall absence rates in Wales” (53.3%, online). In fact it found that at local authority level there was no apparent relationship between issuing fines and the level of unauthorised absences, rather that levels have increased since fines were introduced in 2013 (Welsh Government, 2018). </a:t>
            </a:r>
          </a:p>
          <a:p>
            <a:r>
              <a:rPr lang="en-GB" sz="1200" kern="1200" dirty="0" smtClean="0">
                <a:solidFill>
                  <a:schemeClr val="tx1"/>
                </a:solidFill>
                <a:effectLst/>
                <a:latin typeface="+mn-lt"/>
                <a:ea typeface="+mn-ea"/>
                <a:cs typeface="+mn-cs"/>
              </a:rPr>
              <a:t>Considering the evidence that is available I would conclude that fining parents for taking their child on holiday during term time is futile, mainly because even when the fine is added to the cost of the holiday it is still likely to be far less than had the holiday been taken during school holidays. And what may be surprising is that 53.5% of all absences in 2017/18 from mainstream primary schools in Wales were because of illness whereas only 0.6% were for agreed family holidays and 10.8% for unauthorised family holidays (Welsh Government, 2018, p2). The figures for secondary schools were 57.7% for illness, 2.4% for agreed holidays and 4.3% for unauthorised holidays. (Welsh Government, 2018, p2).</a:t>
            </a:r>
            <a:r>
              <a:rPr lang="en-GB" dirty="0" smtClean="0">
                <a:effectLst/>
              </a:rPr>
              <a:t> </a:t>
            </a:r>
            <a:endParaRPr lang="en-US" dirty="0"/>
          </a:p>
        </p:txBody>
      </p:sp>
      <p:sp>
        <p:nvSpPr>
          <p:cNvPr id="4" name="Slide Number Placeholder 3"/>
          <p:cNvSpPr>
            <a:spLocks noGrp="1"/>
          </p:cNvSpPr>
          <p:nvPr>
            <p:ph type="sldNum" sz="quarter" idx="10"/>
          </p:nvPr>
        </p:nvSpPr>
        <p:spPr/>
        <p:txBody>
          <a:bodyPr/>
          <a:lstStyle/>
          <a:p>
            <a:fld id="{59F33821-C9DD-3E4F-B3DC-1CD480E8AFAB}" type="slidenum">
              <a:rPr lang="en-US" smtClean="0"/>
              <a:t>4</a:t>
            </a:fld>
            <a:endParaRPr lang="en-US"/>
          </a:p>
        </p:txBody>
      </p:sp>
    </p:spTree>
    <p:extLst>
      <p:ext uri="{BB962C8B-B14F-4D97-AF65-F5344CB8AC3E}">
        <p14:creationId xmlns:p14="http://schemas.microsoft.com/office/powerpoint/2010/main" val="12658947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Links are often made between attendance levels and eligibility to free school meals with the Department for Education (2018) claiming “Pupils eligible for free school meals (FSM) have higher rates of absence from school than other pupils at all ages”. And whilst data from the 3 schools where I am a governor on the attendance panel and therefore regularly scrutinizing the figures doesn’t analyse the correlation between attendance and FSM pupils there are remarkable connections that can be made. 2018 figures from one of the schools shows that despite having 37.6% FSM pupils our attendance for the same year was 94.5%. A school approximately 7 miles away, in a particularly affluent area, had just 3.7% FSM pupils and attendance of 94.2%. Despite having 10 times the amount of FSM pupils we still managed a better attendance record (My Local School, 2019, online). </a:t>
            </a:r>
          </a:p>
          <a:p>
            <a:endParaRPr lang="en-US" dirty="0"/>
          </a:p>
        </p:txBody>
      </p:sp>
      <p:sp>
        <p:nvSpPr>
          <p:cNvPr id="4" name="Slide Number Placeholder 3"/>
          <p:cNvSpPr>
            <a:spLocks noGrp="1"/>
          </p:cNvSpPr>
          <p:nvPr>
            <p:ph type="sldNum" sz="quarter" idx="10"/>
          </p:nvPr>
        </p:nvSpPr>
        <p:spPr/>
        <p:txBody>
          <a:bodyPr/>
          <a:lstStyle/>
          <a:p>
            <a:fld id="{59F33821-C9DD-3E4F-B3DC-1CD480E8AFAB}" type="slidenum">
              <a:rPr lang="en-US" smtClean="0"/>
              <a:t>5</a:t>
            </a:fld>
            <a:endParaRPr lang="en-US"/>
          </a:p>
        </p:txBody>
      </p:sp>
    </p:spTree>
    <p:extLst>
      <p:ext uri="{BB962C8B-B14F-4D97-AF65-F5344CB8AC3E}">
        <p14:creationId xmlns:p14="http://schemas.microsoft.com/office/powerpoint/2010/main" val="12658947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I believe this to be strongly affected by the procedures we currently have in place and here are some of the comments made during our most recent ESTYN inspection last year demonstrating that pupil’s attendance does not have to be affected by their FSM eligibility. </a:t>
            </a:r>
          </a:p>
          <a:p>
            <a:r>
              <a:rPr lang="en-GB" sz="1200" kern="1200" dirty="0" smtClean="0">
                <a:solidFill>
                  <a:schemeClr val="tx1"/>
                </a:solidFill>
                <a:effectLst/>
                <a:latin typeface="+mn-lt"/>
                <a:ea typeface="+mn-ea"/>
                <a:cs typeface="+mn-cs"/>
              </a:rPr>
              <a:t>It is our practice to send home an electronic print out of a child’s attendance at every half term and end of term point. This ensures that parents are fully aware of their child’s level and has proved to be enlightening to some who fail to comprehend that just one day off a fortnight transfers to an attendance level of 90%. And although excellent and improved attendance is celebrated with certificates there are no further reward schemes in place.</a:t>
            </a:r>
          </a:p>
          <a:p>
            <a:endParaRPr lang="en-US" dirty="0"/>
          </a:p>
        </p:txBody>
      </p:sp>
      <p:sp>
        <p:nvSpPr>
          <p:cNvPr id="4" name="Slide Number Placeholder 3"/>
          <p:cNvSpPr>
            <a:spLocks noGrp="1"/>
          </p:cNvSpPr>
          <p:nvPr>
            <p:ph type="sldNum" sz="quarter" idx="10"/>
          </p:nvPr>
        </p:nvSpPr>
        <p:spPr/>
        <p:txBody>
          <a:bodyPr/>
          <a:lstStyle/>
          <a:p>
            <a:fld id="{59F33821-C9DD-3E4F-B3DC-1CD480E8AFAB}" type="slidenum">
              <a:rPr lang="en-US" smtClean="0"/>
              <a:t>6</a:t>
            </a:fld>
            <a:endParaRPr lang="en-US"/>
          </a:p>
        </p:txBody>
      </p:sp>
    </p:spTree>
    <p:extLst>
      <p:ext uri="{BB962C8B-B14F-4D97-AF65-F5344CB8AC3E}">
        <p14:creationId xmlns:p14="http://schemas.microsoft.com/office/powerpoint/2010/main" val="12658947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This is contrary to the practice of many schools that offer considerable incentives. A secondary school in Derbyshire stands by its robust reward system, which offers gift vouchers, prom tickets, driving lessons and even an </a:t>
            </a:r>
            <a:r>
              <a:rPr lang="en-GB" sz="1200" kern="1200" dirty="0" err="1" smtClean="0">
                <a:solidFill>
                  <a:schemeClr val="tx1"/>
                </a:solidFill>
                <a:effectLst/>
                <a:latin typeface="+mn-lt"/>
                <a:ea typeface="+mn-ea"/>
                <a:cs typeface="+mn-cs"/>
              </a:rPr>
              <a:t>Ipad</a:t>
            </a:r>
            <a:r>
              <a:rPr lang="en-GB" sz="1200" kern="1200" dirty="0" smtClean="0">
                <a:solidFill>
                  <a:schemeClr val="tx1"/>
                </a:solidFill>
                <a:effectLst/>
                <a:latin typeface="+mn-lt"/>
                <a:ea typeface="+mn-ea"/>
                <a:cs typeface="+mn-cs"/>
              </a:rPr>
              <a:t> for various behaviours such as effort, attitude, contributions and of course attendance (Anthony </a:t>
            </a:r>
            <a:r>
              <a:rPr lang="en-GB" sz="1200" kern="1200" dirty="0" err="1" smtClean="0">
                <a:solidFill>
                  <a:schemeClr val="tx1"/>
                </a:solidFill>
                <a:effectLst/>
                <a:latin typeface="+mn-lt"/>
                <a:ea typeface="+mn-ea"/>
                <a:cs typeface="+mn-cs"/>
              </a:rPr>
              <a:t>Gell</a:t>
            </a:r>
            <a:r>
              <a:rPr lang="en-GB" sz="1200" kern="1200" dirty="0" smtClean="0">
                <a:solidFill>
                  <a:schemeClr val="tx1"/>
                </a:solidFill>
                <a:effectLst/>
                <a:latin typeface="+mn-lt"/>
                <a:ea typeface="+mn-ea"/>
                <a:cs typeface="+mn-cs"/>
              </a:rPr>
              <a:t> School, 2019). However, according to data for the 2016/17 academic year its overall absence rate was 5.9% compared to the average of 5.4% in all English state-funded schools, whilst its persistent absence rate was 15.8% compared to 13.5% (UK Government, 2019). </a:t>
            </a:r>
          </a:p>
          <a:p>
            <a:r>
              <a:rPr lang="en-GB" sz="1200" kern="1200" dirty="0" smtClean="0">
                <a:solidFill>
                  <a:schemeClr val="tx1"/>
                </a:solidFill>
                <a:effectLst/>
                <a:latin typeface="+mn-lt"/>
                <a:ea typeface="+mn-ea"/>
                <a:cs typeface="+mn-cs"/>
              </a:rPr>
              <a:t>What these facts and figures demonstrate is that free school meals eligibility does not need to impact on attendance and that reward systems often don’t work. With a growing consensus that reward schemes can even be damaging, (George, 2018, online) (Bodkin, 2018, online) my conclusion would be that offering high value rewards does nothing to improve a pupil’s intrinsic drive to want to attend school and achieve. </a:t>
            </a:r>
          </a:p>
          <a:p>
            <a:pPr marL="0" marR="0" indent="0" algn="l" defTabSz="4572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ESTYN (2015, p18) suggests “schools develop incentive systems that reward improved or full attendance over a rolling period, such as five weeks at a time. This allows all pupils to continue to aim for high attendance, because after any period of absence their target can be set again” but they recommend employing common strategies, with consistent attention to a variety rather than one in particular. And herein lies the difficulty. Different schools, with different pupil characteristics, with varying levels of deprivation, medical needs, special educational needs and so on, don’t fit one particular model. And whilst it was my initial thought that the Government should be providing clear policies, in hindsight these will only be effective for some provisions, detrimental for others. Guidance, on-going research and constant monitoring would appear to be the only way in which schools can be effective in improving attendance. </a:t>
            </a:r>
          </a:p>
          <a:p>
            <a:endParaRPr lang="en-US" dirty="0"/>
          </a:p>
        </p:txBody>
      </p:sp>
      <p:sp>
        <p:nvSpPr>
          <p:cNvPr id="4" name="Slide Number Placeholder 3"/>
          <p:cNvSpPr>
            <a:spLocks noGrp="1"/>
          </p:cNvSpPr>
          <p:nvPr>
            <p:ph type="sldNum" sz="quarter" idx="10"/>
          </p:nvPr>
        </p:nvSpPr>
        <p:spPr/>
        <p:txBody>
          <a:bodyPr/>
          <a:lstStyle/>
          <a:p>
            <a:fld id="{59F33821-C9DD-3E4F-B3DC-1CD480E8AFAB}" type="slidenum">
              <a:rPr lang="en-US" smtClean="0"/>
              <a:t>7</a:t>
            </a:fld>
            <a:endParaRPr lang="en-US"/>
          </a:p>
        </p:txBody>
      </p:sp>
    </p:spTree>
    <p:extLst>
      <p:ext uri="{BB962C8B-B14F-4D97-AF65-F5344CB8AC3E}">
        <p14:creationId xmlns:p14="http://schemas.microsoft.com/office/powerpoint/2010/main" val="12658947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I would now like to touch briefly on the link between absence and attainment. In research carried out in 2016 The Department for Education (2016, p4) found that “as overall absence levels increase the average percentage of pupils achieving different levels of attainment at the end of KS2 and KS4 decreases”. However when they looked at the reasons for absence, it could not offer any further links. In other words, regardless of the cause for missing school a child is less likely to achieve. This backs up my belief that whether authorised or not, due to illness or holidays, an absence is an absence. </a:t>
            </a:r>
          </a:p>
          <a:p>
            <a:r>
              <a:rPr lang="en-GB" sz="1200" kern="1200" dirty="0" smtClean="0">
                <a:solidFill>
                  <a:schemeClr val="tx1"/>
                </a:solidFill>
                <a:effectLst/>
                <a:latin typeface="+mn-lt"/>
                <a:ea typeface="+mn-ea"/>
                <a:cs typeface="+mn-cs"/>
              </a:rPr>
              <a:t>Detailed findings of the research included that at the end of KS2 “pupils with no absences are 1.3 times more likely to achieve level 4 or above, and 3.1 times more likely to achieve level 5 or above, than pupils that missed 10-15 per cent of all sessions” (Department for Education, 2016, p12) and at KS4 “pupils with no absence are 2.2 times more likely to achieve 5 or more GCSEs or equivalent at grades A*-C including English and mathematics and 4.7 times more likely to achieve the English Baccalaureate than pupils missing 10-15 per cent of KS4 sessions” (Department for Education, 2016, p16).</a:t>
            </a:r>
          </a:p>
          <a:p>
            <a:endParaRPr lang="en-US" dirty="0"/>
          </a:p>
        </p:txBody>
      </p:sp>
      <p:sp>
        <p:nvSpPr>
          <p:cNvPr id="4" name="Slide Number Placeholder 3"/>
          <p:cNvSpPr>
            <a:spLocks noGrp="1"/>
          </p:cNvSpPr>
          <p:nvPr>
            <p:ph type="sldNum" sz="quarter" idx="10"/>
          </p:nvPr>
        </p:nvSpPr>
        <p:spPr/>
        <p:txBody>
          <a:bodyPr/>
          <a:lstStyle/>
          <a:p>
            <a:fld id="{59F33821-C9DD-3E4F-B3DC-1CD480E8AFAB}" type="slidenum">
              <a:rPr lang="en-US" smtClean="0"/>
              <a:t>8</a:t>
            </a:fld>
            <a:endParaRPr lang="en-US"/>
          </a:p>
        </p:txBody>
      </p:sp>
    </p:spTree>
    <p:extLst>
      <p:ext uri="{BB962C8B-B14F-4D97-AF65-F5344CB8AC3E}">
        <p14:creationId xmlns:p14="http://schemas.microsoft.com/office/powerpoint/2010/main" val="12658947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Similar research in Wales has found that whilst 94% of pupils with no absence achieved the Foundation Phase Indicators (FPI), only 43.3% of pupils missing between 30 and 50% of sessions did. Similarly, of pupils with full attendance 94.1% reached the Core Subject Indicators (CSI) at KS2 whereas this was only 57.6% with 30 to 50% absence. Unfortunately the further through school a child progresses the more absence affects attainment. With under 4% absence 91.8% achieve CSI at KS3 whilst when over half of sessions are missed this falls to just 42.2%. And even more significant is that at KS4 and under 4% absence 74.8% achieve the level 2 threshold but for those with over 50% absence the success rate is only 7.5% (Welsh Government, 2017, p29-31).</a:t>
            </a:r>
          </a:p>
          <a:p>
            <a:endParaRPr lang="en-US" dirty="0"/>
          </a:p>
        </p:txBody>
      </p:sp>
      <p:sp>
        <p:nvSpPr>
          <p:cNvPr id="4" name="Slide Number Placeholder 3"/>
          <p:cNvSpPr>
            <a:spLocks noGrp="1"/>
          </p:cNvSpPr>
          <p:nvPr>
            <p:ph type="sldNum" sz="quarter" idx="10"/>
          </p:nvPr>
        </p:nvSpPr>
        <p:spPr/>
        <p:txBody>
          <a:bodyPr/>
          <a:lstStyle/>
          <a:p>
            <a:fld id="{59F33821-C9DD-3E4F-B3DC-1CD480E8AFAB}" type="slidenum">
              <a:rPr lang="en-US" smtClean="0"/>
              <a:t>9</a:t>
            </a:fld>
            <a:endParaRPr lang="en-US"/>
          </a:p>
        </p:txBody>
      </p:sp>
    </p:spTree>
    <p:extLst>
      <p:ext uri="{BB962C8B-B14F-4D97-AF65-F5344CB8AC3E}">
        <p14:creationId xmlns:p14="http://schemas.microsoft.com/office/powerpoint/2010/main" val="6623134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On the other side of the world however is Japan. Renowned for its education system that consistently ranks as a top performing country according to the Organisation for Economic Co-operation and Development (OECD), with reasons including the combination of a hard work ethic, access to technological resources and extracurricular activities (Fair Reporters, 2015). With a school system that includes nine years of compulsory education, from age 6 to 15, it is enlightening to discover that 98.1% go on to high school and despite over 50% of graduates passing university entrance exams 97% of graduates immediately seek work and are able to secure employment (Nippon, 2016, online).</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Results from OECD (2016, p5) found that “Student truancy is less of a problem in Japan than in other PISA-participating countries/economies. On average across OECD countries, 20% of students reported that they had skipped one day of school or more in the two weeks prior to the PISA test; in Japan, 2% of students so reported” compared to the United Kingdom, as a whole, where 25% of students reported missing a days school, whilst Wales reports a staggering 35%. Even more worrying is the UK rise between 2012 and 2015 of 8% which signals that “students’ engagement with school has deteriorated during that period” (OECD, 2016, p7).</a:t>
            </a:r>
          </a:p>
          <a:p>
            <a:endParaRPr lang="en-US" dirty="0"/>
          </a:p>
        </p:txBody>
      </p:sp>
      <p:sp>
        <p:nvSpPr>
          <p:cNvPr id="4" name="Slide Number Placeholder 3"/>
          <p:cNvSpPr>
            <a:spLocks noGrp="1"/>
          </p:cNvSpPr>
          <p:nvPr>
            <p:ph type="sldNum" sz="quarter" idx="10"/>
          </p:nvPr>
        </p:nvSpPr>
        <p:spPr/>
        <p:txBody>
          <a:bodyPr/>
          <a:lstStyle/>
          <a:p>
            <a:fld id="{59F33821-C9DD-3E4F-B3DC-1CD480E8AFAB}" type="slidenum">
              <a:rPr lang="en-US" smtClean="0"/>
              <a:t>10</a:t>
            </a:fld>
            <a:endParaRPr lang="en-US"/>
          </a:p>
        </p:txBody>
      </p:sp>
    </p:spTree>
    <p:extLst>
      <p:ext uri="{BB962C8B-B14F-4D97-AF65-F5344CB8AC3E}">
        <p14:creationId xmlns:p14="http://schemas.microsoft.com/office/powerpoint/2010/main" val="33276126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In order to understand the wide disparity between attendance levels in Japan and the UK it is important to recognise the different attitudes and approaches. In a speech delivered by MP Nick Gibb at the Education Reform Summit in 2015, the Schools Minister answered the very broad question of ‘What is the purpose of education?’ His response was that “Education is the engine of our economy, it is the foundation of our culture, and it’s an essential preparation for adult life” (Gibb, 2015). He went on to describe the 3 objectives he believed to be at the heart of the education system, economy, culture and preparation for adult life. Whilst the Welsh Government are currently introducing a new curriculum that will provide children with “an ambition to make the most of their potential, lay the foundation for a lifetime of learning and achievement, and equipping them with the right skills for a changing world” (Welsh Government, 2017, p42). These comments say to me that citizens have a duty to their country, its economy and its success.</a:t>
            </a:r>
          </a:p>
          <a:p>
            <a:r>
              <a:rPr lang="en-GB" sz="1200" kern="1200" dirty="0" smtClean="0">
                <a:solidFill>
                  <a:schemeClr val="tx1"/>
                </a:solidFill>
                <a:effectLst/>
                <a:latin typeface="+mn-lt"/>
                <a:ea typeface="+mn-ea"/>
                <a:cs typeface="+mn-cs"/>
              </a:rPr>
              <a:t>These aims differ greatly form the Japanese model which states that “Education must be provided with the aim of fully developing the individual character, as we </a:t>
            </a:r>
            <a:r>
              <a:rPr lang="en-GB" sz="1200" kern="1200" dirty="0" err="1" smtClean="0">
                <a:solidFill>
                  <a:schemeClr val="tx1"/>
                </a:solidFill>
                <a:effectLst/>
                <a:latin typeface="+mn-lt"/>
                <a:ea typeface="+mn-ea"/>
                <a:cs typeface="+mn-cs"/>
              </a:rPr>
              <a:t>endeavor</a:t>
            </a:r>
            <a:r>
              <a:rPr lang="en-GB" sz="1200" kern="1200" dirty="0" smtClean="0">
                <a:solidFill>
                  <a:schemeClr val="tx1"/>
                </a:solidFill>
                <a:effectLst/>
                <a:latin typeface="+mn-lt"/>
                <a:ea typeface="+mn-ea"/>
                <a:cs typeface="+mn-cs"/>
              </a:rPr>
              <a:t> to cultivate a people that is sound in mind and body and imbued with the qualities that are necessary in the people who make up a peaceful and democratic nation and society” (MEXT, 2019, online). The Japanese Ministry of Education, Culture, Sports, Science and Technology (MEXT) are responding to non- attendance by “(1) enhancing emotional education and achieving easy-to-understand lessons and enjoyable schools, (2) improving the quality of teachers, and (3) enhancing the education counselling system” (MEXT, 2010, p9). It is clear that Japan’s solution isn’t fining parents or rewarding children in response to attendance levels, it has a sustained cultural belief that failings are due to the system not the pupils or their parents, and in opposition to the UK, that the country has a duty towards its citizens and not the other way around.</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9F33821-C9DD-3E4F-B3DC-1CD480E8AFAB}" type="slidenum">
              <a:rPr lang="en-US" smtClean="0"/>
              <a:t>11</a:t>
            </a:fld>
            <a:endParaRPr lang="en-US"/>
          </a:p>
        </p:txBody>
      </p:sp>
    </p:spTree>
    <p:extLst>
      <p:ext uri="{BB962C8B-B14F-4D97-AF65-F5344CB8AC3E}">
        <p14:creationId xmlns:p14="http://schemas.microsoft.com/office/powerpoint/2010/main" val="17950698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OECD declares that Japan “relies on the high-priority it places on education and on its holistic model of education” (OECD, 2018, p3). Japan’s youth grow up surrounded by the mind-set that everyone can achieve, but it takes hard work. Moral standards and student motivation is therefore high. This consequently ensures a high level of school attendance. Japanese students are “expected to succeed, subject to the right amount of effort, perseverance and self-discipline” (OECD, 2018, p35) and therefore understand that their efforts will pay off when they reach adulthood. </a:t>
            </a:r>
          </a:p>
          <a:p>
            <a:endParaRPr lang="en-US" dirty="0"/>
          </a:p>
        </p:txBody>
      </p:sp>
      <p:sp>
        <p:nvSpPr>
          <p:cNvPr id="4" name="Slide Number Placeholder 3"/>
          <p:cNvSpPr>
            <a:spLocks noGrp="1"/>
          </p:cNvSpPr>
          <p:nvPr>
            <p:ph type="sldNum" sz="quarter" idx="10"/>
          </p:nvPr>
        </p:nvSpPr>
        <p:spPr/>
        <p:txBody>
          <a:bodyPr/>
          <a:lstStyle/>
          <a:p>
            <a:fld id="{59F33821-C9DD-3E4F-B3DC-1CD480E8AFAB}" type="slidenum">
              <a:rPr lang="en-US" smtClean="0"/>
              <a:t>12</a:t>
            </a:fld>
            <a:endParaRPr lang="en-US"/>
          </a:p>
        </p:txBody>
      </p:sp>
    </p:spTree>
    <p:extLst>
      <p:ext uri="{BB962C8B-B14F-4D97-AF65-F5344CB8AC3E}">
        <p14:creationId xmlns:p14="http://schemas.microsoft.com/office/powerpoint/2010/main" val="12658947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I suggest that this is what is missing in Wales and Britain as a whole. But can this be changed by three system goals, twelve strategic priorities and five policy principles as suggested by The Department of Education (2016, online) or by 4 purposes, 6 areas of learning and experience, 3 cross curricular responsibilities and new assessment arrangements of a new curriculum in Wales (Welsh Government, 2017, online)?</a:t>
            </a:r>
          </a:p>
          <a:p>
            <a:r>
              <a:rPr lang="en-GB" sz="1200" kern="1200" dirty="0" smtClean="0">
                <a:solidFill>
                  <a:schemeClr val="tx1"/>
                </a:solidFill>
                <a:effectLst/>
                <a:latin typeface="+mn-lt"/>
                <a:ea typeface="+mn-ea"/>
                <a:cs typeface="+mn-cs"/>
              </a:rPr>
              <a:t>Our children, and too often their parents, fail to realise the link between school engagement with success and happiness in adult life let alone the link between school attendance and achievement. And whilst we may learn a thing or two from countries where attendance and achievement are higher, and Governments do what they feel is required to overhaul the failings of the current systems it is unlikely that they will have an immediate effect. And that is the point, Japan’s educational achievement isn’t a new concept, its been built on for years. But with such turbulent and changeable political input I doubt Wales will ever accomplish similar success.</a:t>
            </a:r>
          </a:p>
          <a:p>
            <a:r>
              <a:rPr lang="en-GB" sz="1200" kern="1200" dirty="0" smtClean="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59F33821-C9DD-3E4F-B3DC-1CD480E8AFAB}" type="slidenum">
              <a:rPr lang="en-US" smtClean="0"/>
              <a:t>13</a:t>
            </a:fld>
            <a:endParaRPr lang="en-US"/>
          </a:p>
        </p:txBody>
      </p:sp>
    </p:spTree>
    <p:extLst>
      <p:ext uri="{BB962C8B-B14F-4D97-AF65-F5344CB8AC3E}">
        <p14:creationId xmlns:p14="http://schemas.microsoft.com/office/powerpoint/2010/main" val="443598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1" name="Rectangle 10"/>
          <p:cNvSpPr/>
          <p:nvPr/>
        </p:nvSpPr>
        <p:spPr>
          <a:xfrm>
            <a:off x="0" y="3866920"/>
            <a:ext cx="9144000" cy="299108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0" y="0"/>
            <a:ext cx="9144000" cy="386692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1473795" y="5052545"/>
            <a:ext cx="5637010" cy="882119"/>
          </a:xfrm>
        </p:spPr>
        <p:txBody>
          <a:bodyPr>
            <a:normAutofit/>
          </a:bodyPr>
          <a:lstStyle>
            <a:lvl1pPr marL="0" indent="0" algn="l">
              <a:buNone/>
              <a:defRPr sz="22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dirty="0"/>
          </a:p>
        </p:txBody>
      </p:sp>
      <p:sp>
        <p:nvSpPr>
          <p:cNvPr id="4" name="Date Placeholder 3"/>
          <p:cNvSpPr>
            <a:spLocks noGrp="1"/>
          </p:cNvSpPr>
          <p:nvPr>
            <p:ph type="dt" sz="half" idx="10"/>
          </p:nvPr>
        </p:nvSpPr>
        <p:spPr/>
        <p:txBody>
          <a:bodyPr/>
          <a:lstStyle/>
          <a:p>
            <a:fld id="{28E80666-FB37-4B36-9149-507F3B0178E3}" type="datetimeFigureOut">
              <a:rPr lang="en-US" smtClean="0"/>
              <a:pPr/>
              <a:t>31/03/2019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7E63A33-8271-4DD0-9C48-789913D7C115}" type="slidenum">
              <a:rPr lang="en-US" smtClean="0"/>
              <a:pPr/>
              <a:t>‹#›</a:t>
            </a:fld>
            <a:endParaRPr lang="en-US"/>
          </a:p>
        </p:txBody>
      </p:sp>
      <p:sp>
        <p:nvSpPr>
          <p:cNvPr id="2" name="Title 1"/>
          <p:cNvSpPr>
            <a:spLocks noGrp="1"/>
          </p:cNvSpPr>
          <p:nvPr>
            <p:ph type="ctrTitle"/>
          </p:nvPr>
        </p:nvSpPr>
        <p:spPr>
          <a:xfrm>
            <a:off x="817581" y="3132290"/>
            <a:ext cx="7175351" cy="1793167"/>
          </a:xfrm>
          <a:effectLst/>
        </p:spPr>
        <p:txBody>
          <a:bodyPr>
            <a:noAutofit/>
          </a:bodyPr>
          <a:lstStyle>
            <a:lvl1pPr marL="640080" indent="-457200" algn="l">
              <a:defRPr sz="5400"/>
            </a:lvl1pPr>
          </a:lstStyle>
          <a:p>
            <a:r>
              <a:rPr lang="en-GB" smtClean="0"/>
              <a:t>Click to edit Master title style</a:t>
            </a:r>
            <a:endParaRPr lang="en-US" dirty="0"/>
          </a:p>
        </p:txBody>
      </p:sp>
    </p:spTree>
  </p:cSld>
  <p:clrMapOvr>
    <a:masterClrMapping/>
  </p:clrMapOvr>
  <p:timing>
    <p:tnLst>
      <p:par>
        <p:cTn xmlns:p14="http://schemas.microsoft.com/office/powerpoint/2010/mai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28E80666-FB37-4B36-9149-507F3B0178E3}" type="datetimeFigureOut">
              <a:rPr lang="en-US" smtClean="0"/>
              <a:pPr/>
              <a:t>31/03/2019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7E63A33-8271-4DD0-9C48-789913D7C115}" type="slidenum">
              <a:rPr lang="en-US" smtClean="0"/>
              <a:pPr/>
              <a:t>‹#›</a:t>
            </a:fld>
            <a:endParaRPr lang="en-US"/>
          </a:p>
        </p:txBody>
      </p:sp>
      <p:sp>
        <p:nvSpPr>
          <p:cNvPr id="8" name="Title 7"/>
          <p:cNvSpPr>
            <a:spLocks noGrp="1"/>
          </p:cNvSpPr>
          <p:nvPr>
            <p:ph type="title"/>
          </p:nvPr>
        </p:nvSpPr>
        <p:spPr/>
        <p:txBody>
          <a:bodyPr/>
          <a:lstStyle/>
          <a:p>
            <a:r>
              <a:rPr lang="en-GB" smtClean="0"/>
              <a:t>Click to edit Master title style</a:t>
            </a:r>
            <a:endParaRPr lang="en-US"/>
          </a:p>
        </p:txBody>
      </p:sp>
      <p:sp>
        <p:nvSpPr>
          <p:cNvPr id="10" name="Content Placeholder 9"/>
          <p:cNvSpPr>
            <a:spLocks noGrp="1"/>
          </p:cNvSpPr>
          <p:nvPr>
            <p:ph sz="quarter" idx="13"/>
          </p:nvPr>
        </p:nvSpPr>
        <p:spPr>
          <a:xfrm>
            <a:off x="1143000" y="731520"/>
            <a:ext cx="6400800" cy="347472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Tree>
  </p:cSld>
  <p:clrMapOvr>
    <a:masterClrMapping/>
  </p:clrMapOvr>
  <p:timing>
    <p:tnLst>
      <p:par>
        <p:cTn xmlns:p14="http://schemas.microsoft.com/office/powerpoint/2010/mai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033195" y="2172648"/>
            <a:ext cx="5966666" cy="2423346"/>
          </a:xfrm>
          <a:effectLst/>
        </p:spPr>
        <p:txBody>
          <a:bodyPr anchor="b"/>
          <a:lstStyle>
            <a:lvl1pPr algn="r">
              <a:defRPr sz="4600" b="1" cap="none" baseline="0"/>
            </a:lvl1pPr>
          </a:lstStyle>
          <a:p>
            <a:r>
              <a:rPr lang="en-GB" smtClean="0"/>
              <a:t>Click to edit Master title style</a:t>
            </a:r>
            <a:endParaRPr lang="en-US" dirty="0"/>
          </a:p>
        </p:txBody>
      </p:sp>
      <p:sp>
        <p:nvSpPr>
          <p:cNvPr id="3" name="Text Placeholder 2"/>
          <p:cNvSpPr>
            <a:spLocks noGrp="1"/>
          </p:cNvSpPr>
          <p:nvPr>
            <p:ph type="body" idx="1"/>
          </p:nvPr>
        </p:nvSpPr>
        <p:spPr>
          <a:xfrm>
            <a:off x="2022438" y="4607511"/>
            <a:ext cx="5970494" cy="835460"/>
          </a:xfrm>
        </p:spPr>
        <p:txBody>
          <a:bodyPr anchor="t"/>
          <a:lstStyle>
            <a:lvl1pPr marL="0" indent="0" algn="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8E80666-FB37-4B36-9149-507F3B0178E3}" type="datetimeFigureOut">
              <a:rPr lang="en-US" smtClean="0"/>
              <a:pPr/>
              <a:t>31/03/2019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7E63A33-8271-4DD0-9C48-789913D7C115}" type="slidenum">
              <a:rPr lang="en-US" smtClean="0"/>
              <a:pPr/>
              <a:t>‹#›</a:t>
            </a:fld>
            <a:endParaRPr lang="en-US"/>
          </a:p>
        </p:txBody>
      </p:sp>
    </p:spTree>
  </p:cSld>
  <p:clrMapOvr>
    <a:masterClrMapping/>
  </p:clrMapOvr>
  <p:timing>
    <p:tnLst>
      <p:par>
        <p:cTn xmlns:p14="http://schemas.microsoft.com/office/powerpoint/2010/mai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28E80666-FB37-4B36-9149-507F3B0178E3}" type="datetimeFigureOut">
              <a:rPr lang="en-US" smtClean="0"/>
              <a:pPr/>
              <a:t>31/03/2019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7E63A33-8271-4DD0-9C48-789913D7C115}" type="slidenum">
              <a:rPr lang="en-US" smtClean="0"/>
              <a:pPr/>
              <a:t>‹#›</a:t>
            </a:fld>
            <a:endParaRPr lang="en-US"/>
          </a:p>
        </p:txBody>
      </p:sp>
      <p:sp>
        <p:nvSpPr>
          <p:cNvPr id="8" name="Title 7"/>
          <p:cNvSpPr>
            <a:spLocks noGrp="1"/>
          </p:cNvSpPr>
          <p:nvPr>
            <p:ph type="title"/>
          </p:nvPr>
        </p:nvSpPr>
        <p:spPr/>
        <p:txBody>
          <a:bodyPr/>
          <a:lstStyle/>
          <a:p>
            <a:r>
              <a:rPr lang="en-GB" smtClean="0"/>
              <a:t>Click to edit Master title style</a:t>
            </a:r>
            <a:endParaRPr lang="en-US"/>
          </a:p>
        </p:txBody>
      </p:sp>
      <p:sp>
        <p:nvSpPr>
          <p:cNvPr id="9" name="Content Placeholder 8"/>
          <p:cNvSpPr>
            <a:spLocks noGrp="1"/>
          </p:cNvSpPr>
          <p:nvPr>
            <p:ph sz="quarter" idx="13"/>
          </p:nvPr>
        </p:nvSpPr>
        <p:spPr>
          <a:xfrm>
            <a:off x="1142999" y="731519"/>
            <a:ext cx="3346704" cy="347472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11" name="Content Placeholder 10"/>
          <p:cNvSpPr>
            <a:spLocks noGrp="1"/>
          </p:cNvSpPr>
          <p:nvPr>
            <p:ph sz="quarter" idx="14"/>
          </p:nvPr>
        </p:nvSpPr>
        <p:spPr>
          <a:xfrm>
            <a:off x="4645152" y="731520"/>
            <a:ext cx="3346704" cy="347472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Tree>
  </p:cSld>
  <p:clrMapOvr>
    <a:masterClrMapping/>
  </p:clrMapOvr>
  <p:timing>
    <p:tnLst>
      <p:par>
        <p:cTn xmlns:p14="http://schemas.microsoft.com/office/powerpoint/2010/mai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43000"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1156447" y="1400327"/>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4647302"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ctr" defTabSz="914400" rtl="0" eaLnBrk="1" latinLnBrk="0" hangingPunct="1">
              <a:spcBef>
                <a:spcPct val="20000"/>
              </a:spcBef>
              <a:spcAft>
                <a:spcPts val="300"/>
              </a:spcAft>
              <a:buClr>
                <a:schemeClr val="accent6">
                  <a:lumMod val="75000"/>
                </a:schemeClr>
              </a:buClr>
              <a:buSzPct val="130000"/>
              <a:buFont typeface="Georgia" pitchFamily="18" charset="0"/>
              <a:buNone/>
            </a:pPr>
            <a:r>
              <a:rPr lang="en-GB" smtClean="0"/>
              <a:t>Click to edit Master text styles</a:t>
            </a:r>
          </a:p>
        </p:txBody>
      </p:sp>
      <p:sp>
        <p:nvSpPr>
          <p:cNvPr id="6" name="Content Placeholder 5"/>
          <p:cNvSpPr>
            <a:spLocks noGrp="1"/>
          </p:cNvSpPr>
          <p:nvPr>
            <p:ph sz="quarter" idx="4"/>
          </p:nvPr>
        </p:nvSpPr>
        <p:spPr>
          <a:xfrm>
            <a:off x="4645025" y="1399032"/>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28E80666-FB37-4B36-9149-507F3B0178E3}" type="datetimeFigureOut">
              <a:rPr lang="en-US" smtClean="0"/>
              <a:pPr/>
              <a:t>31/03/2019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7E63A33-8271-4DD0-9C48-789913D7C115}" type="slidenum">
              <a:rPr lang="en-US" smtClean="0"/>
              <a:pPr/>
              <a:t>‹#›</a:t>
            </a:fld>
            <a:endParaRPr lang="en-US"/>
          </a:p>
        </p:txBody>
      </p:sp>
      <p:sp>
        <p:nvSpPr>
          <p:cNvPr id="10" name="Title 9"/>
          <p:cNvSpPr>
            <a:spLocks noGrp="1"/>
          </p:cNvSpPr>
          <p:nvPr>
            <p:ph type="title"/>
          </p:nvPr>
        </p:nvSpPr>
        <p:spPr/>
        <p:txBody>
          <a:bodyPr/>
          <a:lstStyle/>
          <a:p>
            <a:r>
              <a:rPr lang="en-GB" smtClean="0"/>
              <a:t>Click to edit Master title style</a:t>
            </a:r>
            <a:endParaRPr lang="en-US" dirty="0"/>
          </a:p>
        </p:txBody>
      </p:sp>
    </p:spTree>
  </p:cSld>
  <p:clrMapOvr>
    <a:masterClrMapping/>
  </p:clrMapOvr>
  <p:timing>
    <p:tnLst>
      <p:par>
        <p:cTn xmlns:p14="http://schemas.microsoft.com/office/powerpoint/2010/mai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28E80666-FB37-4B36-9149-507F3B0178E3}" type="datetimeFigureOut">
              <a:rPr lang="en-US" smtClean="0"/>
              <a:pPr/>
              <a:t>31/03/2019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7E63A33-8271-4DD0-9C48-789913D7C115}" type="slidenum">
              <a:rPr lang="en-US" smtClean="0"/>
              <a:pPr/>
              <a:t>‹#›</a:t>
            </a:fld>
            <a:endParaRPr lang="en-US"/>
          </a:p>
        </p:txBody>
      </p:sp>
    </p:spTree>
  </p:cSld>
  <p:clrMapOvr>
    <a:masterClrMapping/>
  </p:clrMapOvr>
  <p:timing>
    <p:tnLst>
      <p:par>
        <p:cTn xmlns:p14="http://schemas.microsoft.com/office/powerpoint/2010/mai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E80666-FB37-4B36-9149-507F3B0178E3}" type="datetimeFigureOut">
              <a:rPr lang="en-US" smtClean="0"/>
              <a:pPr/>
              <a:t>31/03/2019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7E63A33-8271-4DD0-9C48-789913D7C115}" type="slidenum">
              <a:rPr lang="en-US" smtClean="0"/>
              <a:pPr/>
              <a:t>‹#›</a:t>
            </a:fld>
            <a:endParaRPr lang="en-US"/>
          </a:p>
        </p:txBody>
      </p:sp>
    </p:spTree>
  </p:cSld>
  <p:clrMapOvr>
    <a:masterClrMapping/>
  </p:clrMapOvr>
  <p:timing>
    <p:tnLst>
      <p:par>
        <p:cTn xmlns:p14="http://schemas.microsoft.com/office/powerpoint/2010/mai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095" y="2209800"/>
            <a:ext cx="3636085" cy="1258493"/>
          </a:xfrm>
          <a:effectLst/>
        </p:spPr>
        <p:txBody>
          <a:bodyPr anchor="b">
            <a:noAutofit/>
          </a:bodyPr>
          <a:lstStyle>
            <a:lvl1pPr marL="228600" indent="-228600" algn="l">
              <a:defRPr sz="2800" b="1">
                <a:effectLst/>
              </a:defRPr>
            </a:lvl1pPr>
          </a:lstStyle>
          <a:p>
            <a:r>
              <a:rPr lang="en-GB" smtClean="0"/>
              <a:t>Click to edit Master title style</a:t>
            </a:r>
            <a:endParaRPr lang="en-US" dirty="0"/>
          </a:p>
        </p:txBody>
      </p:sp>
      <p:sp>
        <p:nvSpPr>
          <p:cNvPr id="3" name="Content Placeholder 2"/>
          <p:cNvSpPr>
            <a:spLocks noGrp="1"/>
          </p:cNvSpPr>
          <p:nvPr>
            <p:ph idx="1"/>
          </p:nvPr>
        </p:nvSpPr>
        <p:spPr>
          <a:xfrm>
            <a:off x="4593515" y="731520"/>
            <a:ext cx="4017085" cy="4894730"/>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1075765" y="3497802"/>
            <a:ext cx="3388660" cy="213951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8E80666-FB37-4B36-9149-507F3B0178E3}" type="datetimeFigureOut">
              <a:rPr lang="en-US" smtClean="0"/>
              <a:pPr/>
              <a:t>31/03/2019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7E63A33-8271-4DD0-9C48-789913D7C115}" type="slidenum">
              <a:rPr lang="en-US" smtClean="0"/>
              <a:pPr/>
              <a:t>‹#›</a:t>
            </a:fld>
            <a:endParaRPr lang="en-US"/>
          </a:p>
        </p:txBody>
      </p:sp>
    </p:spTree>
  </p:cSld>
  <p:clrMapOvr>
    <a:masterClrMapping/>
  </p:clrMapOvr>
  <p:timing>
    <p:tnLst>
      <p:par>
        <p:cTn xmlns:p14="http://schemas.microsoft.com/office/powerpoint/2010/mai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4475175" y="1143000"/>
            <a:ext cx="4114800" cy="3127806"/>
          </a:xfrm>
          <a:prstGeom prst="roundRect">
            <a:avLst>
              <a:gd name="adj" fmla="val 4230"/>
            </a:avLst>
          </a:prstGeom>
          <a:solidFill>
            <a:schemeClr val="bg2">
              <a:lumMod val="90000"/>
            </a:schemeClr>
          </a:solidFill>
          <a:effectLst>
            <a:reflection blurRad="4350" stA="23000" endA="300" endPos="28000" dir="5400000" sy="-100000" algn="bl" rotWithShape="0"/>
          </a:effectLst>
          <a:scene3d>
            <a:camera prst="perspectiveContrastingLeftFacing" fov="1800000">
              <a:rot lat="300000" lon="2100000" rev="0"/>
            </a:camera>
            <a:lightRig rig="balanced" dir="t"/>
          </a:scene3d>
          <a:sp3d>
            <a:bevelT w="50800" h="50800"/>
          </a:sp3d>
        </p:spPr>
        <p:txBody>
          <a:bodyPr>
            <a:normAutofit/>
            <a:flatTx/>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877887" y="1010486"/>
            <a:ext cx="3694114" cy="2163020"/>
          </a:xfrm>
        </p:spPr>
        <p:txBody>
          <a:bodyPr anchor="b"/>
          <a:lstStyle>
            <a:lvl1pPr marL="182880" indent="-182880">
              <a:buFont typeface="Georgia" pitchFamily="18" charset="0"/>
              <a:buChar char="*"/>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8E80666-FB37-4B36-9149-507F3B0178E3}" type="datetimeFigureOut">
              <a:rPr lang="en-US" smtClean="0"/>
              <a:pPr/>
              <a:t>31/03/2019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7E63A33-8271-4DD0-9C48-789913D7C115}" type="slidenum">
              <a:rPr lang="en-US" smtClean="0"/>
              <a:pPr/>
              <a:t>‹#›</a:t>
            </a:fld>
            <a:endParaRPr lang="en-US"/>
          </a:p>
        </p:txBody>
      </p:sp>
      <p:sp>
        <p:nvSpPr>
          <p:cNvPr id="2" name="Title 1"/>
          <p:cNvSpPr>
            <a:spLocks noGrp="1"/>
          </p:cNvSpPr>
          <p:nvPr>
            <p:ph type="title"/>
          </p:nvPr>
        </p:nvSpPr>
        <p:spPr>
          <a:xfrm>
            <a:off x="727268" y="4464421"/>
            <a:ext cx="6383538" cy="1143000"/>
          </a:xfrm>
        </p:spPr>
        <p:txBody>
          <a:bodyPr anchor="b">
            <a:noAutofit/>
          </a:bodyPr>
          <a:lstStyle>
            <a:lvl1pPr algn="l">
              <a:defRPr sz="4600" b="1"/>
            </a:lvl1pPr>
          </a:lstStyle>
          <a:p>
            <a:r>
              <a:rPr lang="en-GB" smtClean="0"/>
              <a:t>Click to edit Master title style</a:t>
            </a:r>
            <a:endParaRPr lang="en-US" dirty="0"/>
          </a:p>
        </p:txBody>
      </p:sp>
    </p:spTree>
  </p:cSld>
  <p:clrMapOvr>
    <a:masterClrMapping/>
  </p:clrMapOvr>
  <p:timing>
    <p:tnLst>
      <p:par>
        <p:cTn xmlns:p14="http://schemas.microsoft.com/office/powerpoint/2010/mai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a:xfrm>
            <a:off x="1905000" y="731519"/>
            <a:ext cx="6400800" cy="3474720"/>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28E80666-FB37-4B36-9149-507F3B0178E3}" type="datetimeFigureOut">
              <a:rPr lang="en-US" smtClean="0"/>
              <a:pPr/>
              <a:t>31/03/2019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7E63A33-8271-4DD0-9C48-789913D7C115}" type="slidenum">
              <a:rPr lang="en-US" smtClean="0"/>
              <a:pPr/>
              <a:t>‹#›</a:t>
            </a:fld>
            <a:endParaRPr lang="en-US"/>
          </a:p>
        </p:txBody>
      </p:sp>
    </p:spTree>
  </p:cSld>
  <p:clrMapOvr>
    <a:masterClrMapping/>
  </p:clrMapOvr>
  <p:timing>
    <p:tnLst>
      <p:par>
        <p:cTn xmlns:p14="http://schemas.microsoft.com/office/powerpoint/2010/mai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53758" y="376517"/>
            <a:ext cx="2057400" cy="5238339"/>
          </a:xfrm>
          <a:effectLst/>
        </p:spPr>
        <p:txBody>
          <a:bodyPr vert="eaVert"/>
          <a:lstStyle>
            <a:lvl1pPr algn="l">
              <a:defRPr/>
            </a:lvl1pPr>
          </a:lstStyle>
          <a:p>
            <a:r>
              <a:rPr lang="en-GB" smtClean="0"/>
              <a:t>Click to edit Master title style</a:t>
            </a:r>
            <a:endParaRPr lang="en-US"/>
          </a:p>
        </p:txBody>
      </p:sp>
      <p:sp>
        <p:nvSpPr>
          <p:cNvPr id="3" name="Vertical Text Placeholder 2"/>
          <p:cNvSpPr>
            <a:spLocks noGrp="1"/>
          </p:cNvSpPr>
          <p:nvPr>
            <p:ph type="body" orient="vert" idx="1"/>
          </p:nvPr>
        </p:nvSpPr>
        <p:spPr>
          <a:xfrm>
            <a:off x="3324113" y="731519"/>
            <a:ext cx="4829287" cy="4894729"/>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28E80666-FB37-4B36-9149-507F3B0178E3}" type="datetimeFigureOut">
              <a:rPr lang="en-US" smtClean="0"/>
              <a:pPr/>
              <a:t>31/03/2019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7E63A33-8271-4DD0-9C48-789913D7C115}" type="slidenum">
              <a:rPr lang="en-US" smtClean="0"/>
              <a:pPr/>
              <a:t>‹#›</a:t>
            </a:fld>
            <a:endParaRPr lang="en-US"/>
          </a:p>
        </p:txBody>
      </p:sp>
    </p:spTree>
  </p:cSld>
  <p:clrMapOvr>
    <a:masterClrMapping/>
  </p:clrMapOvr>
  <p:timing>
    <p:tnLst>
      <p:par>
        <p:cTn xmlns:p14="http://schemas.microsoft.com/office/powerpoint/2010/main" id="1" dur="indefinite" restart="never" nodeType="tmRoot"/>
      </p:par>
    </p:tnLst>
  </p:timing>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5105400"/>
            <a:ext cx="9144000" cy="17526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51054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3768304"/>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793289" y="4372168"/>
            <a:ext cx="6512511" cy="1143000"/>
          </a:xfrm>
          <a:prstGeom prst="rect">
            <a:avLst/>
          </a:prstGeom>
          <a:effectLst/>
        </p:spPr>
        <p:txBody>
          <a:bodyPr vert="horz" lIns="91440" tIns="45720" rIns="91440" bIns="45720" rtlCol="0" anchor="t" anchorCtr="0">
            <a:noAutofit/>
          </a:bodyPr>
          <a:lstStyle/>
          <a:p>
            <a:r>
              <a:rPr lang="en-GB" smtClean="0"/>
              <a:t>Click to edit Master title style</a:t>
            </a:r>
            <a:endParaRPr lang="en-US" dirty="0"/>
          </a:p>
        </p:txBody>
      </p:sp>
      <p:sp>
        <p:nvSpPr>
          <p:cNvPr id="3" name="Text Placeholder 2"/>
          <p:cNvSpPr>
            <a:spLocks noGrp="1"/>
          </p:cNvSpPr>
          <p:nvPr>
            <p:ph type="body" idx="1"/>
          </p:nvPr>
        </p:nvSpPr>
        <p:spPr>
          <a:xfrm>
            <a:off x="1143000" y="732260"/>
            <a:ext cx="6400800" cy="347472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6172200" y="6172200"/>
            <a:ext cx="2514600" cy="365125"/>
          </a:xfrm>
          <a:prstGeom prst="rect">
            <a:avLst/>
          </a:prstGeom>
        </p:spPr>
        <p:txBody>
          <a:bodyPr vert="horz" lIns="91440" tIns="45720" rIns="91440" bIns="45720" rtlCol="0" anchor="ctr"/>
          <a:lstStyle>
            <a:lvl1pPr algn="r">
              <a:defRPr sz="1100" b="1">
                <a:solidFill>
                  <a:schemeClr val="tx1">
                    <a:lumMod val="50000"/>
                    <a:lumOff val="50000"/>
                  </a:schemeClr>
                </a:solidFill>
              </a:defRPr>
            </a:lvl1pPr>
          </a:lstStyle>
          <a:p>
            <a:fld id="{28E80666-FB37-4B36-9149-507F3B0178E3}" type="datetimeFigureOut">
              <a:rPr lang="en-US" smtClean="0"/>
              <a:pPr/>
              <a:t>31/03/2019</a:t>
            </a:fld>
            <a:endParaRPr lang="en-US" dirty="0"/>
          </a:p>
        </p:txBody>
      </p:sp>
      <p:sp>
        <p:nvSpPr>
          <p:cNvPr id="5" name="Footer Placeholder 4"/>
          <p:cNvSpPr>
            <a:spLocks noGrp="1"/>
          </p:cNvSpPr>
          <p:nvPr>
            <p:ph type="ftr" sz="quarter" idx="3"/>
          </p:nvPr>
        </p:nvSpPr>
        <p:spPr>
          <a:xfrm>
            <a:off x="457199" y="6172200"/>
            <a:ext cx="3352801" cy="365125"/>
          </a:xfrm>
          <a:prstGeom prst="rect">
            <a:avLst/>
          </a:prstGeom>
        </p:spPr>
        <p:txBody>
          <a:bodyPr vert="horz" lIns="91440" tIns="45720" rIns="91440" bIns="45720" rtlCol="0" anchor="ctr"/>
          <a:lstStyle>
            <a:lvl1pPr algn="l">
              <a:defRPr sz="1100" b="1">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3810000" y="6172200"/>
            <a:ext cx="1828800" cy="365125"/>
          </a:xfrm>
          <a:prstGeom prst="rect">
            <a:avLst/>
          </a:prstGeom>
        </p:spPr>
        <p:txBody>
          <a:bodyPr vert="horz" lIns="91440" tIns="45720" rIns="91440" bIns="45720" rtlCol="0" anchor="ctr"/>
          <a:lstStyle>
            <a:lvl1pPr algn="ctr">
              <a:defRPr sz="1200" b="1">
                <a:solidFill>
                  <a:schemeClr val="tx1">
                    <a:lumMod val="50000"/>
                    <a:lumOff val="50000"/>
                  </a:schemeClr>
                </a:solidFill>
              </a:defRPr>
            </a:lvl1pPr>
          </a:lstStyle>
          <a:p>
            <a:fld id="{D7E63A33-8271-4DD0-9C48-789913D7C115}"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961" r:id="rId1"/>
    <p:sldLayoutId id="2147483962" r:id="rId2"/>
    <p:sldLayoutId id="2147483963" r:id="rId3"/>
    <p:sldLayoutId id="2147483964" r:id="rId4"/>
    <p:sldLayoutId id="2147483965" r:id="rId5"/>
    <p:sldLayoutId id="2147483966" r:id="rId6"/>
    <p:sldLayoutId id="2147483967" r:id="rId7"/>
    <p:sldLayoutId id="2147483968" r:id="rId8"/>
    <p:sldLayoutId id="2147483969" r:id="rId9"/>
    <p:sldLayoutId id="2147483970" r:id="rId10"/>
    <p:sldLayoutId id="2147483971" r:id="rId11"/>
  </p:sldLayoutIdLst>
  <p:timing>
    <p:tnLst>
      <p:par>
        <p:cTn xmlns:p14="http://schemas.microsoft.com/office/powerpoint/2010/main" id="1" dur="indefinite" restart="never" nodeType="tmRoot"/>
      </p:par>
    </p:tnLst>
  </p:timing>
  <p:txStyles>
    <p:titleStyle>
      <a:lvl1pPr marL="320040" indent="-320040" algn="r" defTabSz="914400" rtl="0" eaLnBrk="1" latinLnBrk="0" hangingPunct="1">
        <a:spcBef>
          <a:spcPct val="0"/>
        </a:spcBef>
        <a:buClr>
          <a:schemeClr val="accent6">
            <a:lumMod val="75000"/>
          </a:schemeClr>
        </a:buClr>
        <a:buSzPct val="128000"/>
        <a:buFont typeface="Georgia" pitchFamily="18" charset="0"/>
        <a:buChar char="*"/>
        <a:defRPr sz="46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200" kern="1200">
          <a:solidFill>
            <a:schemeClr val="tx1">
              <a:lumMod val="75000"/>
              <a:lumOff val="25000"/>
            </a:schemeClr>
          </a:solidFill>
          <a:latin typeface="+mn-lt"/>
          <a:ea typeface="+mn-ea"/>
          <a:cs typeface="+mn-cs"/>
        </a:defRPr>
      </a:lvl1pPr>
      <a:lvl2pPr marL="54864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000" kern="1200">
          <a:solidFill>
            <a:schemeClr val="tx1">
              <a:lumMod val="75000"/>
              <a:lumOff val="25000"/>
            </a:schemeClr>
          </a:solidFill>
          <a:latin typeface="+mn-lt"/>
          <a:ea typeface="+mn-ea"/>
          <a:cs typeface="+mn-cs"/>
        </a:defRPr>
      </a:lvl2pPr>
      <a:lvl3pPr marL="822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800" kern="1200">
          <a:solidFill>
            <a:schemeClr val="tx1">
              <a:lumMod val="75000"/>
              <a:lumOff val="25000"/>
            </a:schemeClr>
          </a:solidFill>
          <a:latin typeface="+mn-lt"/>
          <a:ea typeface="+mn-ea"/>
          <a:cs typeface="+mn-cs"/>
        </a:defRPr>
      </a:lvl3pPr>
      <a:lvl4pPr marL="109728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600" kern="1200">
          <a:solidFill>
            <a:schemeClr val="tx1">
              <a:lumMod val="75000"/>
              <a:lumOff val="25000"/>
            </a:schemeClr>
          </a:solidFill>
          <a:latin typeface="+mn-lt"/>
          <a:ea typeface="+mn-ea"/>
          <a:cs typeface="+mn-cs"/>
        </a:defRPr>
      </a:lvl4pPr>
      <a:lvl5pPr marL="138988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5pPr>
      <a:lvl6pPr marL="166420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6pPr>
      <a:lvl7pPr marL="1965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7pPr>
      <a:lvl8pPr marL="22860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8pPr>
      <a:lvl9pPr marL="2587752"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4" Type="http://schemas.openxmlformats.org/officeDocument/2006/relationships/image" Target="../media/image2.png"/><Relationship Id="rId5" Type="http://schemas.openxmlformats.org/officeDocument/2006/relationships/image" Target="../media/image3.png"/><Relationship Id="rId1" Type="http://schemas.openxmlformats.org/officeDocument/2006/relationships/slideLayout" Target="../slideLayouts/slideLayout7.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7.xml"/><Relationship Id="rId3" Type="http://schemas.openxmlformats.org/officeDocument/2006/relationships/image" Target="../media/image4.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4" Type="http://schemas.openxmlformats.org/officeDocument/2006/relationships/image" Target="../media/image6.png"/><Relationship Id="rId1" Type="http://schemas.openxmlformats.org/officeDocument/2006/relationships/slideLayout" Target="../slideLayouts/slideLayout7.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4" Type="http://schemas.openxmlformats.org/officeDocument/2006/relationships/image" Target="../media/image8.jpeg"/><Relationship Id="rId1" Type="http://schemas.openxmlformats.org/officeDocument/2006/relationships/slideLayout" Target="../slideLayouts/slideLayout7.xml"/><Relationship Id="rId2" Type="http://schemas.openxmlformats.org/officeDocument/2006/relationships/notesSlide" Target="../notesSlides/notesSlide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p:txBody>
          <a:bodyPr/>
          <a:lstStyle/>
          <a:p>
            <a:r>
              <a:rPr lang="en-US" dirty="0" smtClean="0">
                <a:latin typeface="Trebuchet MS"/>
                <a:cs typeface="Trebuchet MS"/>
              </a:rPr>
              <a:t>School attendance</a:t>
            </a:r>
          </a:p>
          <a:p>
            <a:pPr algn="r"/>
            <a:r>
              <a:rPr lang="en-US" dirty="0" smtClean="0">
                <a:latin typeface="Trebuchet MS"/>
                <a:cs typeface="Trebuchet MS"/>
              </a:rPr>
              <a:t>Kathryn Davey</a:t>
            </a:r>
            <a:endParaRPr lang="en-US" dirty="0">
              <a:latin typeface="Trebuchet MS"/>
              <a:cs typeface="Trebuchet MS"/>
            </a:endParaRPr>
          </a:p>
        </p:txBody>
      </p:sp>
      <p:sp>
        <p:nvSpPr>
          <p:cNvPr id="3" name="Title 2"/>
          <p:cNvSpPr>
            <a:spLocks noGrp="1"/>
          </p:cNvSpPr>
          <p:nvPr>
            <p:ph type="ctrTitle"/>
          </p:nvPr>
        </p:nvSpPr>
        <p:spPr/>
        <p:txBody>
          <a:bodyPr/>
          <a:lstStyle/>
          <a:p>
            <a:r>
              <a:rPr lang="en-US" dirty="0" smtClean="0"/>
              <a:t>Collaboration or cheating?</a:t>
            </a:r>
            <a:endParaRPr lang="en-US" dirty="0"/>
          </a:p>
        </p:txBody>
      </p:sp>
    </p:spTree>
    <p:extLst>
      <p:ext uri="{BB962C8B-B14F-4D97-AF65-F5344CB8AC3E}">
        <p14:creationId xmlns:p14="http://schemas.microsoft.com/office/powerpoint/2010/main" val="25669916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2173" y="1115390"/>
            <a:ext cx="8150087" cy="4331425"/>
          </a:xfrm>
        </p:spPr>
        <p:txBody>
          <a:bodyPr/>
          <a:lstStyle/>
          <a:p>
            <a:pPr algn="ctr"/>
            <a:r>
              <a:rPr lang="en-GB" dirty="0" smtClean="0">
                <a:effectLst/>
              </a:rPr>
              <a:t>“If </a:t>
            </a:r>
            <a:r>
              <a:rPr lang="en-GB" dirty="0">
                <a:effectLst/>
              </a:rPr>
              <a:t>a child of compulsory school age who is a registered pupil at a school fails to attend regularly at the school, his parent is guilty of an </a:t>
            </a:r>
            <a:r>
              <a:rPr lang="en-GB" dirty="0" smtClean="0">
                <a:effectLst/>
              </a:rPr>
              <a:t>offence”. </a:t>
            </a:r>
            <a:endParaRPr lang="en-US" dirty="0"/>
          </a:p>
        </p:txBody>
      </p:sp>
      <p:sp>
        <p:nvSpPr>
          <p:cNvPr id="4" name="Rectangle 3"/>
          <p:cNvSpPr/>
          <p:nvPr/>
        </p:nvSpPr>
        <p:spPr>
          <a:xfrm>
            <a:off x="6128829" y="6281291"/>
            <a:ext cx="2783560" cy="369332"/>
          </a:xfrm>
          <a:prstGeom prst="rect">
            <a:avLst/>
          </a:prstGeom>
        </p:spPr>
        <p:txBody>
          <a:bodyPr wrap="none">
            <a:spAutoFit/>
          </a:bodyPr>
          <a:lstStyle/>
          <a:p>
            <a:r>
              <a:rPr lang="en-GB" dirty="0"/>
              <a:t>The Education Act (1996) </a:t>
            </a:r>
            <a:endParaRPr lang="en-US" dirty="0"/>
          </a:p>
        </p:txBody>
      </p:sp>
    </p:spTree>
    <p:extLst>
      <p:ext uri="{BB962C8B-B14F-4D97-AF65-F5344CB8AC3E}">
        <p14:creationId xmlns:p14="http://schemas.microsoft.com/office/powerpoint/2010/main" val="31215823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creen Shot 2019-03-31 at 11.05.23.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1546" y="107001"/>
            <a:ext cx="7137400" cy="647700"/>
          </a:xfrm>
          <a:prstGeom prst="rect">
            <a:avLst/>
          </a:prstGeom>
        </p:spPr>
      </p:pic>
      <p:pic>
        <p:nvPicPr>
          <p:cNvPr id="4" name="Picture 3" descr="Screen Shot 2019-03-31 at 11.05.44.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16000" y="951226"/>
            <a:ext cx="7099300" cy="4533900"/>
          </a:xfrm>
          <a:prstGeom prst="rect">
            <a:avLst/>
          </a:prstGeom>
        </p:spPr>
      </p:pic>
      <p:pic>
        <p:nvPicPr>
          <p:cNvPr id="5" name="Picture 4" descr="Screen Shot 2019-03-31 at 11.06.04.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85800" y="5695293"/>
            <a:ext cx="7759700" cy="622300"/>
          </a:xfrm>
          <a:prstGeom prst="rect">
            <a:avLst/>
          </a:prstGeom>
        </p:spPr>
      </p:pic>
      <p:sp>
        <p:nvSpPr>
          <p:cNvPr id="6" name="Rectangle 5"/>
          <p:cNvSpPr/>
          <p:nvPr/>
        </p:nvSpPr>
        <p:spPr>
          <a:xfrm>
            <a:off x="7791179" y="6376527"/>
            <a:ext cx="1308641" cy="369332"/>
          </a:xfrm>
          <a:prstGeom prst="rect">
            <a:avLst/>
          </a:prstGeom>
        </p:spPr>
        <p:txBody>
          <a:bodyPr wrap="square">
            <a:spAutoFit/>
          </a:bodyPr>
          <a:lstStyle/>
          <a:p>
            <a:r>
              <a:rPr lang="en-US" dirty="0" smtClean="0"/>
              <a:t>BBC, 2018. </a:t>
            </a:r>
            <a:endParaRPr lang="en-US" dirty="0"/>
          </a:p>
        </p:txBody>
      </p:sp>
    </p:spTree>
    <p:extLst>
      <p:ext uri="{BB962C8B-B14F-4D97-AF65-F5344CB8AC3E}">
        <p14:creationId xmlns:p14="http://schemas.microsoft.com/office/powerpoint/2010/main" val="36928451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Callout 3"/>
          <p:cNvSpPr/>
          <p:nvPr/>
        </p:nvSpPr>
        <p:spPr>
          <a:xfrm>
            <a:off x="538119" y="581140"/>
            <a:ext cx="5169351" cy="3346941"/>
          </a:xfrm>
          <a:prstGeom prst="wedgeEllipseCallout">
            <a:avLst/>
          </a:prstGeom>
          <a:solidFill>
            <a:schemeClr val="accent2">
              <a:lumMod val="60000"/>
              <a:lumOff val="4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chemeClr val="accent2">
                  <a:lumMod val="60000"/>
                  <a:lumOff val="40000"/>
                </a:schemeClr>
              </a:solidFill>
            </a:endParaRPr>
          </a:p>
        </p:txBody>
      </p:sp>
      <p:sp>
        <p:nvSpPr>
          <p:cNvPr id="5" name="Rectangle 4"/>
          <p:cNvSpPr/>
          <p:nvPr/>
        </p:nvSpPr>
        <p:spPr>
          <a:xfrm>
            <a:off x="1177474" y="1053415"/>
            <a:ext cx="3880852" cy="2677656"/>
          </a:xfrm>
          <a:prstGeom prst="rect">
            <a:avLst/>
          </a:prstGeom>
        </p:spPr>
        <p:txBody>
          <a:bodyPr wrap="square">
            <a:spAutoFit/>
          </a:bodyPr>
          <a:lstStyle/>
          <a:p>
            <a:pPr algn="ctr"/>
            <a:r>
              <a:rPr lang="en-GB" sz="2800" dirty="0" smtClean="0"/>
              <a:t>“Fining </a:t>
            </a:r>
            <a:r>
              <a:rPr lang="en-GB" sz="2800" dirty="0"/>
              <a:t>parents for taking children out of school during term time had no effect on overall absence rates in </a:t>
            </a:r>
            <a:r>
              <a:rPr lang="en-GB" sz="2800" dirty="0" smtClean="0"/>
              <a:t>Wales”.</a:t>
            </a:r>
            <a:endParaRPr lang="en-US" sz="2800" dirty="0"/>
          </a:p>
        </p:txBody>
      </p:sp>
      <p:sp>
        <p:nvSpPr>
          <p:cNvPr id="6" name="Rectangle 5"/>
          <p:cNvSpPr/>
          <p:nvPr/>
        </p:nvSpPr>
        <p:spPr>
          <a:xfrm>
            <a:off x="127563" y="105903"/>
            <a:ext cx="2323811" cy="369332"/>
          </a:xfrm>
          <a:prstGeom prst="rect">
            <a:avLst/>
          </a:prstGeom>
        </p:spPr>
        <p:txBody>
          <a:bodyPr wrap="none">
            <a:spAutoFit/>
          </a:bodyPr>
          <a:lstStyle/>
          <a:p>
            <a:r>
              <a:rPr lang="en-GB" dirty="0"/>
              <a:t>Contact Group, 2018</a:t>
            </a:r>
            <a:r>
              <a:rPr lang="en-GB" dirty="0"/>
              <a:t> </a:t>
            </a:r>
            <a:endParaRPr lang="en-US" dirty="0"/>
          </a:p>
        </p:txBody>
      </p:sp>
      <p:graphicFrame>
        <p:nvGraphicFramePr>
          <p:cNvPr id="7" name="Table 6"/>
          <p:cNvGraphicFramePr>
            <a:graphicFrameLocks noGrp="1"/>
          </p:cNvGraphicFramePr>
          <p:nvPr>
            <p:extLst>
              <p:ext uri="{D42A27DB-BD31-4B8C-83A1-F6EECF244321}">
                <p14:modId xmlns:p14="http://schemas.microsoft.com/office/powerpoint/2010/main" val="1868135908"/>
              </p:ext>
            </p:extLst>
          </p:nvPr>
        </p:nvGraphicFramePr>
        <p:xfrm>
          <a:off x="2207561" y="4639060"/>
          <a:ext cx="6633895" cy="1769726"/>
        </p:xfrm>
        <a:graphic>
          <a:graphicData uri="http://schemas.openxmlformats.org/drawingml/2006/table">
            <a:tbl>
              <a:tblPr firstRow="1" bandRow="1">
                <a:tableStyleId>{5C22544A-7EE6-4342-B048-85BDC9FD1C3A}</a:tableStyleId>
              </a:tblPr>
              <a:tblGrid>
                <a:gridCol w="1612734"/>
                <a:gridCol w="1431754"/>
                <a:gridCol w="1931998"/>
                <a:gridCol w="1657409"/>
              </a:tblGrid>
              <a:tr h="370840">
                <a:tc>
                  <a:txBody>
                    <a:bodyPr/>
                    <a:lstStyle/>
                    <a:p>
                      <a:endParaRPr lang="en-US" dirty="0"/>
                    </a:p>
                  </a:txBody>
                  <a:tcPr>
                    <a:solidFill>
                      <a:schemeClr val="accent2">
                        <a:lumMod val="75000"/>
                      </a:schemeClr>
                    </a:solidFill>
                  </a:tcPr>
                </a:tc>
                <a:tc>
                  <a:txBody>
                    <a:bodyPr/>
                    <a:lstStyle/>
                    <a:p>
                      <a:r>
                        <a:rPr lang="en-US" dirty="0" smtClean="0"/>
                        <a:t>Illness</a:t>
                      </a:r>
                      <a:endParaRPr lang="en-US" dirty="0"/>
                    </a:p>
                  </a:txBody>
                  <a:tcPr>
                    <a:solidFill>
                      <a:schemeClr val="accent2">
                        <a:lumMod val="75000"/>
                      </a:schemeClr>
                    </a:solidFill>
                  </a:tcPr>
                </a:tc>
                <a:tc>
                  <a:txBody>
                    <a:bodyPr/>
                    <a:lstStyle/>
                    <a:p>
                      <a:r>
                        <a:rPr lang="en-US" dirty="0" err="1" smtClean="0"/>
                        <a:t>Authorised</a:t>
                      </a:r>
                      <a:r>
                        <a:rPr lang="en-US" dirty="0" smtClean="0"/>
                        <a:t> holidays</a:t>
                      </a:r>
                      <a:endParaRPr lang="en-US" dirty="0"/>
                    </a:p>
                  </a:txBody>
                  <a:tcPr>
                    <a:solidFill>
                      <a:schemeClr val="accent2">
                        <a:lumMod val="75000"/>
                      </a:schemeClr>
                    </a:solidFill>
                  </a:tcPr>
                </a:tc>
                <a:tc>
                  <a:txBody>
                    <a:bodyPr/>
                    <a:lstStyle/>
                    <a:p>
                      <a:r>
                        <a:rPr lang="en-US" dirty="0" err="1" smtClean="0"/>
                        <a:t>Unauthorised</a:t>
                      </a:r>
                      <a:r>
                        <a:rPr lang="en-US" dirty="0" smtClean="0"/>
                        <a:t> holidays</a:t>
                      </a:r>
                      <a:endParaRPr lang="en-US" dirty="0"/>
                    </a:p>
                  </a:txBody>
                  <a:tcPr>
                    <a:solidFill>
                      <a:schemeClr val="accent2">
                        <a:lumMod val="75000"/>
                      </a:schemeClr>
                    </a:solidFill>
                  </a:tcPr>
                </a:tc>
              </a:tr>
              <a:tr h="513482">
                <a:tc>
                  <a:txBody>
                    <a:bodyPr/>
                    <a:lstStyle/>
                    <a:p>
                      <a:r>
                        <a:rPr lang="en-US" dirty="0" smtClean="0"/>
                        <a:t>Primary</a:t>
                      </a:r>
                      <a:endParaRPr lang="en-US" dirty="0"/>
                    </a:p>
                  </a:txBody>
                  <a:tcPr>
                    <a:solidFill>
                      <a:schemeClr val="accent2">
                        <a:lumMod val="20000"/>
                        <a:lumOff val="80000"/>
                      </a:schemeClr>
                    </a:solidFill>
                  </a:tcPr>
                </a:tc>
                <a:tc>
                  <a:txBody>
                    <a:bodyPr/>
                    <a:lstStyle/>
                    <a:p>
                      <a:r>
                        <a:rPr lang="en-US" dirty="0" smtClean="0"/>
                        <a:t>53.3%</a:t>
                      </a:r>
                      <a:endParaRPr lang="en-US" dirty="0"/>
                    </a:p>
                  </a:txBody>
                  <a:tcPr>
                    <a:solidFill>
                      <a:schemeClr val="accent2">
                        <a:lumMod val="20000"/>
                        <a:lumOff val="80000"/>
                      </a:schemeClr>
                    </a:solidFill>
                  </a:tcPr>
                </a:tc>
                <a:tc>
                  <a:txBody>
                    <a:bodyPr/>
                    <a:lstStyle/>
                    <a:p>
                      <a:r>
                        <a:rPr lang="en-US" dirty="0" smtClean="0"/>
                        <a:t>0.6%</a:t>
                      </a:r>
                      <a:endParaRPr lang="en-US" dirty="0"/>
                    </a:p>
                  </a:txBody>
                  <a:tcPr>
                    <a:solidFill>
                      <a:schemeClr val="accent2">
                        <a:lumMod val="20000"/>
                        <a:lumOff val="80000"/>
                      </a:schemeClr>
                    </a:solidFill>
                  </a:tcPr>
                </a:tc>
                <a:tc>
                  <a:txBody>
                    <a:bodyPr/>
                    <a:lstStyle/>
                    <a:p>
                      <a:r>
                        <a:rPr lang="en-US" dirty="0" smtClean="0"/>
                        <a:t>10.8%</a:t>
                      </a:r>
                      <a:endParaRPr lang="en-US" dirty="0"/>
                    </a:p>
                  </a:txBody>
                  <a:tcPr>
                    <a:solidFill>
                      <a:schemeClr val="accent2">
                        <a:lumMod val="20000"/>
                        <a:lumOff val="80000"/>
                      </a:schemeClr>
                    </a:solidFill>
                  </a:tcPr>
                </a:tc>
              </a:tr>
              <a:tr h="616164">
                <a:tc>
                  <a:txBody>
                    <a:bodyPr/>
                    <a:lstStyle/>
                    <a:p>
                      <a:r>
                        <a:rPr lang="en-US" dirty="0" smtClean="0"/>
                        <a:t>Secondary</a:t>
                      </a:r>
                      <a:endParaRPr lang="en-US" dirty="0"/>
                    </a:p>
                  </a:txBody>
                  <a:tcPr>
                    <a:solidFill>
                      <a:schemeClr val="accent2">
                        <a:lumMod val="20000"/>
                        <a:lumOff val="80000"/>
                      </a:schemeClr>
                    </a:solidFill>
                  </a:tcPr>
                </a:tc>
                <a:tc>
                  <a:txBody>
                    <a:bodyPr/>
                    <a:lstStyle/>
                    <a:p>
                      <a:r>
                        <a:rPr lang="en-US" dirty="0" smtClean="0"/>
                        <a:t>57.7%</a:t>
                      </a:r>
                      <a:endParaRPr lang="en-US" dirty="0"/>
                    </a:p>
                  </a:txBody>
                  <a:tcPr>
                    <a:solidFill>
                      <a:schemeClr val="accent2">
                        <a:lumMod val="20000"/>
                        <a:lumOff val="80000"/>
                      </a:schemeClr>
                    </a:solidFill>
                  </a:tcPr>
                </a:tc>
                <a:tc>
                  <a:txBody>
                    <a:bodyPr/>
                    <a:lstStyle/>
                    <a:p>
                      <a:r>
                        <a:rPr lang="en-US" dirty="0" smtClean="0"/>
                        <a:t>2.4%</a:t>
                      </a:r>
                      <a:endParaRPr lang="en-US" dirty="0"/>
                    </a:p>
                  </a:txBody>
                  <a:tcPr>
                    <a:solidFill>
                      <a:schemeClr val="accent2">
                        <a:lumMod val="20000"/>
                        <a:lumOff val="80000"/>
                      </a:schemeClr>
                    </a:solidFill>
                  </a:tcPr>
                </a:tc>
                <a:tc>
                  <a:txBody>
                    <a:bodyPr/>
                    <a:lstStyle/>
                    <a:p>
                      <a:r>
                        <a:rPr lang="en-US" dirty="0" smtClean="0"/>
                        <a:t>4.3%</a:t>
                      </a:r>
                      <a:endParaRPr lang="en-US" dirty="0"/>
                    </a:p>
                  </a:txBody>
                  <a:tcPr>
                    <a:solidFill>
                      <a:schemeClr val="accent2">
                        <a:lumMod val="20000"/>
                        <a:lumOff val="80000"/>
                      </a:schemeClr>
                    </a:solidFill>
                  </a:tcPr>
                </a:tc>
              </a:tr>
            </a:tbl>
          </a:graphicData>
        </a:graphic>
      </p:graphicFrame>
      <p:sp>
        <p:nvSpPr>
          <p:cNvPr id="8" name="Rectangle 7"/>
          <p:cNvSpPr/>
          <p:nvPr/>
        </p:nvSpPr>
        <p:spPr>
          <a:xfrm>
            <a:off x="6381743" y="6449096"/>
            <a:ext cx="2762257" cy="369332"/>
          </a:xfrm>
          <a:prstGeom prst="rect">
            <a:avLst/>
          </a:prstGeom>
        </p:spPr>
        <p:txBody>
          <a:bodyPr wrap="none">
            <a:spAutoFit/>
          </a:bodyPr>
          <a:lstStyle/>
          <a:p>
            <a:r>
              <a:rPr lang="en-GB" dirty="0"/>
              <a:t>Welsh Government, 2018</a:t>
            </a:r>
            <a:r>
              <a:rPr lang="en-GB" dirty="0"/>
              <a:t> </a:t>
            </a:r>
            <a:endParaRPr lang="en-US" dirty="0"/>
          </a:p>
        </p:txBody>
      </p:sp>
    </p:spTree>
    <p:extLst>
      <p:ext uri="{BB962C8B-B14F-4D97-AF65-F5344CB8AC3E}">
        <p14:creationId xmlns:p14="http://schemas.microsoft.com/office/powerpoint/2010/main" val="24618383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Callout 3"/>
          <p:cNvSpPr/>
          <p:nvPr/>
        </p:nvSpPr>
        <p:spPr>
          <a:xfrm>
            <a:off x="538119" y="581140"/>
            <a:ext cx="5169351" cy="3346941"/>
          </a:xfrm>
          <a:prstGeom prst="wedgeEllipseCallout">
            <a:avLst/>
          </a:prstGeom>
          <a:solidFill>
            <a:schemeClr val="accent2">
              <a:lumMod val="60000"/>
              <a:lumOff val="4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chemeClr val="accent2">
                  <a:lumMod val="60000"/>
                  <a:lumOff val="40000"/>
                </a:schemeClr>
              </a:solidFill>
            </a:endParaRPr>
          </a:p>
        </p:txBody>
      </p:sp>
      <p:graphicFrame>
        <p:nvGraphicFramePr>
          <p:cNvPr id="7" name="Table 6"/>
          <p:cNvGraphicFramePr>
            <a:graphicFrameLocks noGrp="1"/>
          </p:cNvGraphicFramePr>
          <p:nvPr>
            <p:extLst>
              <p:ext uri="{D42A27DB-BD31-4B8C-83A1-F6EECF244321}">
                <p14:modId xmlns:p14="http://schemas.microsoft.com/office/powerpoint/2010/main" val="1700716937"/>
              </p:ext>
            </p:extLst>
          </p:nvPr>
        </p:nvGraphicFramePr>
        <p:xfrm>
          <a:off x="3068552" y="4639060"/>
          <a:ext cx="4976486" cy="1387586"/>
        </p:xfrm>
        <a:graphic>
          <a:graphicData uri="http://schemas.openxmlformats.org/drawingml/2006/table">
            <a:tbl>
              <a:tblPr firstRow="1" bandRow="1">
                <a:tableStyleId>{5C22544A-7EE6-4342-B048-85BDC9FD1C3A}</a:tableStyleId>
              </a:tblPr>
              <a:tblGrid>
                <a:gridCol w="1612734"/>
                <a:gridCol w="1431754"/>
                <a:gridCol w="1931998"/>
              </a:tblGrid>
              <a:tr h="370840">
                <a:tc>
                  <a:txBody>
                    <a:bodyPr/>
                    <a:lstStyle/>
                    <a:p>
                      <a:endParaRPr lang="en-US" dirty="0"/>
                    </a:p>
                  </a:txBody>
                  <a:tcPr>
                    <a:solidFill>
                      <a:schemeClr val="accent2">
                        <a:lumMod val="75000"/>
                      </a:schemeClr>
                    </a:solidFill>
                  </a:tcPr>
                </a:tc>
                <a:tc>
                  <a:txBody>
                    <a:bodyPr/>
                    <a:lstStyle/>
                    <a:p>
                      <a:r>
                        <a:rPr lang="en-US" dirty="0" smtClean="0"/>
                        <a:t>FSM</a:t>
                      </a:r>
                      <a:r>
                        <a:rPr lang="en-US" baseline="0" dirty="0" smtClean="0"/>
                        <a:t> pupils</a:t>
                      </a:r>
                      <a:endParaRPr lang="en-US" dirty="0"/>
                    </a:p>
                  </a:txBody>
                  <a:tcPr>
                    <a:solidFill>
                      <a:schemeClr val="accent2">
                        <a:lumMod val="75000"/>
                      </a:schemeClr>
                    </a:solidFill>
                  </a:tcPr>
                </a:tc>
                <a:tc>
                  <a:txBody>
                    <a:bodyPr/>
                    <a:lstStyle/>
                    <a:p>
                      <a:r>
                        <a:rPr lang="en-US" dirty="0" smtClean="0"/>
                        <a:t>Attendance</a:t>
                      </a:r>
                      <a:endParaRPr lang="en-US" dirty="0"/>
                    </a:p>
                  </a:txBody>
                  <a:tcPr>
                    <a:solidFill>
                      <a:schemeClr val="accent2">
                        <a:lumMod val="75000"/>
                      </a:schemeClr>
                    </a:solidFill>
                  </a:tcPr>
                </a:tc>
              </a:tr>
              <a:tr h="489414">
                <a:tc>
                  <a:txBody>
                    <a:bodyPr/>
                    <a:lstStyle/>
                    <a:p>
                      <a:r>
                        <a:rPr lang="en-US" dirty="0" smtClean="0"/>
                        <a:t>School</a:t>
                      </a:r>
                      <a:r>
                        <a:rPr lang="en-US" baseline="0" dirty="0" smtClean="0"/>
                        <a:t> 1</a:t>
                      </a:r>
                      <a:endParaRPr lang="en-US" dirty="0"/>
                    </a:p>
                  </a:txBody>
                  <a:tcPr>
                    <a:solidFill>
                      <a:schemeClr val="accent2">
                        <a:lumMod val="20000"/>
                        <a:lumOff val="80000"/>
                      </a:schemeClr>
                    </a:solidFill>
                  </a:tcPr>
                </a:tc>
                <a:tc>
                  <a:txBody>
                    <a:bodyPr/>
                    <a:lstStyle/>
                    <a:p>
                      <a:r>
                        <a:rPr lang="en-US" dirty="0" smtClean="0"/>
                        <a:t>37.6%</a:t>
                      </a:r>
                      <a:endParaRPr lang="en-US" dirty="0"/>
                    </a:p>
                  </a:txBody>
                  <a:tcPr>
                    <a:solidFill>
                      <a:schemeClr val="accent2">
                        <a:lumMod val="20000"/>
                        <a:lumOff val="80000"/>
                      </a:schemeClr>
                    </a:solidFill>
                  </a:tcPr>
                </a:tc>
                <a:tc>
                  <a:txBody>
                    <a:bodyPr/>
                    <a:lstStyle/>
                    <a:p>
                      <a:r>
                        <a:rPr lang="en-US" dirty="0" smtClean="0"/>
                        <a:t>94.5%</a:t>
                      </a:r>
                      <a:endParaRPr lang="en-US" dirty="0"/>
                    </a:p>
                  </a:txBody>
                  <a:tcPr>
                    <a:solidFill>
                      <a:schemeClr val="accent2">
                        <a:lumMod val="20000"/>
                        <a:lumOff val="80000"/>
                      </a:schemeClr>
                    </a:solidFill>
                  </a:tcPr>
                </a:tc>
              </a:tr>
              <a:tr h="527332">
                <a:tc>
                  <a:txBody>
                    <a:bodyPr/>
                    <a:lstStyle/>
                    <a:p>
                      <a:r>
                        <a:rPr lang="en-US" baseline="0" dirty="0" smtClean="0"/>
                        <a:t>School 2</a:t>
                      </a:r>
                      <a:endParaRPr lang="en-US" dirty="0"/>
                    </a:p>
                  </a:txBody>
                  <a:tcPr>
                    <a:solidFill>
                      <a:schemeClr val="accent2">
                        <a:lumMod val="20000"/>
                        <a:lumOff val="80000"/>
                      </a:schemeClr>
                    </a:solidFill>
                  </a:tcPr>
                </a:tc>
                <a:tc>
                  <a:txBody>
                    <a:bodyPr/>
                    <a:lstStyle/>
                    <a:p>
                      <a:r>
                        <a:rPr lang="en-US" dirty="0" smtClean="0"/>
                        <a:t>3.7%</a:t>
                      </a:r>
                      <a:endParaRPr lang="en-US" dirty="0"/>
                    </a:p>
                  </a:txBody>
                  <a:tcPr>
                    <a:solidFill>
                      <a:schemeClr val="accent2">
                        <a:lumMod val="20000"/>
                        <a:lumOff val="80000"/>
                      </a:schemeClr>
                    </a:solidFill>
                  </a:tcPr>
                </a:tc>
                <a:tc>
                  <a:txBody>
                    <a:bodyPr/>
                    <a:lstStyle/>
                    <a:p>
                      <a:r>
                        <a:rPr lang="en-US" dirty="0" smtClean="0"/>
                        <a:t>94.2%</a:t>
                      </a:r>
                      <a:endParaRPr lang="en-US" dirty="0"/>
                    </a:p>
                  </a:txBody>
                  <a:tcPr>
                    <a:solidFill>
                      <a:schemeClr val="accent2">
                        <a:lumMod val="20000"/>
                        <a:lumOff val="80000"/>
                      </a:schemeClr>
                    </a:solidFill>
                  </a:tcPr>
                </a:tc>
              </a:tr>
            </a:tbl>
          </a:graphicData>
        </a:graphic>
      </p:graphicFrame>
      <p:sp>
        <p:nvSpPr>
          <p:cNvPr id="8" name="Rectangle 7"/>
          <p:cNvSpPr/>
          <p:nvPr/>
        </p:nvSpPr>
        <p:spPr>
          <a:xfrm>
            <a:off x="6381743" y="6449096"/>
            <a:ext cx="184666" cy="369332"/>
          </a:xfrm>
          <a:prstGeom prst="rect">
            <a:avLst/>
          </a:prstGeom>
        </p:spPr>
        <p:txBody>
          <a:bodyPr wrap="none">
            <a:spAutoFit/>
          </a:bodyPr>
          <a:lstStyle/>
          <a:p>
            <a:r>
              <a:rPr lang="en-GB" dirty="0" smtClean="0"/>
              <a:t> </a:t>
            </a:r>
            <a:endParaRPr lang="en-US" dirty="0"/>
          </a:p>
        </p:txBody>
      </p:sp>
      <p:sp>
        <p:nvSpPr>
          <p:cNvPr id="2" name="Rectangle 1"/>
          <p:cNvSpPr/>
          <p:nvPr/>
        </p:nvSpPr>
        <p:spPr>
          <a:xfrm>
            <a:off x="811551" y="1105531"/>
            <a:ext cx="4572000" cy="2246769"/>
          </a:xfrm>
          <a:prstGeom prst="rect">
            <a:avLst/>
          </a:prstGeom>
        </p:spPr>
        <p:txBody>
          <a:bodyPr>
            <a:spAutoFit/>
          </a:bodyPr>
          <a:lstStyle/>
          <a:p>
            <a:pPr algn="ctr"/>
            <a:r>
              <a:rPr lang="en-GB" sz="2800" dirty="0" smtClean="0"/>
              <a:t>“Pupils </a:t>
            </a:r>
            <a:r>
              <a:rPr lang="en-GB" sz="2800" dirty="0"/>
              <a:t>eligible for free school meals (FSM) have higher rates of absence from school than other pupils at all </a:t>
            </a:r>
            <a:r>
              <a:rPr lang="en-GB" sz="2800" dirty="0" smtClean="0"/>
              <a:t>ages”. </a:t>
            </a:r>
            <a:endParaRPr lang="en-US" sz="2800" dirty="0"/>
          </a:p>
        </p:txBody>
      </p:sp>
      <p:sp>
        <p:nvSpPr>
          <p:cNvPr id="3" name="Rectangle 2"/>
          <p:cNvSpPr/>
          <p:nvPr/>
        </p:nvSpPr>
        <p:spPr>
          <a:xfrm>
            <a:off x="127563" y="132439"/>
            <a:ext cx="3516182" cy="369332"/>
          </a:xfrm>
          <a:prstGeom prst="rect">
            <a:avLst/>
          </a:prstGeom>
        </p:spPr>
        <p:txBody>
          <a:bodyPr wrap="none">
            <a:spAutoFit/>
          </a:bodyPr>
          <a:lstStyle/>
          <a:p>
            <a:r>
              <a:rPr lang="en-GB" dirty="0"/>
              <a:t>Department for </a:t>
            </a:r>
            <a:r>
              <a:rPr lang="en-GB" dirty="0" smtClean="0"/>
              <a:t>Education, 2018 </a:t>
            </a:r>
            <a:endParaRPr lang="en-US" dirty="0"/>
          </a:p>
        </p:txBody>
      </p:sp>
      <p:sp>
        <p:nvSpPr>
          <p:cNvPr id="10" name="Rectangle 9"/>
          <p:cNvSpPr/>
          <p:nvPr/>
        </p:nvSpPr>
        <p:spPr>
          <a:xfrm>
            <a:off x="6566409" y="6367597"/>
            <a:ext cx="2451513" cy="369332"/>
          </a:xfrm>
          <a:prstGeom prst="rect">
            <a:avLst/>
          </a:prstGeom>
        </p:spPr>
        <p:txBody>
          <a:bodyPr wrap="none">
            <a:spAutoFit/>
          </a:bodyPr>
          <a:lstStyle/>
          <a:p>
            <a:r>
              <a:rPr lang="en-GB" dirty="0"/>
              <a:t>My Local School, 2019</a:t>
            </a:r>
            <a:r>
              <a:rPr lang="en-GB" dirty="0"/>
              <a:t> </a:t>
            </a:r>
            <a:endParaRPr lang="en-US" dirty="0"/>
          </a:p>
        </p:txBody>
      </p:sp>
    </p:spTree>
    <p:extLst>
      <p:ext uri="{BB962C8B-B14F-4D97-AF65-F5344CB8AC3E}">
        <p14:creationId xmlns:p14="http://schemas.microsoft.com/office/powerpoint/2010/main" val="4066509955"/>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Callout 3"/>
          <p:cNvSpPr/>
          <p:nvPr/>
        </p:nvSpPr>
        <p:spPr>
          <a:xfrm>
            <a:off x="488679" y="475234"/>
            <a:ext cx="5169351" cy="3346941"/>
          </a:xfrm>
          <a:prstGeom prst="wedgeEllipseCallout">
            <a:avLst/>
          </a:prstGeom>
          <a:solidFill>
            <a:schemeClr val="accent2">
              <a:lumMod val="60000"/>
              <a:lumOff val="4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solidFill>
                <a:schemeClr val="accent2">
                  <a:lumMod val="60000"/>
                  <a:lumOff val="40000"/>
                </a:schemeClr>
              </a:solidFill>
            </a:endParaRPr>
          </a:p>
        </p:txBody>
      </p:sp>
      <p:sp>
        <p:nvSpPr>
          <p:cNvPr id="6" name="Rectangle 5"/>
          <p:cNvSpPr/>
          <p:nvPr/>
        </p:nvSpPr>
        <p:spPr>
          <a:xfrm>
            <a:off x="127563" y="105903"/>
            <a:ext cx="1470813" cy="369332"/>
          </a:xfrm>
          <a:prstGeom prst="rect">
            <a:avLst/>
          </a:prstGeom>
        </p:spPr>
        <p:txBody>
          <a:bodyPr wrap="none">
            <a:spAutoFit/>
          </a:bodyPr>
          <a:lstStyle/>
          <a:p>
            <a:r>
              <a:rPr lang="en-GB" dirty="0" smtClean="0"/>
              <a:t>ESTYN, </a:t>
            </a:r>
            <a:r>
              <a:rPr lang="en-GB" dirty="0"/>
              <a:t>2018</a:t>
            </a:r>
            <a:r>
              <a:rPr lang="en-GB" dirty="0"/>
              <a:t> </a:t>
            </a:r>
            <a:endParaRPr lang="en-US" dirty="0"/>
          </a:p>
        </p:txBody>
      </p:sp>
      <p:sp>
        <p:nvSpPr>
          <p:cNvPr id="2" name="Rectangle 1"/>
          <p:cNvSpPr/>
          <p:nvPr/>
        </p:nvSpPr>
        <p:spPr>
          <a:xfrm>
            <a:off x="850228" y="655915"/>
            <a:ext cx="4455633" cy="3170099"/>
          </a:xfrm>
          <a:prstGeom prst="rect">
            <a:avLst/>
          </a:prstGeom>
        </p:spPr>
        <p:txBody>
          <a:bodyPr wrap="square">
            <a:spAutoFit/>
          </a:bodyPr>
          <a:lstStyle/>
          <a:p>
            <a:pPr algn="ctr"/>
            <a:r>
              <a:rPr lang="en-GB" sz="2000" dirty="0" smtClean="0"/>
              <a:t>“</a:t>
            </a:r>
            <a:r>
              <a:rPr lang="en-US" sz="2000" dirty="0"/>
              <a:t>Over the last four years, </a:t>
            </a:r>
            <a:endParaRPr lang="en-US" sz="2000" dirty="0" smtClean="0"/>
          </a:p>
          <a:p>
            <a:pPr algn="ctr"/>
            <a:r>
              <a:rPr lang="en-US" sz="2000" dirty="0" smtClean="0"/>
              <a:t>the </a:t>
            </a:r>
            <a:r>
              <a:rPr lang="en-US" sz="2000" dirty="0"/>
              <a:t>school’s attendance </a:t>
            </a:r>
            <a:endParaRPr lang="en-US" sz="2000" dirty="0" smtClean="0"/>
          </a:p>
          <a:p>
            <a:pPr algn="ctr"/>
            <a:r>
              <a:rPr lang="en-US" sz="2000" dirty="0" smtClean="0"/>
              <a:t>Percentage has </a:t>
            </a:r>
            <a:r>
              <a:rPr lang="en-US" sz="2000" dirty="0"/>
              <a:t>improved.</a:t>
            </a:r>
          </a:p>
          <a:p>
            <a:pPr algn="ctr"/>
            <a:r>
              <a:rPr lang="en-US" sz="2000" dirty="0"/>
              <a:t>Persistent absences have decreased significantly over this period. </a:t>
            </a:r>
            <a:endParaRPr lang="en-US" sz="2000" dirty="0" smtClean="0"/>
          </a:p>
          <a:p>
            <a:pPr algn="ctr"/>
            <a:r>
              <a:rPr lang="en-US" sz="2000" dirty="0" smtClean="0"/>
              <a:t>The </a:t>
            </a:r>
            <a:r>
              <a:rPr lang="en-US" sz="2000" dirty="0"/>
              <a:t>walking bus</a:t>
            </a:r>
          </a:p>
          <a:p>
            <a:pPr algn="ctr"/>
            <a:r>
              <a:rPr lang="en-US" sz="2000" dirty="0"/>
              <a:t>arrangements have had a very positive influence on pupils’ attendance and</a:t>
            </a:r>
          </a:p>
          <a:p>
            <a:pPr algn="ctr"/>
            <a:r>
              <a:rPr lang="en-US" sz="2000" dirty="0" smtClean="0"/>
              <a:t>punctuality</a:t>
            </a:r>
            <a:r>
              <a:rPr lang="en-GB" sz="2000" dirty="0" smtClean="0"/>
              <a:t>”. </a:t>
            </a:r>
            <a:endParaRPr lang="en-US" sz="2000" dirty="0"/>
          </a:p>
        </p:txBody>
      </p:sp>
      <p:sp>
        <p:nvSpPr>
          <p:cNvPr id="9" name="Oval Callout 8"/>
          <p:cNvSpPr/>
          <p:nvPr/>
        </p:nvSpPr>
        <p:spPr>
          <a:xfrm>
            <a:off x="3560294" y="2907437"/>
            <a:ext cx="5169351" cy="3346941"/>
          </a:xfrm>
          <a:prstGeom prst="wedgeEllipseCallout">
            <a:avLst/>
          </a:prstGeom>
          <a:solidFill>
            <a:schemeClr val="accent2">
              <a:lumMod val="60000"/>
              <a:lumOff val="4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chemeClr val="accent2">
                  <a:lumMod val="60000"/>
                  <a:lumOff val="40000"/>
                </a:schemeClr>
              </a:solidFill>
            </a:endParaRPr>
          </a:p>
        </p:txBody>
      </p:sp>
      <p:sp>
        <p:nvSpPr>
          <p:cNvPr id="3" name="Rectangle 2"/>
          <p:cNvSpPr/>
          <p:nvPr/>
        </p:nvSpPr>
        <p:spPr>
          <a:xfrm>
            <a:off x="3868072" y="3257906"/>
            <a:ext cx="4572000" cy="2554545"/>
          </a:xfrm>
          <a:prstGeom prst="rect">
            <a:avLst/>
          </a:prstGeom>
        </p:spPr>
        <p:txBody>
          <a:bodyPr>
            <a:spAutoFit/>
          </a:bodyPr>
          <a:lstStyle/>
          <a:p>
            <a:pPr algn="ctr"/>
            <a:r>
              <a:rPr lang="en-GB" sz="2000" dirty="0" smtClean="0"/>
              <a:t>“</a:t>
            </a:r>
            <a:r>
              <a:rPr lang="en-US" sz="2000" dirty="0"/>
              <a:t>The governing body </a:t>
            </a:r>
            <a:r>
              <a:rPr lang="en-US" sz="2000" dirty="0" smtClean="0"/>
              <a:t>monitors</a:t>
            </a:r>
          </a:p>
          <a:p>
            <a:pPr algn="ctr"/>
            <a:r>
              <a:rPr lang="en-US" sz="2000" dirty="0" smtClean="0"/>
              <a:t> </a:t>
            </a:r>
            <a:r>
              <a:rPr lang="en-US" sz="2000" dirty="0"/>
              <a:t>the </a:t>
            </a:r>
            <a:r>
              <a:rPr lang="en-US" sz="2000" dirty="0" smtClean="0"/>
              <a:t>budget carefully</a:t>
            </a:r>
            <a:r>
              <a:rPr lang="en-US" sz="2000" dirty="0"/>
              <a:t>. An example of this is the way in which it has challenged the school about</a:t>
            </a:r>
          </a:p>
          <a:p>
            <a:pPr algn="ctr"/>
            <a:r>
              <a:rPr lang="en-US" sz="2000" dirty="0"/>
              <a:t>the effect of the pupil development grant on pupils’ attendance, punctuality and</a:t>
            </a:r>
          </a:p>
          <a:p>
            <a:pPr algn="ctr"/>
            <a:r>
              <a:rPr lang="en-US" sz="2000" dirty="0"/>
              <a:t>developing their life </a:t>
            </a:r>
            <a:r>
              <a:rPr lang="en-US" sz="2000" dirty="0" smtClean="0"/>
              <a:t>skills</a:t>
            </a:r>
            <a:r>
              <a:rPr lang="en-GB" sz="2000" dirty="0" smtClean="0"/>
              <a:t>”. </a:t>
            </a:r>
            <a:endParaRPr lang="en-US" sz="2000" dirty="0"/>
          </a:p>
        </p:txBody>
      </p:sp>
    </p:spTree>
    <p:extLst>
      <p:ext uri="{BB962C8B-B14F-4D97-AF65-F5344CB8AC3E}">
        <p14:creationId xmlns:p14="http://schemas.microsoft.com/office/powerpoint/2010/main" val="27376762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6"/>
          <p:cNvGraphicFramePr>
            <a:graphicFrameLocks noGrp="1"/>
          </p:cNvGraphicFramePr>
          <p:nvPr>
            <p:extLst>
              <p:ext uri="{D42A27DB-BD31-4B8C-83A1-F6EECF244321}">
                <p14:modId xmlns:p14="http://schemas.microsoft.com/office/powerpoint/2010/main" val="2296341350"/>
              </p:ext>
            </p:extLst>
          </p:nvPr>
        </p:nvGraphicFramePr>
        <p:xfrm>
          <a:off x="1786558" y="4709661"/>
          <a:ext cx="6188377" cy="1387586"/>
        </p:xfrm>
        <a:graphic>
          <a:graphicData uri="http://schemas.openxmlformats.org/drawingml/2006/table">
            <a:tbl>
              <a:tblPr firstRow="1" bandRow="1">
                <a:tableStyleId>{5C22544A-7EE6-4342-B048-85BDC9FD1C3A}</a:tableStyleId>
              </a:tblPr>
              <a:tblGrid>
                <a:gridCol w="2227815"/>
                <a:gridCol w="1592835"/>
                <a:gridCol w="2367727"/>
              </a:tblGrid>
              <a:tr h="370840">
                <a:tc>
                  <a:txBody>
                    <a:bodyPr/>
                    <a:lstStyle/>
                    <a:p>
                      <a:endParaRPr lang="en-US" dirty="0"/>
                    </a:p>
                  </a:txBody>
                  <a:tcPr>
                    <a:solidFill>
                      <a:schemeClr val="accent2">
                        <a:lumMod val="75000"/>
                      </a:schemeClr>
                    </a:solidFill>
                  </a:tcPr>
                </a:tc>
                <a:tc>
                  <a:txBody>
                    <a:bodyPr/>
                    <a:lstStyle/>
                    <a:p>
                      <a:r>
                        <a:rPr lang="en-US" dirty="0" smtClean="0"/>
                        <a:t>Absence rate</a:t>
                      </a:r>
                      <a:endParaRPr lang="en-US" dirty="0"/>
                    </a:p>
                  </a:txBody>
                  <a:tcPr>
                    <a:solidFill>
                      <a:schemeClr val="accent2">
                        <a:lumMod val="75000"/>
                      </a:schemeClr>
                    </a:solidFill>
                  </a:tcPr>
                </a:tc>
                <a:tc>
                  <a:txBody>
                    <a:bodyPr/>
                    <a:lstStyle/>
                    <a:p>
                      <a:r>
                        <a:rPr lang="en-US" dirty="0" smtClean="0"/>
                        <a:t>Persistent</a:t>
                      </a:r>
                      <a:r>
                        <a:rPr lang="en-US" baseline="0" dirty="0" smtClean="0"/>
                        <a:t> absence</a:t>
                      </a:r>
                      <a:endParaRPr lang="en-US" dirty="0"/>
                    </a:p>
                  </a:txBody>
                  <a:tcPr>
                    <a:solidFill>
                      <a:schemeClr val="accent2">
                        <a:lumMod val="75000"/>
                      </a:schemeClr>
                    </a:solidFill>
                  </a:tcPr>
                </a:tc>
              </a:tr>
              <a:tr h="489414">
                <a:tc>
                  <a:txBody>
                    <a:bodyPr/>
                    <a:lstStyle/>
                    <a:p>
                      <a:r>
                        <a:rPr lang="en-US" dirty="0" smtClean="0"/>
                        <a:t>School</a:t>
                      </a:r>
                      <a:r>
                        <a:rPr lang="en-US" baseline="0" dirty="0" smtClean="0"/>
                        <a:t> 1</a:t>
                      </a:r>
                      <a:endParaRPr lang="en-US" dirty="0"/>
                    </a:p>
                  </a:txBody>
                  <a:tcPr>
                    <a:solidFill>
                      <a:schemeClr val="accent2">
                        <a:lumMod val="20000"/>
                        <a:lumOff val="80000"/>
                      </a:schemeClr>
                    </a:solidFill>
                  </a:tcPr>
                </a:tc>
                <a:tc>
                  <a:txBody>
                    <a:bodyPr/>
                    <a:lstStyle/>
                    <a:p>
                      <a:r>
                        <a:rPr lang="en-US" dirty="0" smtClean="0"/>
                        <a:t>5.9%</a:t>
                      </a:r>
                      <a:endParaRPr lang="en-US" dirty="0"/>
                    </a:p>
                  </a:txBody>
                  <a:tcPr>
                    <a:solidFill>
                      <a:schemeClr val="accent2">
                        <a:lumMod val="20000"/>
                        <a:lumOff val="80000"/>
                      </a:schemeClr>
                    </a:solidFill>
                  </a:tcPr>
                </a:tc>
                <a:tc>
                  <a:txBody>
                    <a:bodyPr/>
                    <a:lstStyle/>
                    <a:p>
                      <a:r>
                        <a:rPr lang="en-US" dirty="0" smtClean="0"/>
                        <a:t>15.8%</a:t>
                      </a:r>
                      <a:endParaRPr lang="en-US" dirty="0"/>
                    </a:p>
                  </a:txBody>
                  <a:tcPr>
                    <a:solidFill>
                      <a:schemeClr val="accent2">
                        <a:lumMod val="20000"/>
                        <a:lumOff val="80000"/>
                      </a:schemeClr>
                    </a:solidFill>
                  </a:tcPr>
                </a:tc>
              </a:tr>
              <a:tr h="527332">
                <a:tc>
                  <a:txBody>
                    <a:bodyPr/>
                    <a:lstStyle/>
                    <a:p>
                      <a:r>
                        <a:rPr lang="en-US" dirty="0" smtClean="0"/>
                        <a:t>All England schools</a:t>
                      </a:r>
                      <a:endParaRPr lang="en-US" dirty="0"/>
                    </a:p>
                  </a:txBody>
                  <a:tcPr>
                    <a:solidFill>
                      <a:schemeClr val="accent2">
                        <a:lumMod val="20000"/>
                        <a:lumOff val="80000"/>
                      </a:schemeClr>
                    </a:solidFill>
                  </a:tcPr>
                </a:tc>
                <a:tc>
                  <a:txBody>
                    <a:bodyPr/>
                    <a:lstStyle/>
                    <a:p>
                      <a:r>
                        <a:rPr lang="en-US" dirty="0" smtClean="0"/>
                        <a:t>5.4%</a:t>
                      </a:r>
                      <a:endParaRPr lang="en-US" dirty="0"/>
                    </a:p>
                  </a:txBody>
                  <a:tcPr>
                    <a:solidFill>
                      <a:schemeClr val="accent2">
                        <a:lumMod val="20000"/>
                        <a:lumOff val="80000"/>
                      </a:schemeClr>
                    </a:solidFill>
                  </a:tcPr>
                </a:tc>
                <a:tc>
                  <a:txBody>
                    <a:bodyPr/>
                    <a:lstStyle/>
                    <a:p>
                      <a:r>
                        <a:rPr lang="en-US" dirty="0" smtClean="0"/>
                        <a:t>13.5%</a:t>
                      </a:r>
                      <a:endParaRPr lang="en-US" dirty="0"/>
                    </a:p>
                  </a:txBody>
                  <a:tcPr>
                    <a:solidFill>
                      <a:schemeClr val="accent2">
                        <a:lumMod val="20000"/>
                        <a:lumOff val="80000"/>
                      </a:schemeClr>
                    </a:solidFill>
                  </a:tcPr>
                </a:tc>
              </a:tr>
            </a:tbl>
          </a:graphicData>
        </a:graphic>
      </p:graphicFrame>
      <p:sp>
        <p:nvSpPr>
          <p:cNvPr id="8" name="Rectangle 7"/>
          <p:cNvSpPr/>
          <p:nvPr/>
        </p:nvSpPr>
        <p:spPr>
          <a:xfrm>
            <a:off x="6381743" y="6449096"/>
            <a:ext cx="184666" cy="369332"/>
          </a:xfrm>
          <a:prstGeom prst="rect">
            <a:avLst/>
          </a:prstGeom>
        </p:spPr>
        <p:txBody>
          <a:bodyPr wrap="none">
            <a:spAutoFit/>
          </a:bodyPr>
          <a:lstStyle/>
          <a:p>
            <a:r>
              <a:rPr lang="en-GB" dirty="0" smtClean="0"/>
              <a:t> </a:t>
            </a:r>
            <a:endParaRPr lang="en-US" dirty="0"/>
          </a:p>
        </p:txBody>
      </p:sp>
      <p:sp>
        <p:nvSpPr>
          <p:cNvPr id="3" name="Rectangle 2"/>
          <p:cNvSpPr/>
          <p:nvPr/>
        </p:nvSpPr>
        <p:spPr>
          <a:xfrm>
            <a:off x="5501740" y="117640"/>
            <a:ext cx="2891424" cy="369332"/>
          </a:xfrm>
          <a:prstGeom prst="rect">
            <a:avLst/>
          </a:prstGeom>
        </p:spPr>
        <p:txBody>
          <a:bodyPr wrap="none">
            <a:spAutoFit/>
          </a:bodyPr>
          <a:lstStyle/>
          <a:p>
            <a:r>
              <a:rPr lang="en-GB" dirty="0" smtClean="0"/>
              <a:t>Anthony </a:t>
            </a:r>
            <a:r>
              <a:rPr lang="en-GB" dirty="0" err="1" smtClean="0"/>
              <a:t>Gell</a:t>
            </a:r>
            <a:r>
              <a:rPr lang="en-GB" dirty="0" smtClean="0"/>
              <a:t> School, 2019 </a:t>
            </a:r>
            <a:endParaRPr lang="en-US" dirty="0"/>
          </a:p>
        </p:txBody>
      </p:sp>
      <p:sp>
        <p:nvSpPr>
          <p:cNvPr id="10" name="Rectangle 9"/>
          <p:cNvSpPr/>
          <p:nvPr/>
        </p:nvSpPr>
        <p:spPr>
          <a:xfrm>
            <a:off x="6566409" y="6367597"/>
            <a:ext cx="184666" cy="369332"/>
          </a:xfrm>
          <a:prstGeom prst="rect">
            <a:avLst/>
          </a:prstGeom>
        </p:spPr>
        <p:txBody>
          <a:bodyPr wrap="none">
            <a:spAutoFit/>
          </a:bodyPr>
          <a:lstStyle/>
          <a:p>
            <a:r>
              <a:rPr lang="en-GB" dirty="0" smtClean="0"/>
              <a:t> </a:t>
            </a:r>
            <a:endParaRPr lang="en-US" dirty="0"/>
          </a:p>
        </p:txBody>
      </p:sp>
      <p:pic>
        <p:nvPicPr>
          <p:cNvPr id="9" name="Picture 8" descr="Screen Shot 2019-03-31 at 11.38.11.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3724" y="117640"/>
            <a:ext cx="5021415" cy="4207890"/>
          </a:xfrm>
          <a:prstGeom prst="rect">
            <a:avLst/>
          </a:prstGeom>
        </p:spPr>
      </p:pic>
      <p:sp>
        <p:nvSpPr>
          <p:cNvPr id="6" name="TextBox 5"/>
          <p:cNvSpPr txBox="1"/>
          <p:nvPr/>
        </p:nvSpPr>
        <p:spPr>
          <a:xfrm>
            <a:off x="6487963" y="6367597"/>
            <a:ext cx="2529959" cy="369332"/>
          </a:xfrm>
          <a:prstGeom prst="rect">
            <a:avLst/>
          </a:prstGeom>
          <a:noFill/>
        </p:spPr>
        <p:txBody>
          <a:bodyPr wrap="none" rtlCol="0">
            <a:spAutoFit/>
          </a:bodyPr>
          <a:lstStyle/>
          <a:p>
            <a:r>
              <a:rPr lang="en-US" dirty="0" smtClean="0"/>
              <a:t>UK Government, 2019</a:t>
            </a:r>
            <a:endParaRPr lang="en-US" dirty="0"/>
          </a:p>
        </p:txBody>
      </p:sp>
    </p:spTree>
    <p:extLst>
      <p:ext uri="{BB962C8B-B14F-4D97-AF65-F5344CB8AC3E}">
        <p14:creationId xmlns:p14="http://schemas.microsoft.com/office/powerpoint/2010/main" val="3104316700"/>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Callout 3"/>
          <p:cNvSpPr/>
          <p:nvPr/>
        </p:nvSpPr>
        <p:spPr>
          <a:xfrm>
            <a:off x="333634" y="609389"/>
            <a:ext cx="5382467" cy="3512405"/>
          </a:xfrm>
          <a:prstGeom prst="wedgeEllipseCallout">
            <a:avLst/>
          </a:prstGeom>
          <a:solidFill>
            <a:schemeClr val="accent2">
              <a:lumMod val="60000"/>
              <a:lumOff val="4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chemeClr val="accent2">
                  <a:lumMod val="60000"/>
                  <a:lumOff val="40000"/>
                </a:schemeClr>
              </a:solidFill>
            </a:endParaRPr>
          </a:p>
        </p:txBody>
      </p:sp>
      <p:graphicFrame>
        <p:nvGraphicFramePr>
          <p:cNvPr id="7" name="Table 6"/>
          <p:cNvGraphicFramePr>
            <a:graphicFrameLocks noGrp="1"/>
          </p:cNvGraphicFramePr>
          <p:nvPr>
            <p:extLst>
              <p:ext uri="{D42A27DB-BD31-4B8C-83A1-F6EECF244321}">
                <p14:modId xmlns:p14="http://schemas.microsoft.com/office/powerpoint/2010/main" val="1995745183"/>
              </p:ext>
            </p:extLst>
          </p:nvPr>
        </p:nvGraphicFramePr>
        <p:xfrm>
          <a:off x="4543190" y="4063552"/>
          <a:ext cx="4261685" cy="2296906"/>
        </p:xfrm>
        <a:graphic>
          <a:graphicData uri="http://schemas.openxmlformats.org/drawingml/2006/table">
            <a:tbl>
              <a:tblPr firstRow="1" bandRow="1">
                <a:tableStyleId>{5C22544A-7EE6-4342-B048-85BDC9FD1C3A}</a:tableStyleId>
              </a:tblPr>
              <a:tblGrid>
                <a:gridCol w="1291264"/>
                <a:gridCol w="1431398"/>
                <a:gridCol w="1539023"/>
              </a:tblGrid>
              <a:tr h="370840">
                <a:tc>
                  <a:txBody>
                    <a:bodyPr/>
                    <a:lstStyle/>
                    <a:p>
                      <a:endParaRPr lang="en-US" dirty="0">
                        <a:solidFill>
                          <a:srgbClr val="FFFFFF"/>
                        </a:solidFill>
                      </a:endParaRPr>
                    </a:p>
                  </a:txBody>
                  <a:tcPr>
                    <a:solidFill>
                      <a:schemeClr val="accent2">
                        <a:lumMod val="75000"/>
                      </a:schemeClr>
                    </a:solidFill>
                  </a:tcPr>
                </a:tc>
                <a:tc>
                  <a:txBody>
                    <a:bodyPr/>
                    <a:lstStyle/>
                    <a:p>
                      <a:r>
                        <a:rPr lang="en-US" dirty="0" smtClean="0">
                          <a:solidFill>
                            <a:srgbClr val="FFFFFF"/>
                          </a:solidFill>
                        </a:rPr>
                        <a:t>No</a:t>
                      </a:r>
                      <a:r>
                        <a:rPr lang="en-US" baseline="0" dirty="0" smtClean="0">
                          <a:solidFill>
                            <a:srgbClr val="FFFFFF"/>
                          </a:solidFill>
                        </a:rPr>
                        <a:t> absence</a:t>
                      </a:r>
                    </a:p>
                    <a:p>
                      <a:r>
                        <a:rPr lang="en-US" baseline="0" dirty="0" smtClean="0">
                          <a:solidFill>
                            <a:srgbClr val="FFFFFF"/>
                          </a:solidFill>
                        </a:rPr>
                        <a:t>Level4+</a:t>
                      </a:r>
                    </a:p>
                  </a:txBody>
                  <a:tcPr>
                    <a:solidFill>
                      <a:schemeClr val="accent2">
                        <a:lumMod val="75000"/>
                      </a:schemeClr>
                    </a:solidFill>
                  </a:tcPr>
                </a:tc>
                <a:tc>
                  <a:txBody>
                    <a:bodyPr/>
                    <a:lstStyle/>
                    <a:p>
                      <a:r>
                        <a:rPr lang="en-US" dirty="0" smtClean="0">
                          <a:solidFill>
                            <a:srgbClr val="FFFFFF"/>
                          </a:solidFill>
                        </a:rPr>
                        <a:t>No absence level 5+</a:t>
                      </a:r>
                      <a:endParaRPr lang="en-US" dirty="0">
                        <a:solidFill>
                          <a:srgbClr val="FFFFFF"/>
                        </a:solidFill>
                      </a:endParaRPr>
                    </a:p>
                  </a:txBody>
                  <a:tcPr>
                    <a:solidFill>
                      <a:schemeClr val="accent2">
                        <a:lumMod val="75000"/>
                      </a:schemeClr>
                    </a:solidFill>
                  </a:tcPr>
                </a:tc>
              </a:tr>
              <a:tr h="489414">
                <a:tc>
                  <a:txBody>
                    <a:bodyPr/>
                    <a:lstStyle/>
                    <a:p>
                      <a:r>
                        <a:rPr lang="en-US" dirty="0" smtClean="0">
                          <a:solidFill>
                            <a:schemeClr val="tx1"/>
                          </a:solidFill>
                        </a:rPr>
                        <a:t>End</a:t>
                      </a:r>
                      <a:r>
                        <a:rPr lang="en-US" baseline="0" dirty="0" smtClean="0">
                          <a:solidFill>
                            <a:schemeClr val="tx1"/>
                          </a:solidFill>
                        </a:rPr>
                        <a:t> of KS2</a:t>
                      </a:r>
                      <a:endParaRPr lang="en-US" dirty="0">
                        <a:solidFill>
                          <a:schemeClr val="tx1"/>
                        </a:solidFill>
                      </a:endParaRPr>
                    </a:p>
                  </a:txBody>
                  <a:tcPr>
                    <a:solidFill>
                      <a:schemeClr val="accent2">
                        <a:lumMod val="20000"/>
                        <a:lumOff val="80000"/>
                      </a:schemeClr>
                    </a:solidFill>
                  </a:tcPr>
                </a:tc>
                <a:tc>
                  <a:txBody>
                    <a:bodyPr/>
                    <a:lstStyle/>
                    <a:p>
                      <a:r>
                        <a:rPr lang="en-US" dirty="0" smtClean="0">
                          <a:solidFill>
                            <a:schemeClr val="tx1"/>
                          </a:solidFill>
                        </a:rPr>
                        <a:t>1.3</a:t>
                      </a:r>
                      <a:endParaRPr lang="en-US" dirty="0">
                        <a:solidFill>
                          <a:schemeClr val="tx1"/>
                        </a:solidFill>
                      </a:endParaRPr>
                    </a:p>
                  </a:txBody>
                  <a:tcPr>
                    <a:solidFill>
                      <a:schemeClr val="accent2">
                        <a:lumMod val="20000"/>
                        <a:lumOff val="80000"/>
                      </a:schemeClr>
                    </a:solidFill>
                  </a:tcPr>
                </a:tc>
                <a:tc>
                  <a:txBody>
                    <a:bodyPr/>
                    <a:lstStyle/>
                    <a:p>
                      <a:r>
                        <a:rPr lang="en-US" dirty="0" smtClean="0">
                          <a:solidFill>
                            <a:schemeClr val="tx1"/>
                          </a:solidFill>
                        </a:rPr>
                        <a:t>3.1</a:t>
                      </a:r>
                      <a:endParaRPr lang="en-US" dirty="0">
                        <a:solidFill>
                          <a:schemeClr val="tx1"/>
                        </a:solidFill>
                      </a:endParaRPr>
                    </a:p>
                  </a:txBody>
                  <a:tcPr>
                    <a:solidFill>
                      <a:schemeClr val="accent2">
                        <a:lumMod val="20000"/>
                        <a:lumOff val="80000"/>
                      </a:schemeClr>
                    </a:solidFill>
                  </a:tcPr>
                </a:tc>
              </a:tr>
              <a:tr h="489414">
                <a:tc>
                  <a:txBody>
                    <a:bodyPr/>
                    <a:lstStyle/>
                    <a:p>
                      <a:endParaRPr lang="en-US" dirty="0">
                        <a:solidFill>
                          <a:srgbClr val="FFFFFF"/>
                        </a:solidFill>
                      </a:endParaRPr>
                    </a:p>
                  </a:txBody>
                  <a:tcPr>
                    <a:solidFill>
                      <a:schemeClr val="accent2">
                        <a:lumMod val="75000"/>
                      </a:schemeClr>
                    </a:solidFill>
                  </a:tcPr>
                </a:tc>
                <a:tc>
                  <a:txBody>
                    <a:bodyPr/>
                    <a:lstStyle/>
                    <a:p>
                      <a:r>
                        <a:rPr lang="en-US" dirty="0" smtClean="0">
                          <a:solidFill>
                            <a:srgbClr val="FFFFFF"/>
                          </a:solidFill>
                        </a:rPr>
                        <a:t>No absence 5+ GCSE’s</a:t>
                      </a:r>
                      <a:endParaRPr lang="en-US" dirty="0">
                        <a:solidFill>
                          <a:srgbClr val="FFFFFF"/>
                        </a:solidFill>
                      </a:endParaRPr>
                    </a:p>
                  </a:txBody>
                  <a:tcPr>
                    <a:solidFill>
                      <a:schemeClr val="accent2">
                        <a:lumMod val="75000"/>
                      </a:schemeClr>
                    </a:solidFill>
                  </a:tcPr>
                </a:tc>
                <a:tc>
                  <a:txBody>
                    <a:bodyPr/>
                    <a:lstStyle/>
                    <a:p>
                      <a:r>
                        <a:rPr lang="en-US" dirty="0" smtClean="0">
                          <a:solidFill>
                            <a:srgbClr val="FFFFFF"/>
                          </a:solidFill>
                        </a:rPr>
                        <a:t>No absence English </a:t>
                      </a:r>
                      <a:r>
                        <a:rPr lang="en-US" dirty="0" err="1" smtClean="0">
                          <a:solidFill>
                            <a:srgbClr val="FFFFFF"/>
                          </a:solidFill>
                        </a:rPr>
                        <a:t>Bacc</a:t>
                      </a:r>
                      <a:endParaRPr lang="en-US" dirty="0">
                        <a:solidFill>
                          <a:srgbClr val="FFFFFF"/>
                        </a:solidFill>
                      </a:endParaRPr>
                    </a:p>
                  </a:txBody>
                  <a:tcPr>
                    <a:solidFill>
                      <a:schemeClr val="accent2">
                        <a:lumMod val="75000"/>
                      </a:schemeClr>
                    </a:solidFill>
                  </a:tcPr>
                </a:tc>
              </a:tr>
              <a:tr h="527332">
                <a:tc>
                  <a:txBody>
                    <a:bodyPr/>
                    <a:lstStyle/>
                    <a:p>
                      <a:r>
                        <a:rPr lang="en-US" baseline="0" dirty="0" smtClean="0"/>
                        <a:t>End of KS4</a:t>
                      </a:r>
                      <a:endParaRPr lang="en-US" dirty="0"/>
                    </a:p>
                  </a:txBody>
                  <a:tcPr>
                    <a:solidFill>
                      <a:schemeClr val="accent2">
                        <a:lumMod val="20000"/>
                        <a:lumOff val="80000"/>
                      </a:schemeClr>
                    </a:solidFill>
                  </a:tcPr>
                </a:tc>
                <a:tc>
                  <a:txBody>
                    <a:bodyPr/>
                    <a:lstStyle/>
                    <a:p>
                      <a:r>
                        <a:rPr lang="en-US" dirty="0" smtClean="0"/>
                        <a:t>2.2</a:t>
                      </a:r>
                      <a:endParaRPr lang="en-US" dirty="0"/>
                    </a:p>
                  </a:txBody>
                  <a:tcPr>
                    <a:solidFill>
                      <a:schemeClr val="accent2">
                        <a:lumMod val="20000"/>
                        <a:lumOff val="80000"/>
                      </a:schemeClr>
                    </a:solidFill>
                  </a:tcPr>
                </a:tc>
                <a:tc>
                  <a:txBody>
                    <a:bodyPr/>
                    <a:lstStyle/>
                    <a:p>
                      <a:r>
                        <a:rPr lang="en-US" dirty="0" smtClean="0"/>
                        <a:t>4.7</a:t>
                      </a:r>
                      <a:endParaRPr lang="en-US" dirty="0"/>
                    </a:p>
                  </a:txBody>
                  <a:tcPr>
                    <a:solidFill>
                      <a:schemeClr val="accent2">
                        <a:lumMod val="20000"/>
                        <a:lumOff val="80000"/>
                      </a:schemeClr>
                    </a:solidFill>
                  </a:tcPr>
                </a:tc>
              </a:tr>
            </a:tbl>
          </a:graphicData>
        </a:graphic>
      </p:graphicFrame>
      <p:sp>
        <p:nvSpPr>
          <p:cNvPr id="8" name="Rectangle 7"/>
          <p:cNvSpPr/>
          <p:nvPr/>
        </p:nvSpPr>
        <p:spPr>
          <a:xfrm>
            <a:off x="6381743" y="6449096"/>
            <a:ext cx="184666" cy="369332"/>
          </a:xfrm>
          <a:prstGeom prst="rect">
            <a:avLst/>
          </a:prstGeom>
        </p:spPr>
        <p:txBody>
          <a:bodyPr wrap="none">
            <a:spAutoFit/>
          </a:bodyPr>
          <a:lstStyle/>
          <a:p>
            <a:r>
              <a:rPr lang="en-GB" dirty="0" smtClean="0"/>
              <a:t> </a:t>
            </a:r>
            <a:endParaRPr lang="en-US" dirty="0"/>
          </a:p>
        </p:txBody>
      </p:sp>
      <p:sp>
        <p:nvSpPr>
          <p:cNvPr id="2" name="Rectangle 1"/>
          <p:cNvSpPr/>
          <p:nvPr/>
        </p:nvSpPr>
        <p:spPr>
          <a:xfrm>
            <a:off x="811551" y="1105531"/>
            <a:ext cx="4572000" cy="523220"/>
          </a:xfrm>
          <a:prstGeom prst="rect">
            <a:avLst/>
          </a:prstGeom>
        </p:spPr>
        <p:txBody>
          <a:bodyPr>
            <a:spAutoFit/>
          </a:bodyPr>
          <a:lstStyle/>
          <a:p>
            <a:pPr algn="ctr"/>
            <a:r>
              <a:rPr lang="en-GB" sz="2800" dirty="0" smtClean="0"/>
              <a:t> </a:t>
            </a:r>
            <a:endParaRPr lang="en-US" sz="2800" dirty="0"/>
          </a:p>
        </p:txBody>
      </p:sp>
      <p:sp>
        <p:nvSpPr>
          <p:cNvPr id="3" name="Rectangle 2"/>
          <p:cNvSpPr/>
          <p:nvPr/>
        </p:nvSpPr>
        <p:spPr>
          <a:xfrm>
            <a:off x="127563" y="132439"/>
            <a:ext cx="3516182" cy="369332"/>
          </a:xfrm>
          <a:prstGeom prst="rect">
            <a:avLst/>
          </a:prstGeom>
        </p:spPr>
        <p:txBody>
          <a:bodyPr wrap="none">
            <a:spAutoFit/>
          </a:bodyPr>
          <a:lstStyle/>
          <a:p>
            <a:r>
              <a:rPr lang="en-GB" dirty="0"/>
              <a:t>Department for </a:t>
            </a:r>
            <a:r>
              <a:rPr lang="en-GB" dirty="0" smtClean="0"/>
              <a:t>Education, 2016</a:t>
            </a:r>
            <a:endParaRPr lang="en-US" dirty="0"/>
          </a:p>
        </p:txBody>
      </p:sp>
      <p:sp>
        <p:nvSpPr>
          <p:cNvPr id="10" name="Rectangle 9"/>
          <p:cNvSpPr/>
          <p:nvPr/>
        </p:nvSpPr>
        <p:spPr>
          <a:xfrm>
            <a:off x="5500932" y="6403700"/>
            <a:ext cx="3516182" cy="369332"/>
          </a:xfrm>
          <a:prstGeom prst="rect">
            <a:avLst/>
          </a:prstGeom>
        </p:spPr>
        <p:txBody>
          <a:bodyPr wrap="none">
            <a:spAutoFit/>
          </a:bodyPr>
          <a:lstStyle/>
          <a:p>
            <a:r>
              <a:rPr lang="en-GB" dirty="0" smtClean="0"/>
              <a:t>Department for Education, 2016 </a:t>
            </a:r>
            <a:endParaRPr lang="en-US" dirty="0"/>
          </a:p>
        </p:txBody>
      </p:sp>
      <p:sp>
        <p:nvSpPr>
          <p:cNvPr id="5" name="Rectangle 4"/>
          <p:cNvSpPr/>
          <p:nvPr/>
        </p:nvSpPr>
        <p:spPr>
          <a:xfrm>
            <a:off x="689561" y="1133606"/>
            <a:ext cx="4572000" cy="2677656"/>
          </a:xfrm>
          <a:prstGeom prst="rect">
            <a:avLst/>
          </a:prstGeom>
        </p:spPr>
        <p:txBody>
          <a:bodyPr>
            <a:spAutoFit/>
          </a:bodyPr>
          <a:lstStyle/>
          <a:p>
            <a:pPr algn="ctr"/>
            <a:r>
              <a:rPr lang="en-GB" sz="2800" dirty="0" smtClean="0"/>
              <a:t>“As </a:t>
            </a:r>
            <a:r>
              <a:rPr lang="en-GB" sz="2800" dirty="0"/>
              <a:t>overall absence levels increase the average percentage of pupils achieving different levels of attainment at the end of KS2 and </a:t>
            </a:r>
            <a:r>
              <a:rPr lang="en-GB" sz="2800" dirty="0" smtClean="0"/>
              <a:t>KS4”.</a:t>
            </a:r>
            <a:endParaRPr lang="en-US" sz="2800" dirty="0"/>
          </a:p>
        </p:txBody>
      </p:sp>
    </p:spTree>
    <p:extLst>
      <p:ext uri="{BB962C8B-B14F-4D97-AF65-F5344CB8AC3E}">
        <p14:creationId xmlns:p14="http://schemas.microsoft.com/office/powerpoint/2010/main" val="877531866"/>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456590359"/>
              </p:ext>
            </p:extLst>
          </p:nvPr>
        </p:nvGraphicFramePr>
        <p:xfrm>
          <a:off x="1162337" y="1483095"/>
          <a:ext cx="6845109" cy="2733424"/>
        </p:xfrm>
        <a:graphic>
          <a:graphicData uri="http://schemas.openxmlformats.org/drawingml/2006/table">
            <a:tbl>
              <a:tblPr firstRow="1" bandRow="1">
                <a:tableStyleId>{5C22544A-7EE6-4342-B048-85BDC9FD1C3A}</a:tableStyleId>
              </a:tblPr>
              <a:tblGrid>
                <a:gridCol w="2077144"/>
                <a:gridCol w="2486262"/>
                <a:gridCol w="2281703"/>
              </a:tblGrid>
              <a:tr h="456313">
                <a:tc>
                  <a:txBody>
                    <a:bodyPr/>
                    <a:lstStyle/>
                    <a:p>
                      <a:endParaRPr lang="en-US" dirty="0"/>
                    </a:p>
                  </a:txBody>
                  <a:tcPr>
                    <a:solidFill>
                      <a:schemeClr val="accent2">
                        <a:lumMod val="75000"/>
                      </a:schemeClr>
                    </a:solidFill>
                  </a:tcPr>
                </a:tc>
                <a:tc>
                  <a:txBody>
                    <a:bodyPr/>
                    <a:lstStyle/>
                    <a:p>
                      <a:r>
                        <a:rPr lang="en-US" dirty="0" smtClean="0"/>
                        <a:t>No absence</a:t>
                      </a:r>
                      <a:endParaRPr lang="en-US" dirty="0"/>
                    </a:p>
                  </a:txBody>
                  <a:tcPr>
                    <a:solidFill>
                      <a:schemeClr val="accent2">
                        <a:lumMod val="75000"/>
                      </a:schemeClr>
                    </a:solidFill>
                  </a:tcPr>
                </a:tc>
                <a:tc>
                  <a:txBody>
                    <a:bodyPr/>
                    <a:lstStyle/>
                    <a:p>
                      <a:r>
                        <a:rPr lang="en-US" dirty="0" smtClean="0"/>
                        <a:t>30-50% absence</a:t>
                      </a:r>
                      <a:endParaRPr lang="en-US" dirty="0"/>
                    </a:p>
                  </a:txBody>
                  <a:tcPr>
                    <a:solidFill>
                      <a:schemeClr val="accent2">
                        <a:lumMod val="75000"/>
                      </a:schemeClr>
                    </a:solidFill>
                  </a:tcPr>
                </a:tc>
              </a:tr>
              <a:tr h="456313">
                <a:tc>
                  <a:txBody>
                    <a:bodyPr/>
                    <a:lstStyle/>
                    <a:p>
                      <a:r>
                        <a:rPr lang="en-US" dirty="0" smtClean="0"/>
                        <a:t>FPI</a:t>
                      </a:r>
                      <a:endParaRPr lang="en-US" dirty="0"/>
                    </a:p>
                  </a:txBody>
                  <a:tcPr/>
                </a:tc>
                <a:tc>
                  <a:txBody>
                    <a:bodyPr/>
                    <a:lstStyle/>
                    <a:p>
                      <a:r>
                        <a:rPr lang="en-US" dirty="0" smtClean="0"/>
                        <a:t>94%</a:t>
                      </a:r>
                      <a:endParaRPr lang="en-US" dirty="0"/>
                    </a:p>
                  </a:txBody>
                  <a:tcPr/>
                </a:tc>
                <a:tc>
                  <a:txBody>
                    <a:bodyPr/>
                    <a:lstStyle/>
                    <a:p>
                      <a:r>
                        <a:rPr lang="en-US" dirty="0" smtClean="0"/>
                        <a:t>43.3%</a:t>
                      </a:r>
                      <a:endParaRPr lang="en-US" dirty="0"/>
                    </a:p>
                  </a:txBody>
                  <a:tcPr/>
                </a:tc>
              </a:tr>
              <a:tr h="456313">
                <a:tc>
                  <a:txBody>
                    <a:bodyPr/>
                    <a:lstStyle/>
                    <a:p>
                      <a:r>
                        <a:rPr lang="en-US" dirty="0" smtClean="0"/>
                        <a:t>KS2</a:t>
                      </a:r>
                      <a:r>
                        <a:rPr lang="en-US" baseline="0" dirty="0" smtClean="0"/>
                        <a:t> CSI</a:t>
                      </a:r>
                      <a:endParaRPr lang="en-US" dirty="0"/>
                    </a:p>
                  </a:txBody>
                  <a:tcPr/>
                </a:tc>
                <a:tc>
                  <a:txBody>
                    <a:bodyPr/>
                    <a:lstStyle/>
                    <a:p>
                      <a:r>
                        <a:rPr lang="en-US" dirty="0" smtClean="0"/>
                        <a:t>94.1%</a:t>
                      </a:r>
                      <a:endParaRPr lang="en-US" dirty="0"/>
                    </a:p>
                  </a:txBody>
                  <a:tcPr/>
                </a:tc>
                <a:tc>
                  <a:txBody>
                    <a:bodyPr/>
                    <a:lstStyle/>
                    <a:p>
                      <a:r>
                        <a:rPr lang="en-US" dirty="0" smtClean="0"/>
                        <a:t>57.6%</a:t>
                      </a:r>
                      <a:endParaRPr lang="en-US" dirty="0"/>
                    </a:p>
                  </a:txBody>
                  <a:tcPr/>
                </a:tc>
              </a:tr>
              <a:tr h="451859">
                <a:tc>
                  <a:txBody>
                    <a:bodyPr/>
                    <a:lstStyle/>
                    <a:p>
                      <a:endParaRPr lang="en-US" dirty="0"/>
                    </a:p>
                  </a:txBody>
                  <a:tcPr>
                    <a:solidFill>
                      <a:srgbClr val="12B2EB"/>
                    </a:solidFill>
                  </a:tcPr>
                </a:tc>
                <a:tc>
                  <a:txBody>
                    <a:bodyPr/>
                    <a:lstStyle/>
                    <a:p>
                      <a:r>
                        <a:rPr lang="en-US" dirty="0" smtClean="0">
                          <a:solidFill>
                            <a:schemeClr val="bg1"/>
                          </a:solidFill>
                        </a:rPr>
                        <a:t>Less</a:t>
                      </a:r>
                      <a:r>
                        <a:rPr lang="en-US" baseline="0" dirty="0" smtClean="0">
                          <a:solidFill>
                            <a:schemeClr val="bg1"/>
                          </a:solidFill>
                        </a:rPr>
                        <a:t> than 4% absence</a:t>
                      </a:r>
                      <a:endParaRPr lang="en-US" dirty="0">
                        <a:solidFill>
                          <a:schemeClr val="bg1"/>
                        </a:solidFill>
                      </a:endParaRPr>
                    </a:p>
                  </a:txBody>
                  <a:tcPr>
                    <a:solidFill>
                      <a:srgbClr val="12B2EB"/>
                    </a:solidFill>
                  </a:tcPr>
                </a:tc>
                <a:tc>
                  <a:txBody>
                    <a:bodyPr/>
                    <a:lstStyle/>
                    <a:p>
                      <a:r>
                        <a:rPr lang="en-US" dirty="0" smtClean="0">
                          <a:solidFill>
                            <a:schemeClr val="bg1"/>
                          </a:solidFill>
                        </a:rPr>
                        <a:t>50%+</a:t>
                      </a:r>
                      <a:r>
                        <a:rPr lang="en-US" baseline="0" dirty="0" smtClean="0">
                          <a:solidFill>
                            <a:schemeClr val="bg1"/>
                          </a:solidFill>
                        </a:rPr>
                        <a:t> absence</a:t>
                      </a:r>
                      <a:endParaRPr lang="en-US" dirty="0">
                        <a:solidFill>
                          <a:schemeClr val="bg1"/>
                        </a:solidFill>
                      </a:endParaRPr>
                    </a:p>
                  </a:txBody>
                  <a:tcPr>
                    <a:solidFill>
                      <a:srgbClr val="12B2EB"/>
                    </a:solidFill>
                  </a:tcPr>
                </a:tc>
              </a:tr>
              <a:tr h="456313">
                <a:tc>
                  <a:txBody>
                    <a:bodyPr/>
                    <a:lstStyle/>
                    <a:p>
                      <a:r>
                        <a:rPr lang="en-US" dirty="0" smtClean="0"/>
                        <a:t>KS3 CSI</a:t>
                      </a:r>
                      <a:endParaRPr lang="en-US" dirty="0"/>
                    </a:p>
                  </a:txBody>
                  <a:tcPr/>
                </a:tc>
                <a:tc>
                  <a:txBody>
                    <a:bodyPr/>
                    <a:lstStyle/>
                    <a:p>
                      <a:r>
                        <a:rPr lang="en-US" dirty="0" smtClean="0"/>
                        <a:t>91.8%</a:t>
                      </a:r>
                      <a:endParaRPr lang="en-US" dirty="0"/>
                    </a:p>
                  </a:txBody>
                  <a:tcPr/>
                </a:tc>
                <a:tc>
                  <a:txBody>
                    <a:bodyPr/>
                    <a:lstStyle/>
                    <a:p>
                      <a:r>
                        <a:rPr lang="en-US" dirty="0" smtClean="0"/>
                        <a:t>42.2%</a:t>
                      </a:r>
                      <a:endParaRPr lang="en-US" dirty="0"/>
                    </a:p>
                  </a:txBody>
                  <a:tcPr/>
                </a:tc>
              </a:tr>
              <a:tr h="456313">
                <a:tc>
                  <a:txBody>
                    <a:bodyPr/>
                    <a:lstStyle/>
                    <a:p>
                      <a:r>
                        <a:rPr lang="en-US" dirty="0" smtClean="0"/>
                        <a:t>KS4 level 2</a:t>
                      </a:r>
                      <a:endParaRPr lang="en-US" dirty="0"/>
                    </a:p>
                  </a:txBody>
                  <a:tcPr/>
                </a:tc>
                <a:tc>
                  <a:txBody>
                    <a:bodyPr/>
                    <a:lstStyle/>
                    <a:p>
                      <a:r>
                        <a:rPr lang="en-US" dirty="0" smtClean="0"/>
                        <a:t>74.8%</a:t>
                      </a:r>
                      <a:endParaRPr lang="en-US" dirty="0"/>
                    </a:p>
                  </a:txBody>
                  <a:tcPr/>
                </a:tc>
                <a:tc>
                  <a:txBody>
                    <a:bodyPr/>
                    <a:lstStyle/>
                    <a:p>
                      <a:r>
                        <a:rPr lang="en-US" dirty="0" smtClean="0"/>
                        <a:t>7.5%</a:t>
                      </a:r>
                      <a:endParaRPr lang="en-US" dirty="0"/>
                    </a:p>
                  </a:txBody>
                  <a:tcPr/>
                </a:tc>
              </a:tr>
            </a:tbl>
          </a:graphicData>
        </a:graphic>
      </p:graphicFrame>
      <p:sp>
        <p:nvSpPr>
          <p:cNvPr id="3" name="Rectangle 2"/>
          <p:cNvSpPr/>
          <p:nvPr/>
        </p:nvSpPr>
        <p:spPr>
          <a:xfrm>
            <a:off x="6238852" y="6279181"/>
            <a:ext cx="2762295" cy="369332"/>
          </a:xfrm>
          <a:prstGeom prst="rect">
            <a:avLst/>
          </a:prstGeom>
        </p:spPr>
        <p:txBody>
          <a:bodyPr wrap="none">
            <a:spAutoFit/>
          </a:bodyPr>
          <a:lstStyle/>
          <a:p>
            <a:r>
              <a:rPr lang="en-GB" dirty="0"/>
              <a:t>Welsh Government, 2017</a:t>
            </a:r>
            <a:r>
              <a:rPr lang="en-GB" dirty="0"/>
              <a:t> </a:t>
            </a:r>
            <a:endParaRPr lang="en-US" dirty="0"/>
          </a:p>
        </p:txBody>
      </p:sp>
    </p:spTree>
    <p:extLst>
      <p:ext uri="{BB962C8B-B14F-4D97-AF65-F5344CB8AC3E}">
        <p14:creationId xmlns:p14="http://schemas.microsoft.com/office/powerpoint/2010/main" val="39107441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creen Shot 2019-03-28 at 09.40.34.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5486" y="0"/>
            <a:ext cx="2798064" cy="6858000"/>
          </a:xfrm>
          <a:prstGeom prst="rect">
            <a:avLst/>
          </a:prstGeom>
        </p:spPr>
      </p:pic>
      <p:pic>
        <p:nvPicPr>
          <p:cNvPr id="4" name="Picture 3" descr="Screen Shot 2019-03-28 at 09.46.15.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92088" y="0"/>
            <a:ext cx="2732124" cy="6858000"/>
          </a:xfrm>
          <a:prstGeom prst="rect">
            <a:avLst/>
          </a:prstGeom>
        </p:spPr>
      </p:pic>
      <p:sp>
        <p:nvSpPr>
          <p:cNvPr id="5" name="Rectangle 4"/>
          <p:cNvSpPr/>
          <p:nvPr/>
        </p:nvSpPr>
        <p:spPr>
          <a:xfrm>
            <a:off x="3003550" y="142585"/>
            <a:ext cx="3141777" cy="6370974"/>
          </a:xfrm>
          <a:prstGeom prst="rect">
            <a:avLst/>
          </a:prstGeom>
        </p:spPr>
        <p:txBody>
          <a:bodyPr wrap="square">
            <a:spAutoFit/>
          </a:bodyPr>
          <a:lstStyle/>
          <a:p>
            <a:pPr algn="ctr"/>
            <a:r>
              <a:rPr lang="en-GB" sz="2400" dirty="0" smtClean="0"/>
              <a:t>“Student </a:t>
            </a:r>
            <a:r>
              <a:rPr lang="en-GB" sz="2400" dirty="0"/>
              <a:t>truancy is less of a problem in Japan than in other PISA-participating countries/economies. On average across OECD countries, 20% of students reported that they had skipped one day of school or more in the two weeks prior to the PISA test; in Japan, 2% of students so </a:t>
            </a:r>
            <a:r>
              <a:rPr lang="en-GB" sz="2400" dirty="0" smtClean="0"/>
              <a:t>reported”.</a:t>
            </a:r>
            <a:endParaRPr lang="en-US" sz="2400" dirty="0"/>
          </a:p>
        </p:txBody>
      </p:sp>
      <p:sp>
        <p:nvSpPr>
          <p:cNvPr id="6" name="Rectangle 5"/>
          <p:cNvSpPr/>
          <p:nvPr/>
        </p:nvSpPr>
        <p:spPr>
          <a:xfrm>
            <a:off x="4910092" y="6488668"/>
            <a:ext cx="1381996" cy="369332"/>
          </a:xfrm>
          <a:prstGeom prst="rect">
            <a:avLst/>
          </a:prstGeom>
        </p:spPr>
        <p:txBody>
          <a:bodyPr wrap="none">
            <a:spAutoFit/>
          </a:bodyPr>
          <a:lstStyle/>
          <a:p>
            <a:r>
              <a:rPr lang="en-GB" dirty="0" smtClean="0"/>
              <a:t>OECD, 2016</a:t>
            </a:r>
            <a:endParaRPr lang="en-US" dirty="0"/>
          </a:p>
        </p:txBody>
      </p:sp>
    </p:spTree>
    <p:extLst>
      <p:ext uri="{BB962C8B-B14F-4D97-AF65-F5344CB8AC3E}">
        <p14:creationId xmlns:p14="http://schemas.microsoft.com/office/powerpoint/2010/main" val="18603393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43952" y="548855"/>
            <a:ext cx="7275379" cy="646331"/>
          </a:xfrm>
          <a:prstGeom prst="rect">
            <a:avLst/>
          </a:prstGeom>
          <a:noFill/>
        </p:spPr>
        <p:txBody>
          <a:bodyPr wrap="square" rtlCol="0">
            <a:spAutoFit/>
          </a:bodyPr>
          <a:lstStyle/>
          <a:p>
            <a:pPr algn="ctr"/>
            <a:r>
              <a:rPr lang="en-US" sz="3600" dirty="0" smtClean="0"/>
              <a:t>What is the purpose of education?</a:t>
            </a:r>
            <a:endParaRPr lang="en-US" sz="3600" dirty="0"/>
          </a:p>
        </p:txBody>
      </p:sp>
      <p:sp>
        <p:nvSpPr>
          <p:cNvPr id="3" name="TextBox 2"/>
          <p:cNvSpPr txBox="1"/>
          <p:nvPr/>
        </p:nvSpPr>
        <p:spPr>
          <a:xfrm>
            <a:off x="1043952" y="1431328"/>
            <a:ext cx="3282531" cy="2031325"/>
          </a:xfrm>
          <a:prstGeom prst="rect">
            <a:avLst/>
          </a:prstGeom>
          <a:noFill/>
        </p:spPr>
        <p:txBody>
          <a:bodyPr wrap="square" rtlCol="0">
            <a:spAutoFit/>
          </a:bodyPr>
          <a:lstStyle/>
          <a:p>
            <a:r>
              <a:rPr lang="en-US" b="1" u="sng" dirty="0" smtClean="0"/>
              <a:t>United Kingdom</a:t>
            </a:r>
          </a:p>
          <a:p>
            <a:endParaRPr lang="en-US" dirty="0" smtClean="0"/>
          </a:p>
          <a:p>
            <a:pPr marL="285750" indent="-285750">
              <a:buFont typeface="Arial"/>
              <a:buChar char="•"/>
            </a:pPr>
            <a:r>
              <a:rPr lang="en-US" dirty="0" smtClean="0"/>
              <a:t>Economy</a:t>
            </a:r>
          </a:p>
          <a:p>
            <a:pPr marL="285750" indent="-285750">
              <a:buFont typeface="Arial"/>
              <a:buChar char="•"/>
            </a:pPr>
            <a:endParaRPr lang="en-US" dirty="0"/>
          </a:p>
          <a:p>
            <a:pPr marL="285750" indent="-285750">
              <a:buFont typeface="Arial"/>
              <a:buChar char="•"/>
            </a:pPr>
            <a:r>
              <a:rPr lang="en-US" dirty="0" smtClean="0"/>
              <a:t>Culture</a:t>
            </a:r>
          </a:p>
          <a:p>
            <a:pPr marL="285750" indent="-285750">
              <a:buFont typeface="Arial"/>
              <a:buChar char="•"/>
            </a:pPr>
            <a:endParaRPr lang="en-US" dirty="0"/>
          </a:p>
          <a:p>
            <a:pPr marL="285750" indent="-285750">
              <a:buFont typeface="Arial"/>
              <a:buChar char="•"/>
            </a:pPr>
            <a:r>
              <a:rPr lang="en-US" dirty="0" smtClean="0"/>
              <a:t>Preparation for adult life</a:t>
            </a:r>
            <a:endParaRPr lang="en-US" dirty="0"/>
          </a:p>
        </p:txBody>
      </p:sp>
      <p:sp>
        <p:nvSpPr>
          <p:cNvPr id="4" name="TextBox 3"/>
          <p:cNvSpPr txBox="1"/>
          <p:nvPr/>
        </p:nvSpPr>
        <p:spPr>
          <a:xfrm>
            <a:off x="1043952" y="3820463"/>
            <a:ext cx="3368630" cy="2308324"/>
          </a:xfrm>
          <a:prstGeom prst="rect">
            <a:avLst/>
          </a:prstGeom>
          <a:noFill/>
        </p:spPr>
        <p:txBody>
          <a:bodyPr wrap="square" rtlCol="0">
            <a:spAutoFit/>
          </a:bodyPr>
          <a:lstStyle/>
          <a:p>
            <a:r>
              <a:rPr lang="en-US" b="1" u="sng" dirty="0" smtClean="0"/>
              <a:t>Wales</a:t>
            </a:r>
          </a:p>
          <a:p>
            <a:endParaRPr lang="en-US" dirty="0"/>
          </a:p>
          <a:p>
            <a:pPr marL="285750" indent="-285750">
              <a:buFont typeface="Wingdings" charset="2"/>
              <a:buChar char="§"/>
            </a:pPr>
            <a:r>
              <a:rPr lang="en-US" dirty="0" smtClean="0"/>
              <a:t>Ambition</a:t>
            </a:r>
          </a:p>
          <a:p>
            <a:pPr marL="285750" indent="-285750">
              <a:buFont typeface="Wingdings" charset="2"/>
              <a:buChar char="§"/>
            </a:pPr>
            <a:endParaRPr lang="en-US" dirty="0"/>
          </a:p>
          <a:p>
            <a:pPr marL="285750" indent="-285750">
              <a:buFont typeface="Wingdings" charset="2"/>
              <a:buChar char="§"/>
            </a:pPr>
            <a:r>
              <a:rPr lang="en-US" dirty="0" smtClean="0"/>
              <a:t>Foundation for lifetime of learning and achievement</a:t>
            </a:r>
          </a:p>
          <a:p>
            <a:pPr marL="285750" indent="-285750">
              <a:buFont typeface="Wingdings" charset="2"/>
              <a:buChar char="§"/>
            </a:pPr>
            <a:endParaRPr lang="en-US" dirty="0"/>
          </a:p>
          <a:p>
            <a:pPr marL="285750" indent="-285750">
              <a:buFont typeface="Wingdings" charset="2"/>
              <a:buChar char="§"/>
            </a:pPr>
            <a:r>
              <a:rPr lang="en-US" dirty="0" smtClean="0"/>
              <a:t>Equip with the right skills</a:t>
            </a:r>
            <a:endParaRPr lang="en-US" dirty="0"/>
          </a:p>
        </p:txBody>
      </p:sp>
      <p:sp>
        <p:nvSpPr>
          <p:cNvPr id="5" name="TextBox 4"/>
          <p:cNvSpPr txBox="1"/>
          <p:nvPr/>
        </p:nvSpPr>
        <p:spPr>
          <a:xfrm>
            <a:off x="4968191" y="2169991"/>
            <a:ext cx="3713026" cy="2862323"/>
          </a:xfrm>
          <a:prstGeom prst="rect">
            <a:avLst/>
          </a:prstGeom>
          <a:noFill/>
        </p:spPr>
        <p:txBody>
          <a:bodyPr wrap="square" rtlCol="0">
            <a:spAutoFit/>
          </a:bodyPr>
          <a:lstStyle/>
          <a:p>
            <a:r>
              <a:rPr lang="en-US" b="1" u="sng" dirty="0" smtClean="0"/>
              <a:t>Japan</a:t>
            </a:r>
          </a:p>
          <a:p>
            <a:endParaRPr lang="en-US" dirty="0"/>
          </a:p>
          <a:p>
            <a:pPr marL="285750" indent="-285750">
              <a:buFont typeface="Wingdings" charset="2"/>
              <a:buChar char="§"/>
            </a:pPr>
            <a:r>
              <a:rPr lang="en-US" dirty="0" smtClean="0"/>
              <a:t>Fully develop individual characters</a:t>
            </a:r>
          </a:p>
          <a:p>
            <a:pPr marL="285750" indent="-285750">
              <a:buFont typeface="Wingdings" charset="2"/>
              <a:buChar char="§"/>
            </a:pPr>
            <a:endParaRPr lang="en-US" dirty="0"/>
          </a:p>
          <a:p>
            <a:pPr marL="285750" indent="-285750">
              <a:buFont typeface="Wingdings" charset="2"/>
              <a:buChar char="§"/>
            </a:pPr>
            <a:r>
              <a:rPr lang="en-US" dirty="0" smtClean="0"/>
              <a:t>Cultivate people strong in mind and body</a:t>
            </a:r>
          </a:p>
          <a:p>
            <a:pPr marL="285750" indent="-285750">
              <a:buFont typeface="Wingdings" charset="2"/>
              <a:buChar char="§"/>
            </a:pPr>
            <a:endParaRPr lang="en-US" dirty="0"/>
          </a:p>
          <a:p>
            <a:pPr marL="285750" indent="-285750">
              <a:buFont typeface="Wingdings" charset="2"/>
              <a:buChar char="§"/>
            </a:pPr>
            <a:r>
              <a:rPr lang="en-US" dirty="0" smtClean="0"/>
              <a:t>Imbued with qualities for a peaceful, democratic nation</a:t>
            </a:r>
            <a:endParaRPr lang="en-US" dirty="0"/>
          </a:p>
        </p:txBody>
      </p:sp>
    </p:spTree>
    <p:extLst>
      <p:ext uri="{BB962C8B-B14F-4D97-AF65-F5344CB8AC3E}">
        <p14:creationId xmlns:p14="http://schemas.microsoft.com/office/powerpoint/2010/main" val="23339301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Callout 3"/>
          <p:cNvSpPr/>
          <p:nvPr/>
        </p:nvSpPr>
        <p:spPr>
          <a:xfrm>
            <a:off x="488679" y="475234"/>
            <a:ext cx="5169351" cy="3346941"/>
          </a:xfrm>
          <a:prstGeom prst="wedgeEllipseCallout">
            <a:avLst/>
          </a:prstGeom>
          <a:solidFill>
            <a:schemeClr val="accent2">
              <a:lumMod val="60000"/>
              <a:lumOff val="4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chemeClr val="accent2">
                  <a:lumMod val="60000"/>
                  <a:lumOff val="40000"/>
                </a:schemeClr>
              </a:solidFill>
            </a:endParaRPr>
          </a:p>
        </p:txBody>
      </p:sp>
      <p:sp>
        <p:nvSpPr>
          <p:cNvPr id="6" name="Rectangle 5"/>
          <p:cNvSpPr/>
          <p:nvPr/>
        </p:nvSpPr>
        <p:spPr>
          <a:xfrm>
            <a:off x="127563" y="105903"/>
            <a:ext cx="1381996" cy="369332"/>
          </a:xfrm>
          <a:prstGeom prst="rect">
            <a:avLst/>
          </a:prstGeom>
        </p:spPr>
        <p:txBody>
          <a:bodyPr wrap="none">
            <a:spAutoFit/>
          </a:bodyPr>
          <a:lstStyle/>
          <a:p>
            <a:r>
              <a:rPr lang="en-GB" dirty="0" smtClean="0"/>
              <a:t>OECD, </a:t>
            </a:r>
            <a:r>
              <a:rPr lang="en-GB" dirty="0"/>
              <a:t>2018</a:t>
            </a:r>
            <a:r>
              <a:rPr lang="en-GB" dirty="0"/>
              <a:t> </a:t>
            </a:r>
            <a:endParaRPr lang="en-US" dirty="0"/>
          </a:p>
        </p:txBody>
      </p:sp>
      <p:sp>
        <p:nvSpPr>
          <p:cNvPr id="2" name="Rectangle 1"/>
          <p:cNvSpPr/>
          <p:nvPr/>
        </p:nvSpPr>
        <p:spPr>
          <a:xfrm>
            <a:off x="876126" y="1363817"/>
            <a:ext cx="4572000" cy="1815882"/>
          </a:xfrm>
          <a:prstGeom prst="rect">
            <a:avLst/>
          </a:prstGeom>
        </p:spPr>
        <p:txBody>
          <a:bodyPr>
            <a:spAutoFit/>
          </a:bodyPr>
          <a:lstStyle/>
          <a:p>
            <a:pPr algn="ctr"/>
            <a:r>
              <a:rPr lang="en-GB" sz="2800" dirty="0" smtClean="0"/>
              <a:t>“Relies </a:t>
            </a:r>
            <a:r>
              <a:rPr lang="en-GB" sz="2800" dirty="0"/>
              <a:t>on the high-priority it places on education and on its holistic model of </a:t>
            </a:r>
            <a:r>
              <a:rPr lang="en-GB" sz="2800" dirty="0" smtClean="0"/>
              <a:t>education”. </a:t>
            </a:r>
            <a:endParaRPr lang="en-US" sz="2800" dirty="0"/>
          </a:p>
        </p:txBody>
      </p:sp>
      <p:sp>
        <p:nvSpPr>
          <p:cNvPr id="9" name="Oval Callout 8"/>
          <p:cNvSpPr/>
          <p:nvPr/>
        </p:nvSpPr>
        <p:spPr>
          <a:xfrm>
            <a:off x="3560294" y="2907437"/>
            <a:ext cx="5169351" cy="3346941"/>
          </a:xfrm>
          <a:prstGeom prst="wedgeEllipseCallout">
            <a:avLst/>
          </a:prstGeom>
          <a:solidFill>
            <a:schemeClr val="accent2">
              <a:lumMod val="60000"/>
              <a:lumOff val="4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chemeClr val="accent2">
                  <a:lumMod val="60000"/>
                  <a:lumOff val="40000"/>
                </a:schemeClr>
              </a:solidFill>
            </a:endParaRPr>
          </a:p>
        </p:txBody>
      </p:sp>
      <p:sp>
        <p:nvSpPr>
          <p:cNvPr id="3" name="Rectangle 2"/>
          <p:cNvSpPr/>
          <p:nvPr/>
        </p:nvSpPr>
        <p:spPr>
          <a:xfrm>
            <a:off x="3868072" y="3548476"/>
            <a:ext cx="4572000" cy="2246769"/>
          </a:xfrm>
          <a:prstGeom prst="rect">
            <a:avLst/>
          </a:prstGeom>
        </p:spPr>
        <p:txBody>
          <a:bodyPr>
            <a:spAutoFit/>
          </a:bodyPr>
          <a:lstStyle/>
          <a:p>
            <a:pPr algn="ctr"/>
            <a:r>
              <a:rPr lang="en-GB" sz="2800" dirty="0" smtClean="0"/>
              <a:t>“Expected </a:t>
            </a:r>
            <a:r>
              <a:rPr lang="en-GB" sz="2800" dirty="0"/>
              <a:t>to succeed, subject to the right amount of effort, perseverance and self-</a:t>
            </a:r>
            <a:r>
              <a:rPr lang="en-GB" sz="2800" dirty="0" smtClean="0"/>
              <a:t>discipline”. </a:t>
            </a:r>
            <a:endParaRPr lang="en-US" sz="2800" dirty="0"/>
          </a:p>
        </p:txBody>
      </p:sp>
    </p:spTree>
    <p:extLst>
      <p:ext uri="{BB962C8B-B14F-4D97-AF65-F5344CB8AC3E}">
        <p14:creationId xmlns:p14="http://schemas.microsoft.com/office/powerpoint/2010/main" val="20683378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Shot 2019-03-30 at 16.35.39.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5628733" cy="3958892"/>
          </a:xfrm>
          <a:prstGeom prst="rect">
            <a:avLst/>
          </a:prstGeom>
        </p:spPr>
      </p:pic>
      <p:pic>
        <p:nvPicPr>
          <p:cNvPr id="3" name="Picture 2" descr="151021-a-curriculum-for-wales-poster.pdf"/>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87228" y="2938765"/>
            <a:ext cx="5556772" cy="3929997"/>
          </a:xfrm>
          <a:prstGeom prst="rect">
            <a:avLst/>
          </a:prstGeom>
        </p:spPr>
      </p:pic>
      <p:sp>
        <p:nvSpPr>
          <p:cNvPr id="4" name="TextBox 3"/>
          <p:cNvSpPr txBox="1"/>
          <p:nvPr/>
        </p:nvSpPr>
        <p:spPr>
          <a:xfrm>
            <a:off x="5876268" y="590628"/>
            <a:ext cx="3170870" cy="1477328"/>
          </a:xfrm>
          <a:prstGeom prst="rect">
            <a:avLst/>
          </a:prstGeom>
          <a:noFill/>
        </p:spPr>
        <p:txBody>
          <a:bodyPr wrap="square" rtlCol="0">
            <a:spAutoFit/>
          </a:bodyPr>
          <a:lstStyle/>
          <a:p>
            <a:pPr marL="285750" indent="-285750">
              <a:buFont typeface="Wingdings" charset="2"/>
              <a:buChar char="§"/>
            </a:pPr>
            <a:r>
              <a:rPr lang="en-US" dirty="0" smtClean="0"/>
              <a:t>3 system goals?</a:t>
            </a:r>
          </a:p>
          <a:p>
            <a:pPr marL="285750" indent="-285750">
              <a:buFont typeface="Wingdings" charset="2"/>
              <a:buChar char="§"/>
            </a:pPr>
            <a:endParaRPr lang="en-US" dirty="0"/>
          </a:p>
          <a:p>
            <a:pPr marL="285750" indent="-285750">
              <a:buFont typeface="Wingdings" charset="2"/>
              <a:buChar char="§"/>
            </a:pPr>
            <a:r>
              <a:rPr lang="en-US" dirty="0" smtClean="0"/>
              <a:t>12 strategic priorities?</a:t>
            </a:r>
          </a:p>
          <a:p>
            <a:pPr marL="285750" indent="-285750">
              <a:buFont typeface="Wingdings" charset="2"/>
              <a:buChar char="§"/>
            </a:pPr>
            <a:endParaRPr lang="en-US" dirty="0"/>
          </a:p>
          <a:p>
            <a:pPr marL="285750" indent="-285750">
              <a:buFont typeface="Wingdings" charset="2"/>
              <a:buChar char="§"/>
            </a:pPr>
            <a:r>
              <a:rPr lang="en-US" dirty="0" smtClean="0"/>
              <a:t>5 policy principles?</a:t>
            </a:r>
            <a:endParaRPr lang="en-US" dirty="0"/>
          </a:p>
        </p:txBody>
      </p:sp>
      <p:sp>
        <p:nvSpPr>
          <p:cNvPr id="5" name="TextBox 4"/>
          <p:cNvSpPr txBox="1"/>
          <p:nvPr/>
        </p:nvSpPr>
        <p:spPr>
          <a:xfrm>
            <a:off x="129149" y="3958892"/>
            <a:ext cx="3121094" cy="2862323"/>
          </a:xfrm>
          <a:prstGeom prst="rect">
            <a:avLst/>
          </a:prstGeom>
          <a:noFill/>
        </p:spPr>
        <p:txBody>
          <a:bodyPr wrap="square" rtlCol="0">
            <a:spAutoFit/>
          </a:bodyPr>
          <a:lstStyle/>
          <a:p>
            <a:pPr marL="285750" indent="-285750">
              <a:buFont typeface="Wingdings" charset="2"/>
              <a:buChar char="§"/>
            </a:pPr>
            <a:r>
              <a:rPr lang="en-US" dirty="0" smtClean="0"/>
              <a:t>4 purposes?</a:t>
            </a:r>
          </a:p>
          <a:p>
            <a:pPr marL="285750" indent="-285750">
              <a:buFont typeface="Wingdings" charset="2"/>
              <a:buChar char="§"/>
            </a:pPr>
            <a:endParaRPr lang="en-US" dirty="0"/>
          </a:p>
          <a:p>
            <a:pPr marL="285750" indent="-285750">
              <a:buFont typeface="Wingdings" charset="2"/>
              <a:buChar char="§"/>
            </a:pPr>
            <a:r>
              <a:rPr lang="en-US" dirty="0" smtClean="0"/>
              <a:t>6 areas of learning and experience?</a:t>
            </a:r>
          </a:p>
          <a:p>
            <a:pPr marL="285750" indent="-285750">
              <a:buFont typeface="Wingdings" charset="2"/>
              <a:buChar char="§"/>
            </a:pPr>
            <a:endParaRPr lang="en-US" dirty="0"/>
          </a:p>
          <a:p>
            <a:pPr marL="285750" indent="-285750">
              <a:buFont typeface="Wingdings" charset="2"/>
              <a:buChar char="§"/>
            </a:pPr>
            <a:r>
              <a:rPr lang="en-US" dirty="0" smtClean="0"/>
              <a:t>3 cross curricular responsibilities?</a:t>
            </a:r>
          </a:p>
          <a:p>
            <a:pPr marL="285750" indent="-285750">
              <a:buFont typeface="Wingdings" charset="2"/>
              <a:buChar char="§"/>
            </a:pPr>
            <a:endParaRPr lang="en-US" dirty="0"/>
          </a:p>
          <a:p>
            <a:pPr marL="285750" indent="-285750">
              <a:buFont typeface="Wingdings" charset="2"/>
              <a:buChar char="§"/>
            </a:pPr>
            <a:r>
              <a:rPr lang="en-US" dirty="0" smtClean="0"/>
              <a:t>New assessment arrangements?</a:t>
            </a:r>
            <a:endParaRPr lang="en-US" dirty="0"/>
          </a:p>
        </p:txBody>
      </p:sp>
    </p:spTree>
    <p:extLst>
      <p:ext uri="{BB962C8B-B14F-4D97-AF65-F5344CB8AC3E}">
        <p14:creationId xmlns:p14="http://schemas.microsoft.com/office/powerpoint/2010/main" val="3940119254"/>
      </p:ext>
    </p:extLst>
  </p:cSld>
  <p:clrMapOvr>
    <a:masterClrMapping/>
  </p:clrMapOvr>
</p:sld>
</file>

<file path=ppt/theme/theme1.xml><?xml version="1.0" encoding="utf-8"?>
<a:theme xmlns:a="http://schemas.openxmlformats.org/drawingml/2006/main" name="Slipstream">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Slipstream">
      <a:majorFont>
        <a:latin typeface="Trebuchet MS"/>
        <a:ea typeface=""/>
        <a:cs typeface=""/>
        <a:font script="Jpan" typeface="ＭＳ ゴシック"/>
        <a:font script="Hang" typeface="HY그래픽B"/>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ＭＳ ゴシック"/>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ipstream">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Slipstream.thmx</Template>
  <TotalTime>278</TotalTime>
  <Words>3145</Words>
  <Application>Microsoft Macintosh PowerPoint</Application>
  <PresentationFormat>On-screen Show (4:3)</PresentationFormat>
  <Paragraphs>167</Paragraphs>
  <Slides>13</Slides>
  <Notes>13</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Slipstream</vt:lpstr>
      <vt:lpstr>Collaboration or cheating?</vt:lpstr>
      <vt:lpstr>“If a child of compulsory school age who is a registered pupil at a school fails to attend regularly at the school, his parent is guilty of an offence”.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Collaboration or cheating?</dc:title>
  <dc:creator>Admin</dc:creator>
  <cp:lastModifiedBy>Admin</cp:lastModifiedBy>
  <cp:revision>18</cp:revision>
  <dcterms:created xsi:type="dcterms:W3CDTF">2019-03-31T09:55:42Z</dcterms:created>
  <dcterms:modified xsi:type="dcterms:W3CDTF">2019-03-31T14:33:54Z</dcterms:modified>
</cp:coreProperties>
</file>