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0" r:id="rId5"/>
    <p:sldId id="261" r:id="rId6"/>
    <p:sldId id="259" r:id="rId7"/>
    <p:sldId id="262" r:id="rId8"/>
    <p:sldId id="263" r:id="rId9"/>
    <p:sldId id="264" r:id="rId1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899" autoAdjust="0"/>
  </p:normalViewPr>
  <p:slideViewPr>
    <p:cSldViewPr>
      <p:cViewPr varScale="1">
        <p:scale>
          <a:sx n="87" d="100"/>
          <a:sy n="87" d="100"/>
        </p:scale>
        <p:origin x="68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7EF1A4F-8BEC-4BC7-9FF0-640D2F396D35}" type="datetimeFigureOut">
              <a:rPr lang="en-GB" smtClean="0"/>
              <a:pPr/>
              <a:t>18/02/2020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B9ECEA05-603A-4838-A8AC-BF4D12426C53}" type="slidenum">
              <a:rPr lang="en-GB" smtClean="0"/>
              <a:pPr/>
              <a:t>‹#›</a:t>
            </a:fld>
            <a:endParaRPr lang="en-GB"/>
          </a:p>
        </p:txBody>
      </p:sp>
    </p:spTree>
    <p:extLst>
      <p:ext uri="{BB962C8B-B14F-4D97-AF65-F5344CB8AC3E}">
        <p14:creationId xmlns:p14="http://schemas.microsoft.com/office/powerpoint/2010/main" val="362197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Clay Ironstone nodules in picture on right in </a:t>
            </a:r>
            <a:r>
              <a:rPr lang="en-GB" dirty="0" err="1" smtClean="0"/>
              <a:t>pembrokeshire</a:t>
            </a:r>
            <a:r>
              <a:rPr lang="en-GB" dirty="0" smtClean="0"/>
              <a:t>. </a:t>
            </a:r>
            <a:r>
              <a:rPr lang="en-GB" sz="1200" b="0" i="0" kern="1200" dirty="0" smtClean="0">
                <a:solidFill>
                  <a:schemeClr val="tx1"/>
                </a:solidFill>
                <a:latin typeface="+mn-lt"/>
                <a:ea typeface="+mn-ea"/>
                <a:cs typeface="+mn-cs"/>
              </a:rPr>
              <a:t>Clay Ironstone Nodules , in the cliffs to the east of </a:t>
            </a:r>
            <a:r>
              <a:rPr lang="en-GB" sz="1200" b="0" i="0" kern="1200" dirty="0" err="1" smtClean="0">
                <a:solidFill>
                  <a:schemeClr val="tx1"/>
                </a:solidFill>
                <a:latin typeface="+mn-lt"/>
                <a:ea typeface="+mn-ea"/>
                <a:cs typeface="+mn-cs"/>
              </a:rPr>
              <a:t>Amroth</a:t>
            </a:r>
            <a:r>
              <a:rPr lang="en-GB" sz="1200" b="0" i="0" kern="1200" dirty="0" smtClean="0">
                <a:solidFill>
                  <a:schemeClr val="tx1"/>
                </a:solidFill>
                <a:latin typeface="+mn-lt"/>
                <a:ea typeface="+mn-ea"/>
                <a:cs typeface="+mn-cs"/>
              </a:rPr>
              <a:t> Beach .</a:t>
            </a:r>
            <a:r>
              <a:rPr lang="en-GB" dirty="0" smtClean="0"/>
              <a:t/>
            </a:r>
            <a:br>
              <a:rPr lang="en-GB" dirty="0" smtClean="0"/>
            </a:br>
            <a:r>
              <a:rPr lang="en-GB" sz="1200" b="0" i="0" kern="1200" dirty="0" smtClean="0">
                <a:solidFill>
                  <a:schemeClr val="tx1"/>
                </a:solidFill>
                <a:latin typeface="+mn-lt"/>
                <a:ea typeface="+mn-ea"/>
                <a:cs typeface="+mn-cs"/>
              </a:rPr>
              <a:t>A hard clay-rock , containing carbonate of iron (</a:t>
            </a:r>
            <a:r>
              <a:rPr lang="en-GB" sz="1200" b="0" i="0" kern="1200" dirty="0" err="1" smtClean="0">
                <a:solidFill>
                  <a:schemeClr val="tx1"/>
                </a:solidFill>
                <a:latin typeface="+mn-lt"/>
                <a:ea typeface="+mn-ea"/>
                <a:cs typeface="+mn-cs"/>
              </a:rPr>
              <a:t>chalybite</a:t>
            </a:r>
            <a:r>
              <a:rPr lang="en-GB" sz="1200" b="0" i="0" kern="1200" dirty="0" smtClean="0">
                <a:solidFill>
                  <a:schemeClr val="tx1"/>
                </a:solidFill>
                <a:latin typeface="+mn-lt"/>
                <a:ea typeface="+mn-ea"/>
                <a:cs typeface="+mn-cs"/>
              </a:rPr>
              <a:t>) , </a:t>
            </a:r>
            <a:r>
              <a:rPr lang="en-GB" sz="1200" b="0" i="0" kern="1200" dirty="0" err="1" smtClean="0">
                <a:solidFill>
                  <a:schemeClr val="tx1"/>
                </a:solidFill>
                <a:latin typeface="+mn-lt"/>
                <a:ea typeface="+mn-ea"/>
                <a:cs typeface="+mn-cs"/>
              </a:rPr>
              <a:t>interbedded</a:t>
            </a:r>
            <a:r>
              <a:rPr lang="en-GB" sz="1200" b="0" i="0" kern="1200" dirty="0" smtClean="0">
                <a:solidFill>
                  <a:schemeClr val="tx1"/>
                </a:solidFill>
                <a:latin typeface="+mn-lt"/>
                <a:ea typeface="+mn-ea"/>
                <a:cs typeface="+mn-cs"/>
              </a:rPr>
              <a:t> with </a:t>
            </a:r>
            <a:r>
              <a:rPr lang="en-GB" sz="1200" b="0" i="0" kern="1200" dirty="0" err="1" smtClean="0">
                <a:solidFill>
                  <a:schemeClr val="tx1"/>
                </a:solidFill>
                <a:latin typeface="+mn-lt"/>
                <a:ea typeface="+mn-ea"/>
                <a:cs typeface="+mn-cs"/>
              </a:rPr>
              <a:t>shales</a:t>
            </a:r>
            <a:r>
              <a:rPr lang="en-GB" sz="1200" b="0" i="0" kern="1200" dirty="0" smtClean="0">
                <a:solidFill>
                  <a:schemeClr val="tx1"/>
                </a:solidFill>
                <a:latin typeface="+mn-lt"/>
                <a:ea typeface="+mn-ea"/>
                <a:cs typeface="+mn-cs"/>
              </a:rPr>
              <a:t> associated with coal seams in the "Coal Measures "</a:t>
            </a:r>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Shale is a fine-grained sedimentary rock that forms from the compaction of silt and clay-size mineral particles that we commonly call "mud." This composition places shale in a category of sedimentary rocks known as "mudstones."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Clay ironstone owes its origin to the conditions which resulted in the formation of coal seams. Most rocks contain a small amount of iron which normally passes into solution as the rocks are weathered, and, together with other products of denudation, finds its way into the waters of rivers. In the swamps in which the Coal Measures accumulated, and on which were established the forests that provided the material for coal seams, there were many temporary shallow lagoons in the often stagnant water of which there was much decaying vegetation which acted as a reducing agent and prevented oxidation, so that an appreciable amount of the iron remained in solution. This, deposited as iron carbonate as the solution became concentrated, mingled with the mud or other sediment that was settling out of the water and gave rise to the ferruginous clay that now constitutes the ironstone.</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9ECEA05-603A-4838-A8AC-BF4D12426C53}" type="slidenum">
              <a:rPr lang="en-GB" smtClean="0"/>
              <a:pPr/>
              <a:t>9</a:t>
            </a:fld>
            <a:endParaRPr lang="en-GB"/>
          </a:p>
        </p:txBody>
      </p:sp>
    </p:spTree>
    <p:extLst>
      <p:ext uri="{BB962C8B-B14F-4D97-AF65-F5344CB8AC3E}">
        <p14:creationId xmlns:p14="http://schemas.microsoft.com/office/powerpoint/2010/main" val="1680565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F3DAB-1268-4F3E-90FC-DDC6DAD88A7E}" type="datetimeFigureOut">
              <a:rPr lang="en-GB" smtClean="0"/>
              <a:pPr/>
              <a:t>18/02/2020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FFA1D-476A-4697-A798-88B600AE34C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lstStyle/>
          <a:p>
            <a:r>
              <a:rPr lang="en-GB" dirty="0" err="1" smtClean="0"/>
              <a:t>Blaenafon</a:t>
            </a:r>
            <a:r>
              <a:rPr lang="en-GB" dirty="0" smtClean="0"/>
              <a:t> Clay Ironstone</a:t>
            </a:r>
            <a:endParaRPr lang="en-GB" dirty="0"/>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395536" y="2060848"/>
            <a:ext cx="3888432" cy="454123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cstate="print"/>
          <a:srcRect/>
          <a:stretch>
            <a:fillRect/>
          </a:stretch>
        </p:blipFill>
        <p:spPr bwMode="auto">
          <a:xfrm>
            <a:off x="4381500" y="2708920"/>
            <a:ext cx="4762500" cy="32385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 Ironstone</a:t>
            </a:r>
            <a:endParaRPr lang="en-GB" dirty="0"/>
          </a:p>
        </p:txBody>
      </p:sp>
      <p:sp>
        <p:nvSpPr>
          <p:cNvPr id="3" name="Content Placeholder 2"/>
          <p:cNvSpPr>
            <a:spLocks noGrp="1"/>
          </p:cNvSpPr>
          <p:nvPr>
            <p:ph idx="1"/>
          </p:nvPr>
        </p:nvSpPr>
        <p:spPr/>
        <p:txBody>
          <a:bodyPr/>
          <a:lstStyle/>
          <a:p>
            <a:r>
              <a:rPr lang="en-GB" dirty="0" smtClean="0"/>
              <a:t>Iron ore in the coal measures put down in Carboniferous times</a:t>
            </a:r>
          </a:p>
          <a:p>
            <a:r>
              <a:rPr lang="en-GB" dirty="0" smtClean="0"/>
              <a:t>The ore may occur in continuous beds a few inches in thickness</a:t>
            </a:r>
          </a:p>
          <a:p>
            <a:r>
              <a:rPr lang="en-GB" dirty="0" smtClean="0"/>
              <a:t>Or rounded lumps or nodules in layers within the shale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 Ironstone formation</a:t>
            </a:r>
            <a:endParaRPr lang="en-GB" dirty="0"/>
          </a:p>
        </p:txBody>
      </p:sp>
      <p:sp>
        <p:nvSpPr>
          <p:cNvPr id="3" name="Content Placeholder 2"/>
          <p:cNvSpPr>
            <a:spLocks noGrp="1"/>
          </p:cNvSpPr>
          <p:nvPr>
            <p:ph idx="1"/>
          </p:nvPr>
        </p:nvSpPr>
        <p:spPr/>
        <p:txBody>
          <a:bodyPr/>
          <a:lstStyle/>
          <a:p>
            <a:r>
              <a:rPr lang="en-GB" dirty="0" smtClean="0"/>
              <a:t>What is shale/Clay?</a:t>
            </a:r>
          </a:p>
          <a:p>
            <a:r>
              <a:rPr lang="en-GB" dirty="0" smtClean="0"/>
              <a:t>How is it formed</a:t>
            </a:r>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2411760" y="2780928"/>
            <a:ext cx="5609653" cy="381456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Clay/Shale formation</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1484784"/>
            <a:ext cx="6624736" cy="4938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Clay/Shale formation</a:t>
            </a:r>
            <a:endParaRPr lang="en-GB" dirty="0"/>
          </a:p>
        </p:txBody>
      </p:sp>
      <p:pic>
        <p:nvPicPr>
          <p:cNvPr id="6" name="Picture 5" descr="C:\Users\se046\AppData\Local\Microsoft\Windows\Temporary Internet Files\Content.Word\New Picture.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348880"/>
            <a:ext cx="6984776" cy="2952328"/>
          </a:xfrm>
          <a:prstGeom prst="rect">
            <a:avLst/>
          </a:prstGeom>
          <a:noFill/>
          <a:ln>
            <a:noFill/>
          </a:ln>
        </p:spPr>
      </p:pic>
      <p:sp>
        <p:nvSpPr>
          <p:cNvPr id="3" name="Content Placeholder 2"/>
          <p:cNvSpPr>
            <a:spLocks noGrp="1"/>
          </p:cNvSpPr>
          <p:nvPr>
            <p:ph idx="1"/>
          </p:nvPr>
        </p:nvSpPr>
        <p:spPr/>
        <p:txBody>
          <a:bodyPr/>
          <a:lstStyle/>
          <a:p>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Ironstone</a:t>
            </a:r>
            <a:endParaRPr lang="en-GB" dirty="0"/>
          </a:p>
        </p:txBody>
      </p:sp>
      <p:sp>
        <p:nvSpPr>
          <p:cNvPr id="3" name="Content Placeholder 2"/>
          <p:cNvSpPr>
            <a:spLocks noGrp="1"/>
          </p:cNvSpPr>
          <p:nvPr>
            <p:ph idx="1"/>
          </p:nvPr>
        </p:nvSpPr>
        <p:spPr/>
        <p:txBody>
          <a:bodyPr/>
          <a:lstStyle/>
          <a:p>
            <a:r>
              <a:rPr lang="en-GB" dirty="0" smtClean="0"/>
              <a:t>Clay Ironstone in lower and middle series of coal measures.</a:t>
            </a:r>
          </a:p>
          <a:p>
            <a:r>
              <a:rPr lang="en-GB" dirty="0" smtClean="0"/>
              <a:t>Developed extensively between Pontypool and Merthyr.</a:t>
            </a:r>
          </a:p>
          <a:p>
            <a:r>
              <a:rPr lang="en-GB" dirty="0" smtClean="0"/>
              <a:t>Further west thicker but poorer quality beds occur</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Ironstone</a:t>
            </a:r>
            <a:endParaRPr lang="en-GB" dirty="0"/>
          </a:p>
        </p:txBody>
      </p:sp>
      <p:sp>
        <p:nvSpPr>
          <p:cNvPr id="3" name="Content Placeholder 2"/>
          <p:cNvSpPr>
            <a:spLocks noGrp="1"/>
          </p:cNvSpPr>
          <p:nvPr>
            <p:ph idx="1"/>
          </p:nvPr>
        </p:nvSpPr>
        <p:spPr/>
        <p:txBody>
          <a:bodyPr/>
          <a:lstStyle/>
          <a:p>
            <a:r>
              <a:rPr lang="en-GB" dirty="0" smtClean="0"/>
              <a:t>At first nodules picked from stream beds</a:t>
            </a:r>
          </a:p>
          <a:p>
            <a:r>
              <a:rPr lang="en-GB" dirty="0" smtClean="0"/>
              <a:t>Then from beds in exposed cliffs and artificial excavations worked.</a:t>
            </a:r>
          </a:p>
          <a:p>
            <a:r>
              <a:rPr lang="en-GB" dirty="0" smtClean="0"/>
              <a:t>Damning and rushing used to separate iron ore from </a:t>
            </a:r>
            <a:r>
              <a:rPr lang="en-GB" dirty="0" err="1" smtClean="0"/>
              <a:t>shales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Ironstone working </a:t>
            </a:r>
            <a:r>
              <a:rPr lang="en-GB" dirty="0" err="1" smtClean="0"/>
              <a:t>Blaenafon</a:t>
            </a:r>
            <a:r>
              <a:rPr lang="en-GB" dirty="0" smtClean="0"/>
              <a:t> area</a:t>
            </a:r>
            <a:endParaRPr lang="en-GB" dirty="0"/>
          </a:p>
        </p:txBody>
      </p:sp>
      <p:sp>
        <p:nvSpPr>
          <p:cNvPr id="3" name="Content Placeholder 2"/>
          <p:cNvSpPr>
            <a:spLocks noGrp="1"/>
          </p:cNvSpPr>
          <p:nvPr>
            <p:ph idx="1"/>
          </p:nvPr>
        </p:nvSpPr>
        <p:spPr/>
        <p:txBody>
          <a:bodyPr/>
          <a:lstStyle/>
          <a:p>
            <a:r>
              <a:rPr lang="en-GB" dirty="0" smtClean="0"/>
              <a:t>Quarry patches worked as demand grew</a:t>
            </a:r>
          </a:p>
          <a:p>
            <a:r>
              <a:rPr lang="en-GB" dirty="0" smtClean="0"/>
              <a:t>By beginning of 19</a:t>
            </a:r>
            <a:r>
              <a:rPr lang="en-GB" baseline="30000" dirty="0" smtClean="0"/>
              <a:t>th</a:t>
            </a:r>
            <a:r>
              <a:rPr lang="en-GB" dirty="0" smtClean="0"/>
              <a:t> century a method called “pillar and stall” system was used to work coal seams</a:t>
            </a:r>
          </a:p>
          <a:p>
            <a:endParaRPr lang="en-GB" dirty="0"/>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3" y="3429000"/>
            <a:ext cx="4876647" cy="3254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Ironstone working </a:t>
            </a:r>
            <a:r>
              <a:rPr lang="en-GB" dirty="0" err="1" smtClean="0"/>
              <a:t>Blaenafon</a:t>
            </a:r>
            <a:r>
              <a:rPr lang="en-GB" dirty="0" smtClean="0"/>
              <a:t> area</a:t>
            </a:r>
            <a:endParaRPr lang="en-US" dirty="0"/>
          </a:p>
        </p:txBody>
      </p:sp>
      <p:sp>
        <p:nvSpPr>
          <p:cNvPr id="3" name="Content Placeholder 2"/>
          <p:cNvSpPr>
            <a:spLocks noGrp="1"/>
          </p:cNvSpPr>
          <p:nvPr>
            <p:ph idx="1"/>
          </p:nvPr>
        </p:nvSpPr>
        <p:spPr/>
        <p:txBody>
          <a:bodyPr/>
          <a:lstStyle/>
          <a:p>
            <a:pPr lvl="0"/>
            <a:r>
              <a:rPr lang="en-GB" dirty="0">
                <a:solidFill>
                  <a:prstClr val="black"/>
                </a:solidFill>
              </a:rPr>
              <a:t>Before Ironstone mining ceased “long wall working” system was used</a:t>
            </a:r>
          </a:p>
          <a:p>
            <a:pPr lvl="0"/>
            <a:r>
              <a:rPr lang="en-GB" dirty="0">
                <a:solidFill>
                  <a:prstClr val="black"/>
                </a:solidFill>
              </a:rPr>
              <a:t>Until Iron ore stopped being mined at the end of the 18</a:t>
            </a:r>
            <a:r>
              <a:rPr lang="en-GB" baseline="30000" dirty="0">
                <a:solidFill>
                  <a:prstClr val="black"/>
                </a:solidFill>
              </a:rPr>
              <a:t>th</a:t>
            </a:r>
            <a:r>
              <a:rPr lang="en-GB" dirty="0">
                <a:solidFill>
                  <a:prstClr val="black"/>
                </a:solidFill>
              </a:rPr>
              <a:t> century in the area</a:t>
            </a:r>
          </a:p>
          <a:p>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789040"/>
            <a:ext cx="7627446"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688774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TotalTime>
  <Words>430</Words>
  <Application>Microsoft Office PowerPoint</Application>
  <PresentationFormat>On-screen Show (4:3)</PresentationFormat>
  <Paragraphs>37</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Blaenafon Clay Ironstone</vt:lpstr>
      <vt:lpstr>Clay Ironstone</vt:lpstr>
      <vt:lpstr>Clay Ironstone formation</vt:lpstr>
      <vt:lpstr>Clay/Shale formation</vt:lpstr>
      <vt:lpstr>Clay/Shale formation</vt:lpstr>
      <vt:lpstr>About the Ironstone</vt:lpstr>
      <vt:lpstr>About Ironstone</vt:lpstr>
      <vt:lpstr>Ironstone working Blaenafon area</vt:lpstr>
      <vt:lpstr>Ironstone working Blaenafon area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Clay Ironstone</dc:title>
  <dc:creator>se046</dc:creator>
  <cp:lastModifiedBy>Anthony Burns</cp:lastModifiedBy>
  <cp:revision>24</cp:revision>
  <cp:lastPrinted>2020-02-18T14:22:26Z</cp:lastPrinted>
  <dcterms:created xsi:type="dcterms:W3CDTF">2018-02-05T16:49:54Z</dcterms:created>
  <dcterms:modified xsi:type="dcterms:W3CDTF">2020-02-18T14:40:50Z</dcterms:modified>
</cp:coreProperties>
</file>