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74" r:id="rId2"/>
  </p:sldMasterIdLst>
  <p:notesMasterIdLst>
    <p:notesMasterId r:id="rId17"/>
  </p:notesMasterIdLst>
  <p:sldIdLst>
    <p:sldId id="261" r:id="rId3"/>
    <p:sldId id="259" r:id="rId4"/>
    <p:sldId id="260" r:id="rId5"/>
    <p:sldId id="265" r:id="rId6"/>
    <p:sldId id="273" r:id="rId7"/>
    <p:sldId id="266" r:id="rId8"/>
    <p:sldId id="269" r:id="rId9"/>
    <p:sldId id="270" r:id="rId10"/>
    <p:sldId id="267" r:id="rId11"/>
    <p:sldId id="274" r:id="rId12"/>
    <p:sldId id="263" r:id="rId13"/>
    <p:sldId id="275" r:id="rId14"/>
    <p:sldId id="268" r:id="rId15"/>
    <p:sldId id="27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6" autoAdjust="0"/>
    <p:restoredTop sz="78097" autoAdjust="0"/>
  </p:normalViewPr>
  <p:slideViewPr>
    <p:cSldViewPr snapToGrid="0">
      <p:cViewPr varScale="1">
        <p:scale>
          <a:sx n="58" d="100"/>
          <a:sy n="58" d="100"/>
        </p:scale>
        <p:origin x="12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FB984B-46AD-4264-A12D-10935E74DB8B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DC2E3D-4A94-4691-9500-D76344B25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584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Welcome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an exciting opportunity for you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Make the most of it by full engagement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talk, share, think…..</a:t>
            </a: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 broad these today is to consider ‘knowing’ and coming to know: or knowledge formation </a:t>
            </a:r>
          </a:p>
          <a:p>
            <a:pPr marL="171450" indent="-171450">
              <a:buFontTx/>
              <a:buChar char="-"/>
            </a:pP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 I form knowledge?</a:t>
            </a:r>
          </a:p>
          <a:p>
            <a:pPr marL="171450" indent="-171450">
              <a:buFontTx/>
              <a:buChar char="-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do we, as a community, come to ‘know’?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will use some personal experiences of ‘knowing’ – please indulge me.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am not going to mention those lovely words: epistemology and ontology – I believe you will be encountering them later, but my short presentation does relate to them.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will aim to set an accessible challenge related to ‘knowing’ and troubling ‘what we know’ and relating this to the research process. </a:t>
            </a: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Possible examples: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Interaction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Indoors-outdoors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Risk and opportunity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Children’s voice (MA RQ)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C41C9D-7983-475E-A033-F4A1B901CD33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610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</a:t>
            </a:r>
            <a:r>
              <a:rPr lang="en-GB" baseline="0" dirty="0" smtClean="0"/>
              <a:t> want to know my audience a little…</a:t>
            </a:r>
          </a:p>
          <a:p>
            <a:r>
              <a:rPr lang="en-GB" baseline="0" dirty="0" smtClean="0"/>
              <a:t>Who climbed a tree as a child?</a:t>
            </a:r>
          </a:p>
          <a:p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Age? </a:t>
            </a:r>
          </a:p>
          <a:p>
            <a:endParaRPr lang="en-GB" baseline="0" dirty="0" smtClean="0"/>
          </a:p>
          <a:p>
            <a:r>
              <a:rPr lang="en-GB" baseline="0" dirty="0" smtClean="0"/>
              <a:t>Decrease from older than 10, 9, 8 …</a:t>
            </a:r>
          </a:p>
          <a:p>
            <a:endParaRPr lang="en-GB" baseline="0" dirty="0" smtClean="0"/>
          </a:p>
          <a:p>
            <a:r>
              <a:rPr lang="en-GB" dirty="0" smtClean="0"/>
              <a:t>Anticipate</a:t>
            </a:r>
            <a:r>
              <a:rPr lang="en-GB" baseline="0" dirty="0" smtClean="0"/>
              <a:t> that the audience will divide into those (older) delegates who climbed a tree as a matter of course; in free time / family time and with friends. NOT IN SCHOOL TIME?</a:t>
            </a:r>
          </a:p>
          <a:p>
            <a:endParaRPr lang="en-GB" baseline="0" dirty="0" smtClean="0"/>
          </a:p>
          <a:p>
            <a:r>
              <a:rPr lang="en-GB" b="1" baseline="0" dirty="0" smtClean="0"/>
              <a:t>Who climbed a tree in </a:t>
            </a:r>
            <a:r>
              <a:rPr lang="en-GB" b="1" u="sng" baseline="0" dirty="0" smtClean="0"/>
              <a:t>school time</a:t>
            </a:r>
            <a:r>
              <a:rPr lang="en-GB" b="1" baseline="0" dirty="0" smtClean="0"/>
              <a:t>? Why not? </a:t>
            </a:r>
          </a:p>
          <a:p>
            <a:endParaRPr lang="en-GB" baseline="0" dirty="0" smtClean="0"/>
          </a:p>
          <a:p>
            <a:r>
              <a:rPr lang="en-GB" i="1" baseline="0" dirty="0" smtClean="0"/>
              <a:t>I used to climb trees on Sundays with my family as part of the ‘Sunday walk’ and, when a little older with my friends as part of what we did. </a:t>
            </a:r>
          </a:p>
          <a:p>
            <a:endParaRPr lang="en-GB" i="1" baseline="0" dirty="0" smtClean="0"/>
          </a:p>
          <a:p>
            <a:r>
              <a:rPr lang="en-GB" i="1" baseline="0" dirty="0" smtClean="0"/>
              <a:t>We didn’t climb anything other than a climbing frame (and that was indoors) at school</a:t>
            </a:r>
            <a:r>
              <a:rPr lang="en-GB" baseline="0" dirty="0" smtClean="0"/>
              <a:t>. </a:t>
            </a: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C41C9D-7983-475E-A033-F4A1B901CD33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603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Is this ‘better’ or ‘safer’ risk-taking? More or less ‘challenging’? More or less ‘adventurous’? </a:t>
            </a:r>
          </a:p>
          <a:p>
            <a:endParaRPr lang="en-GB" baseline="0" dirty="0" smtClean="0"/>
          </a:p>
          <a:p>
            <a:r>
              <a:rPr lang="en-GB" baseline="0" dirty="0" smtClean="0"/>
              <a:t>But …. Is it as accessible to all families? 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r>
              <a:rPr lang="en-GB" i="1" baseline="0" dirty="0" smtClean="0">
                <a:solidFill>
                  <a:srgbClr val="FF0000"/>
                </a:solidFill>
              </a:rPr>
              <a:t>So, we mustn’t fall into the trap of thinking children have no challenge – it is available in different forms; and now it is not ‘free’, families with limited time and money will not access such provision in the same way as families with time and money…</a:t>
            </a:r>
            <a:endParaRPr lang="en-US" i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C41C9D-7983-475E-A033-F4A1B901CD33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9499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Now some audience participation… </a:t>
            </a:r>
          </a:p>
          <a:p>
            <a:endParaRPr lang="en-GB" dirty="0" smtClean="0"/>
          </a:p>
          <a:p>
            <a:r>
              <a:rPr lang="en-GB" dirty="0" smtClean="0"/>
              <a:t>How do you feel about this</a:t>
            </a:r>
            <a:r>
              <a:rPr lang="en-GB" baseline="0" dirty="0" smtClean="0"/>
              <a:t> image? </a:t>
            </a:r>
            <a:r>
              <a:rPr lang="en-GB" b="1" baseline="0" dirty="0" smtClean="0"/>
              <a:t>(pair-share)</a:t>
            </a:r>
          </a:p>
          <a:p>
            <a:endParaRPr lang="en-GB" baseline="0" dirty="0" smtClean="0"/>
          </a:p>
          <a:p>
            <a:r>
              <a:rPr lang="en-GB" i="1" baseline="0" dirty="0" smtClean="0"/>
              <a:t>Show of hands: </a:t>
            </a:r>
          </a:p>
          <a:p>
            <a:r>
              <a:rPr lang="en-GB" baseline="0" dirty="0" smtClean="0"/>
              <a:t>Would you allow this for your own child? </a:t>
            </a:r>
            <a:r>
              <a:rPr lang="en-GB" b="1" u="sng" baseline="0" dirty="0" smtClean="0"/>
              <a:t>Why? / why not?</a:t>
            </a:r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Would you allow this in your setting? </a:t>
            </a:r>
            <a:r>
              <a:rPr lang="en-GB" b="1" u="sng" baseline="0" dirty="0" smtClean="0"/>
              <a:t>Why? / why not?</a:t>
            </a:r>
            <a:r>
              <a:rPr lang="en-GB" baseline="0" dirty="0" smtClean="0"/>
              <a:t>  </a:t>
            </a:r>
            <a:r>
              <a:rPr lang="en-GB" b="1" u="sng" baseline="0" dirty="0" smtClean="0"/>
              <a:t> </a:t>
            </a:r>
          </a:p>
          <a:p>
            <a:endParaRPr lang="en-GB" b="1" u="sng" baseline="0" dirty="0" smtClean="0"/>
          </a:p>
          <a:p>
            <a:r>
              <a:rPr lang="en-GB" b="1" u="sng" baseline="0" dirty="0" smtClean="0"/>
              <a:t>Listen and collate </a:t>
            </a:r>
            <a:r>
              <a:rPr lang="en-GB" b="1" u="sng" baseline="0" dirty="0" smtClean="0">
                <a:solidFill>
                  <a:srgbClr val="FF0000"/>
                </a:solidFill>
              </a:rPr>
              <a:t>(ask for scribe?)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C41C9D-7983-475E-A033-F4A1B901CD3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4134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My journey </a:t>
            </a:r>
          </a:p>
          <a:p>
            <a:endParaRPr lang="en-GB" dirty="0" smtClean="0"/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brief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personal history: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Science degree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Primary PGCE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Primary teacher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Had children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Moved to Wales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Taught in primary schools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Undertook and MA[Education]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Started lecturing in Initial Teacher Education 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Started lecturing in Early Childhood Studies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Started a PhD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this point I really thought that I ‘knew’ quite a lot about young children and education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then I was lucky enough to take part in a study trip to Norway,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Here I pause…  because that is when I took the picture… </a:t>
            </a:r>
          </a:p>
          <a:p>
            <a:endParaRPr lang="en-GB" dirty="0" smtClean="0"/>
          </a:p>
          <a:p>
            <a:r>
              <a:rPr lang="en-GB" i="1" dirty="0" smtClean="0"/>
              <a:t>TELL SWEDEN STORY/ TEACHER RESPONSE </a:t>
            </a:r>
          </a:p>
          <a:p>
            <a:endParaRPr lang="en-GB" dirty="0" smtClean="0"/>
          </a:p>
          <a:p>
            <a:r>
              <a:rPr lang="en-GB" dirty="0" smtClean="0"/>
              <a:t>I questioned myself:</a:t>
            </a:r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- </a:t>
            </a:r>
            <a:r>
              <a:rPr lang="en-GB" dirty="0" smtClean="0"/>
              <a:t>What do </a:t>
            </a:r>
            <a:r>
              <a:rPr lang="en-GB" b="1" u="sng" dirty="0" smtClean="0"/>
              <a:t>we KNOW </a:t>
            </a:r>
            <a:r>
              <a:rPr lang="en-GB" dirty="0" smtClean="0"/>
              <a:t>about the young child? </a:t>
            </a:r>
          </a:p>
          <a:p>
            <a:endParaRPr lang="en-GB" dirty="0" smtClean="0"/>
          </a:p>
          <a:p>
            <a:r>
              <a:rPr lang="en-GB" dirty="0" smtClean="0"/>
              <a:t>How</a:t>
            </a:r>
            <a:r>
              <a:rPr lang="en-GB" baseline="0" dirty="0" smtClean="0"/>
              <a:t> much of this ‘knowledge’ </a:t>
            </a:r>
            <a:r>
              <a:rPr lang="en-GB" b="1" u="sng" baseline="0" dirty="0" smtClean="0"/>
              <a:t>is assumed/ rooted in cultural and social context? </a:t>
            </a:r>
          </a:p>
          <a:p>
            <a:endParaRPr lang="en-GB" b="1" u="sng" baseline="0" dirty="0" smtClean="0"/>
          </a:p>
          <a:p>
            <a:r>
              <a:rPr lang="en-GB" b="1" u="sng" baseline="0" dirty="0" smtClean="0"/>
              <a:t>This journey allowed me to start ‘troubling’ assumed knowledge. It has framed my research ever since.</a:t>
            </a:r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DC2E3D-4A94-4691-9500-D76344B2523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0167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 ask you now: </a:t>
            </a:r>
          </a:p>
          <a:p>
            <a:r>
              <a:rPr lang="en-GB" dirty="0" smtClean="0"/>
              <a:t>Is this</a:t>
            </a:r>
            <a:r>
              <a:rPr lang="en-GB" baseline="0" dirty="0" smtClean="0"/>
              <a:t> i</a:t>
            </a:r>
            <a:r>
              <a:rPr lang="en-GB" dirty="0" smtClean="0"/>
              <a:t>rresponsible</a:t>
            </a:r>
            <a:r>
              <a:rPr lang="en-GB" baseline="0" dirty="0" smtClean="0"/>
              <a:t> parenting or an appropriate risk-taking opportunity?</a:t>
            </a:r>
          </a:p>
          <a:p>
            <a:endParaRPr lang="en-GB" baseline="0" dirty="0" smtClean="0"/>
          </a:p>
          <a:p>
            <a:r>
              <a:rPr lang="en-GB" baseline="0" dirty="0" smtClean="0"/>
              <a:t>Responses? (Show of hands)</a:t>
            </a:r>
          </a:p>
          <a:p>
            <a:endParaRPr lang="en-GB" baseline="0" dirty="0" smtClean="0"/>
          </a:p>
          <a:p>
            <a:r>
              <a:rPr lang="en-GB" baseline="0" dirty="0" smtClean="0"/>
              <a:t>And if this </a:t>
            </a:r>
            <a:r>
              <a:rPr lang="en-GB" b="1" baseline="0" dirty="0" smtClean="0"/>
              <a:t>depends on what country you live in (or what education you have had!) </a:t>
            </a:r>
            <a:r>
              <a:rPr lang="en-GB" baseline="0" dirty="0" smtClean="0"/>
              <a:t>what does this say about how </a:t>
            </a:r>
            <a:r>
              <a:rPr lang="en-GB" b="1" baseline="0" dirty="0" smtClean="0"/>
              <a:t>we ‘know’ </a:t>
            </a:r>
            <a:r>
              <a:rPr lang="en-GB" baseline="0" dirty="0" smtClean="0"/>
              <a:t>children?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C41C9D-7983-475E-A033-F4A1B901CD3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79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Bear</a:t>
            </a:r>
            <a:r>
              <a:rPr lang="en-GB" baseline="0" dirty="0" smtClean="0"/>
              <a:t> with me now…much of my research for my PhD considered how young children used spaces. </a:t>
            </a:r>
          </a:p>
          <a:p>
            <a:endParaRPr lang="en-GB" dirty="0" smtClean="0"/>
          </a:p>
          <a:p>
            <a:r>
              <a:rPr lang="en-GB" dirty="0" smtClean="0"/>
              <a:t>What might a four</a:t>
            </a:r>
            <a:r>
              <a:rPr lang="en-GB" baseline="0" dirty="0" smtClean="0"/>
              <a:t> year old do here? </a:t>
            </a:r>
          </a:p>
          <a:p>
            <a:endParaRPr lang="en-GB" baseline="0" dirty="0" smtClean="0"/>
          </a:p>
          <a:p>
            <a:r>
              <a:rPr lang="en-GB" b="1" baseline="0" dirty="0" smtClean="0"/>
              <a:t>Repeat responses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C41C9D-7983-475E-A033-F4A1B901CD3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5714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C4AFC6A8-CDDB-4833-B86A-248C3402D9DA}" type="slidenum">
              <a:rPr lang="en-GB" altLang="en-US">
                <a:latin typeface="Arial" panose="020B0604020202020204" pitchFamily="34" charset="0"/>
              </a:rPr>
              <a:pPr eaLnBrk="1" hangingPunct="1"/>
              <a:t>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Practice breast</a:t>
            </a:r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 stroke swimming, of course…</a:t>
            </a:r>
          </a:p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What I learnt</a:t>
            </a:r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 in my own studies… </a:t>
            </a:r>
          </a:p>
          <a:p>
            <a:pPr eaLnBrk="1" hangingPunct="1"/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As researchers</a:t>
            </a:r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 of young children, we </a:t>
            </a:r>
            <a:r>
              <a:rPr lang="en-GB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CANNOT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anticipate what children will do in their environment, or assume we </a:t>
            </a:r>
            <a:r>
              <a:rPr lang="en-GB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KNOW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how they will react and</a:t>
            </a:r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 respond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-  to begin to do so </a:t>
            </a:r>
            <a:r>
              <a:rPr lang="en-GB" altLang="en-US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limits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our understanding and the</a:t>
            </a:r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 extent to which we can ‘</a:t>
            </a:r>
            <a:r>
              <a:rPr lang="en-GB" altLang="en-US" b="1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come to know</a:t>
            </a:r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’  more.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GB" altLang="en-US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Similarly, if we approach any social research - of young people, of their communities and behaviour – with assumptions that we have not identified and </a:t>
            </a:r>
            <a:r>
              <a:rPr lang="en-GB" altLang="en-US" b="1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‘troubled’ </a:t>
            </a:r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then the extent to which we can </a:t>
            </a:r>
            <a:r>
              <a:rPr lang="en-GB" altLang="en-US" b="1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‘know’ </a:t>
            </a:r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more is very limited, as it is forever </a:t>
            </a:r>
            <a:r>
              <a:rPr lang="en-GB" altLang="en-US" b="1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bounded</a:t>
            </a:r>
            <a:r>
              <a:rPr lang="en-GB" altLang="en-US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 by those original assumptions.  </a:t>
            </a:r>
            <a:endParaRPr lang="en-GB" altLang="en-US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71256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 smtClean="0"/>
              <a:t>How do we feel about this? </a:t>
            </a:r>
          </a:p>
          <a:p>
            <a:r>
              <a:rPr lang="en-GB" b="1" u="sng" dirty="0" smtClean="0"/>
              <a:t>Is this OK? </a:t>
            </a:r>
          </a:p>
          <a:p>
            <a:endParaRPr lang="en-GB" dirty="0" smtClean="0"/>
          </a:p>
          <a:p>
            <a:r>
              <a:rPr lang="en-GB" dirty="0" smtClean="0"/>
              <a:t>Flick to next slide</a:t>
            </a:r>
            <a:r>
              <a:rPr lang="en-GB" baseline="0" dirty="0" smtClean="0"/>
              <a:t> and then back </a:t>
            </a:r>
          </a:p>
          <a:p>
            <a:endParaRPr lang="en-GB" baseline="0" dirty="0" smtClean="0"/>
          </a:p>
          <a:p>
            <a:endParaRPr lang="en-GB" baseline="0" dirty="0" smtClean="0"/>
          </a:p>
          <a:p>
            <a:r>
              <a:rPr lang="en-GB" dirty="0" smtClean="0"/>
              <a:t>When did the (young) child become</a:t>
            </a:r>
            <a:r>
              <a:rPr lang="en-GB" baseline="0" dirty="0" smtClean="0"/>
              <a:t> competent so that we are less concerned about them being in a tree?</a:t>
            </a:r>
          </a:p>
          <a:p>
            <a:r>
              <a:rPr lang="en-GB" baseline="0" dirty="0" smtClean="0"/>
              <a:t>Or </a:t>
            </a:r>
          </a:p>
          <a:p>
            <a:r>
              <a:rPr lang="en-GB" b="1" baseline="0" dirty="0" smtClean="0"/>
              <a:t>HOW </a:t>
            </a:r>
            <a:r>
              <a:rPr lang="en-GB" baseline="0" dirty="0" smtClean="0"/>
              <a:t> did the (young) child become competent so that we are less concerned about them being in a tree?</a:t>
            </a:r>
          </a:p>
          <a:p>
            <a:endParaRPr lang="en-GB" dirty="0" smtClean="0"/>
          </a:p>
          <a:p>
            <a:r>
              <a:rPr lang="en-GB" dirty="0" smtClean="0"/>
              <a:t>Is the an intrinsic state ability that is bestowed</a:t>
            </a:r>
            <a:r>
              <a:rPr lang="en-GB" baseline="0" dirty="0" smtClean="0"/>
              <a:t> upon the child at some </a:t>
            </a:r>
            <a:r>
              <a:rPr lang="en-GB" dirty="0" smtClean="0"/>
              <a:t>age i</a:t>
            </a:r>
            <a:r>
              <a:rPr lang="en-GB" baseline="0" dirty="0" smtClean="0"/>
              <a:t>n their journey from youngster to teenager? </a:t>
            </a:r>
          </a:p>
          <a:p>
            <a:endParaRPr lang="en-GB" baseline="0" dirty="0" smtClean="0"/>
          </a:p>
          <a:p>
            <a:r>
              <a:rPr lang="en-GB" baseline="0" dirty="0" smtClean="0"/>
              <a:t>When would be the ‘tipping point’ – </a:t>
            </a:r>
            <a:r>
              <a:rPr lang="en-GB" b="1" baseline="0" dirty="0" smtClean="0"/>
              <a:t>recognise your ‘tipping points’; explore them, understand where they come from and don’t allow them to rule your research without scrutiny</a:t>
            </a:r>
            <a:r>
              <a:rPr lang="en-GB" baseline="0" dirty="0" smtClean="0"/>
              <a:t>! </a:t>
            </a:r>
          </a:p>
          <a:p>
            <a:endParaRPr lang="en-GB" baseline="0" dirty="0" smtClean="0"/>
          </a:p>
          <a:p>
            <a:endParaRPr lang="en-GB" dirty="0" smtClean="0"/>
          </a:p>
          <a:p>
            <a:r>
              <a:rPr lang="en-GB" i="1" dirty="0" smtClean="0"/>
              <a:t>If they hadn’t been</a:t>
            </a:r>
            <a:r>
              <a:rPr lang="en-GB" i="1" baseline="0" dirty="0" smtClean="0"/>
              <a:t> in trees at 3 and 4, would they be ‘playing’ and problem solving at 9 and 10 in this way?</a:t>
            </a:r>
          </a:p>
          <a:p>
            <a:r>
              <a:rPr lang="en-GB" i="1" baseline="0" dirty="0" smtClean="0"/>
              <a:t>Does this seem like a good thing? (why?) </a:t>
            </a:r>
          </a:p>
          <a:p>
            <a:r>
              <a:rPr lang="en-GB" i="1" baseline="0" dirty="0" smtClean="0"/>
              <a:t>We could argue : C21st skills – collaboration, problem solving, calculated risk… </a:t>
            </a:r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C41C9D-7983-475E-A033-F4A1B901CD3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0020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err="1" smtClean="0"/>
              <a:t>Rogof</a:t>
            </a:r>
            <a:r>
              <a:rPr lang="en-GB" altLang="en-US" dirty="0" smtClean="0"/>
              <a:t> – child, 11months old, with </a:t>
            </a:r>
            <a:r>
              <a:rPr lang="en-GB" altLang="en-US" dirty="0" err="1" smtClean="0"/>
              <a:t>matchet</a:t>
            </a:r>
            <a:r>
              <a:rPr lang="en-GB" altLang="en-US" dirty="0" smtClean="0"/>
              <a:t> cutting a fruit.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1" dirty="0" smtClean="0"/>
              <a:t>Is this child safe?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/>
              <a:t>Discuss</a:t>
            </a:r>
            <a:r>
              <a:rPr lang="en-GB" altLang="en-US" baseline="0" dirty="0" smtClean="0"/>
              <a:t> briefly with a partner: YES/ NO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DC2E3D-4A94-4691-9500-D76344B2523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8433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The point I am trying to get to is to demonstrate that competence and risk</a:t>
            </a:r>
            <a:r>
              <a:rPr lang="en-GB" b="1" baseline="0" dirty="0" smtClean="0"/>
              <a:t> is a socially constructed and culturally mediated understanding </a:t>
            </a:r>
          </a:p>
          <a:p>
            <a:endParaRPr lang="en-GB" baseline="0" dirty="0" smtClean="0"/>
          </a:p>
          <a:p>
            <a:r>
              <a:rPr lang="en-GB" b="1" baseline="0" dirty="0" smtClean="0"/>
              <a:t>Part of the research process is to make visible and acknowledge how our own understandings can be informed and clouded by assumptions that are themselves related to socially constructed understandings.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DC2E3D-4A94-4691-9500-D76344B2523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7699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Remember research is a risky business – it’s about finding out,</a:t>
            </a:r>
            <a:r>
              <a:rPr lang="en-GB" baseline="0" dirty="0" smtClean="0"/>
              <a:t> asking questioning and challenging what is known. </a:t>
            </a:r>
            <a:r>
              <a:rPr lang="en-GB" b="1" baseline="0" dirty="0" smtClean="0"/>
              <a:t>This should not always feel like a safe space to sit in! </a:t>
            </a:r>
            <a:endParaRPr lang="en-GB" b="1" dirty="0" smtClean="0"/>
          </a:p>
          <a:p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I hope that you </a:t>
            </a:r>
            <a:r>
              <a:rPr lang="en-GB" b="1" baseline="0" dirty="0" smtClean="0"/>
              <a:t>trouble your assumptions </a:t>
            </a:r>
            <a:r>
              <a:rPr lang="en-GB" baseline="0" dirty="0" smtClean="0"/>
              <a:t>so that your thinking and theorising can fly unhindered (with the support of appropriate supervision of course!)</a:t>
            </a:r>
            <a:r>
              <a:rPr lang="en-GB" dirty="0" smtClean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Enjoy your research process</a:t>
            </a:r>
            <a:r>
              <a:rPr lang="en-GB" baseline="0" dirty="0" smtClean="0"/>
              <a:t>!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C41C9D-7983-475E-A033-F4A1B901CD3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1639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Reflexivity: acknowledging you positionality within your research. </a:t>
            </a:r>
          </a:p>
          <a:p>
            <a:r>
              <a:rPr lang="en-GB" dirty="0" smtClean="0"/>
              <a:t>Writing task 1. </a:t>
            </a:r>
          </a:p>
          <a:p>
            <a:endParaRPr lang="en-GB" dirty="0" smtClean="0"/>
          </a:p>
          <a:p>
            <a:r>
              <a:rPr lang="en-GB" i="1" dirty="0" smtClean="0"/>
              <a:t>Think about your own research.</a:t>
            </a:r>
            <a:r>
              <a:rPr lang="en-GB" i="1" baseline="0" dirty="0" smtClean="0"/>
              <a:t> </a:t>
            </a:r>
            <a:endParaRPr lang="en-GB" i="1" dirty="0" smtClean="0"/>
          </a:p>
          <a:p>
            <a:r>
              <a:rPr lang="en-GB" i="1" baseline="0" dirty="0" smtClean="0"/>
              <a:t>Are there any assumptions that underpin your research questions, the methods you intend to use?</a:t>
            </a:r>
          </a:p>
          <a:p>
            <a:r>
              <a:rPr lang="en-GB" i="1" baseline="0" dirty="0" smtClean="0"/>
              <a:t>Are there assumptions about the participants you will work with, their lives, capabilities, contexts?</a:t>
            </a:r>
          </a:p>
          <a:p>
            <a:endParaRPr lang="en-GB" i="1" baseline="0" dirty="0" smtClean="0"/>
          </a:p>
          <a:p>
            <a:r>
              <a:rPr lang="en-GB" i="1" baseline="0" dirty="0" smtClean="0"/>
              <a:t>What knowledge might you ‘trouble’ prior to your engagement with the research process/ or as a reflective process in the evaluation of your research.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DC2E3D-4A94-4691-9500-D76344B2523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014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699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732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22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732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11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559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679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611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78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586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4582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7813"/>
            <a:ext cx="10972800" cy="5853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3EBE21-7D35-476C-8AE5-F1B8A777E2C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98183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0111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8796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2005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35952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8082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2773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281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9515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8322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52771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2078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7813"/>
            <a:ext cx="10972800" cy="5853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3EBE21-7D35-476C-8AE5-F1B8A777E2CA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665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046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87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20/10/2016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934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Jane.water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161935"/>
            <a:ext cx="10391576" cy="2646066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Research, risk and knowing: troubling what we ‘know</a:t>
            </a:r>
            <a:r>
              <a:rPr lang="en-GB" i="1" dirty="0" smtClean="0">
                <a:solidFill>
                  <a:schemeClr val="bg1"/>
                </a:solidFill>
              </a:rPr>
              <a:t>’</a:t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cy-GB" dirty="0">
                <a:solidFill>
                  <a:schemeClr val="bg1"/>
                </a:solidFill>
              </a:rPr>
              <a:t>Ymchwil, risg a gwybod: mae’r pethau yr ydym yn eu ‘gwybod’ yn peri gofid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0012" y="4176877"/>
            <a:ext cx="8534400" cy="17526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Dr Jane Waters </a:t>
            </a:r>
          </a:p>
          <a:p>
            <a:r>
              <a:rPr lang="en-GB" dirty="0" smtClean="0">
                <a:solidFill>
                  <a:schemeClr val="bg1"/>
                </a:solidFill>
                <a:hlinkClick r:id="rId3"/>
              </a:rPr>
              <a:t>Jane.waters@uwtsd.ac.uk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Assistant Dean </a:t>
            </a:r>
          </a:p>
          <a:p>
            <a:r>
              <a:rPr lang="en-GB" dirty="0">
                <a:solidFill>
                  <a:schemeClr val="bg1"/>
                </a:solidFill>
              </a:rPr>
              <a:t>Faculty Education and Communities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89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9815" y="274638"/>
            <a:ext cx="685760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Who climbed a tree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cy-GB" dirty="0"/>
              <a:t>Pwy wnaeth ddringo coeden</a:t>
            </a:r>
            <a:r>
              <a:rPr lang="cy-GB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with</a:t>
            </a:r>
            <a:r>
              <a:rPr lang="en-GB" dirty="0" smtClean="0"/>
              <a:t>?</a:t>
            </a:r>
          </a:p>
          <a:p>
            <a:r>
              <a:rPr lang="cy-GB" dirty="0"/>
              <a:t>Gyda phwy?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Where</a:t>
            </a:r>
            <a:r>
              <a:rPr lang="en-GB" dirty="0" smtClean="0"/>
              <a:t>? </a:t>
            </a:r>
            <a:endParaRPr lang="en-GB" dirty="0" smtClean="0"/>
          </a:p>
          <a:p>
            <a:r>
              <a:rPr lang="cy-GB" dirty="0"/>
              <a:t>Ble?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 descr="tree.jpg (640×480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816" y="1600201"/>
            <a:ext cx="6857603" cy="5143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525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2734" y="274638"/>
            <a:ext cx="7226531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Who climbed a ‘wall</a:t>
            </a:r>
            <a:r>
              <a:rPr lang="en-GB" dirty="0" smtClean="0"/>
              <a:t>’?</a:t>
            </a:r>
            <a:br>
              <a:rPr lang="en-GB" dirty="0" smtClean="0"/>
            </a:br>
            <a:r>
              <a:rPr lang="cy-GB" dirty="0"/>
              <a:t>Pwy wnaeth ddringo ‘mur’?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66950" y="1579138"/>
            <a:ext cx="6858100" cy="5146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48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3712" y="-31923"/>
            <a:ext cx="5256584" cy="69945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58136" y="199505"/>
            <a:ext cx="8016938" cy="107721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3200" dirty="0"/>
              <a:t>This child is three and a half years </a:t>
            </a:r>
            <a:r>
              <a:rPr lang="en-GB" sz="3200" dirty="0" smtClean="0"/>
              <a:t>old</a:t>
            </a:r>
          </a:p>
          <a:p>
            <a:r>
              <a:rPr lang="cy-GB" sz="3200" dirty="0"/>
              <a:t>Mae’r plentyn yn dair blwydd a hanner oed</a:t>
            </a:r>
            <a:r>
              <a:rPr lang="en-GB" sz="3200" dirty="0" smtClean="0"/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35611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965200"/>
            <a:ext cx="8810624" cy="469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121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0862" y="79604"/>
            <a:ext cx="8879635" cy="66617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36293" y="79604"/>
            <a:ext cx="956877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600" dirty="0"/>
              <a:t>This child is almost five years </a:t>
            </a:r>
            <a:r>
              <a:rPr lang="en-GB" sz="3600" dirty="0" smtClean="0"/>
              <a:t>old</a:t>
            </a:r>
          </a:p>
          <a:p>
            <a:r>
              <a:rPr lang="cy-GB" sz="3600" dirty="0"/>
              <a:t>Mae’r plentyn bron â bod yn bum mlwydd oed</a:t>
            </a:r>
            <a:endParaRPr lang="en-US" sz="3600" dirty="0"/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7176120" y="1484784"/>
            <a:ext cx="1944216" cy="64008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953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" descr="DSCF0830"/>
          <p:cNvPicPr>
            <a:picLocks noGrp="1" noChangeAspect="1" noChangeArrowheads="1"/>
          </p:cNvPicPr>
          <p:nvPr>
            <p:ph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4974333">
            <a:off x="2666207" y="502444"/>
            <a:ext cx="6858000" cy="5853113"/>
          </a:xfrm>
          <a:noFill/>
        </p:spPr>
      </p:pic>
    </p:spTree>
    <p:extLst>
      <p:ext uri="{BB962C8B-B14F-4D97-AF65-F5344CB8AC3E}">
        <p14:creationId xmlns:p14="http://schemas.microsoft.com/office/powerpoint/2010/main" val="601115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DSCF0829"/>
          <p:cNvPicPr>
            <a:picLocks noGrp="1" noChangeAspect="1" noChangeArrowheads="1"/>
          </p:cNvPicPr>
          <p:nvPr>
            <p:ph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3925" y="277813"/>
            <a:ext cx="7804150" cy="5853112"/>
          </a:xfrm>
          <a:noFill/>
        </p:spPr>
      </p:pic>
    </p:spTree>
    <p:extLst>
      <p:ext uri="{BB962C8B-B14F-4D97-AF65-F5344CB8AC3E}">
        <p14:creationId xmlns:p14="http://schemas.microsoft.com/office/powerpoint/2010/main" val="271224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9696" y="51328"/>
            <a:ext cx="5112568" cy="680667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66693" y="260649"/>
            <a:ext cx="7298574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These children are 10 years </a:t>
            </a:r>
            <a:r>
              <a:rPr lang="en-GB" sz="3200" dirty="0" smtClean="0"/>
              <a:t>old</a:t>
            </a:r>
          </a:p>
          <a:p>
            <a:r>
              <a:rPr lang="cy-GB" sz="3200" dirty="0" smtClean="0"/>
              <a:t>Mae’r </a:t>
            </a:r>
            <a:r>
              <a:rPr lang="cy-GB" sz="3200" dirty="0"/>
              <a:t>plant hyn yn ddeng mlwydd oed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012095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8396" y="-67359"/>
            <a:ext cx="5255207" cy="6992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434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471" t="5629" r="6460" b="3755"/>
          <a:stretch/>
        </p:blipFill>
        <p:spPr>
          <a:xfrm>
            <a:off x="3695700" y="95522"/>
            <a:ext cx="4800599" cy="6597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831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Rogoff (1990) p. 131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533899"/>
          </a:xfrm>
        </p:spPr>
        <p:txBody>
          <a:bodyPr>
            <a:normAutofit/>
          </a:bodyPr>
          <a:lstStyle/>
          <a:p>
            <a:r>
              <a:rPr lang="en-GB" sz="4000" dirty="0" smtClean="0"/>
              <a:t>‘A baby of 11 months from the </a:t>
            </a:r>
            <a:r>
              <a:rPr lang="en-GB" sz="4000" dirty="0" err="1" smtClean="0"/>
              <a:t>Ituri</a:t>
            </a:r>
            <a:r>
              <a:rPr lang="en-GB" sz="4000" dirty="0" smtClean="0"/>
              <a:t> Forest of Zaire cuts a fruit with a machete, under the eye of a relative. This is not an unusual situation in this culture, where infants are generally able to observe and participate in skilled cultural activities’.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68107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88" t="5189" r="15000" b="12533"/>
          <a:stretch/>
        </p:blipFill>
        <p:spPr>
          <a:xfrm>
            <a:off x="2114550" y="0"/>
            <a:ext cx="82157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22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Reflexivity in research / </a:t>
            </a:r>
            <a:r>
              <a:rPr lang="cy-GB" dirty="0"/>
              <a:t>Ymatblygedd mewn ymchwil 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93633" y="1417638"/>
            <a:ext cx="4204734" cy="5203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72845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1335</Words>
  <Application>Microsoft Office PowerPoint</Application>
  <PresentationFormat>Widescreen</PresentationFormat>
  <Paragraphs>167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1_20140311PresentationUWTSDTemplate</vt:lpstr>
      <vt:lpstr>Research, risk and knowing: troubling what we ‘know’ Ymchwil, risg a gwybod: mae’r pethau yr ydym yn eu ‘gwybod’ yn peri gofid </vt:lpstr>
      <vt:lpstr>Who climbed a tree? Pwy wnaeth ddringo coeden?</vt:lpstr>
      <vt:lpstr>Who climbed a ‘wall’? Pwy wnaeth ddringo ‘mur’?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Rogoff (1990) p. 131</vt:lpstr>
      <vt:lpstr>PowerPoint Presentation</vt:lpstr>
      <vt:lpstr>Reflexivity in research / Ymatblygedd mewn ymchwil 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Research, risk and knowing: troubling what we ‘know’</dc:title>
  <dc:creator>Jane Waters</dc:creator>
  <cp:lastModifiedBy>Jane Waters</cp:lastModifiedBy>
  <cp:revision>15</cp:revision>
  <dcterms:created xsi:type="dcterms:W3CDTF">2016-10-15T14:32:36Z</dcterms:created>
  <dcterms:modified xsi:type="dcterms:W3CDTF">2016-10-20T07:49:17Z</dcterms:modified>
</cp:coreProperties>
</file>