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5"/>
  </p:notesMasterIdLst>
  <p:sldIdLst>
    <p:sldId id="719" r:id="rId6"/>
    <p:sldId id="855" r:id="rId7"/>
    <p:sldId id="856" r:id="rId8"/>
    <p:sldId id="853" r:id="rId9"/>
    <p:sldId id="852" r:id="rId10"/>
    <p:sldId id="854" r:id="rId11"/>
    <p:sldId id="849" r:id="rId12"/>
    <p:sldId id="857" r:id="rId13"/>
    <p:sldId id="72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813B98-401F-424E-86DA-3BD92A69192F}" v="11" dt="2026-04-29T12:25:06.87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modSld">
      <pc:chgData name="Jenifer Prince Devaraj" userId="c3fb109c-09d1-42a6-93f4-69472d709861" providerId="ADAL" clId="{09A26AFE-3578-4143-B1B0-81DF391638B0}" dt="2026-04-29T12:46:03.853" v="156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4-29T12:46:03.853" v="15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4-29T12:46:03.853" v="156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09A26AFE-3578-4143-B1B0-81DF391638B0}" dt="2026-04-29T12:25:12.459" v="154" actId="20577"/>
        <pc:sldMkLst>
          <pc:docMk/>
          <pc:sldMk cId="3629545738" sldId="849"/>
        </pc:sldMkLst>
        <pc:graphicFrameChg chg="mod modGraphic">
          <ac:chgData name="Jenifer Prince Devaraj" userId="c3fb109c-09d1-42a6-93f4-69472d709861" providerId="ADAL" clId="{09A26AFE-3578-4143-B1B0-81DF391638B0}" dt="2026-04-29T12:25:12.459" v="154" actId="20577"/>
          <ac:graphicFrameMkLst>
            <pc:docMk/>
            <pc:sldMk cId="3629545738" sldId="849"/>
            <ac:graphicFrameMk id="14" creationId="{6F1FC46B-027C-3B89-4AD6-D1F84A6D5E51}"/>
          </ac:graphicFrameMkLst>
        </pc:graphicFrameChg>
      </pc:sldChg>
      <pc:sldChg chg="modSp mod">
        <pc:chgData name="Jenifer Prince Devaraj" userId="c3fb109c-09d1-42a6-93f4-69472d709861" providerId="ADAL" clId="{09A26AFE-3578-4143-B1B0-81DF391638B0}" dt="2026-04-28T13:24:02.930" v="60" actId="1076"/>
        <pc:sldMkLst>
          <pc:docMk/>
          <pc:sldMk cId="2648916114" sldId="852"/>
        </pc:sldMkLst>
        <pc:spChg chg="mod">
          <ac:chgData name="Jenifer Prince Devaraj" userId="c3fb109c-09d1-42a6-93f4-69472d709861" providerId="ADAL" clId="{09A26AFE-3578-4143-B1B0-81DF391638B0}" dt="2026-04-28T13:23:27.203" v="52" actId="1076"/>
          <ac:spMkLst>
            <pc:docMk/>
            <pc:sldMk cId="2648916114" sldId="85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09A26AFE-3578-4143-B1B0-81DF391638B0}" dt="2026-04-28T13:24:02.930" v="60" actId="1076"/>
          <ac:spMkLst>
            <pc:docMk/>
            <pc:sldMk cId="2648916114" sldId="852"/>
            <ac:spMk id="13" creationId="{BC60F4DE-2360-E8FA-23BC-065076E1BCE2}"/>
          </ac:spMkLst>
        </pc:spChg>
        <pc:picChg chg="mod">
          <ac:chgData name="Jenifer Prince Devaraj" userId="c3fb109c-09d1-42a6-93f4-69472d709861" providerId="ADAL" clId="{09A26AFE-3578-4143-B1B0-81DF391638B0}" dt="2026-04-28T13:23:43.844" v="56" actId="1076"/>
          <ac:picMkLst>
            <pc:docMk/>
            <pc:sldMk cId="2648916114" sldId="852"/>
            <ac:picMk id="9" creationId="{C7F1B662-9B80-40CF-9391-4AD93A312014}"/>
          </ac:picMkLst>
        </pc:picChg>
      </pc:sldChg>
      <pc:sldChg chg="modSp mod modNotesTx">
        <pc:chgData name="Jenifer Prince Devaraj" userId="c3fb109c-09d1-42a6-93f4-69472d709861" providerId="ADAL" clId="{09A26AFE-3578-4143-B1B0-81DF391638B0}" dt="2026-04-29T12:23:08.516" v="140" actId="20577"/>
        <pc:sldMkLst>
          <pc:docMk/>
          <pc:sldMk cId="2384522327" sldId="854"/>
        </pc:sldMkLst>
        <pc:spChg chg="mod">
          <ac:chgData name="Jenifer Prince Devaraj" userId="c3fb109c-09d1-42a6-93f4-69472d709861" providerId="ADAL" clId="{09A26AFE-3578-4143-B1B0-81DF391638B0}" dt="2026-04-28T14:35:49.243" v="91" actId="14100"/>
          <ac:spMkLst>
            <pc:docMk/>
            <pc:sldMk cId="2384522327" sldId="854"/>
            <ac:spMk id="13" creationId="{BC60F4DE-2360-E8FA-23BC-065076E1BCE2}"/>
          </ac:spMkLst>
        </pc:spChg>
        <pc:picChg chg="mod">
          <ac:chgData name="Jenifer Prince Devaraj" userId="c3fb109c-09d1-42a6-93f4-69472d709861" providerId="ADAL" clId="{09A26AFE-3578-4143-B1B0-81DF391638B0}" dt="2026-04-28T14:35:45.254" v="90" actId="1076"/>
          <ac:picMkLst>
            <pc:docMk/>
            <pc:sldMk cId="2384522327" sldId="854"/>
            <ac:picMk id="9" creationId="{C7F1B662-9B80-40CF-9391-4AD93A312014}"/>
          </ac:picMkLst>
        </pc:picChg>
      </pc:sldChg>
      <pc:sldChg chg="addSp modSp mod">
        <pc:chgData name="Jenifer Prince Devaraj" userId="c3fb109c-09d1-42a6-93f4-69472d709861" providerId="ADAL" clId="{09A26AFE-3578-4143-B1B0-81DF391638B0}" dt="2026-04-29T12:10:40.514" v="97" actId="20577"/>
        <pc:sldMkLst>
          <pc:docMk/>
          <pc:sldMk cId="2742622703" sldId="855"/>
        </pc:sldMkLst>
        <pc:spChg chg="mod">
          <ac:chgData name="Jenifer Prince Devaraj" userId="c3fb109c-09d1-42a6-93f4-69472d709861" providerId="ADAL" clId="{09A26AFE-3578-4143-B1B0-81DF391638B0}" dt="2026-04-29T12:10:40.514" v="97" actId="20577"/>
          <ac:spMkLst>
            <pc:docMk/>
            <pc:sldMk cId="2742622703" sldId="855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09A26AFE-3578-4143-B1B0-81DF391638B0}" dt="2026-04-28T13:17:09.174" v="8" actId="1076"/>
          <ac:picMkLst>
            <pc:docMk/>
            <pc:sldMk cId="2742622703" sldId="855"/>
            <ac:picMk id="6" creationId="{B1B8BD29-DBDA-F3E0-275D-40EE51E18772}"/>
          </ac:picMkLst>
        </pc:picChg>
        <pc:picChg chg="mod">
          <ac:chgData name="Jenifer Prince Devaraj" userId="c3fb109c-09d1-42a6-93f4-69472d709861" providerId="ADAL" clId="{09A26AFE-3578-4143-B1B0-81DF391638B0}" dt="2026-04-28T13:15:40.726" v="3" actId="1076"/>
          <ac:picMkLst>
            <pc:docMk/>
            <pc:sldMk cId="2742622703" sldId="855"/>
            <ac:picMk id="10" creationId="{1DD1F5A6-31AB-40D9-8733-76D3B75F554D}"/>
          </ac:picMkLst>
        </pc:picChg>
      </pc:sldChg>
      <pc:sldChg chg="modSp mod">
        <pc:chgData name="Jenifer Prince Devaraj" userId="c3fb109c-09d1-42a6-93f4-69472d709861" providerId="ADAL" clId="{09A26AFE-3578-4143-B1B0-81DF391638B0}" dt="2026-04-29T12:11:39.681" v="134" actId="20577"/>
        <pc:sldMkLst>
          <pc:docMk/>
          <pc:sldMk cId="1708835443" sldId="856"/>
        </pc:sldMkLst>
        <pc:spChg chg="mod">
          <ac:chgData name="Jenifer Prince Devaraj" userId="c3fb109c-09d1-42a6-93f4-69472d709861" providerId="ADAL" clId="{09A26AFE-3578-4143-B1B0-81DF391638B0}" dt="2026-04-29T12:11:39.681" v="134" actId="20577"/>
          <ac:spMkLst>
            <pc:docMk/>
            <pc:sldMk cId="1708835443" sldId="856"/>
            <ac:spMk id="13" creationId="{BC60F4DE-2360-E8FA-23BC-065076E1BCE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9076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7965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3796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255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Why LED Turns ON</a:t>
            </a:r>
          </a:p>
          <a:p>
            <a:r>
              <a:rPr lang="en-GB" dirty="0"/>
              <a:t>Current path becomes: </a:t>
            </a:r>
          </a:p>
          <a:p>
            <a:r>
              <a:rPr lang="en-GB" b="1" dirty="0" err="1"/>
              <a:t>Vcc</a:t>
            </a:r>
            <a:r>
              <a:rPr lang="en-GB" b="1" dirty="0"/>
              <a:t> → R3 → LED → LM393 output → GND</a:t>
            </a:r>
            <a:endParaRPr lang="en-GB" dirty="0"/>
          </a:p>
          <a:p>
            <a:r>
              <a:rPr lang="en-GB" dirty="0"/>
              <a:t>Since current flows, </a:t>
            </a:r>
            <a:r>
              <a:rPr lang="en-GB" b="1" dirty="0"/>
              <a:t>LED glows</a:t>
            </a:r>
          </a:p>
          <a:p>
            <a:endParaRPr lang="en-GB" dirty="0"/>
          </a:p>
          <a:p>
            <a:r>
              <a:rPr lang="en-GB" b="1" dirty="0"/>
              <a:t>When Output is HIGH</a:t>
            </a:r>
          </a:p>
          <a:p>
            <a:r>
              <a:rPr lang="en-GB" dirty="0"/>
              <a:t>Transistor is </a:t>
            </a:r>
            <a:r>
              <a:rPr lang="en-GB" b="1" dirty="0"/>
              <a:t>OFF</a:t>
            </a:r>
            <a:r>
              <a:rPr lang="en-GB" dirty="0"/>
              <a:t> </a:t>
            </a:r>
          </a:p>
          <a:p>
            <a:r>
              <a:rPr lang="en-GB" dirty="0"/>
              <a:t>Output is pulled HIGH by </a:t>
            </a:r>
            <a:r>
              <a:rPr lang="en-GB" b="1" dirty="0"/>
              <a:t>R2 (pull-up resistor)</a:t>
            </a:r>
            <a:r>
              <a:rPr lang="en-GB" dirty="0"/>
              <a:t> </a:t>
            </a:r>
          </a:p>
          <a:p>
            <a:r>
              <a:rPr lang="en-GB" dirty="0"/>
              <a:t>No current flows through LED → </a:t>
            </a:r>
            <a:r>
              <a:rPr lang="en-GB" b="1" dirty="0"/>
              <a:t>LED OFF</a:t>
            </a:r>
            <a:endParaRPr lang="en-GB" dirty="0"/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4935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506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979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rceptive-ic.com/news-detailed/LM393-comparator-application-circuit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Temperature Sensor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</a:t>
            </a:r>
            <a:r>
              <a:rPr lang="en-GB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16</a:t>
            </a:r>
            <a:endParaRPr lang="en-GB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1741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LM 35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424090" y="2169065"/>
            <a:ext cx="8113109" cy="5174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LM35 is a precision analogue temperature sensor.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Output voltage is linearly proportional to temperature (°C).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Transfer function: </a:t>
            </a:r>
            <a:r>
              <a:rPr lang="en-GB" sz="2100" b="1" dirty="0" err="1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</a:rPr>
              <a:t>V</a:t>
            </a:r>
            <a:r>
              <a:rPr lang="en-GB" sz="1600" b="1" dirty="0" err="1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</a:rPr>
              <a:t>out</a:t>
            </a:r>
            <a:r>
              <a:rPr lang="en-GB" sz="1600" b="1" dirty="0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2100" b="1" dirty="0">
                <a:highlight>
                  <a:srgbClr val="FFFF00"/>
                </a:highlight>
                <a:latin typeface="Book Antiqua" panose="02040602050305030304" pitchFamily="18" charset="0"/>
                <a:ea typeface="Cambria" panose="02040503050406030204" pitchFamily="18" charset="0"/>
              </a:rPr>
              <a:t>= 10 mV × Temperature(°C)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10 mV/°C scale factor </a:t>
            </a:r>
          </a:p>
          <a:p>
            <a:pPr marL="92075"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	e.g., 25 °C → 250 mV(0.25V), 30 °C → 300 mV(0.3V)</a:t>
            </a:r>
          </a:p>
          <a:p>
            <a:pPr marL="434975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LM35 output is connected to the non inverting (+) input of LM393.</a:t>
            </a:r>
          </a:p>
          <a:p>
            <a:pPr marL="92075" algn="just">
              <a:lnSpc>
                <a:spcPct val="200000"/>
              </a:lnSpc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D1F5A6-31AB-40D9-8733-76D3B75F55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32387" y="1575738"/>
            <a:ext cx="2157884" cy="149934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1B8BD29-DBDA-F3E0-275D-40EE51E187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8090" y="3527654"/>
            <a:ext cx="2767422" cy="2739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622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1741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LM 35 Features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447604" y="2570660"/>
            <a:ext cx="9728186" cy="323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Operates from 4 V to 30 V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Temperature ranges  from −55 °C to +150 °C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Low output impedance (0.1 Ω) → good for driving ADCs &amp; comparators.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No calibration required.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Output already in Centigrade, no need for conversion from Kelvin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590086-840D-495C-ACA7-7F1709B171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0399" y="1584713"/>
            <a:ext cx="2394073" cy="160028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421D79A-7556-447F-A710-5702F81EAC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9576" y="1527812"/>
            <a:ext cx="1832910" cy="1664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835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457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Temperature Sensor Circuit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Comparator Operation (LM393)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425987" y="3121970"/>
            <a:ext cx="10641396" cy="2589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LM393 compares LM35 voltage (V−) to reference voltage (V+).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If V− &lt; V+ → Output goes LOW.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If V− &gt; V+ → Output goes HIGH.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Comparator output is open-collector, requiring a pull-up resistor.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D80339-A735-46CA-AEC4-5CD53783D963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8135942" y="1514984"/>
            <a:ext cx="3734836" cy="177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718" y="1078514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Temperature Sensor Circuit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Working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675485" y="2352260"/>
            <a:ext cx="10641396" cy="431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R1 and RV1 form a voltage divider.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RV1 is adjusted to set a reference voltage (e.g., 0.25 V for 25°C).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This reference voltage is applied to the inverting (−) input of the LM393.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The LM35 output voltage (temperature-dependent) is applied to the non-inverting (+) input of the LM393.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The comparator compares the two voltages and switches the output accordingly.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This determines the temperature at which the LED changes state.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7F1B662-9B80-40CF-9391-4AD93A312014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8794974" y="1162506"/>
            <a:ext cx="3397026" cy="269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916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457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Temperature Sensor Circuit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Working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644647" y="2827461"/>
            <a:ext cx="8150327" cy="370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R2 acts as a pull-up resistor, pulling the output to +5V when the comparator transistor is OFF.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When the output is LOW (transistor ON), current flows from VCC, so the LED turns ON.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>
                <a:latin typeface="Book Antiqua" panose="02040602050305030304" pitchFamily="18" charset="0"/>
                <a:ea typeface="Cambria" panose="02040503050406030204" pitchFamily="18" charset="0"/>
              </a:rPr>
              <a:t>When the output is HIGH (transistor OFF), no current flows through the LED, so the LED turns OFF.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7F1B662-9B80-40CF-9391-4AD93A312014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8794974" y="1202578"/>
            <a:ext cx="3397026" cy="269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522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72941" y="1220493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Temperature Sensor using LM393 op-amp </a:t>
            </a:r>
            <a:endParaRPr lang="en-GB" sz="24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2A5E3A-E8E9-909D-1BD0-4A2697212902}"/>
              </a:ext>
            </a:extLst>
          </p:cNvPr>
          <p:cNvSpPr txBox="1"/>
          <p:nvPr/>
        </p:nvSpPr>
        <p:spPr>
          <a:xfrm>
            <a:off x="721360" y="1729423"/>
            <a:ext cx="145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LED 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B497C4-05C0-D241-6AD2-F331B96EF799}"/>
              </a:ext>
            </a:extLst>
          </p:cNvPr>
          <p:cNvSpPr txBox="1"/>
          <p:nvPr/>
        </p:nvSpPr>
        <p:spPr>
          <a:xfrm>
            <a:off x="5737773" y="1584568"/>
            <a:ext cx="145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LED OFF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4" name="Table 14">
                <a:extLst>
                  <a:ext uri="{FF2B5EF4-FFF2-40B4-BE49-F238E27FC236}">
                    <a16:creationId xmlns:a16="http://schemas.microsoft.com/office/drawing/2014/main" id="{6F1FC46B-027C-3B89-4AD6-D1F84A6D5E5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85665843"/>
                  </p:ext>
                </p:extLst>
              </p:nvPr>
            </p:nvGraphicFramePr>
            <p:xfrm>
              <a:off x="1780348" y="4904101"/>
              <a:ext cx="8128000" cy="170421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25600">
                      <a:extLst>
                        <a:ext uri="{9D8B030D-6E8A-4147-A177-3AD203B41FA5}">
                          <a16:colId xmlns:a16="http://schemas.microsoft.com/office/drawing/2014/main" val="286039095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75692691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261584970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39967072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270967123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−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(Inverting)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+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(Non-</a:t>
                          </a:r>
                          <a:r>
                            <a:rPr lang="en-GB" i="1" baseline="0" dirty="0">
                              <a:solidFill>
                                <a:schemeClr val="bg1"/>
                              </a:solidFill>
                            </a:rPr>
                            <a:t> Inverting)</a:t>
                          </a:r>
                          <a:endParaRPr lang="en-GB" i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LED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Output Voltage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1017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 &lt; 25 °C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0.25002 V</a:t>
                          </a:r>
                          <a:endParaRPr lang="en-GB" i="1" dirty="0"/>
                        </a:p>
                        <a:p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0.242711 V 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LOW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4315179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 &gt; 25 °C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0.250024 V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/>
                            <a:t>0.25138 V</a:t>
                          </a:r>
                          <a:endParaRPr lang="en-GB" i="1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OFF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HIGH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6737923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14" name="Table 14">
                <a:extLst>
                  <a:ext uri="{FF2B5EF4-FFF2-40B4-BE49-F238E27FC236}">
                    <a16:creationId xmlns:a16="http://schemas.microsoft.com/office/drawing/2014/main" id="{6F1FC46B-027C-3B89-4AD6-D1F84A6D5E5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085665843"/>
                  </p:ext>
                </p:extLst>
              </p:nvPr>
            </p:nvGraphicFramePr>
            <p:xfrm>
              <a:off x="1780348" y="4904101"/>
              <a:ext cx="8128000" cy="170421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25600">
                      <a:extLst>
                        <a:ext uri="{9D8B030D-6E8A-4147-A177-3AD203B41FA5}">
                          <a16:colId xmlns:a16="http://schemas.microsoft.com/office/drawing/2014/main" val="286039095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75692691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261584970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39967072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270967123"/>
                        </a:ext>
                      </a:extLst>
                    </a:gridCol>
                  </a:tblGrid>
                  <a:tr h="693293"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00375" t="-4386" r="-301124" b="-15877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01128" t="-4386" r="-202256" b="-15877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LED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Output Voltage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1017136"/>
                      </a:ext>
                    </a:extLst>
                  </a:tr>
                  <a:tr h="64008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 &lt; 25 °C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0.25002 V</a:t>
                          </a:r>
                          <a:endParaRPr lang="en-GB" i="1" dirty="0"/>
                        </a:p>
                        <a:p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0.242711 V 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LOW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4315179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 &gt; 25 °C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 dirty="0"/>
                            <a:t>0.250024 V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marL="0" marR="0" lvl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:r>
                            <a:rPr lang="en-GB"/>
                            <a:t>0.25138 V</a:t>
                          </a:r>
                          <a:endParaRPr lang="en-GB" i="1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OFF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HIGH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67379239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1A7E8A9-8454-D88B-C5D9-92DB428C492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B7F97D-9B3B-4555-B409-7103A0AB01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9440" y="2129534"/>
            <a:ext cx="3397026" cy="26943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75C6F85-0D21-4ACD-A677-7211AD0586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1322" y="2052483"/>
            <a:ext cx="3397026" cy="2705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545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1A7E8A9-8454-D88B-C5D9-92DB428C492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62E464-510C-40DF-BA19-28D23BA079C2}"/>
              </a:ext>
            </a:extLst>
          </p:cNvPr>
          <p:cNvSpPr txBox="1"/>
          <p:nvPr/>
        </p:nvSpPr>
        <p:spPr>
          <a:xfrm>
            <a:off x="172941" y="1448241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4BDD7A2-F408-4A35-A1C5-EAA76D2ABBD3}"/>
              </a:ext>
            </a:extLst>
          </p:cNvPr>
          <p:cNvSpPr txBox="1"/>
          <p:nvPr/>
        </p:nvSpPr>
        <p:spPr>
          <a:xfrm>
            <a:off x="715346" y="2081388"/>
            <a:ext cx="10765454" cy="2594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2075" algn="just">
              <a:lnSpc>
                <a:spcPct val="150000"/>
              </a:lnSpc>
            </a:pP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[1] LM393 Comparator Application Circuit," Perceptive IC Official Website, [Online]. </a:t>
            </a:r>
            <a:r>
              <a:rPr lang="en-GB" sz="21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Available:</a:t>
            </a:r>
            <a:r>
              <a:rPr lang="en-GB" sz="21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https</a:t>
            </a: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://www.perceptive-ic.com/news-detailed/LM393-comparator-application-circuit</a:t>
            </a: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92075" algn="just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[2] </a:t>
            </a:r>
            <a:r>
              <a:rPr lang="en-GB" sz="2400" dirty="0"/>
              <a:t>Texas Instruments, </a:t>
            </a:r>
            <a:r>
              <a:rPr lang="en-GB" sz="2400" i="1" dirty="0"/>
              <a:t>LM35 Precision Centigrade Temperature Sensors</a:t>
            </a:r>
            <a:r>
              <a:rPr lang="en-GB" sz="2400" dirty="0"/>
              <a:t>, SNIS159H, Aug. 1999, revised Dec. 2017.</a:t>
            </a:r>
            <a:endParaRPr lang="en-GB" sz="21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825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1762</TotalTime>
  <Words>639</Words>
  <Application>Microsoft Office PowerPoint</Application>
  <PresentationFormat>Widescreen</PresentationFormat>
  <Paragraphs>112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LM 35</vt:lpstr>
      <vt:lpstr>LM 35 Features</vt:lpstr>
      <vt:lpstr>Temperature Sensor Circuit  Comparator Operation (LM393)</vt:lpstr>
      <vt:lpstr>Temperature Sensor Circuit  Working</vt:lpstr>
      <vt:lpstr>Temperature Sensor Circuit  Working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33</cp:revision>
  <dcterms:created xsi:type="dcterms:W3CDTF">2021-03-09T15:35:42Z</dcterms:created>
  <dcterms:modified xsi:type="dcterms:W3CDTF">2026-04-29T12:46:04Z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