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0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1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3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5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2" r:id="rId10"/>
    <p:sldMasterId id="2147483674" r:id="rId11"/>
    <p:sldMasterId id="2147483676" r:id="rId12"/>
    <p:sldMasterId id="2147483680" r:id="rId13"/>
    <p:sldMasterId id="2147483692" r:id="rId14"/>
    <p:sldMasterId id="2147483704" r:id="rId15"/>
    <p:sldMasterId id="2147483724" r:id="rId16"/>
    <p:sldMasterId id="2147483712" r:id="rId17"/>
    <p:sldMasterId id="2147483728" r:id="rId18"/>
    <p:sldMasterId id="2147483740" r:id="rId19"/>
  </p:sldMasterIdLst>
  <p:notesMasterIdLst>
    <p:notesMasterId r:id="rId62"/>
  </p:notesMasterIdLst>
  <p:sldIdLst>
    <p:sldId id="256" r:id="rId20"/>
    <p:sldId id="257" r:id="rId21"/>
    <p:sldId id="262" r:id="rId22"/>
    <p:sldId id="259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306" r:id="rId31"/>
    <p:sldId id="290" r:id="rId32"/>
    <p:sldId id="287" r:id="rId33"/>
    <p:sldId id="288" r:id="rId34"/>
    <p:sldId id="297" r:id="rId35"/>
    <p:sldId id="267" r:id="rId36"/>
    <p:sldId id="268" r:id="rId37"/>
    <p:sldId id="269" r:id="rId38"/>
    <p:sldId id="273" r:id="rId39"/>
    <p:sldId id="272" r:id="rId40"/>
    <p:sldId id="274" r:id="rId41"/>
    <p:sldId id="265" r:id="rId42"/>
    <p:sldId id="276" r:id="rId43"/>
    <p:sldId id="294" r:id="rId44"/>
    <p:sldId id="293" r:id="rId45"/>
    <p:sldId id="295" r:id="rId46"/>
    <p:sldId id="309" r:id="rId47"/>
    <p:sldId id="310" r:id="rId48"/>
    <p:sldId id="311" r:id="rId49"/>
    <p:sldId id="312" r:id="rId50"/>
    <p:sldId id="314" r:id="rId51"/>
    <p:sldId id="308" r:id="rId52"/>
    <p:sldId id="264" r:id="rId53"/>
    <p:sldId id="307" r:id="rId54"/>
    <p:sldId id="291" r:id="rId55"/>
    <p:sldId id="277" r:id="rId56"/>
    <p:sldId id="275" r:id="rId57"/>
    <p:sldId id="286" r:id="rId58"/>
    <p:sldId id="296" r:id="rId59"/>
    <p:sldId id="313" r:id="rId60"/>
    <p:sldId id="315" r:id="rId6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1D0918-522B-448A-A524-DC0EF51AAB85}" v="4" dt="2021-10-13T15:07:55.974"/>
    <p1510:client id="{F761E035-C14F-4AEB-BD9B-2668C0B33DCB}" v="18" dt="2021-10-19T19:39:40.3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7" autoAdjust="0"/>
    <p:restoredTop sz="94660"/>
  </p:normalViewPr>
  <p:slideViewPr>
    <p:cSldViewPr snapToGrid="0">
      <p:cViewPr varScale="1">
        <p:scale>
          <a:sx n="59" d="100"/>
          <a:sy n="59" d="100"/>
        </p:scale>
        <p:origin x="14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7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openxmlformats.org/officeDocument/2006/relationships/slide" Target="slides/slide23.xml"/><Relationship Id="rId47" Type="http://schemas.openxmlformats.org/officeDocument/2006/relationships/slide" Target="slides/slide28.xml"/><Relationship Id="rId50" Type="http://schemas.openxmlformats.org/officeDocument/2006/relationships/slide" Target="slides/slide31.xml"/><Relationship Id="rId55" Type="http://schemas.openxmlformats.org/officeDocument/2006/relationships/slide" Target="slides/slide36.xml"/><Relationship Id="rId63" Type="http://schemas.openxmlformats.org/officeDocument/2006/relationships/presProps" Target="presProps.xml"/><Relationship Id="rId68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0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slide" Target="slides/slide26.xml"/><Relationship Id="rId53" Type="http://schemas.openxmlformats.org/officeDocument/2006/relationships/slide" Target="slides/slide34.xml"/><Relationship Id="rId58" Type="http://schemas.openxmlformats.org/officeDocument/2006/relationships/slide" Target="slides/slide39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42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slide" Target="slides/slide29.xml"/><Relationship Id="rId56" Type="http://schemas.openxmlformats.org/officeDocument/2006/relationships/slide" Target="slides/slide37.xml"/><Relationship Id="rId64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2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slide" Target="slides/slide27.xml"/><Relationship Id="rId59" Type="http://schemas.openxmlformats.org/officeDocument/2006/relationships/slide" Target="slides/slide40.xml"/><Relationship Id="rId67" Type="http://schemas.microsoft.com/office/2016/11/relationships/changesInfo" Target="changesInfos/changesInfo1.xml"/><Relationship Id="rId20" Type="http://schemas.openxmlformats.org/officeDocument/2006/relationships/slide" Target="slides/slide1.xml"/><Relationship Id="rId41" Type="http://schemas.openxmlformats.org/officeDocument/2006/relationships/slide" Target="slides/slide22.xml"/><Relationship Id="rId54" Type="http://schemas.openxmlformats.org/officeDocument/2006/relationships/slide" Target="slides/slide35.xml"/><Relationship Id="rId62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slide" Target="slides/slide30.xml"/><Relationship Id="rId57" Type="http://schemas.openxmlformats.org/officeDocument/2006/relationships/slide" Target="slides/slide38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52" Type="http://schemas.openxmlformats.org/officeDocument/2006/relationships/slide" Target="slides/slide33.xml"/><Relationship Id="rId60" Type="http://schemas.openxmlformats.org/officeDocument/2006/relationships/slide" Target="slides/slide41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2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ly Natasha Anderson (2113847)" userId="S::2113847@student.uwtsd.ac.uk::4d27eb88-6003-463a-8cb4-a39576401f7b" providerId="AD" clId="Web-{BC2C2B6C-D70B-4B3C-93B2-F620D9E26419}"/>
    <pc:docChg chg="modSld">
      <pc:chgData name="Sally Natasha Anderson (2113847)" userId="S::2113847@student.uwtsd.ac.uk::4d27eb88-6003-463a-8cb4-a39576401f7b" providerId="AD" clId="Web-{BC2C2B6C-D70B-4B3C-93B2-F620D9E26419}" dt="2021-10-05T22:35:01.527" v="1"/>
      <pc:docMkLst>
        <pc:docMk/>
      </pc:docMkLst>
      <pc:sldChg chg="addSp">
        <pc:chgData name="Sally Natasha Anderson (2113847)" userId="S::2113847@student.uwtsd.ac.uk::4d27eb88-6003-463a-8cb4-a39576401f7b" providerId="AD" clId="Web-{BC2C2B6C-D70B-4B3C-93B2-F620D9E26419}" dt="2021-10-05T22:35:01.527" v="1"/>
        <pc:sldMkLst>
          <pc:docMk/>
          <pc:sldMk cId="1643495520" sldId="258"/>
        </pc:sldMkLst>
        <pc:spChg chg="add">
          <ac:chgData name="Sally Natasha Anderson (2113847)" userId="S::2113847@student.uwtsd.ac.uk::4d27eb88-6003-463a-8cb4-a39576401f7b" providerId="AD" clId="Web-{BC2C2B6C-D70B-4B3C-93B2-F620D9E26419}" dt="2021-10-05T22:35:00.527" v="0"/>
          <ac:spMkLst>
            <pc:docMk/>
            <pc:sldMk cId="1643495520" sldId="258"/>
            <ac:spMk id="2" creationId="{DBE24332-624A-4DFF-A549-958C25FCDE89}"/>
          </ac:spMkLst>
        </pc:spChg>
        <pc:spChg chg="add">
          <ac:chgData name="Sally Natasha Anderson (2113847)" userId="S::2113847@student.uwtsd.ac.uk::4d27eb88-6003-463a-8cb4-a39576401f7b" providerId="AD" clId="Web-{BC2C2B6C-D70B-4B3C-93B2-F620D9E26419}" dt="2021-10-05T22:35:01.527" v="1"/>
          <ac:spMkLst>
            <pc:docMk/>
            <pc:sldMk cId="1643495520" sldId="258"/>
            <ac:spMk id="3" creationId="{60B2AF9E-F25C-4230-8C62-D67476E39559}"/>
          </ac:spMkLst>
        </pc:spChg>
      </pc:sldChg>
    </pc:docChg>
  </pc:docChgLst>
  <pc:docChgLst>
    <pc:chgData name="Sabastian Joseph" userId="9dd26e62-d25d-4849-b4f0-a448e10fa0a9" providerId="ADAL" clId="{A81D0918-522B-448A-A524-DC0EF51AAB85}"/>
    <pc:docChg chg="addSld">
      <pc:chgData name="Sabastian Joseph" userId="9dd26e62-d25d-4849-b4f0-a448e10fa0a9" providerId="ADAL" clId="{A81D0918-522B-448A-A524-DC0EF51AAB85}" dt="2021-10-13T15:08:09.380" v="0" actId="680"/>
      <pc:docMkLst>
        <pc:docMk/>
      </pc:docMkLst>
      <pc:sldChg chg="new">
        <pc:chgData name="Sabastian Joseph" userId="9dd26e62-d25d-4849-b4f0-a448e10fa0a9" providerId="ADAL" clId="{A81D0918-522B-448A-A524-DC0EF51AAB85}" dt="2021-10-13T15:08:09.380" v="0" actId="680"/>
        <pc:sldMkLst>
          <pc:docMk/>
          <pc:sldMk cId="4287378977" sldId="263"/>
        </pc:sldMkLst>
      </pc:sldChg>
    </pc:docChg>
  </pc:docChgLst>
  <pc:docChgLst>
    <pc:chgData name="Sabastian Joseph (1705480)" userId="S::1705480@student.uwtsd.ac.uk::9dd26e62-d25d-4849-b4f0-a448e10fa0a9" providerId="AD" clId="Web-{F761E035-C14F-4AEB-BD9B-2668C0B33DCB}"/>
    <pc:docChg chg="modSld">
      <pc:chgData name="Sabastian Joseph (1705480)" userId="S::1705480@student.uwtsd.ac.uk::9dd26e62-d25d-4849-b4f0-a448e10fa0a9" providerId="AD" clId="Web-{F761E035-C14F-4AEB-BD9B-2668C0B33DCB}" dt="2021-10-19T19:39:40.325" v="15"/>
      <pc:docMkLst>
        <pc:docMk/>
      </pc:docMkLst>
      <pc:sldChg chg="delSp">
        <pc:chgData name="Sabastian Joseph (1705480)" userId="S::1705480@student.uwtsd.ac.uk::9dd26e62-d25d-4849-b4f0-a448e10fa0a9" providerId="AD" clId="Web-{F761E035-C14F-4AEB-BD9B-2668C0B33DCB}" dt="2021-10-19T19:38:32.464" v="11"/>
        <pc:sldMkLst>
          <pc:docMk/>
          <pc:sldMk cId="1370600217" sldId="257"/>
        </pc:sldMkLst>
        <pc:spChg chg="del">
          <ac:chgData name="Sabastian Joseph (1705480)" userId="S::1705480@student.uwtsd.ac.uk::9dd26e62-d25d-4849-b4f0-a448e10fa0a9" providerId="AD" clId="Web-{F761E035-C14F-4AEB-BD9B-2668C0B33DCB}" dt="2021-10-19T19:38:32.464" v="11"/>
          <ac:spMkLst>
            <pc:docMk/>
            <pc:sldMk cId="1370600217" sldId="257"/>
            <ac:spMk id="2" creationId="{A6E9004F-BFD6-4ADC-A0B5-89A9E2C7C48E}"/>
          </ac:spMkLst>
        </pc:spChg>
      </pc:sldChg>
      <pc:sldChg chg="addSp delSp modSp">
        <pc:chgData name="Sabastian Joseph (1705480)" userId="S::1705480@student.uwtsd.ac.uk::9dd26e62-d25d-4849-b4f0-a448e10fa0a9" providerId="AD" clId="Web-{F761E035-C14F-4AEB-BD9B-2668C0B33DCB}" dt="2021-10-19T19:39:40.325" v="15"/>
        <pc:sldMkLst>
          <pc:docMk/>
          <pc:sldMk cId="1643495520" sldId="258"/>
        </pc:sldMkLst>
        <pc:spChg chg="del mod">
          <ac:chgData name="Sabastian Joseph (1705480)" userId="S::1705480@student.uwtsd.ac.uk::9dd26e62-d25d-4849-b4f0-a448e10fa0a9" providerId="AD" clId="Web-{F761E035-C14F-4AEB-BD9B-2668C0B33DCB}" dt="2021-10-19T19:37:49.401" v="2"/>
          <ac:spMkLst>
            <pc:docMk/>
            <pc:sldMk cId="1643495520" sldId="258"/>
            <ac:spMk id="2" creationId="{DBE24332-624A-4DFF-A549-958C25FCDE89}"/>
          </ac:spMkLst>
        </pc:spChg>
        <pc:spChg chg="del">
          <ac:chgData name="Sabastian Joseph (1705480)" userId="S::1705480@student.uwtsd.ac.uk::9dd26e62-d25d-4849-b4f0-a448e10fa0a9" providerId="AD" clId="Web-{F761E035-C14F-4AEB-BD9B-2668C0B33DCB}" dt="2021-10-19T19:37:46.088" v="0"/>
          <ac:spMkLst>
            <pc:docMk/>
            <pc:sldMk cId="1643495520" sldId="258"/>
            <ac:spMk id="3" creationId="{60B2AF9E-F25C-4230-8C62-D67476E39559}"/>
          </ac:spMkLst>
        </pc:spChg>
        <pc:spChg chg="add del">
          <ac:chgData name="Sabastian Joseph (1705480)" userId="S::1705480@student.uwtsd.ac.uk::9dd26e62-d25d-4849-b4f0-a448e10fa0a9" providerId="AD" clId="Web-{F761E035-C14F-4AEB-BD9B-2668C0B33DCB}" dt="2021-10-19T19:37:54.135" v="4"/>
          <ac:spMkLst>
            <pc:docMk/>
            <pc:sldMk cId="1643495520" sldId="258"/>
            <ac:spMk id="4" creationId="{05E1881F-7204-4CBF-8DAF-CC215CF49105}"/>
          </ac:spMkLst>
        </pc:spChg>
        <pc:spChg chg="add del">
          <ac:chgData name="Sabastian Joseph (1705480)" userId="S::1705480@student.uwtsd.ac.uk::9dd26e62-d25d-4849-b4f0-a448e10fa0a9" providerId="AD" clId="Web-{F761E035-C14F-4AEB-BD9B-2668C0B33DCB}" dt="2021-10-19T19:37:56.776" v="6"/>
          <ac:spMkLst>
            <pc:docMk/>
            <pc:sldMk cId="1643495520" sldId="258"/>
            <ac:spMk id="5" creationId="{7E02FECC-6E12-4F3A-9A47-F54DE23804CE}"/>
          </ac:spMkLst>
        </pc:spChg>
        <pc:spChg chg="add del">
          <ac:chgData name="Sabastian Joseph (1705480)" userId="S::1705480@student.uwtsd.ac.uk::9dd26e62-d25d-4849-b4f0-a448e10fa0a9" providerId="AD" clId="Web-{F761E035-C14F-4AEB-BD9B-2668C0B33DCB}" dt="2021-10-19T19:38:00.682" v="8"/>
          <ac:spMkLst>
            <pc:docMk/>
            <pc:sldMk cId="1643495520" sldId="258"/>
            <ac:spMk id="6" creationId="{F19880DB-65D1-433B-9412-DD4693A51C10}"/>
          </ac:spMkLst>
        </pc:spChg>
        <pc:spChg chg="add del">
          <ac:chgData name="Sabastian Joseph (1705480)" userId="S::1705480@student.uwtsd.ac.uk::9dd26e62-d25d-4849-b4f0-a448e10fa0a9" providerId="AD" clId="Web-{F761E035-C14F-4AEB-BD9B-2668C0B33DCB}" dt="2021-10-19T19:38:10.198" v="10"/>
          <ac:spMkLst>
            <pc:docMk/>
            <pc:sldMk cId="1643495520" sldId="258"/>
            <ac:spMk id="7" creationId="{47BF9E94-1B66-4934-8E13-25C455DEAE38}"/>
          </ac:spMkLst>
        </pc:spChg>
        <pc:spChg chg="add">
          <ac:chgData name="Sabastian Joseph (1705480)" userId="S::1705480@student.uwtsd.ac.uk::9dd26e62-d25d-4849-b4f0-a448e10fa0a9" providerId="AD" clId="Web-{F761E035-C14F-4AEB-BD9B-2668C0B33DCB}" dt="2021-10-19T19:39:32.528" v="12"/>
          <ac:spMkLst>
            <pc:docMk/>
            <pc:sldMk cId="1643495520" sldId="258"/>
            <ac:spMk id="8" creationId="{9FEA0598-99AC-49D2-A8BF-7941F6A2CB7F}"/>
          </ac:spMkLst>
        </pc:spChg>
        <pc:spChg chg="add">
          <ac:chgData name="Sabastian Joseph (1705480)" userId="S::1705480@student.uwtsd.ac.uk::9dd26e62-d25d-4849-b4f0-a448e10fa0a9" providerId="AD" clId="Web-{F761E035-C14F-4AEB-BD9B-2668C0B33DCB}" dt="2021-10-19T19:39:33.606" v="13"/>
          <ac:spMkLst>
            <pc:docMk/>
            <pc:sldMk cId="1643495520" sldId="258"/>
            <ac:spMk id="9" creationId="{DD8711B0-B1D5-4535-8E64-28579BCC4FAA}"/>
          </ac:spMkLst>
        </pc:spChg>
        <pc:spChg chg="add">
          <ac:chgData name="Sabastian Joseph (1705480)" userId="S::1705480@student.uwtsd.ac.uk::9dd26e62-d25d-4849-b4f0-a448e10fa0a9" providerId="AD" clId="Web-{F761E035-C14F-4AEB-BD9B-2668C0B33DCB}" dt="2021-10-19T19:39:34.481" v="14"/>
          <ac:spMkLst>
            <pc:docMk/>
            <pc:sldMk cId="1643495520" sldId="258"/>
            <ac:spMk id="10" creationId="{EC3BE638-459F-47EB-AB72-F8648202CA71}"/>
          </ac:spMkLst>
        </pc:spChg>
        <pc:spChg chg="add">
          <ac:chgData name="Sabastian Joseph (1705480)" userId="S::1705480@student.uwtsd.ac.uk::9dd26e62-d25d-4849-b4f0-a448e10fa0a9" providerId="AD" clId="Web-{F761E035-C14F-4AEB-BD9B-2668C0B33DCB}" dt="2021-10-19T19:39:40.325" v="15"/>
          <ac:spMkLst>
            <pc:docMk/>
            <pc:sldMk cId="1643495520" sldId="258"/>
            <ac:spMk id="11" creationId="{4D05879F-98A9-4EE6-8C06-877223331C4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E57539-B9C9-4414-A908-D22B097FFD2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C5EF738-5CD3-4368-BA20-F4C8C5283F3A}">
      <dgm:prSet custT="1"/>
      <dgm:spPr/>
      <dgm:t>
        <a:bodyPr/>
        <a:lstStyle/>
        <a:p>
          <a:pPr algn="ctr"/>
          <a:r>
            <a:rPr lang="en-GB" sz="2000" dirty="0"/>
            <a:t>Unjustified pricing</a:t>
          </a:r>
          <a:endParaRPr lang="en-US" sz="2000" dirty="0"/>
        </a:p>
      </dgm:t>
    </dgm:pt>
    <dgm:pt modelId="{E411A835-4E51-4DBB-B415-43696C2965F0}" type="parTrans" cxnId="{E1B3E5BC-31E3-49A5-BE7C-6A227CC737D6}">
      <dgm:prSet/>
      <dgm:spPr/>
      <dgm:t>
        <a:bodyPr/>
        <a:lstStyle/>
        <a:p>
          <a:pPr algn="ctr"/>
          <a:endParaRPr lang="en-US"/>
        </a:p>
      </dgm:t>
    </dgm:pt>
    <dgm:pt modelId="{B9D213E4-1511-428B-8FE1-9F7D9EDF5C6C}" type="sibTrans" cxnId="{E1B3E5BC-31E3-49A5-BE7C-6A227CC737D6}">
      <dgm:prSet/>
      <dgm:spPr/>
      <dgm:t>
        <a:bodyPr/>
        <a:lstStyle/>
        <a:p>
          <a:pPr algn="ctr"/>
          <a:endParaRPr lang="en-US"/>
        </a:p>
      </dgm:t>
    </dgm:pt>
    <dgm:pt modelId="{FC2418CE-7EFF-41EE-BD9E-0C4181D4F5E2}">
      <dgm:prSet custT="1"/>
      <dgm:spPr/>
      <dgm:t>
        <a:bodyPr/>
        <a:lstStyle/>
        <a:p>
          <a:pPr algn="ctr"/>
          <a:r>
            <a:rPr lang="en-GB" sz="2000" dirty="0"/>
            <a:t>Deceptive practices</a:t>
          </a:r>
          <a:endParaRPr lang="en-US" sz="2000" dirty="0"/>
        </a:p>
      </dgm:t>
    </dgm:pt>
    <dgm:pt modelId="{FAAE632B-0086-4FF1-AC35-EF327F2BDFF6}" type="parTrans" cxnId="{2207C0B2-3C2B-4763-AEDA-19F3CF8FAE1E}">
      <dgm:prSet/>
      <dgm:spPr/>
      <dgm:t>
        <a:bodyPr/>
        <a:lstStyle/>
        <a:p>
          <a:pPr algn="ctr"/>
          <a:endParaRPr lang="en-US"/>
        </a:p>
      </dgm:t>
    </dgm:pt>
    <dgm:pt modelId="{DA2C8D88-2057-4B21-8275-A697AC8A78BC}" type="sibTrans" cxnId="{2207C0B2-3C2B-4763-AEDA-19F3CF8FAE1E}">
      <dgm:prSet/>
      <dgm:spPr/>
      <dgm:t>
        <a:bodyPr/>
        <a:lstStyle/>
        <a:p>
          <a:pPr algn="ctr"/>
          <a:endParaRPr lang="en-US"/>
        </a:p>
      </dgm:t>
    </dgm:pt>
    <dgm:pt modelId="{F36FBD36-390B-4973-839E-E2FA2D57D5D5}">
      <dgm:prSet custT="1"/>
      <dgm:spPr/>
      <dgm:t>
        <a:bodyPr/>
        <a:lstStyle/>
        <a:p>
          <a:pPr algn="ctr"/>
          <a:r>
            <a:rPr lang="en-GB" sz="2000" dirty="0"/>
            <a:t>Harmful or unsafe products</a:t>
          </a:r>
          <a:endParaRPr lang="en-US" sz="2000" dirty="0"/>
        </a:p>
      </dgm:t>
    </dgm:pt>
    <dgm:pt modelId="{E5088835-6F38-4CC9-BF6B-88E5DE4600ED}" type="parTrans" cxnId="{1434E31C-D74E-405B-B3E7-156F7788BA3D}">
      <dgm:prSet/>
      <dgm:spPr/>
      <dgm:t>
        <a:bodyPr/>
        <a:lstStyle/>
        <a:p>
          <a:pPr algn="ctr"/>
          <a:endParaRPr lang="en-US"/>
        </a:p>
      </dgm:t>
    </dgm:pt>
    <dgm:pt modelId="{5FB11EA6-1619-4E17-8BFC-DA5E693AD4B0}" type="sibTrans" cxnId="{1434E31C-D74E-405B-B3E7-156F7788BA3D}">
      <dgm:prSet/>
      <dgm:spPr/>
      <dgm:t>
        <a:bodyPr/>
        <a:lstStyle/>
        <a:p>
          <a:pPr algn="ctr"/>
          <a:endParaRPr lang="en-US"/>
        </a:p>
      </dgm:t>
    </dgm:pt>
    <dgm:pt modelId="{2B5B09FC-7A0C-4A87-B783-47C837E63950}">
      <dgm:prSet custT="1"/>
      <dgm:spPr/>
      <dgm:t>
        <a:bodyPr/>
        <a:lstStyle/>
        <a:p>
          <a:pPr algn="ctr"/>
          <a:r>
            <a:rPr lang="en-GB" sz="2000" dirty="0"/>
            <a:t>Poor service to disadvantaged consumers</a:t>
          </a:r>
          <a:endParaRPr lang="en-US" sz="2000" dirty="0"/>
        </a:p>
      </dgm:t>
    </dgm:pt>
    <dgm:pt modelId="{6516FB61-1E3C-4038-BD78-7EC3A2018C38}" type="parTrans" cxnId="{70BCF9A6-DA09-4846-8D55-383D5C0A476F}">
      <dgm:prSet/>
      <dgm:spPr/>
      <dgm:t>
        <a:bodyPr/>
        <a:lstStyle/>
        <a:p>
          <a:pPr algn="ctr"/>
          <a:endParaRPr lang="en-US"/>
        </a:p>
      </dgm:t>
    </dgm:pt>
    <dgm:pt modelId="{C8803015-6D90-419B-A783-1FC0C8307C79}" type="sibTrans" cxnId="{70BCF9A6-DA09-4846-8D55-383D5C0A476F}">
      <dgm:prSet/>
      <dgm:spPr/>
      <dgm:t>
        <a:bodyPr/>
        <a:lstStyle/>
        <a:p>
          <a:pPr algn="ctr"/>
          <a:endParaRPr lang="en-US"/>
        </a:p>
      </dgm:t>
    </dgm:pt>
    <dgm:pt modelId="{D11A04D6-BDE3-4A26-9D29-6A59656198F2}" type="pres">
      <dgm:prSet presAssocID="{DCE57539-B9C9-4414-A908-D22B097FFD2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EFCF1DC-CD3E-448C-B0D5-C0459409B0BD}" type="pres">
      <dgm:prSet presAssocID="{2C5EF738-5CD3-4368-BA20-F4C8C5283F3A}" presName="hierRoot1" presStyleCnt="0"/>
      <dgm:spPr/>
    </dgm:pt>
    <dgm:pt modelId="{D3F04016-5E0B-4D97-85F3-B1C1D2D3B81C}" type="pres">
      <dgm:prSet presAssocID="{2C5EF738-5CD3-4368-BA20-F4C8C5283F3A}" presName="composite" presStyleCnt="0"/>
      <dgm:spPr/>
    </dgm:pt>
    <dgm:pt modelId="{1BA1875F-0A48-4F98-8E42-D0A15FE8A781}" type="pres">
      <dgm:prSet presAssocID="{2C5EF738-5CD3-4368-BA20-F4C8C5283F3A}" presName="background" presStyleLbl="node0" presStyleIdx="0" presStyleCnt="4"/>
      <dgm:spPr/>
    </dgm:pt>
    <dgm:pt modelId="{7A6BBCC9-626C-4F67-A28C-10B5C48EB841}" type="pres">
      <dgm:prSet presAssocID="{2C5EF738-5CD3-4368-BA20-F4C8C5283F3A}" presName="text" presStyleLbl="fgAcc0" presStyleIdx="0" presStyleCnt="4">
        <dgm:presLayoutVars>
          <dgm:chPref val="3"/>
        </dgm:presLayoutVars>
      </dgm:prSet>
      <dgm:spPr/>
    </dgm:pt>
    <dgm:pt modelId="{3E46DE55-43C7-4000-8981-4C160A95141F}" type="pres">
      <dgm:prSet presAssocID="{2C5EF738-5CD3-4368-BA20-F4C8C5283F3A}" presName="hierChild2" presStyleCnt="0"/>
      <dgm:spPr/>
    </dgm:pt>
    <dgm:pt modelId="{1AF7AEB4-8853-4B03-8B7D-D2B6D9C8619F}" type="pres">
      <dgm:prSet presAssocID="{FC2418CE-7EFF-41EE-BD9E-0C4181D4F5E2}" presName="hierRoot1" presStyleCnt="0"/>
      <dgm:spPr/>
    </dgm:pt>
    <dgm:pt modelId="{BE0B861A-B402-4235-B75D-14011E20B862}" type="pres">
      <dgm:prSet presAssocID="{FC2418CE-7EFF-41EE-BD9E-0C4181D4F5E2}" presName="composite" presStyleCnt="0"/>
      <dgm:spPr/>
    </dgm:pt>
    <dgm:pt modelId="{294B9F34-D115-4FCE-AE4B-86A8BDA09F07}" type="pres">
      <dgm:prSet presAssocID="{FC2418CE-7EFF-41EE-BD9E-0C4181D4F5E2}" presName="background" presStyleLbl="node0" presStyleIdx="1" presStyleCnt="4"/>
      <dgm:spPr/>
    </dgm:pt>
    <dgm:pt modelId="{75AC75C2-D7DC-4B3C-97EA-322879FCB98C}" type="pres">
      <dgm:prSet presAssocID="{FC2418CE-7EFF-41EE-BD9E-0C4181D4F5E2}" presName="text" presStyleLbl="fgAcc0" presStyleIdx="1" presStyleCnt="4">
        <dgm:presLayoutVars>
          <dgm:chPref val="3"/>
        </dgm:presLayoutVars>
      </dgm:prSet>
      <dgm:spPr/>
    </dgm:pt>
    <dgm:pt modelId="{9248AD58-B198-4921-AEE0-E43887745DBA}" type="pres">
      <dgm:prSet presAssocID="{FC2418CE-7EFF-41EE-BD9E-0C4181D4F5E2}" presName="hierChild2" presStyleCnt="0"/>
      <dgm:spPr/>
    </dgm:pt>
    <dgm:pt modelId="{ED9B3A5A-E1A9-42F8-B908-F5A7C91C49B9}" type="pres">
      <dgm:prSet presAssocID="{F36FBD36-390B-4973-839E-E2FA2D57D5D5}" presName="hierRoot1" presStyleCnt="0"/>
      <dgm:spPr/>
    </dgm:pt>
    <dgm:pt modelId="{9E7C654B-6037-4A9F-9104-6FEBEF0A4A5C}" type="pres">
      <dgm:prSet presAssocID="{F36FBD36-390B-4973-839E-E2FA2D57D5D5}" presName="composite" presStyleCnt="0"/>
      <dgm:spPr/>
    </dgm:pt>
    <dgm:pt modelId="{0CFB28CA-172F-47D0-AFA5-ADC35B35233F}" type="pres">
      <dgm:prSet presAssocID="{F36FBD36-390B-4973-839E-E2FA2D57D5D5}" presName="background" presStyleLbl="node0" presStyleIdx="2" presStyleCnt="4"/>
      <dgm:spPr/>
    </dgm:pt>
    <dgm:pt modelId="{9BE5DD00-9837-49E8-95D7-F08FC8652076}" type="pres">
      <dgm:prSet presAssocID="{F36FBD36-390B-4973-839E-E2FA2D57D5D5}" presName="text" presStyleLbl="fgAcc0" presStyleIdx="2" presStyleCnt="4">
        <dgm:presLayoutVars>
          <dgm:chPref val="3"/>
        </dgm:presLayoutVars>
      </dgm:prSet>
      <dgm:spPr/>
    </dgm:pt>
    <dgm:pt modelId="{37BADFB2-3B41-4C47-BD5B-B566D8C5FD44}" type="pres">
      <dgm:prSet presAssocID="{F36FBD36-390B-4973-839E-E2FA2D57D5D5}" presName="hierChild2" presStyleCnt="0"/>
      <dgm:spPr/>
    </dgm:pt>
    <dgm:pt modelId="{16E56A8F-C72F-4F7A-A795-D0A84DA0B048}" type="pres">
      <dgm:prSet presAssocID="{2B5B09FC-7A0C-4A87-B783-47C837E63950}" presName="hierRoot1" presStyleCnt="0"/>
      <dgm:spPr/>
    </dgm:pt>
    <dgm:pt modelId="{C9D7CD30-E304-4B78-8741-D39B5AE62890}" type="pres">
      <dgm:prSet presAssocID="{2B5B09FC-7A0C-4A87-B783-47C837E63950}" presName="composite" presStyleCnt="0"/>
      <dgm:spPr/>
    </dgm:pt>
    <dgm:pt modelId="{97E00D55-D2AB-4226-A50C-79CEA31D3319}" type="pres">
      <dgm:prSet presAssocID="{2B5B09FC-7A0C-4A87-B783-47C837E63950}" presName="background" presStyleLbl="node0" presStyleIdx="3" presStyleCnt="4"/>
      <dgm:spPr/>
    </dgm:pt>
    <dgm:pt modelId="{1BD63FD7-0D12-4EC3-BF34-6ABBB6197230}" type="pres">
      <dgm:prSet presAssocID="{2B5B09FC-7A0C-4A87-B783-47C837E63950}" presName="text" presStyleLbl="fgAcc0" presStyleIdx="3" presStyleCnt="4">
        <dgm:presLayoutVars>
          <dgm:chPref val="3"/>
        </dgm:presLayoutVars>
      </dgm:prSet>
      <dgm:spPr/>
    </dgm:pt>
    <dgm:pt modelId="{DE779DFD-0449-4E0F-91CF-243710EB6A42}" type="pres">
      <dgm:prSet presAssocID="{2B5B09FC-7A0C-4A87-B783-47C837E63950}" presName="hierChild2" presStyleCnt="0"/>
      <dgm:spPr/>
    </dgm:pt>
  </dgm:ptLst>
  <dgm:cxnLst>
    <dgm:cxn modelId="{1434E31C-D74E-405B-B3E7-156F7788BA3D}" srcId="{DCE57539-B9C9-4414-A908-D22B097FFD20}" destId="{F36FBD36-390B-4973-839E-E2FA2D57D5D5}" srcOrd="2" destOrd="0" parTransId="{E5088835-6F38-4CC9-BF6B-88E5DE4600ED}" sibTransId="{5FB11EA6-1619-4E17-8BFC-DA5E693AD4B0}"/>
    <dgm:cxn modelId="{61F3561D-435E-4F75-B45D-E6D3294CC0C5}" type="presOf" srcId="{F36FBD36-390B-4973-839E-E2FA2D57D5D5}" destId="{9BE5DD00-9837-49E8-95D7-F08FC8652076}" srcOrd="0" destOrd="0" presId="urn:microsoft.com/office/officeart/2005/8/layout/hierarchy1"/>
    <dgm:cxn modelId="{8967F720-D219-417C-BD6B-005C70C380DF}" type="presOf" srcId="{2B5B09FC-7A0C-4A87-B783-47C837E63950}" destId="{1BD63FD7-0D12-4EC3-BF34-6ABBB6197230}" srcOrd="0" destOrd="0" presId="urn:microsoft.com/office/officeart/2005/8/layout/hierarchy1"/>
    <dgm:cxn modelId="{9B98D141-2B67-4FB3-A1AF-6A0369B0728E}" type="presOf" srcId="{DCE57539-B9C9-4414-A908-D22B097FFD20}" destId="{D11A04D6-BDE3-4A26-9D29-6A59656198F2}" srcOrd="0" destOrd="0" presId="urn:microsoft.com/office/officeart/2005/8/layout/hierarchy1"/>
    <dgm:cxn modelId="{3067F173-FEE1-40D7-83DE-F2296A72DA99}" type="presOf" srcId="{2C5EF738-5CD3-4368-BA20-F4C8C5283F3A}" destId="{7A6BBCC9-626C-4F67-A28C-10B5C48EB841}" srcOrd="0" destOrd="0" presId="urn:microsoft.com/office/officeart/2005/8/layout/hierarchy1"/>
    <dgm:cxn modelId="{70BCF9A6-DA09-4846-8D55-383D5C0A476F}" srcId="{DCE57539-B9C9-4414-A908-D22B097FFD20}" destId="{2B5B09FC-7A0C-4A87-B783-47C837E63950}" srcOrd="3" destOrd="0" parTransId="{6516FB61-1E3C-4038-BD78-7EC3A2018C38}" sibTransId="{C8803015-6D90-419B-A783-1FC0C8307C79}"/>
    <dgm:cxn modelId="{2207C0B2-3C2B-4763-AEDA-19F3CF8FAE1E}" srcId="{DCE57539-B9C9-4414-A908-D22B097FFD20}" destId="{FC2418CE-7EFF-41EE-BD9E-0C4181D4F5E2}" srcOrd="1" destOrd="0" parTransId="{FAAE632B-0086-4FF1-AC35-EF327F2BDFF6}" sibTransId="{DA2C8D88-2057-4B21-8275-A697AC8A78BC}"/>
    <dgm:cxn modelId="{E1B3E5BC-31E3-49A5-BE7C-6A227CC737D6}" srcId="{DCE57539-B9C9-4414-A908-D22B097FFD20}" destId="{2C5EF738-5CD3-4368-BA20-F4C8C5283F3A}" srcOrd="0" destOrd="0" parTransId="{E411A835-4E51-4DBB-B415-43696C2965F0}" sibTransId="{B9D213E4-1511-428B-8FE1-9F7D9EDF5C6C}"/>
    <dgm:cxn modelId="{07C36CD6-3431-4528-B964-6A3B27275A96}" type="presOf" srcId="{FC2418CE-7EFF-41EE-BD9E-0C4181D4F5E2}" destId="{75AC75C2-D7DC-4B3C-97EA-322879FCB98C}" srcOrd="0" destOrd="0" presId="urn:microsoft.com/office/officeart/2005/8/layout/hierarchy1"/>
    <dgm:cxn modelId="{108CF3FF-BB4A-499E-90E7-24DB0180A7BB}" type="presParOf" srcId="{D11A04D6-BDE3-4A26-9D29-6A59656198F2}" destId="{5EFCF1DC-CD3E-448C-B0D5-C0459409B0BD}" srcOrd="0" destOrd="0" presId="urn:microsoft.com/office/officeart/2005/8/layout/hierarchy1"/>
    <dgm:cxn modelId="{BE100CC0-8543-4929-BB3A-B8134ED79159}" type="presParOf" srcId="{5EFCF1DC-CD3E-448C-B0D5-C0459409B0BD}" destId="{D3F04016-5E0B-4D97-85F3-B1C1D2D3B81C}" srcOrd="0" destOrd="0" presId="urn:microsoft.com/office/officeart/2005/8/layout/hierarchy1"/>
    <dgm:cxn modelId="{55E61FA7-BFBB-4FC8-A2CC-693EA0415BCC}" type="presParOf" srcId="{D3F04016-5E0B-4D97-85F3-B1C1D2D3B81C}" destId="{1BA1875F-0A48-4F98-8E42-D0A15FE8A781}" srcOrd="0" destOrd="0" presId="urn:microsoft.com/office/officeart/2005/8/layout/hierarchy1"/>
    <dgm:cxn modelId="{5A33952F-4CD4-4E60-8252-ECF750259814}" type="presParOf" srcId="{D3F04016-5E0B-4D97-85F3-B1C1D2D3B81C}" destId="{7A6BBCC9-626C-4F67-A28C-10B5C48EB841}" srcOrd="1" destOrd="0" presId="urn:microsoft.com/office/officeart/2005/8/layout/hierarchy1"/>
    <dgm:cxn modelId="{896DEBE4-760B-4D8A-BCF7-9A40870D7041}" type="presParOf" srcId="{5EFCF1DC-CD3E-448C-B0D5-C0459409B0BD}" destId="{3E46DE55-43C7-4000-8981-4C160A95141F}" srcOrd="1" destOrd="0" presId="urn:microsoft.com/office/officeart/2005/8/layout/hierarchy1"/>
    <dgm:cxn modelId="{7F2EDB0A-7215-41B0-8E27-32BF74690F84}" type="presParOf" srcId="{D11A04D6-BDE3-4A26-9D29-6A59656198F2}" destId="{1AF7AEB4-8853-4B03-8B7D-D2B6D9C8619F}" srcOrd="1" destOrd="0" presId="urn:microsoft.com/office/officeart/2005/8/layout/hierarchy1"/>
    <dgm:cxn modelId="{60E2AEDB-DD80-4000-9E23-62AC866EC4C9}" type="presParOf" srcId="{1AF7AEB4-8853-4B03-8B7D-D2B6D9C8619F}" destId="{BE0B861A-B402-4235-B75D-14011E20B862}" srcOrd="0" destOrd="0" presId="urn:microsoft.com/office/officeart/2005/8/layout/hierarchy1"/>
    <dgm:cxn modelId="{ACA32717-157D-416F-94B3-00EB7F966C56}" type="presParOf" srcId="{BE0B861A-B402-4235-B75D-14011E20B862}" destId="{294B9F34-D115-4FCE-AE4B-86A8BDA09F07}" srcOrd="0" destOrd="0" presId="urn:microsoft.com/office/officeart/2005/8/layout/hierarchy1"/>
    <dgm:cxn modelId="{C8D0BC25-F601-4D79-88DF-A9D672F2D9D6}" type="presParOf" srcId="{BE0B861A-B402-4235-B75D-14011E20B862}" destId="{75AC75C2-D7DC-4B3C-97EA-322879FCB98C}" srcOrd="1" destOrd="0" presId="urn:microsoft.com/office/officeart/2005/8/layout/hierarchy1"/>
    <dgm:cxn modelId="{67D17B1B-ECCA-47C1-BB49-205E19FBE549}" type="presParOf" srcId="{1AF7AEB4-8853-4B03-8B7D-D2B6D9C8619F}" destId="{9248AD58-B198-4921-AEE0-E43887745DBA}" srcOrd="1" destOrd="0" presId="urn:microsoft.com/office/officeart/2005/8/layout/hierarchy1"/>
    <dgm:cxn modelId="{1AE3427E-3C9E-4340-AC48-49D8987C9726}" type="presParOf" srcId="{D11A04D6-BDE3-4A26-9D29-6A59656198F2}" destId="{ED9B3A5A-E1A9-42F8-B908-F5A7C91C49B9}" srcOrd="2" destOrd="0" presId="urn:microsoft.com/office/officeart/2005/8/layout/hierarchy1"/>
    <dgm:cxn modelId="{8BC57DC0-C406-47BE-BEA3-BF8A81D51CB1}" type="presParOf" srcId="{ED9B3A5A-E1A9-42F8-B908-F5A7C91C49B9}" destId="{9E7C654B-6037-4A9F-9104-6FEBEF0A4A5C}" srcOrd="0" destOrd="0" presId="urn:microsoft.com/office/officeart/2005/8/layout/hierarchy1"/>
    <dgm:cxn modelId="{D649DEDA-CAEB-4CCD-BAED-C2441E8AD4C7}" type="presParOf" srcId="{9E7C654B-6037-4A9F-9104-6FEBEF0A4A5C}" destId="{0CFB28CA-172F-47D0-AFA5-ADC35B35233F}" srcOrd="0" destOrd="0" presId="urn:microsoft.com/office/officeart/2005/8/layout/hierarchy1"/>
    <dgm:cxn modelId="{E41C20C9-7AB3-4B22-A9AA-9A8990C927E1}" type="presParOf" srcId="{9E7C654B-6037-4A9F-9104-6FEBEF0A4A5C}" destId="{9BE5DD00-9837-49E8-95D7-F08FC8652076}" srcOrd="1" destOrd="0" presId="urn:microsoft.com/office/officeart/2005/8/layout/hierarchy1"/>
    <dgm:cxn modelId="{5BBEAE2C-1CE3-45BB-9346-FD3FD70043E2}" type="presParOf" srcId="{ED9B3A5A-E1A9-42F8-B908-F5A7C91C49B9}" destId="{37BADFB2-3B41-4C47-BD5B-B566D8C5FD44}" srcOrd="1" destOrd="0" presId="urn:microsoft.com/office/officeart/2005/8/layout/hierarchy1"/>
    <dgm:cxn modelId="{254E79E0-B146-4147-90FC-97787CB4C360}" type="presParOf" srcId="{D11A04D6-BDE3-4A26-9D29-6A59656198F2}" destId="{16E56A8F-C72F-4F7A-A795-D0A84DA0B048}" srcOrd="3" destOrd="0" presId="urn:microsoft.com/office/officeart/2005/8/layout/hierarchy1"/>
    <dgm:cxn modelId="{97FAFFFA-99A7-4C70-8BEA-712079F2CDC3}" type="presParOf" srcId="{16E56A8F-C72F-4F7A-A795-D0A84DA0B048}" destId="{C9D7CD30-E304-4B78-8741-D39B5AE62890}" srcOrd="0" destOrd="0" presId="urn:microsoft.com/office/officeart/2005/8/layout/hierarchy1"/>
    <dgm:cxn modelId="{18796CA1-2204-46F5-9E29-E995579703E5}" type="presParOf" srcId="{C9D7CD30-E304-4B78-8741-D39B5AE62890}" destId="{97E00D55-D2AB-4226-A50C-79CEA31D3319}" srcOrd="0" destOrd="0" presId="urn:microsoft.com/office/officeart/2005/8/layout/hierarchy1"/>
    <dgm:cxn modelId="{8FDCE112-C7A4-4650-A10B-F312CBB586DB}" type="presParOf" srcId="{C9D7CD30-E304-4B78-8741-D39B5AE62890}" destId="{1BD63FD7-0D12-4EC3-BF34-6ABBB6197230}" srcOrd="1" destOrd="0" presId="urn:microsoft.com/office/officeart/2005/8/layout/hierarchy1"/>
    <dgm:cxn modelId="{2168C808-A54E-4365-9BE4-35AC5D4AAAFF}" type="presParOf" srcId="{16E56A8F-C72F-4F7A-A795-D0A84DA0B048}" destId="{DE779DFD-0449-4E0F-91CF-243710EB6A4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9945F4-338A-457C-B7E0-72E04AB88B5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44540A6-2685-40F3-9543-3D7AB6AA7EE2}">
      <dgm:prSet/>
      <dgm:spPr/>
      <dgm:t>
        <a:bodyPr/>
        <a:lstStyle/>
        <a:p>
          <a:r>
            <a:rPr lang="en-GB" dirty="0"/>
            <a:t>Buying fake followers, e.g. Ritz-Carlton in 2018</a:t>
          </a:r>
          <a:endParaRPr lang="en-US" dirty="0"/>
        </a:p>
      </dgm:t>
    </dgm:pt>
    <dgm:pt modelId="{94D511C4-7887-4B65-B60C-EBB757EB2917}" type="parTrans" cxnId="{6302FD17-00AC-4CBD-945F-DA7C57034F9D}">
      <dgm:prSet/>
      <dgm:spPr/>
      <dgm:t>
        <a:bodyPr/>
        <a:lstStyle/>
        <a:p>
          <a:endParaRPr lang="en-US"/>
        </a:p>
      </dgm:t>
    </dgm:pt>
    <dgm:pt modelId="{E5224933-67B8-491B-88F8-3744031D5497}" type="sibTrans" cxnId="{6302FD17-00AC-4CBD-945F-DA7C57034F9D}">
      <dgm:prSet/>
      <dgm:spPr/>
      <dgm:t>
        <a:bodyPr/>
        <a:lstStyle/>
        <a:p>
          <a:endParaRPr lang="en-US"/>
        </a:p>
      </dgm:t>
    </dgm:pt>
    <dgm:pt modelId="{8A370462-E3FF-4607-B868-B88284845742}">
      <dgm:prSet/>
      <dgm:spPr/>
      <dgm:t>
        <a:bodyPr/>
        <a:lstStyle/>
        <a:p>
          <a:r>
            <a:rPr lang="en-GB"/>
            <a:t>Risking your brand reputation</a:t>
          </a:r>
          <a:endParaRPr lang="en-US"/>
        </a:p>
      </dgm:t>
    </dgm:pt>
    <dgm:pt modelId="{D7F9899C-C3C8-45EE-9938-BA1E03BA4223}" type="parTrans" cxnId="{43DE63AF-BDDE-488E-AF5C-1E03194ECE4B}">
      <dgm:prSet/>
      <dgm:spPr/>
      <dgm:t>
        <a:bodyPr/>
        <a:lstStyle/>
        <a:p>
          <a:endParaRPr lang="en-US"/>
        </a:p>
      </dgm:t>
    </dgm:pt>
    <dgm:pt modelId="{F7681514-8ED5-4F96-B269-279097BA749A}" type="sibTrans" cxnId="{43DE63AF-BDDE-488E-AF5C-1E03194ECE4B}">
      <dgm:prSet/>
      <dgm:spPr/>
      <dgm:t>
        <a:bodyPr/>
        <a:lstStyle/>
        <a:p>
          <a:endParaRPr lang="en-US"/>
        </a:p>
      </dgm:t>
    </dgm:pt>
    <dgm:pt modelId="{4078FF4F-9BB2-4F82-9087-BB93D725113A}">
      <dgm:prSet/>
      <dgm:spPr/>
      <dgm:t>
        <a:bodyPr/>
        <a:lstStyle/>
        <a:p>
          <a:r>
            <a:rPr lang="en-GB"/>
            <a:t>Loosing your authenticity</a:t>
          </a:r>
          <a:endParaRPr lang="en-US"/>
        </a:p>
      </dgm:t>
    </dgm:pt>
    <dgm:pt modelId="{F71BA3F4-4ED6-485A-9529-86D49529970C}" type="parTrans" cxnId="{25F5717F-D150-4F05-ADF8-A98F47C9D3F8}">
      <dgm:prSet/>
      <dgm:spPr/>
      <dgm:t>
        <a:bodyPr/>
        <a:lstStyle/>
        <a:p>
          <a:endParaRPr lang="en-US"/>
        </a:p>
      </dgm:t>
    </dgm:pt>
    <dgm:pt modelId="{A15C8E3A-84DD-4C7D-87EB-668F9CAB7F77}" type="sibTrans" cxnId="{25F5717F-D150-4F05-ADF8-A98F47C9D3F8}">
      <dgm:prSet/>
      <dgm:spPr/>
      <dgm:t>
        <a:bodyPr/>
        <a:lstStyle/>
        <a:p>
          <a:endParaRPr lang="en-US"/>
        </a:p>
      </dgm:t>
    </dgm:pt>
    <dgm:pt modelId="{5B6150EA-9A67-4A25-A54B-8D6CEB218FF6}">
      <dgm:prSet/>
      <dgm:spPr/>
      <dgm:t>
        <a:bodyPr/>
        <a:lstStyle/>
        <a:p>
          <a:r>
            <a:rPr lang="en-GB"/>
            <a:t>Conflict of interest</a:t>
          </a:r>
          <a:endParaRPr lang="en-US"/>
        </a:p>
      </dgm:t>
    </dgm:pt>
    <dgm:pt modelId="{93686237-F610-41DE-8194-13ED1213B1D1}" type="parTrans" cxnId="{F4B9BE00-05CF-4309-A05F-E0C1E863E385}">
      <dgm:prSet/>
      <dgm:spPr/>
      <dgm:t>
        <a:bodyPr/>
        <a:lstStyle/>
        <a:p>
          <a:endParaRPr lang="en-US"/>
        </a:p>
      </dgm:t>
    </dgm:pt>
    <dgm:pt modelId="{8D29238A-1D52-4561-814C-B0B71227E47B}" type="sibTrans" cxnId="{F4B9BE00-05CF-4309-A05F-E0C1E863E385}">
      <dgm:prSet/>
      <dgm:spPr/>
      <dgm:t>
        <a:bodyPr/>
        <a:lstStyle/>
        <a:p>
          <a:endParaRPr lang="en-US"/>
        </a:p>
      </dgm:t>
    </dgm:pt>
    <dgm:pt modelId="{61E27193-4F8E-46E8-A0BC-B06043A9C0A5}">
      <dgm:prSet/>
      <dgm:spPr/>
      <dgm:t>
        <a:bodyPr/>
        <a:lstStyle/>
        <a:p>
          <a:r>
            <a:rPr lang="en-GB" dirty="0"/>
            <a:t>Loosing partnerships, e.g. Kurt Zouma and Adidas</a:t>
          </a:r>
          <a:endParaRPr lang="en-US" dirty="0"/>
        </a:p>
      </dgm:t>
    </dgm:pt>
    <dgm:pt modelId="{AA3B0D35-9297-46F0-98CA-BA861998017F}" type="parTrans" cxnId="{BA0AC532-81C4-46C4-93E4-79892D414334}">
      <dgm:prSet/>
      <dgm:spPr/>
      <dgm:t>
        <a:bodyPr/>
        <a:lstStyle/>
        <a:p>
          <a:endParaRPr lang="en-US"/>
        </a:p>
      </dgm:t>
    </dgm:pt>
    <dgm:pt modelId="{EDB199C8-3F8A-4B97-AE0B-68A398D3ED2B}" type="sibTrans" cxnId="{BA0AC532-81C4-46C4-93E4-79892D414334}">
      <dgm:prSet/>
      <dgm:spPr/>
      <dgm:t>
        <a:bodyPr/>
        <a:lstStyle/>
        <a:p>
          <a:endParaRPr lang="en-US"/>
        </a:p>
      </dgm:t>
    </dgm:pt>
    <dgm:pt modelId="{FA422BA0-E538-4A0B-BADC-50C5773DE202}" type="pres">
      <dgm:prSet presAssocID="{049945F4-338A-457C-B7E0-72E04AB88B51}" presName="vert0" presStyleCnt="0">
        <dgm:presLayoutVars>
          <dgm:dir/>
          <dgm:animOne val="branch"/>
          <dgm:animLvl val="lvl"/>
        </dgm:presLayoutVars>
      </dgm:prSet>
      <dgm:spPr/>
    </dgm:pt>
    <dgm:pt modelId="{9E2A0F30-5AB0-4A1D-AE74-A8DA8646598F}" type="pres">
      <dgm:prSet presAssocID="{B44540A6-2685-40F3-9543-3D7AB6AA7EE2}" presName="thickLine" presStyleLbl="alignNode1" presStyleIdx="0" presStyleCnt="5"/>
      <dgm:spPr/>
    </dgm:pt>
    <dgm:pt modelId="{4813D88F-5FA5-4767-9D16-8CA68190F936}" type="pres">
      <dgm:prSet presAssocID="{B44540A6-2685-40F3-9543-3D7AB6AA7EE2}" presName="horz1" presStyleCnt="0"/>
      <dgm:spPr/>
    </dgm:pt>
    <dgm:pt modelId="{48D38F9C-0FBD-4082-B01D-EA7DD27FBBAB}" type="pres">
      <dgm:prSet presAssocID="{B44540A6-2685-40F3-9543-3D7AB6AA7EE2}" presName="tx1" presStyleLbl="revTx" presStyleIdx="0" presStyleCnt="5"/>
      <dgm:spPr/>
    </dgm:pt>
    <dgm:pt modelId="{C7946154-C1C6-480F-B61F-F6B4EBA13555}" type="pres">
      <dgm:prSet presAssocID="{B44540A6-2685-40F3-9543-3D7AB6AA7EE2}" presName="vert1" presStyleCnt="0"/>
      <dgm:spPr/>
    </dgm:pt>
    <dgm:pt modelId="{B51A1A74-DC4F-4BA1-B6EE-BD0C7B0081A0}" type="pres">
      <dgm:prSet presAssocID="{8A370462-E3FF-4607-B868-B88284845742}" presName="thickLine" presStyleLbl="alignNode1" presStyleIdx="1" presStyleCnt="5"/>
      <dgm:spPr/>
    </dgm:pt>
    <dgm:pt modelId="{382234DA-D0DC-4D6B-9FDB-F965D594484A}" type="pres">
      <dgm:prSet presAssocID="{8A370462-E3FF-4607-B868-B88284845742}" presName="horz1" presStyleCnt="0"/>
      <dgm:spPr/>
    </dgm:pt>
    <dgm:pt modelId="{C5976851-BB89-44AA-BB2E-4AB11D2B7C67}" type="pres">
      <dgm:prSet presAssocID="{8A370462-E3FF-4607-B868-B88284845742}" presName="tx1" presStyleLbl="revTx" presStyleIdx="1" presStyleCnt="5"/>
      <dgm:spPr/>
    </dgm:pt>
    <dgm:pt modelId="{D283C51C-3BCC-45E6-BE31-F5283707E615}" type="pres">
      <dgm:prSet presAssocID="{8A370462-E3FF-4607-B868-B88284845742}" presName="vert1" presStyleCnt="0"/>
      <dgm:spPr/>
    </dgm:pt>
    <dgm:pt modelId="{89B60FEE-32EC-4B1E-9397-70062F8A8844}" type="pres">
      <dgm:prSet presAssocID="{4078FF4F-9BB2-4F82-9087-BB93D725113A}" presName="thickLine" presStyleLbl="alignNode1" presStyleIdx="2" presStyleCnt="5"/>
      <dgm:spPr/>
    </dgm:pt>
    <dgm:pt modelId="{E0E2B378-0DE0-44E9-B401-C6FF04F19BF2}" type="pres">
      <dgm:prSet presAssocID="{4078FF4F-9BB2-4F82-9087-BB93D725113A}" presName="horz1" presStyleCnt="0"/>
      <dgm:spPr/>
    </dgm:pt>
    <dgm:pt modelId="{A61893C6-A0C2-4A2A-BB0E-F14F8813F0CD}" type="pres">
      <dgm:prSet presAssocID="{4078FF4F-9BB2-4F82-9087-BB93D725113A}" presName="tx1" presStyleLbl="revTx" presStyleIdx="2" presStyleCnt="5"/>
      <dgm:spPr/>
    </dgm:pt>
    <dgm:pt modelId="{E6CA22D4-FCBF-4C5A-B6D5-552313800056}" type="pres">
      <dgm:prSet presAssocID="{4078FF4F-9BB2-4F82-9087-BB93D725113A}" presName="vert1" presStyleCnt="0"/>
      <dgm:spPr/>
    </dgm:pt>
    <dgm:pt modelId="{8116B251-E4B9-475E-AFE5-59C93183D59E}" type="pres">
      <dgm:prSet presAssocID="{5B6150EA-9A67-4A25-A54B-8D6CEB218FF6}" presName="thickLine" presStyleLbl="alignNode1" presStyleIdx="3" presStyleCnt="5"/>
      <dgm:spPr/>
    </dgm:pt>
    <dgm:pt modelId="{437920C1-2BC9-4A41-B4A9-8E14DFF0F16D}" type="pres">
      <dgm:prSet presAssocID="{5B6150EA-9A67-4A25-A54B-8D6CEB218FF6}" presName="horz1" presStyleCnt="0"/>
      <dgm:spPr/>
    </dgm:pt>
    <dgm:pt modelId="{C1870F08-67E9-4A89-AFD3-D41E2B370D33}" type="pres">
      <dgm:prSet presAssocID="{5B6150EA-9A67-4A25-A54B-8D6CEB218FF6}" presName="tx1" presStyleLbl="revTx" presStyleIdx="3" presStyleCnt="5"/>
      <dgm:spPr/>
    </dgm:pt>
    <dgm:pt modelId="{32111153-A592-4ED4-9F33-160A44703AF7}" type="pres">
      <dgm:prSet presAssocID="{5B6150EA-9A67-4A25-A54B-8D6CEB218FF6}" presName="vert1" presStyleCnt="0"/>
      <dgm:spPr/>
    </dgm:pt>
    <dgm:pt modelId="{78F9BC43-AF5E-4A36-BE9A-A83196AC8C71}" type="pres">
      <dgm:prSet presAssocID="{61E27193-4F8E-46E8-A0BC-B06043A9C0A5}" presName="thickLine" presStyleLbl="alignNode1" presStyleIdx="4" presStyleCnt="5"/>
      <dgm:spPr/>
    </dgm:pt>
    <dgm:pt modelId="{00B34937-3397-45D7-8F34-B26BB5AC5258}" type="pres">
      <dgm:prSet presAssocID="{61E27193-4F8E-46E8-A0BC-B06043A9C0A5}" presName="horz1" presStyleCnt="0"/>
      <dgm:spPr/>
    </dgm:pt>
    <dgm:pt modelId="{AFD2ABAD-673F-4A8A-ADB7-AEE0F782CE6B}" type="pres">
      <dgm:prSet presAssocID="{61E27193-4F8E-46E8-A0BC-B06043A9C0A5}" presName="tx1" presStyleLbl="revTx" presStyleIdx="4" presStyleCnt="5"/>
      <dgm:spPr/>
    </dgm:pt>
    <dgm:pt modelId="{ED83E63E-2050-408A-A630-4098F1820C48}" type="pres">
      <dgm:prSet presAssocID="{61E27193-4F8E-46E8-A0BC-B06043A9C0A5}" presName="vert1" presStyleCnt="0"/>
      <dgm:spPr/>
    </dgm:pt>
  </dgm:ptLst>
  <dgm:cxnLst>
    <dgm:cxn modelId="{F4B9BE00-05CF-4309-A05F-E0C1E863E385}" srcId="{049945F4-338A-457C-B7E0-72E04AB88B51}" destId="{5B6150EA-9A67-4A25-A54B-8D6CEB218FF6}" srcOrd="3" destOrd="0" parTransId="{93686237-F610-41DE-8194-13ED1213B1D1}" sibTransId="{8D29238A-1D52-4561-814C-B0B71227E47B}"/>
    <dgm:cxn modelId="{52A8FE0E-D16A-41B3-88EE-6D12988A7C17}" type="presOf" srcId="{5B6150EA-9A67-4A25-A54B-8D6CEB218FF6}" destId="{C1870F08-67E9-4A89-AFD3-D41E2B370D33}" srcOrd="0" destOrd="0" presId="urn:microsoft.com/office/officeart/2008/layout/LinedList"/>
    <dgm:cxn modelId="{6302FD17-00AC-4CBD-945F-DA7C57034F9D}" srcId="{049945F4-338A-457C-B7E0-72E04AB88B51}" destId="{B44540A6-2685-40F3-9543-3D7AB6AA7EE2}" srcOrd="0" destOrd="0" parTransId="{94D511C4-7887-4B65-B60C-EBB757EB2917}" sibTransId="{E5224933-67B8-491B-88F8-3744031D5497}"/>
    <dgm:cxn modelId="{BA0AC532-81C4-46C4-93E4-79892D414334}" srcId="{049945F4-338A-457C-B7E0-72E04AB88B51}" destId="{61E27193-4F8E-46E8-A0BC-B06043A9C0A5}" srcOrd="4" destOrd="0" parTransId="{AA3B0D35-9297-46F0-98CA-BA861998017F}" sibTransId="{EDB199C8-3F8A-4B97-AE0B-68A398D3ED2B}"/>
    <dgm:cxn modelId="{A9172D5C-BB74-4C34-9943-76E35DB52A88}" type="presOf" srcId="{61E27193-4F8E-46E8-A0BC-B06043A9C0A5}" destId="{AFD2ABAD-673F-4A8A-ADB7-AEE0F782CE6B}" srcOrd="0" destOrd="0" presId="urn:microsoft.com/office/officeart/2008/layout/LinedList"/>
    <dgm:cxn modelId="{912E4363-DFEA-4F87-A001-38900277B097}" type="presOf" srcId="{B44540A6-2685-40F3-9543-3D7AB6AA7EE2}" destId="{48D38F9C-0FBD-4082-B01D-EA7DD27FBBAB}" srcOrd="0" destOrd="0" presId="urn:microsoft.com/office/officeart/2008/layout/LinedList"/>
    <dgm:cxn modelId="{49B1E44F-6429-4017-8F36-E44F4BE610C5}" type="presOf" srcId="{8A370462-E3FF-4607-B868-B88284845742}" destId="{C5976851-BB89-44AA-BB2E-4AB11D2B7C67}" srcOrd="0" destOrd="0" presId="urn:microsoft.com/office/officeart/2008/layout/LinedList"/>
    <dgm:cxn modelId="{8E422675-8E3E-4C66-A241-7C36EEC2A977}" type="presOf" srcId="{4078FF4F-9BB2-4F82-9087-BB93D725113A}" destId="{A61893C6-A0C2-4A2A-BB0E-F14F8813F0CD}" srcOrd="0" destOrd="0" presId="urn:microsoft.com/office/officeart/2008/layout/LinedList"/>
    <dgm:cxn modelId="{25F5717F-D150-4F05-ADF8-A98F47C9D3F8}" srcId="{049945F4-338A-457C-B7E0-72E04AB88B51}" destId="{4078FF4F-9BB2-4F82-9087-BB93D725113A}" srcOrd="2" destOrd="0" parTransId="{F71BA3F4-4ED6-485A-9529-86D49529970C}" sibTransId="{A15C8E3A-84DD-4C7D-87EB-668F9CAB7F77}"/>
    <dgm:cxn modelId="{43DE63AF-BDDE-488E-AF5C-1E03194ECE4B}" srcId="{049945F4-338A-457C-B7E0-72E04AB88B51}" destId="{8A370462-E3FF-4607-B868-B88284845742}" srcOrd="1" destOrd="0" parTransId="{D7F9899C-C3C8-45EE-9938-BA1E03BA4223}" sibTransId="{F7681514-8ED5-4F96-B269-279097BA749A}"/>
    <dgm:cxn modelId="{50B9BDDC-8C88-4705-8A7A-377A16073CE5}" type="presOf" srcId="{049945F4-338A-457C-B7E0-72E04AB88B51}" destId="{FA422BA0-E538-4A0B-BADC-50C5773DE202}" srcOrd="0" destOrd="0" presId="urn:microsoft.com/office/officeart/2008/layout/LinedList"/>
    <dgm:cxn modelId="{AA172525-1EB9-41C2-903E-C8928FA220F6}" type="presParOf" srcId="{FA422BA0-E538-4A0B-BADC-50C5773DE202}" destId="{9E2A0F30-5AB0-4A1D-AE74-A8DA8646598F}" srcOrd="0" destOrd="0" presId="urn:microsoft.com/office/officeart/2008/layout/LinedList"/>
    <dgm:cxn modelId="{11DFA05C-A47F-40DF-A88C-FA615ED6024A}" type="presParOf" srcId="{FA422BA0-E538-4A0B-BADC-50C5773DE202}" destId="{4813D88F-5FA5-4767-9D16-8CA68190F936}" srcOrd="1" destOrd="0" presId="urn:microsoft.com/office/officeart/2008/layout/LinedList"/>
    <dgm:cxn modelId="{6B77E76A-7743-4DAF-852B-9AED08DAE0F6}" type="presParOf" srcId="{4813D88F-5FA5-4767-9D16-8CA68190F936}" destId="{48D38F9C-0FBD-4082-B01D-EA7DD27FBBAB}" srcOrd="0" destOrd="0" presId="urn:microsoft.com/office/officeart/2008/layout/LinedList"/>
    <dgm:cxn modelId="{3DC4EB2F-5DCF-43DB-9604-0DF8B5933039}" type="presParOf" srcId="{4813D88F-5FA5-4767-9D16-8CA68190F936}" destId="{C7946154-C1C6-480F-B61F-F6B4EBA13555}" srcOrd="1" destOrd="0" presId="urn:microsoft.com/office/officeart/2008/layout/LinedList"/>
    <dgm:cxn modelId="{E70215C2-5D02-46D0-B71E-CD418629E473}" type="presParOf" srcId="{FA422BA0-E538-4A0B-BADC-50C5773DE202}" destId="{B51A1A74-DC4F-4BA1-B6EE-BD0C7B0081A0}" srcOrd="2" destOrd="0" presId="urn:microsoft.com/office/officeart/2008/layout/LinedList"/>
    <dgm:cxn modelId="{90A66F6F-4654-4508-B379-29A335AF9D1C}" type="presParOf" srcId="{FA422BA0-E538-4A0B-BADC-50C5773DE202}" destId="{382234DA-D0DC-4D6B-9FDB-F965D594484A}" srcOrd="3" destOrd="0" presId="urn:microsoft.com/office/officeart/2008/layout/LinedList"/>
    <dgm:cxn modelId="{6A407FC8-5ADC-41CD-ACE2-FDF8ACBE2B54}" type="presParOf" srcId="{382234DA-D0DC-4D6B-9FDB-F965D594484A}" destId="{C5976851-BB89-44AA-BB2E-4AB11D2B7C67}" srcOrd="0" destOrd="0" presId="urn:microsoft.com/office/officeart/2008/layout/LinedList"/>
    <dgm:cxn modelId="{F4AF3832-23CC-4F63-8353-0C2B46E962AF}" type="presParOf" srcId="{382234DA-D0DC-4D6B-9FDB-F965D594484A}" destId="{D283C51C-3BCC-45E6-BE31-F5283707E615}" srcOrd="1" destOrd="0" presId="urn:microsoft.com/office/officeart/2008/layout/LinedList"/>
    <dgm:cxn modelId="{68639682-A046-42CB-87A3-4C0DFB56DC48}" type="presParOf" srcId="{FA422BA0-E538-4A0B-BADC-50C5773DE202}" destId="{89B60FEE-32EC-4B1E-9397-70062F8A8844}" srcOrd="4" destOrd="0" presId="urn:microsoft.com/office/officeart/2008/layout/LinedList"/>
    <dgm:cxn modelId="{DDF0AE3E-D83C-4866-8A05-F460F8AE39B3}" type="presParOf" srcId="{FA422BA0-E538-4A0B-BADC-50C5773DE202}" destId="{E0E2B378-0DE0-44E9-B401-C6FF04F19BF2}" srcOrd="5" destOrd="0" presId="urn:microsoft.com/office/officeart/2008/layout/LinedList"/>
    <dgm:cxn modelId="{866E6891-E7C8-4202-A7F9-71B7792FCC49}" type="presParOf" srcId="{E0E2B378-0DE0-44E9-B401-C6FF04F19BF2}" destId="{A61893C6-A0C2-4A2A-BB0E-F14F8813F0CD}" srcOrd="0" destOrd="0" presId="urn:microsoft.com/office/officeart/2008/layout/LinedList"/>
    <dgm:cxn modelId="{454FA472-E491-4267-BC85-E51293B9C8B1}" type="presParOf" srcId="{E0E2B378-0DE0-44E9-B401-C6FF04F19BF2}" destId="{E6CA22D4-FCBF-4C5A-B6D5-552313800056}" srcOrd="1" destOrd="0" presId="urn:microsoft.com/office/officeart/2008/layout/LinedList"/>
    <dgm:cxn modelId="{79FE2EE1-9A26-4525-9739-E2A4B70B3705}" type="presParOf" srcId="{FA422BA0-E538-4A0B-BADC-50C5773DE202}" destId="{8116B251-E4B9-475E-AFE5-59C93183D59E}" srcOrd="6" destOrd="0" presId="urn:microsoft.com/office/officeart/2008/layout/LinedList"/>
    <dgm:cxn modelId="{4595F028-D464-4F28-A809-5904052EC33C}" type="presParOf" srcId="{FA422BA0-E538-4A0B-BADC-50C5773DE202}" destId="{437920C1-2BC9-4A41-B4A9-8E14DFF0F16D}" srcOrd="7" destOrd="0" presId="urn:microsoft.com/office/officeart/2008/layout/LinedList"/>
    <dgm:cxn modelId="{0FFCA34C-A935-460A-A941-54FB1578C8AB}" type="presParOf" srcId="{437920C1-2BC9-4A41-B4A9-8E14DFF0F16D}" destId="{C1870F08-67E9-4A89-AFD3-D41E2B370D33}" srcOrd="0" destOrd="0" presId="urn:microsoft.com/office/officeart/2008/layout/LinedList"/>
    <dgm:cxn modelId="{F359421E-3843-4833-B4B5-70338B2A90A0}" type="presParOf" srcId="{437920C1-2BC9-4A41-B4A9-8E14DFF0F16D}" destId="{32111153-A592-4ED4-9F33-160A44703AF7}" srcOrd="1" destOrd="0" presId="urn:microsoft.com/office/officeart/2008/layout/LinedList"/>
    <dgm:cxn modelId="{5EF0C01E-9B59-46EE-8FF0-5345E3F440EE}" type="presParOf" srcId="{FA422BA0-E538-4A0B-BADC-50C5773DE202}" destId="{78F9BC43-AF5E-4A36-BE9A-A83196AC8C71}" srcOrd="8" destOrd="0" presId="urn:microsoft.com/office/officeart/2008/layout/LinedList"/>
    <dgm:cxn modelId="{5A77E3E9-F3F4-4BD0-AF27-F0A1EE81B41E}" type="presParOf" srcId="{FA422BA0-E538-4A0B-BADC-50C5773DE202}" destId="{00B34937-3397-45D7-8F34-B26BB5AC5258}" srcOrd="9" destOrd="0" presId="urn:microsoft.com/office/officeart/2008/layout/LinedList"/>
    <dgm:cxn modelId="{4713EB73-0FD2-4B57-BFAA-7A2BFC3F186E}" type="presParOf" srcId="{00B34937-3397-45D7-8F34-B26BB5AC5258}" destId="{AFD2ABAD-673F-4A8A-ADB7-AEE0F782CE6B}" srcOrd="0" destOrd="0" presId="urn:microsoft.com/office/officeart/2008/layout/LinedList"/>
    <dgm:cxn modelId="{1FF12F07-F737-4949-A7C2-95EE20543A89}" type="presParOf" srcId="{00B34937-3397-45D7-8F34-B26BB5AC5258}" destId="{ED83E63E-2050-408A-A630-4098F1820C4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AA5386-BA19-4D34-A995-793A7B2B9F3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20FDFB0-61A0-4778-8971-9054442B11A2}">
      <dgm:prSet custT="1"/>
      <dgm:spPr/>
      <dgm:t>
        <a:bodyPr/>
        <a:lstStyle/>
        <a:p>
          <a:r>
            <a:rPr lang="en-US" sz="2400"/>
            <a:t>No phones in the rooms</a:t>
          </a:r>
        </a:p>
      </dgm:t>
    </dgm:pt>
    <dgm:pt modelId="{8A04FBA4-7FCB-41D6-AA57-F6B306574823}" type="parTrans" cxnId="{E42A700E-712E-4552-8AAE-F7D6FF4744AC}">
      <dgm:prSet/>
      <dgm:spPr/>
      <dgm:t>
        <a:bodyPr/>
        <a:lstStyle/>
        <a:p>
          <a:endParaRPr lang="en-US" sz="1200"/>
        </a:p>
      </dgm:t>
    </dgm:pt>
    <dgm:pt modelId="{3B1F1B5C-FE0E-4CED-B7D1-4D2FB91298E0}" type="sibTrans" cxnId="{E42A700E-712E-4552-8AAE-F7D6FF4744AC}">
      <dgm:prSet/>
      <dgm:spPr/>
      <dgm:t>
        <a:bodyPr/>
        <a:lstStyle/>
        <a:p>
          <a:endParaRPr lang="en-US" sz="1200"/>
        </a:p>
      </dgm:t>
    </dgm:pt>
    <dgm:pt modelId="{514E31DB-6F88-4B57-9CC1-0F15B444A14C}">
      <dgm:prSet custT="1"/>
      <dgm:spPr/>
      <dgm:t>
        <a:bodyPr/>
        <a:lstStyle/>
        <a:p>
          <a:r>
            <a:rPr lang="en-US" sz="2400"/>
            <a:t>Some lights are not turn off</a:t>
          </a:r>
        </a:p>
      </dgm:t>
    </dgm:pt>
    <dgm:pt modelId="{7225B1A5-E494-419E-A1B9-2E4644854A77}" type="parTrans" cxnId="{508B6894-B0FE-4128-967C-927B0038F8ED}">
      <dgm:prSet/>
      <dgm:spPr/>
      <dgm:t>
        <a:bodyPr/>
        <a:lstStyle/>
        <a:p>
          <a:endParaRPr lang="en-US" sz="1200"/>
        </a:p>
      </dgm:t>
    </dgm:pt>
    <dgm:pt modelId="{C2E53AD0-AFC3-4E5B-AC5B-0E19D7A08061}" type="sibTrans" cxnId="{508B6894-B0FE-4128-967C-927B0038F8ED}">
      <dgm:prSet/>
      <dgm:spPr/>
      <dgm:t>
        <a:bodyPr/>
        <a:lstStyle/>
        <a:p>
          <a:endParaRPr lang="en-US" sz="1200"/>
        </a:p>
      </dgm:t>
    </dgm:pt>
    <dgm:pt modelId="{0A06FFA0-E12B-47DC-982F-AD33ACE9ADCA}">
      <dgm:prSet custT="1"/>
      <dgm:spPr/>
      <dgm:t>
        <a:bodyPr/>
        <a:lstStyle/>
        <a:p>
          <a:r>
            <a:rPr lang="en-US" sz="2400"/>
            <a:t>Small rooms</a:t>
          </a:r>
        </a:p>
      </dgm:t>
    </dgm:pt>
    <dgm:pt modelId="{411660AE-3BFC-4B37-87B9-688C10BB2EA4}" type="parTrans" cxnId="{BE57C368-51E1-4D4C-BB1B-6B90989E2CD4}">
      <dgm:prSet/>
      <dgm:spPr/>
      <dgm:t>
        <a:bodyPr/>
        <a:lstStyle/>
        <a:p>
          <a:endParaRPr lang="en-US" sz="1200"/>
        </a:p>
      </dgm:t>
    </dgm:pt>
    <dgm:pt modelId="{91C28C70-1151-4B8D-B962-387132279EE1}" type="sibTrans" cxnId="{BE57C368-51E1-4D4C-BB1B-6B90989E2CD4}">
      <dgm:prSet/>
      <dgm:spPr/>
      <dgm:t>
        <a:bodyPr/>
        <a:lstStyle/>
        <a:p>
          <a:endParaRPr lang="en-US" sz="1200"/>
        </a:p>
      </dgm:t>
    </dgm:pt>
    <dgm:pt modelId="{3B85611B-AEC3-47A9-A728-3240EAA20F01}">
      <dgm:prSet custT="1"/>
      <dgm:spPr/>
      <dgm:t>
        <a:bodyPr/>
        <a:lstStyle/>
        <a:p>
          <a:r>
            <a:rPr lang="en-US" sz="2400"/>
            <a:t>No Fridge in the rooms</a:t>
          </a:r>
        </a:p>
      </dgm:t>
    </dgm:pt>
    <dgm:pt modelId="{EAA623D6-3E2D-448C-B3B0-E9A7C522BB80}" type="parTrans" cxnId="{CB1F7655-CDBC-463A-8DC9-166E08F0579E}">
      <dgm:prSet/>
      <dgm:spPr/>
      <dgm:t>
        <a:bodyPr/>
        <a:lstStyle/>
        <a:p>
          <a:endParaRPr lang="en-US" sz="1200"/>
        </a:p>
      </dgm:t>
    </dgm:pt>
    <dgm:pt modelId="{4269FCAC-C04D-4EDB-BE21-40CFBDC3672E}" type="sibTrans" cxnId="{CB1F7655-CDBC-463A-8DC9-166E08F0579E}">
      <dgm:prSet/>
      <dgm:spPr/>
      <dgm:t>
        <a:bodyPr/>
        <a:lstStyle/>
        <a:p>
          <a:endParaRPr lang="en-US" sz="1200"/>
        </a:p>
      </dgm:t>
    </dgm:pt>
    <dgm:pt modelId="{FA73F446-15F0-4B83-ABEE-4725037B60E3}">
      <dgm:prSet custT="1"/>
      <dgm:spPr/>
      <dgm:t>
        <a:bodyPr/>
        <a:lstStyle/>
        <a:p>
          <a:r>
            <a:rPr lang="en-US" sz="2400"/>
            <a:t>Not many wellness features</a:t>
          </a:r>
        </a:p>
      </dgm:t>
    </dgm:pt>
    <dgm:pt modelId="{77221DD0-4792-47D1-BFB5-64C0A62E3074}" type="parTrans" cxnId="{DBE203D2-8208-4226-8117-879421D1C294}">
      <dgm:prSet/>
      <dgm:spPr/>
      <dgm:t>
        <a:bodyPr/>
        <a:lstStyle/>
        <a:p>
          <a:endParaRPr lang="en-US" sz="1200"/>
        </a:p>
      </dgm:t>
    </dgm:pt>
    <dgm:pt modelId="{00B6C834-71E5-46A5-AAB6-0F88023C9194}" type="sibTrans" cxnId="{DBE203D2-8208-4226-8117-879421D1C294}">
      <dgm:prSet/>
      <dgm:spPr/>
      <dgm:t>
        <a:bodyPr/>
        <a:lstStyle/>
        <a:p>
          <a:endParaRPr lang="en-US" sz="1200"/>
        </a:p>
      </dgm:t>
    </dgm:pt>
    <dgm:pt modelId="{0B6786BB-4A6B-43CB-91E2-411538475EB2}" type="pres">
      <dgm:prSet presAssocID="{17AA5386-BA19-4D34-A995-793A7B2B9F37}" presName="vert0" presStyleCnt="0">
        <dgm:presLayoutVars>
          <dgm:dir/>
          <dgm:animOne val="branch"/>
          <dgm:animLvl val="lvl"/>
        </dgm:presLayoutVars>
      </dgm:prSet>
      <dgm:spPr/>
    </dgm:pt>
    <dgm:pt modelId="{9CE9AB8C-F740-4C44-B540-0043FF85C6A4}" type="pres">
      <dgm:prSet presAssocID="{D20FDFB0-61A0-4778-8971-9054442B11A2}" presName="thickLine" presStyleLbl="alignNode1" presStyleIdx="0" presStyleCnt="5"/>
      <dgm:spPr/>
    </dgm:pt>
    <dgm:pt modelId="{49C6C313-D34A-418E-BBEA-29C694B60C52}" type="pres">
      <dgm:prSet presAssocID="{D20FDFB0-61A0-4778-8971-9054442B11A2}" presName="horz1" presStyleCnt="0"/>
      <dgm:spPr/>
    </dgm:pt>
    <dgm:pt modelId="{6B35FE5C-C435-4121-8F06-94BC1D459B13}" type="pres">
      <dgm:prSet presAssocID="{D20FDFB0-61A0-4778-8971-9054442B11A2}" presName="tx1" presStyleLbl="revTx" presStyleIdx="0" presStyleCnt="5"/>
      <dgm:spPr/>
    </dgm:pt>
    <dgm:pt modelId="{207A07ED-408A-4F62-B587-9DE08480CA7B}" type="pres">
      <dgm:prSet presAssocID="{D20FDFB0-61A0-4778-8971-9054442B11A2}" presName="vert1" presStyleCnt="0"/>
      <dgm:spPr/>
    </dgm:pt>
    <dgm:pt modelId="{CCE0B749-741D-4D1E-AE22-18C44D40FF0C}" type="pres">
      <dgm:prSet presAssocID="{514E31DB-6F88-4B57-9CC1-0F15B444A14C}" presName="thickLine" presStyleLbl="alignNode1" presStyleIdx="1" presStyleCnt="5"/>
      <dgm:spPr/>
    </dgm:pt>
    <dgm:pt modelId="{EB6299DC-DAFC-44C4-AD05-CE36534C77DF}" type="pres">
      <dgm:prSet presAssocID="{514E31DB-6F88-4B57-9CC1-0F15B444A14C}" presName="horz1" presStyleCnt="0"/>
      <dgm:spPr/>
    </dgm:pt>
    <dgm:pt modelId="{3CB5BC28-F6B3-412E-9029-A0F9DF33FEF5}" type="pres">
      <dgm:prSet presAssocID="{514E31DB-6F88-4B57-9CC1-0F15B444A14C}" presName="tx1" presStyleLbl="revTx" presStyleIdx="1" presStyleCnt="5"/>
      <dgm:spPr/>
    </dgm:pt>
    <dgm:pt modelId="{28D8DA38-25BE-41B5-AA62-551E39E7DACA}" type="pres">
      <dgm:prSet presAssocID="{514E31DB-6F88-4B57-9CC1-0F15B444A14C}" presName="vert1" presStyleCnt="0"/>
      <dgm:spPr/>
    </dgm:pt>
    <dgm:pt modelId="{62D985D8-0D56-414C-99B5-7AA651CB618A}" type="pres">
      <dgm:prSet presAssocID="{0A06FFA0-E12B-47DC-982F-AD33ACE9ADCA}" presName="thickLine" presStyleLbl="alignNode1" presStyleIdx="2" presStyleCnt="5"/>
      <dgm:spPr/>
    </dgm:pt>
    <dgm:pt modelId="{1BF747A2-1070-4F46-BC7C-011EF089A070}" type="pres">
      <dgm:prSet presAssocID="{0A06FFA0-E12B-47DC-982F-AD33ACE9ADCA}" presName="horz1" presStyleCnt="0"/>
      <dgm:spPr/>
    </dgm:pt>
    <dgm:pt modelId="{6BE2910D-CACD-4567-B557-D7B955861856}" type="pres">
      <dgm:prSet presAssocID="{0A06FFA0-E12B-47DC-982F-AD33ACE9ADCA}" presName="tx1" presStyleLbl="revTx" presStyleIdx="2" presStyleCnt="5"/>
      <dgm:spPr/>
    </dgm:pt>
    <dgm:pt modelId="{7B5B7914-B80E-4085-BD6B-209EF5163826}" type="pres">
      <dgm:prSet presAssocID="{0A06FFA0-E12B-47DC-982F-AD33ACE9ADCA}" presName="vert1" presStyleCnt="0"/>
      <dgm:spPr/>
    </dgm:pt>
    <dgm:pt modelId="{5F1F6B9D-F994-40FB-96DD-C8B00DCDC540}" type="pres">
      <dgm:prSet presAssocID="{3B85611B-AEC3-47A9-A728-3240EAA20F01}" presName="thickLine" presStyleLbl="alignNode1" presStyleIdx="3" presStyleCnt="5"/>
      <dgm:spPr/>
    </dgm:pt>
    <dgm:pt modelId="{A03325CA-96B1-46A1-9EF2-43A242EC6ADA}" type="pres">
      <dgm:prSet presAssocID="{3B85611B-AEC3-47A9-A728-3240EAA20F01}" presName="horz1" presStyleCnt="0"/>
      <dgm:spPr/>
    </dgm:pt>
    <dgm:pt modelId="{1715FB51-6B18-4694-BE1F-B21D33AE6ED1}" type="pres">
      <dgm:prSet presAssocID="{3B85611B-AEC3-47A9-A728-3240EAA20F01}" presName="tx1" presStyleLbl="revTx" presStyleIdx="3" presStyleCnt="5"/>
      <dgm:spPr/>
    </dgm:pt>
    <dgm:pt modelId="{8D0A28F7-273F-4EBB-9362-5A63B29E3CE2}" type="pres">
      <dgm:prSet presAssocID="{3B85611B-AEC3-47A9-A728-3240EAA20F01}" presName="vert1" presStyleCnt="0"/>
      <dgm:spPr/>
    </dgm:pt>
    <dgm:pt modelId="{380B4B01-A926-4FE7-BD90-68C150E15699}" type="pres">
      <dgm:prSet presAssocID="{FA73F446-15F0-4B83-ABEE-4725037B60E3}" presName="thickLine" presStyleLbl="alignNode1" presStyleIdx="4" presStyleCnt="5"/>
      <dgm:spPr/>
    </dgm:pt>
    <dgm:pt modelId="{CA441EDC-82B5-48E5-BF48-F1284F94A1FD}" type="pres">
      <dgm:prSet presAssocID="{FA73F446-15F0-4B83-ABEE-4725037B60E3}" presName="horz1" presStyleCnt="0"/>
      <dgm:spPr/>
    </dgm:pt>
    <dgm:pt modelId="{84A7F0FF-8D75-4A5E-9449-ADB964202323}" type="pres">
      <dgm:prSet presAssocID="{FA73F446-15F0-4B83-ABEE-4725037B60E3}" presName="tx1" presStyleLbl="revTx" presStyleIdx="4" presStyleCnt="5"/>
      <dgm:spPr/>
    </dgm:pt>
    <dgm:pt modelId="{7BE5880F-2C08-44A5-8CBA-1AAAC7E97111}" type="pres">
      <dgm:prSet presAssocID="{FA73F446-15F0-4B83-ABEE-4725037B60E3}" presName="vert1" presStyleCnt="0"/>
      <dgm:spPr/>
    </dgm:pt>
  </dgm:ptLst>
  <dgm:cxnLst>
    <dgm:cxn modelId="{4C186301-19E2-483A-B92F-1DE07021A80D}" type="presOf" srcId="{17AA5386-BA19-4D34-A995-793A7B2B9F37}" destId="{0B6786BB-4A6B-43CB-91E2-411538475EB2}" srcOrd="0" destOrd="0" presId="urn:microsoft.com/office/officeart/2008/layout/LinedList"/>
    <dgm:cxn modelId="{E42A700E-712E-4552-8AAE-F7D6FF4744AC}" srcId="{17AA5386-BA19-4D34-A995-793A7B2B9F37}" destId="{D20FDFB0-61A0-4778-8971-9054442B11A2}" srcOrd="0" destOrd="0" parTransId="{8A04FBA4-7FCB-41D6-AA57-F6B306574823}" sibTransId="{3B1F1B5C-FE0E-4CED-B7D1-4D2FB91298E0}"/>
    <dgm:cxn modelId="{BE57C368-51E1-4D4C-BB1B-6B90989E2CD4}" srcId="{17AA5386-BA19-4D34-A995-793A7B2B9F37}" destId="{0A06FFA0-E12B-47DC-982F-AD33ACE9ADCA}" srcOrd="2" destOrd="0" parTransId="{411660AE-3BFC-4B37-87B9-688C10BB2EA4}" sibTransId="{91C28C70-1151-4B8D-B962-387132279EE1}"/>
    <dgm:cxn modelId="{2288124E-AEA3-4B2D-BBA6-29D647A87E02}" type="presOf" srcId="{3B85611B-AEC3-47A9-A728-3240EAA20F01}" destId="{1715FB51-6B18-4694-BE1F-B21D33AE6ED1}" srcOrd="0" destOrd="0" presId="urn:microsoft.com/office/officeart/2008/layout/LinedList"/>
    <dgm:cxn modelId="{CB1F7655-CDBC-463A-8DC9-166E08F0579E}" srcId="{17AA5386-BA19-4D34-A995-793A7B2B9F37}" destId="{3B85611B-AEC3-47A9-A728-3240EAA20F01}" srcOrd="3" destOrd="0" parTransId="{EAA623D6-3E2D-448C-B3B0-E9A7C522BB80}" sibTransId="{4269FCAC-C04D-4EDB-BE21-40CFBDC3672E}"/>
    <dgm:cxn modelId="{90C36977-70FD-4147-B3E4-5FBB1D801DE6}" type="presOf" srcId="{514E31DB-6F88-4B57-9CC1-0F15B444A14C}" destId="{3CB5BC28-F6B3-412E-9029-A0F9DF33FEF5}" srcOrd="0" destOrd="0" presId="urn:microsoft.com/office/officeart/2008/layout/LinedList"/>
    <dgm:cxn modelId="{8EB6EF8C-7256-4A71-A4CC-91E4C205FB1F}" type="presOf" srcId="{0A06FFA0-E12B-47DC-982F-AD33ACE9ADCA}" destId="{6BE2910D-CACD-4567-B557-D7B955861856}" srcOrd="0" destOrd="0" presId="urn:microsoft.com/office/officeart/2008/layout/LinedList"/>
    <dgm:cxn modelId="{508B6894-B0FE-4128-967C-927B0038F8ED}" srcId="{17AA5386-BA19-4D34-A995-793A7B2B9F37}" destId="{514E31DB-6F88-4B57-9CC1-0F15B444A14C}" srcOrd="1" destOrd="0" parTransId="{7225B1A5-E494-419E-A1B9-2E4644854A77}" sibTransId="{C2E53AD0-AFC3-4E5B-AC5B-0E19D7A08061}"/>
    <dgm:cxn modelId="{F90A9AA2-9681-47F1-8E5E-F274F76BA1C8}" type="presOf" srcId="{FA73F446-15F0-4B83-ABEE-4725037B60E3}" destId="{84A7F0FF-8D75-4A5E-9449-ADB964202323}" srcOrd="0" destOrd="0" presId="urn:microsoft.com/office/officeart/2008/layout/LinedList"/>
    <dgm:cxn modelId="{DBE203D2-8208-4226-8117-879421D1C294}" srcId="{17AA5386-BA19-4D34-A995-793A7B2B9F37}" destId="{FA73F446-15F0-4B83-ABEE-4725037B60E3}" srcOrd="4" destOrd="0" parTransId="{77221DD0-4792-47D1-BFB5-64C0A62E3074}" sibTransId="{00B6C834-71E5-46A5-AAB6-0F88023C9194}"/>
    <dgm:cxn modelId="{7B0E59DF-7C2B-45B8-8333-9D1FFA22B353}" type="presOf" srcId="{D20FDFB0-61A0-4778-8971-9054442B11A2}" destId="{6B35FE5C-C435-4121-8F06-94BC1D459B13}" srcOrd="0" destOrd="0" presId="urn:microsoft.com/office/officeart/2008/layout/LinedList"/>
    <dgm:cxn modelId="{CA4823D4-2D03-42A6-9F91-4B301BB43508}" type="presParOf" srcId="{0B6786BB-4A6B-43CB-91E2-411538475EB2}" destId="{9CE9AB8C-F740-4C44-B540-0043FF85C6A4}" srcOrd="0" destOrd="0" presId="urn:microsoft.com/office/officeart/2008/layout/LinedList"/>
    <dgm:cxn modelId="{12812E67-66AD-4A78-B32A-3FB30ACE2F32}" type="presParOf" srcId="{0B6786BB-4A6B-43CB-91E2-411538475EB2}" destId="{49C6C313-D34A-418E-BBEA-29C694B60C52}" srcOrd="1" destOrd="0" presId="urn:microsoft.com/office/officeart/2008/layout/LinedList"/>
    <dgm:cxn modelId="{492F72F5-DBDB-413C-A3C0-819A99EA2162}" type="presParOf" srcId="{49C6C313-D34A-418E-BBEA-29C694B60C52}" destId="{6B35FE5C-C435-4121-8F06-94BC1D459B13}" srcOrd="0" destOrd="0" presId="urn:microsoft.com/office/officeart/2008/layout/LinedList"/>
    <dgm:cxn modelId="{32288C32-90E8-4F1A-B4EA-DA7DFFB00479}" type="presParOf" srcId="{49C6C313-D34A-418E-BBEA-29C694B60C52}" destId="{207A07ED-408A-4F62-B587-9DE08480CA7B}" srcOrd="1" destOrd="0" presId="urn:microsoft.com/office/officeart/2008/layout/LinedList"/>
    <dgm:cxn modelId="{C9FDB257-A0CA-494F-BD13-17213A5E3760}" type="presParOf" srcId="{0B6786BB-4A6B-43CB-91E2-411538475EB2}" destId="{CCE0B749-741D-4D1E-AE22-18C44D40FF0C}" srcOrd="2" destOrd="0" presId="urn:microsoft.com/office/officeart/2008/layout/LinedList"/>
    <dgm:cxn modelId="{727B7549-E39F-42E7-B37D-A102071BAB86}" type="presParOf" srcId="{0B6786BB-4A6B-43CB-91E2-411538475EB2}" destId="{EB6299DC-DAFC-44C4-AD05-CE36534C77DF}" srcOrd="3" destOrd="0" presId="urn:microsoft.com/office/officeart/2008/layout/LinedList"/>
    <dgm:cxn modelId="{80A07150-6461-4C33-9A4E-F06802F6C945}" type="presParOf" srcId="{EB6299DC-DAFC-44C4-AD05-CE36534C77DF}" destId="{3CB5BC28-F6B3-412E-9029-A0F9DF33FEF5}" srcOrd="0" destOrd="0" presId="urn:microsoft.com/office/officeart/2008/layout/LinedList"/>
    <dgm:cxn modelId="{4A83D312-6746-49AA-B963-13EC3A04F99E}" type="presParOf" srcId="{EB6299DC-DAFC-44C4-AD05-CE36534C77DF}" destId="{28D8DA38-25BE-41B5-AA62-551E39E7DACA}" srcOrd="1" destOrd="0" presId="urn:microsoft.com/office/officeart/2008/layout/LinedList"/>
    <dgm:cxn modelId="{5868F673-9E34-466E-94AB-7778D42A7EE5}" type="presParOf" srcId="{0B6786BB-4A6B-43CB-91E2-411538475EB2}" destId="{62D985D8-0D56-414C-99B5-7AA651CB618A}" srcOrd="4" destOrd="0" presId="urn:microsoft.com/office/officeart/2008/layout/LinedList"/>
    <dgm:cxn modelId="{A68B18C2-0582-47F2-9E56-2E3E0356CA73}" type="presParOf" srcId="{0B6786BB-4A6B-43CB-91E2-411538475EB2}" destId="{1BF747A2-1070-4F46-BC7C-011EF089A070}" srcOrd="5" destOrd="0" presId="urn:microsoft.com/office/officeart/2008/layout/LinedList"/>
    <dgm:cxn modelId="{21FBBBCC-7ADF-4383-8B0B-23E61EED88D9}" type="presParOf" srcId="{1BF747A2-1070-4F46-BC7C-011EF089A070}" destId="{6BE2910D-CACD-4567-B557-D7B955861856}" srcOrd="0" destOrd="0" presId="urn:microsoft.com/office/officeart/2008/layout/LinedList"/>
    <dgm:cxn modelId="{581C6DB2-A799-432D-A979-CB5203C8093D}" type="presParOf" srcId="{1BF747A2-1070-4F46-BC7C-011EF089A070}" destId="{7B5B7914-B80E-4085-BD6B-209EF5163826}" srcOrd="1" destOrd="0" presId="urn:microsoft.com/office/officeart/2008/layout/LinedList"/>
    <dgm:cxn modelId="{0722CDE9-3F4D-4BC5-8F8E-A6951226CA83}" type="presParOf" srcId="{0B6786BB-4A6B-43CB-91E2-411538475EB2}" destId="{5F1F6B9D-F994-40FB-96DD-C8B00DCDC540}" srcOrd="6" destOrd="0" presId="urn:microsoft.com/office/officeart/2008/layout/LinedList"/>
    <dgm:cxn modelId="{1488AF7D-0368-40BB-BA6F-2BC77E0150C0}" type="presParOf" srcId="{0B6786BB-4A6B-43CB-91E2-411538475EB2}" destId="{A03325CA-96B1-46A1-9EF2-43A242EC6ADA}" srcOrd="7" destOrd="0" presId="urn:microsoft.com/office/officeart/2008/layout/LinedList"/>
    <dgm:cxn modelId="{E3A3414F-6E96-42D0-9D38-F7C04815F14B}" type="presParOf" srcId="{A03325CA-96B1-46A1-9EF2-43A242EC6ADA}" destId="{1715FB51-6B18-4694-BE1F-B21D33AE6ED1}" srcOrd="0" destOrd="0" presId="urn:microsoft.com/office/officeart/2008/layout/LinedList"/>
    <dgm:cxn modelId="{2B6A50CA-2E9A-4932-BD51-2E40246B246A}" type="presParOf" srcId="{A03325CA-96B1-46A1-9EF2-43A242EC6ADA}" destId="{8D0A28F7-273F-4EBB-9362-5A63B29E3CE2}" srcOrd="1" destOrd="0" presId="urn:microsoft.com/office/officeart/2008/layout/LinedList"/>
    <dgm:cxn modelId="{8942A841-5B39-4562-A494-3514D6EDB430}" type="presParOf" srcId="{0B6786BB-4A6B-43CB-91E2-411538475EB2}" destId="{380B4B01-A926-4FE7-BD90-68C150E15699}" srcOrd="8" destOrd="0" presId="urn:microsoft.com/office/officeart/2008/layout/LinedList"/>
    <dgm:cxn modelId="{469B17DC-C6EB-4BC5-9DD5-ADD8759212D2}" type="presParOf" srcId="{0B6786BB-4A6B-43CB-91E2-411538475EB2}" destId="{CA441EDC-82B5-48E5-BF48-F1284F94A1FD}" srcOrd="9" destOrd="0" presId="urn:microsoft.com/office/officeart/2008/layout/LinedList"/>
    <dgm:cxn modelId="{81A9D759-1BA4-4B07-B88C-06194A16D768}" type="presParOf" srcId="{CA441EDC-82B5-48E5-BF48-F1284F94A1FD}" destId="{84A7F0FF-8D75-4A5E-9449-ADB964202323}" srcOrd="0" destOrd="0" presId="urn:microsoft.com/office/officeart/2008/layout/LinedList"/>
    <dgm:cxn modelId="{3EBFE0FF-7B0D-4F9E-8B3D-06F85C569BFA}" type="presParOf" srcId="{CA441EDC-82B5-48E5-BF48-F1284F94A1FD}" destId="{7BE5880F-2C08-44A5-8CBA-1AAAC7E9711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A7DEDC4-FA8A-4512-ADD5-095504453A6B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236969-C49C-4DA2-BA4B-F71C359888AA}">
      <dgm:prSet/>
      <dgm:spPr/>
      <dgm:t>
        <a:bodyPr/>
        <a:lstStyle/>
        <a:p>
          <a:r>
            <a:rPr lang="en-US"/>
            <a:t>A new room Layout for young business travelers</a:t>
          </a:r>
        </a:p>
      </dgm:t>
    </dgm:pt>
    <dgm:pt modelId="{3AEBEB96-36D0-4076-97F0-F5596C539EA7}" type="parTrans" cxnId="{9AE7B241-534A-4EDD-8953-C0F3250BA78E}">
      <dgm:prSet/>
      <dgm:spPr/>
      <dgm:t>
        <a:bodyPr/>
        <a:lstStyle/>
        <a:p>
          <a:endParaRPr lang="en-US"/>
        </a:p>
      </dgm:t>
    </dgm:pt>
    <dgm:pt modelId="{C9B08999-1D03-4BC8-BFAA-22A0F73989EF}" type="sibTrans" cxnId="{9AE7B241-534A-4EDD-8953-C0F3250BA78E}">
      <dgm:prSet/>
      <dgm:spPr/>
      <dgm:t>
        <a:bodyPr/>
        <a:lstStyle/>
        <a:p>
          <a:endParaRPr lang="en-US"/>
        </a:p>
      </dgm:t>
    </dgm:pt>
    <dgm:pt modelId="{CCF0738B-BE8D-41CE-8280-2A0BD35E7689}">
      <dgm:prSet/>
      <dgm:spPr/>
      <dgm:t>
        <a:bodyPr/>
        <a:lstStyle/>
        <a:p>
          <a:r>
            <a:rPr lang="en-US" dirty="0"/>
            <a:t>Web based services- that connect with local food and social opportunities</a:t>
          </a:r>
        </a:p>
      </dgm:t>
    </dgm:pt>
    <dgm:pt modelId="{6F43BBE0-6276-4088-A1CB-7BD106501478}" type="parTrans" cxnId="{4E66F748-90AD-4629-898C-F36DF73CB994}">
      <dgm:prSet/>
      <dgm:spPr/>
      <dgm:t>
        <a:bodyPr/>
        <a:lstStyle/>
        <a:p>
          <a:endParaRPr lang="en-US"/>
        </a:p>
      </dgm:t>
    </dgm:pt>
    <dgm:pt modelId="{1B967676-85B6-400E-BCDC-96EB8BC856BD}" type="sibTrans" cxnId="{4E66F748-90AD-4629-898C-F36DF73CB994}">
      <dgm:prSet/>
      <dgm:spPr/>
      <dgm:t>
        <a:bodyPr/>
        <a:lstStyle/>
        <a:p>
          <a:endParaRPr lang="en-US"/>
        </a:p>
      </dgm:t>
    </dgm:pt>
    <dgm:pt modelId="{8DE85DDB-36AC-4560-B500-CB0B00CDB973}">
      <dgm:prSet/>
      <dgm:spPr/>
      <dgm:t>
        <a:bodyPr/>
        <a:lstStyle/>
        <a:p>
          <a:r>
            <a:rPr lang="en-US"/>
            <a:t>Add some additional features include, a mini fridge, phone  that support the guest comfort.</a:t>
          </a:r>
        </a:p>
      </dgm:t>
    </dgm:pt>
    <dgm:pt modelId="{1B292037-9162-42F3-BDB8-86909A01D031}" type="parTrans" cxnId="{F464515B-02CB-48E7-82D5-CDC6C4D0381D}">
      <dgm:prSet/>
      <dgm:spPr/>
      <dgm:t>
        <a:bodyPr/>
        <a:lstStyle/>
        <a:p>
          <a:endParaRPr lang="en-US"/>
        </a:p>
      </dgm:t>
    </dgm:pt>
    <dgm:pt modelId="{71236FA5-905A-4132-A143-195D8B05A4D1}" type="sibTrans" cxnId="{F464515B-02CB-48E7-82D5-CDC6C4D0381D}">
      <dgm:prSet/>
      <dgm:spPr/>
      <dgm:t>
        <a:bodyPr/>
        <a:lstStyle/>
        <a:p>
          <a:endParaRPr lang="en-US"/>
        </a:p>
      </dgm:t>
    </dgm:pt>
    <dgm:pt modelId="{C7426214-5D22-498C-BDDA-98185E9C1FC2}">
      <dgm:prSet/>
      <dgm:spPr/>
      <dgm:t>
        <a:bodyPr/>
        <a:lstStyle/>
        <a:p>
          <a:r>
            <a:rPr lang="en-US"/>
            <a:t>Add More wellness features like Westin brand hotels.</a:t>
          </a:r>
        </a:p>
      </dgm:t>
    </dgm:pt>
    <dgm:pt modelId="{959CC7DC-A9BA-4209-9753-833C5225CC45}" type="parTrans" cxnId="{AA755F57-D228-4267-826A-5D100FC4D8F4}">
      <dgm:prSet/>
      <dgm:spPr/>
      <dgm:t>
        <a:bodyPr/>
        <a:lstStyle/>
        <a:p>
          <a:endParaRPr lang="en-US"/>
        </a:p>
      </dgm:t>
    </dgm:pt>
    <dgm:pt modelId="{6EEF9C21-58D5-474B-91B5-F78996E0A229}" type="sibTrans" cxnId="{AA755F57-D228-4267-826A-5D100FC4D8F4}">
      <dgm:prSet/>
      <dgm:spPr/>
      <dgm:t>
        <a:bodyPr/>
        <a:lstStyle/>
        <a:p>
          <a:endParaRPr lang="en-US"/>
        </a:p>
      </dgm:t>
    </dgm:pt>
    <dgm:pt modelId="{235DEE15-B191-465F-867D-DA6F7A1D1924}" type="pres">
      <dgm:prSet presAssocID="{EA7DEDC4-FA8A-4512-ADD5-095504453A6B}" presName="matrix" presStyleCnt="0">
        <dgm:presLayoutVars>
          <dgm:chMax val="1"/>
          <dgm:dir/>
          <dgm:resizeHandles val="exact"/>
        </dgm:presLayoutVars>
      </dgm:prSet>
      <dgm:spPr/>
    </dgm:pt>
    <dgm:pt modelId="{97DC1B0C-6375-4141-8CEC-2849CBCAE564}" type="pres">
      <dgm:prSet presAssocID="{EA7DEDC4-FA8A-4512-ADD5-095504453A6B}" presName="diamond" presStyleLbl="bgShp" presStyleIdx="0" presStyleCnt="1"/>
      <dgm:spPr/>
    </dgm:pt>
    <dgm:pt modelId="{2663852C-F81A-4B5E-AA51-7A3542542FB0}" type="pres">
      <dgm:prSet presAssocID="{EA7DEDC4-FA8A-4512-ADD5-095504453A6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B02591D-C9EE-4F12-B8AC-CA3F6ABC909F}" type="pres">
      <dgm:prSet presAssocID="{EA7DEDC4-FA8A-4512-ADD5-095504453A6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E06DA90-2177-42FA-80A4-5A33C0316290}" type="pres">
      <dgm:prSet presAssocID="{EA7DEDC4-FA8A-4512-ADD5-095504453A6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2118A0B-3584-403F-917E-FA67772E7990}" type="pres">
      <dgm:prSet presAssocID="{EA7DEDC4-FA8A-4512-ADD5-095504453A6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34AB027-80F9-4233-B9D5-D9A7FE85C73D}" type="presOf" srcId="{EA7DEDC4-FA8A-4512-ADD5-095504453A6B}" destId="{235DEE15-B191-465F-867D-DA6F7A1D1924}" srcOrd="0" destOrd="0" presId="urn:microsoft.com/office/officeart/2005/8/layout/matrix3"/>
    <dgm:cxn modelId="{F464515B-02CB-48E7-82D5-CDC6C4D0381D}" srcId="{EA7DEDC4-FA8A-4512-ADD5-095504453A6B}" destId="{8DE85DDB-36AC-4560-B500-CB0B00CDB973}" srcOrd="2" destOrd="0" parTransId="{1B292037-9162-42F3-BDB8-86909A01D031}" sibTransId="{71236FA5-905A-4132-A143-195D8B05A4D1}"/>
    <dgm:cxn modelId="{90DA7B5E-E665-4DF4-BE5E-068F32702ED3}" type="presOf" srcId="{C7426214-5D22-498C-BDDA-98185E9C1FC2}" destId="{42118A0B-3584-403F-917E-FA67772E7990}" srcOrd="0" destOrd="0" presId="urn:microsoft.com/office/officeart/2005/8/layout/matrix3"/>
    <dgm:cxn modelId="{9AE7B241-534A-4EDD-8953-C0F3250BA78E}" srcId="{EA7DEDC4-FA8A-4512-ADD5-095504453A6B}" destId="{EA236969-C49C-4DA2-BA4B-F71C359888AA}" srcOrd="0" destOrd="0" parTransId="{3AEBEB96-36D0-4076-97F0-F5596C539EA7}" sibTransId="{C9B08999-1D03-4BC8-BFAA-22A0F73989EF}"/>
    <dgm:cxn modelId="{4E66F748-90AD-4629-898C-F36DF73CB994}" srcId="{EA7DEDC4-FA8A-4512-ADD5-095504453A6B}" destId="{CCF0738B-BE8D-41CE-8280-2A0BD35E7689}" srcOrd="1" destOrd="0" parTransId="{6F43BBE0-6276-4088-A1CB-7BD106501478}" sibTransId="{1B967676-85B6-400E-BCDC-96EB8BC856BD}"/>
    <dgm:cxn modelId="{AA755F57-D228-4267-826A-5D100FC4D8F4}" srcId="{EA7DEDC4-FA8A-4512-ADD5-095504453A6B}" destId="{C7426214-5D22-498C-BDDA-98185E9C1FC2}" srcOrd="3" destOrd="0" parTransId="{959CC7DC-A9BA-4209-9753-833C5225CC45}" sibTransId="{6EEF9C21-58D5-474B-91B5-F78996E0A229}"/>
    <dgm:cxn modelId="{ED746A58-784D-43C6-9F29-7323A92B5C28}" type="presOf" srcId="{CCF0738B-BE8D-41CE-8280-2A0BD35E7689}" destId="{DB02591D-C9EE-4F12-B8AC-CA3F6ABC909F}" srcOrd="0" destOrd="0" presId="urn:microsoft.com/office/officeart/2005/8/layout/matrix3"/>
    <dgm:cxn modelId="{E494CF8D-709E-4E44-8796-30B50CE7C88B}" type="presOf" srcId="{EA236969-C49C-4DA2-BA4B-F71C359888AA}" destId="{2663852C-F81A-4B5E-AA51-7A3542542FB0}" srcOrd="0" destOrd="0" presId="urn:microsoft.com/office/officeart/2005/8/layout/matrix3"/>
    <dgm:cxn modelId="{D1DA5FEB-7018-42D3-9F26-24AFB54051DC}" type="presOf" srcId="{8DE85DDB-36AC-4560-B500-CB0B00CDB973}" destId="{AE06DA90-2177-42FA-80A4-5A33C0316290}" srcOrd="0" destOrd="0" presId="urn:microsoft.com/office/officeart/2005/8/layout/matrix3"/>
    <dgm:cxn modelId="{AA763308-DC26-4AF6-83DF-870D907F3896}" type="presParOf" srcId="{235DEE15-B191-465F-867D-DA6F7A1D1924}" destId="{97DC1B0C-6375-4141-8CEC-2849CBCAE564}" srcOrd="0" destOrd="0" presId="urn:microsoft.com/office/officeart/2005/8/layout/matrix3"/>
    <dgm:cxn modelId="{5040A24B-16C1-4917-AFA6-591257120AA3}" type="presParOf" srcId="{235DEE15-B191-465F-867D-DA6F7A1D1924}" destId="{2663852C-F81A-4B5E-AA51-7A3542542FB0}" srcOrd="1" destOrd="0" presId="urn:microsoft.com/office/officeart/2005/8/layout/matrix3"/>
    <dgm:cxn modelId="{CEF427CB-9CAE-4F9B-99B9-7138056F7459}" type="presParOf" srcId="{235DEE15-B191-465F-867D-DA6F7A1D1924}" destId="{DB02591D-C9EE-4F12-B8AC-CA3F6ABC909F}" srcOrd="2" destOrd="0" presId="urn:microsoft.com/office/officeart/2005/8/layout/matrix3"/>
    <dgm:cxn modelId="{01D25F5D-51B9-459E-95B5-C41DF037E63E}" type="presParOf" srcId="{235DEE15-B191-465F-867D-DA6F7A1D1924}" destId="{AE06DA90-2177-42FA-80A4-5A33C0316290}" srcOrd="3" destOrd="0" presId="urn:microsoft.com/office/officeart/2005/8/layout/matrix3"/>
    <dgm:cxn modelId="{3ECA24EE-F172-4860-8960-E5AE9EF03510}" type="presParOf" srcId="{235DEE15-B191-465F-867D-DA6F7A1D1924}" destId="{42118A0B-3584-403F-917E-FA67772E799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A1875F-0A48-4F98-8E42-D0A15FE8A781}">
      <dsp:nvSpPr>
        <dsp:cNvPr id="0" name=""/>
        <dsp:cNvSpPr/>
      </dsp:nvSpPr>
      <dsp:spPr>
        <a:xfrm>
          <a:off x="2519" y="1638622"/>
          <a:ext cx="1798885" cy="11422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BBCC9-626C-4F67-A28C-10B5C48EB841}">
      <dsp:nvSpPr>
        <dsp:cNvPr id="0" name=""/>
        <dsp:cNvSpPr/>
      </dsp:nvSpPr>
      <dsp:spPr>
        <a:xfrm>
          <a:off x="202395" y="1828504"/>
          <a:ext cx="1798885" cy="11422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Unjustified pricing</a:t>
          </a:r>
          <a:endParaRPr lang="en-US" sz="2000" kern="1200" dirty="0"/>
        </a:p>
      </dsp:txBody>
      <dsp:txXfrm>
        <a:off x="235852" y="1861961"/>
        <a:ext cx="1731971" cy="1075378"/>
      </dsp:txXfrm>
    </dsp:sp>
    <dsp:sp modelId="{294B9F34-D115-4FCE-AE4B-86A8BDA09F07}">
      <dsp:nvSpPr>
        <dsp:cNvPr id="0" name=""/>
        <dsp:cNvSpPr/>
      </dsp:nvSpPr>
      <dsp:spPr>
        <a:xfrm>
          <a:off x="2201157" y="1638622"/>
          <a:ext cx="1798885" cy="11422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AC75C2-D7DC-4B3C-97EA-322879FCB98C}">
      <dsp:nvSpPr>
        <dsp:cNvPr id="0" name=""/>
        <dsp:cNvSpPr/>
      </dsp:nvSpPr>
      <dsp:spPr>
        <a:xfrm>
          <a:off x="2401033" y="1828504"/>
          <a:ext cx="1798885" cy="11422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Deceptive practices</a:t>
          </a:r>
          <a:endParaRPr lang="en-US" sz="2000" kern="1200" dirty="0"/>
        </a:p>
      </dsp:txBody>
      <dsp:txXfrm>
        <a:off x="2434490" y="1861961"/>
        <a:ext cx="1731971" cy="1075378"/>
      </dsp:txXfrm>
    </dsp:sp>
    <dsp:sp modelId="{0CFB28CA-172F-47D0-AFA5-ADC35B35233F}">
      <dsp:nvSpPr>
        <dsp:cNvPr id="0" name=""/>
        <dsp:cNvSpPr/>
      </dsp:nvSpPr>
      <dsp:spPr>
        <a:xfrm>
          <a:off x="4399795" y="1638622"/>
          <a:ext cx="1798885" cy="11422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E5DD00-9837-49E8-95D7-F08FC8652076}">
      <dsp:nvSpPr>
        <dsp:cNvPr id="0" name=""/>
        <dsp:cNvSpPr/>
      </dsp:nvSpPr>
      <dsp:spPr>
        <a:xfrm>
          <a:off x="4599671" y="1828504"/>
          <a:ext cx="1798885" cy="11422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Harmful or unsafe products</a:t>
          </a:r>
          <a:endParaRPr lang="en-US" sz="2000" kern="1200" dirty="0"/>
        </a:p>
      </dsp:txBody>
      <dsp:txXfrm>
        <a:off x="4633128" y="1861961"/>
        <a:ext cx="1731971" cy="1075378"/>
      </dsp:txXfrm>
    </dsp:sp>
    <dsp:sp modelId="{97E00D55-D2AB-4226-A50C-79CEA31D3319}">
      <dsp:nvSpPr>
        <dsp:cNvPr id="0" name=""/>
        <dsp:cNvSpPr/>
      </dsp:nvSpPr>
      <dsp:spPr>
        <a:xfrm>
          <a:off x="6598432" y="1638622"/>
          <a:ext cx="1798885" cy="11422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D63FD7-0D12-4EC3-BF34-6ABBB6197230}">
      <dsp:nvSpPr>
        <dsp:cNvPr id="0" name=""/>
        <dsp:cNvSpPr/>
      </dsp:nvSpPr>
      <dsp:spPr>
        <a:xfrm>
          <a:off x="6798309" y="1828504"/>
          <a:ext cx="1798885" cy="11422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Poor service to disadvantaged consumers</a:t>
          </a:r>
          <a:endParaRPr lang="en-US" sz="2000" kern="1200" dirty="0"/>
        </a:p>
      </dsp:txBody>
      <dsp:txXfrm>
        <a:off x="6831766" y="1861961"/>
        <a:ext cx="1731971" cy="10753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2A0F30-5AB0-4A1D-AE74-A8DA8646598F}">
      <dsp:nvSpPr>
        <dsp:cNvPr id="0" name=""/>
        <dsp:cNvSpPr/>
      </dsp:nvSpPr>
      <dsp:spPr>
        <a:xfrm>
          <a:off x="0" y="531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D38F9C-0FBD-4082-B01D-EA7DD27FBBAB}">
      <dsp:nvSpPr>
        <dsp:cNvPr id="0" name=""/>
        <dsp:cNvSpPr/>
      </dsp:nvSpPr>
      <dsp:spPr>
        <a:xfrm>
          <a:off x="0" y="531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Buying fake followers, e.g. Ritz-Carlton in 2018</a:t>
          </a:r>
          <a:endParaRPr lang="en-US" sz="3000" kern="1200" dirty="0"/>
        </a:p>
      </dsp:txBody>
      <dsp:txXfrm>
        <a:off x="0" y="531"/>
        <a:ext cx="7886700" cy="870055"/>
      </dsp:txXfrm>
    </dsp:sp>
    <dsp:sp modelId="{B51A1A74-DC4F-4BA1-B6EE-BD0C7B0081A0}">
      <dsp:nvSpPr>
        <dsp:cNvPr id="0" name=""/>
        <dsp:cNvSpPr/>
      </dsp:nvSpPr>
      <dsp:spPr>
        <a:xfrm>
          <a:off x="0" y="870586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76851-BB89-44AA-BB2E-4AB11D2B7C67}">
      <dsp:nvSpPr>
        <dsp:cNvPr id="0" name=""/>
        <dsp:cNvSpPr/>
      </dsp:nvSpPr>
      <dsp:spPr>
        <a:xfrm>
          <a:off x="0" y="870586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Risking your brand reputation</a:t>
          </a:r>
          <a:endParaRPr lang="en-US" sz="3000" kern="1200"/>
        </a:p>
      </dsp:txBody>
      <dsp:txXfrm>
        <a:off x="0" y="870586"/>
        <a:ext cx="7886700" cy="870055"/>
      </dsp:txXfrm>
    </dsp:sp>
    <dsp:sp modelId="{89B60FEE-32EC-4B1E-9397-70062F8A8844}">
      <dsp:nvSpPr>
        <dsp:cNvPr id="0" name=""/>
        <dsp:cNvSpPr/>
      </dsp:nvSpPr>
      <dsp:spPr>
        <a:xfrm>
          <a:off x="0" y="1740641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1893C6-A0C2-4A2A-BB0E-F14F8813F0CD}">
      <dsp:nvSpPr>
        <dsp:cNvPr id="0" name=""/>
        <dsp:cNvSpPr/>
      </dsp:nvSpPr>
      <dsp:spPr>
        <a:xfrm>
          <a:off x="0" y="1740641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Loosing your authenticity</a:t>
          </a:r>
          <a:endParaRPr lang="en-US" sz="3000" kern="1200"/>
        </a:p>
      </dsp:txBody>
      <dsp:txXfrm>
        <a:off x="0" y="1740641"/>
        <a:ext cx="7886700" cy="870055"/>
      </dsp:txXfrm>
    </dsp:sp>
    <dsp:sp modelId="{8116B251-E4B9-475E-AFE5-59C93183D59E}">
      <dsp:nvSpPr>
        <dsp:cNvPr id="0" name=""/>
        <dsp:cNvSpPr/>
      </dsp:nvSpPr>
      <dsp:spPr>
        <a:xfrm>
          <a:off x="0" y="2610696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70F08-67E9-4A89-AFD3-D41E2B370D33}">
      <dsp:nvSpPr>
        <dsp:cNvPr id="0" name=""/>
        <dsp:cNvSpPr/>
      </dsp:nvSpPr>
      <dsp:spPr>
        <a:xfrm>
          <a:off x="0" y="2610696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Conflict of interest</a:t>
          </a:r>
          <a:endParaRPr lang="en-US" sz="3000" kern="1200"/>
        </a:p>
      </dsp:txBody>
      <dsp:txXfrm>
        <a:off x="0" y="2610696"/>
        <a:ext cx="7886700" cy="870055"/>
      </dsp:txXfrm>
    </dsp:sp>
    <dsp:sp modelId="{78F9BC43-AF5E-4A36-BE9A-A83196AC8C71}">
      <dsp:nvSpPr>
        <dsp:cNvPr id="0" name=""/>
        <dsp:cNvSpPr/>
      </dsp:nvSpPr>
      <dsp:spPr>
        <a:xfrm>
          <a:off x="0" y="3480751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2ABAD-673F-4A8A-ADB7-AEE0F782CE6B}">
      <dsp:nvSpPr>
        <dsp:cNvPr id="0" name=""/>
        <dsp:cNvSpPr/>
      </dsp:nvSpPr>
      <dsp:spPr>
        <a:xfrm>
          <a:off x="0" y="3480751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Loosing partnerships, e.g. Kurt Zouma and Adidas</a:t>
          </a:r>
          <a:endParaRPr lang="en-US" sz="3000" kern="1200" dirty="0"/>
        </a:p>
      </dsp:txBody>
      <dsp:txXfrm>
        <a:off x="0" y="3480751"/>
        <a:ext cx="7886700" cy="8700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E9AB8C-F740-4C44-B540-0043FF85C6A4}">
      <dsp:nvSpPr>
        <dsp:cNvPr id="0" name=""/>
        <dsp:cNvSpPr/>
      </dsp:nvSpPr>
      <dsp:spPr>
        <a:xfrm>
          <a:off x="0" y="486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5FE5C-C435-4121-8F06-94BC1D459B13}">
      <dsp:nvSpPr>
        <dsp:cNvPr id="0" name=""/>
        <dsp:cNvSpPr/>
      </dsp:nvSpPr>
      <dsp:spPr>
        <a:xfrm>
          <a:off x="0" y="486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 phones in the rooms</a:t>
          </a:r>
        </a:p>
      </dsp:txBody>
      <dsp:txXfrm>
        <a:off x="0" y="486"/>
        <a:ext cx="5384800" cy="797682"/>
      </dsp:txXfrm>
    </dsp:sp>
    <dsp:sp modelId="{CCE0B749-741D-4D1E-AE22-18C44D40FF0C}">
      <dsp:nvSpPr>
        <dsp:cNvPr id="0" name=""/>
        <dsp:cNvSpPr/>
      </dsp:nvSpPr>
      <dsp:spPr>
        <a:xfrm>
          <a:off x="0" y="798169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5BC28-F6B3-412E-9029-A0F9DF33FEF5}">
      <dsp:nvSpPr>
        <dsp:cNvPr id="0" name=""/>
        <dsp:cNvSpPr/>
      </dsp:nvSpPr>
      <dsp:spPr>
        <a:xfrm>
          <a:off x="0" y="798169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Some lights are not turn off</a:t>
          </a:r>
        </a:p>
      </dsp:txBody>
      <dsp:txXfrm>
        <a:off x="0" y="798169"/>
        <a:ext cx="5384800" cy="797682"/>
      </dsp:txXfrm>
    </dsp:sp>
    <dsp:sp modelId="{62D985D8-0D56-414C-99B5-7AA651CB618A}">
      <dsp:nvSpPr>
        <dsp:cNvPr id="0" name=""/>
        <dsp:cNvSpPr/>
      </dsp:nvSpPr>
      <dsp:spPr>
        <a:xfrm>
          <a:off x="0" y="1595852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E2910D-CACD-4567-B557-D7B955861856}">
      <dsp:nvSpPr>
        <dsp:cNvPr id="0" name=""/>
        <dsp:cNvSpPr/>
      </dsp:nvSpPr>
      <dsp:spPr>
        <a:xfrm>
          <a:off x="0" y="1595852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Small rooms</a:t>
          </a:r>
        </a:p>
      </dsp:txBody>
      <dsp:txXfrm>
        <a:off x="0" y="1595852"/>
        <a:ext cx="5384800" cy="797682"/>
      </dsp:txXfrm>
    </dsp:sp>
    <dsp:sp modelId="{5F1F6B9D-F994-40FB-96DD-C8B00DCDC540}">
      <dsp:nvSpPr>
        <dsp:cNvPr id="0" name=""/>
        <dsp:cNvSpPr/>
      </dsp:nvSpPr>
      <dsp:spPr>
        <a:xfrm>
          <a:off x="0" y="2393535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15FB51-6B18-4694-BE1F-B21D33AE6ED1}">
      <dsp:nvSpPr>
        <dsp:cNvPr id="0" name=""/>
        <dsp:cNvSpPr/>
      </dsp:nvSpPr>
      <dsp:spPr>
        <a:xfrm>
          <a:off x="0" y="2393535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 Fridge in the rooms</a:t>
          </a:r>
        </a:p>
      </dsp:txBody>
      <dsp:txXfrm>
        <a:off x="0" y="2393535"/>
        <a:ext cx="5384800" cy="797682"/>
      </dsp:txXfrm>
    </dsp:sp>
    <dsp:sp modelId="{380B4B01-A926-4FE7-BD90-68C150E15699}">
      <dsp:nvSpPr>
        <dsp:cNvPr id="0" name=""/>
        <dsp:cNvSpPr/>
      </dsp:nvSpPr>
      <dsp:spPr>
        <a:xfrm>
          <a:off x="0" y="3191218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7F0FF-8D75-4A5E-9449-ADB964202323}">
      <dsp:nvSpPr>
        <dsp:cNvPr id="0" name=""/>
        <dsp:cNvSpPr/>
      </dsp:nvSpPr>
      <dsp:spPr>
        <a:xfrm>
          <a:off x="0" y="3191218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Not many wellness features</a:t>
          </a:r>
        </a:p>
      </dsp:txBody>
      <dsp:txXfrm>
        <a:off x="0" y="3191218"/>
        <a:ext cx="5384800" cy="7976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DC1B0C-6375-4141-8CEC-2849CBCAE564}">
      <dsp:nvSpPr>
        <dsp:cNvPr id="0" name=""/>
        <dsp:cNvSpPr/>
      </dsp:nvSpPr>
      <dsp:spPr>
        <a:xfrm>
          <a:off x="697706" y="0"/>
          <a:ext cx="3989388" cy="398938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3852C-F81A-4B5E-AA51-7A3542542FB0}">
      <dsp:nvSpPr>
        <dsp:cNvPr id="0" name=""/>
        <dsp:cNvSpPr/>
      </dsp:nvSpPr>
      <dsp:spPr>
        <a:xfrm>
          <a:off x="1076697" y="378991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 new room Layout for young business travelers</a:t>
          </a:r>
        </a:p>
      </dsp:txBody>
      <dsp:txXfrm>
        <a:off x="1152648" y="454942"/>
        <a:ext cx="1403959" cy="1403959"/>
      </dsp:txXfrm>
    </dsp:sp>
    <dsp:sp modelId="{DB02591D-C9EE-4F12-B8AC-CA3F6ABC909F}">
      <dsp:nvSpPr>
        <dsp:cNvPr id="0" name=""/>
        <dsp:cNvSpPr/>
      </dsp:nvSpPr>
      <dsp:spPr>
        <a:xfrm>
          <a:off x="2752240" y="378991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Web based services- that connect with local food and social opportunities</a:t>
          </a:r>
        </a:p>
      </dsp:txBody>
      <dsp:txXfrm>
        <a:off x="2828191" y="454942"/>
        <a:ext cx="1403959" cy="1403959"/>
      </dsp:txXfrm>
    </dsp:sp>
    <dsp:sp modelId="{AE06DA90-2177-42FA-80A4-5A33C0316290}">
      <dsp:nvSpPr>
        <dsp:cNvPr id="0" name=""/>
        <dsp:cNvSpPr/>
      </dsp:nvSpPr>
      <dsp:spPr>
        <a:xfrm>
          <a:off x="1076697" y="2054534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Add some additional features include, a mini fridge, phone  that support the guest comfort.</a:t>
          </a:r>
        </a:p>
      </dsp:txBody>
      <dsp:txXfrm>
        <a:off x="1152648" y="2130485"/>
        <a:ext cx="1403959" cy="1403959"/>
      </dsp:txXfrm>
    </dsp:sp>
    <dsp:sp modelId="{42118A0B-3584-403F-917E-FA67772E7990}">
      <dsp:nvSpPr>
        <dsp:cNvPr id="0" name=""/>
        <dsp:cNvSpPr/>
      </dsp:nvSpPr>
      <dsp:spPr>
        <a:xfrm>
          <a:off x="2752240" y="2054534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Add More wellness features like Westin brand hotels.</a:t>
          </a:r>
        </a:p>
      </dsp:txBody>
      <dsp:txXfrm>
        <a:off x="2828191" y="2130485"/>
        <a:ext cx="1403959" cy="14039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6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3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7.xml"/><Relationship Id="rId9" Type="http://schemas.openxmlformats.org/officeDocument/2006/relationships/theme" Target="../theme/theme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tmp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tmp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13" Type="http://schemas.microsoft.com/office/2007/relationships/diagramDrawing" Target="../diagrams/drawing4.xml"/><Relationship Id="rId3" Type="http://schemas.openxmlformats.org/officeDocument/2006/relationships/image" Target="../media/image50.png"/><Relationship Id="rId7" Type="http://schemas.openxmlformats.org/officeDocument/2006/relationships/diagramColors" Target="../diagrams/colors3.xml"/><Relationship Id="rId12" Type="http://schemas.openxmlformats.org/officeDocument/2006/relationships/diagramColors" Target="../diagrams/colors4.xml"/><Relationship Id="rId2" Type="http://schemas.openxmlformats.org/officeDocument/2006/relationships/image" Target="../media/image46.tmp"/><Relationship Id="rId1" Type="http://schemas.openxmlformats.org/officeDocument/2006/relationships/slideLayout" Target="../slideLayouts/slideLayout17.xml"/><Relationship Id="rId6" Type="http://schemas.openxmlformats.org/officeDocument/2006/relationships/diagramQuickStyle" Target="../diagrams/quickStyle3.xml"/><Relationship Id="rId11" Type="http://schemas.openxmlformats.org/officeDocument/2006/relationships/diagramQuickStyle" Target="../diagrams/quickStyle4.xml"/><Relationship Id="rId5" Type="http://schemas.openxmlformats.org/officeDocument/2006/relationships/diagramLayout" Target="../diagrams/layout3.xml"/><Relationship Id="rId10" Type="http://schemas.openxmlformats.org/officeDocument/2006/relationships/diagramLayout" Target="../diagrams/layout4.xml"/><Relationship Id="rId4" Type="http://schemas.openxmlformats.org/officeDocument/2006/relationships/diagramData" Target="../diagrams/data3.xml"/><Relationship Id="rId9" Type="http://schemas.openxmlformats.org/officeDocument/2006/relationships/diagramData" Target="../diagrams/data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tmp"/><Relationship Id="rId2" Type="http://schemas.openxmlformats.org/officeDocument/2006/relationships/image" Target="../media/image51.tmp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emf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emf"/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09679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1D2640-68CD-F2A3-CE1D-8E32F147CF0C}"/>
              </a:ext>
            </a:extLst>
          </p:cNvPr>
          <p:cNvSpPr txBox="1"/>
          <p:nvPr/>
        </p:nvSpPr>
        <p:spPr>
          <a:xfrm>
            <a:off x="261257" y="1260367"/>
            <a:ext cx="3690257" cy="2793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 for Contemporary Issues in Marketing</a:t>
            </a:r>
          </a:p>
          <a:p>
            <a:pPr algn="ctr">
              <a:lnSpc>
                <a:spcPct val="150000"/>
              </a:lnSpc>
            </a:pPr>
            <a:r>
              <a:rPr lang="en-GB" sz="2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Influencer Marketing at Marriott International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DBA36F-8262-4A45-90B1-ED6829AB7336}"/>
              </a:ext>
            </a:extLst>
          </p:cNvPr>
          <p:cNvSpPr txBox="1"/>
          <p:nvPr/>
        </p:nvSpPr>
        <p:spPr>
          <a:xfrm>
            <a:off x="5236030" y="5007429"/>
            <a:ext cx="377189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Monika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Smarul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Isufi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(1903505)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Sally Anderson (2113847)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Lisa-Marie Bassler (1901570)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Sabastian Joseph (1705480)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Ariel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Tunay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(1901579)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8ECC80-2927-2FEF-910C-29CBC367741C}"/>
              </a:ext>
            </a:extLst>
          </p:cNvPr>
          <p:cNvSpPr txBox="1"/>
          <p:nvPr/>
        </p:nvSpPr>
        <p:spPr>
          <a:xfrm>
            <a:off x="566059" y="4430484"/>
            <a:ext cx="28520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GB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June 2022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Management (BMMB7012)</a:t>
            </a: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1CF63-C06D-E78C-F4A1-C7C5A77EA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7846D-EB61-32F6-DC30-1D041FCBF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92224"/>
            <a:ext cx="7886700" cy="4351338"/>
          </a:xfrm>
        </p:spPr>
        <p:txBody>
          <a:bodyPr/>
          <a:lstStyle/>
          <a:p>
            <a:pPr marL="514350" indent="-514350">
              <a:lnSpc>
                <a:spcPct val="150000"/>
              </a:lnSpc>
              <a:buAutoNum type="arabicPeriod"/>
            </a:pPr>
            <a:r>
              <a:rPr lang="en-GB" sz="2400" dirty="0"/>
              <a:t>Marriott International – Influencer and Affiliate Marketing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en-GB" sz="2400" dirty="0"/>
              <a:t>Corporate Social Responsibility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en-GB" sz="2400" dirty="0"/>
              <a:t>General Data Protection Regulation</a:t>
            </a:r>
          </a:p>
          <a:p>
            <a:pPr marL="514350" indent="-514350">
              <a:lnSpc>
                <a:spcPct val="150000"/>
              </a:lnSpc>
              <a:buFont typeface="Arial" panose="020B0604020202020204" pitchFamily="34" charset="0"/>
              <a:buAutoNum type="arabicPeriod"/>
            </a:pPr>
            <a:r>
              <a:rPr lang="en-GB" sz="2400" dirty="0"/>
              <a:t>Ethical Marketing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en-GB" sz="2400" dirty="0"/>
              <a:t>Moxy vs Westin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155662406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F933-F88F-4632-9695-080E7ACD6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Marriott International Inc.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93274-6B36-4383-9A8B-5257AE1E73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Influencer and Affiliate Marketing</a:t>
            </a:r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4FCFE-0CB4-1913-83D4-26C449F2D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Marriott International Inc. (MII)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3D46943-6693-D2E3-C0C9-5CB7518AC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US" sz="2000" dirty="0"/>
          </a:p>
          <a:p>
            <a:r>
              <a:rPr lang="en-US" sz="2100" dirty="0"/>
              <a:t>1927: nine-seat A&amp;W root beer stand                                               Washington, DC.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2016: largest hotel chain in the world.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2022: 30 Brands; 8,000 properties; 139 territories</a:t>
            </a:r>
          </a:p>
          <a:p>
            <a:pPr marL="0" indent="0">
              <a:buNone/>
            </a:pPr>
            <a:endParaRPr lang="en-US" sz="2100" dirty="0"/>
          </a:p>
          <a:p>
            <a:pPr marL="0" indent="0">
              <a:buNone/>
            </a:pPr>
            <a:r>
              <a:rPr lang="en-US" sz="2100" dirty="0"/>
              <a:t>(Marriott International, 2019)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325FB8-0367-D776-DB85-F0243CD47E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6377" y="1416982"/>
            <a:ext cx="3537623" cy="2410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220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62455-1AAC-7EC7-B62E-803B5A1EC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MII Core Values Include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13E2718-6324-DF77-2256-1359A0023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Embracing Change- innovation, anticipate customer needs, new brands, new locations and new experiences. </a:t>
            </a:r>
          </a:p>
          <a:p>
            <a:endParaRPr lang="en-US" sz="2000" dirty="0"/>
          </a:p>
          <a:p>
            <a:r>
              <a:rPr lang="en-US" sz="2000" dirty="0"/>
              <a:t>Acting with Integrity-uncompromising ethical and legal standards.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(Marriott Hotels Development, 2018)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873F5C-478B-9F82-E816-69B335FDCA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849" y="1276318"/>
            <a:ext cx="3858760" cy="2244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038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C951F-F317-DFAB-98E3-FCE1C19B5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Influencer Marketing (IM) and Affiliate Marketing (AM)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87D407-A857-9337-D797-BE786EB008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886" y="1776202"/>
            <a:ext cx="9144000" cy="4237635"/>
          </a:xfrm>
        </p:spPr>
      </p:pic>
    </p:spTree>
    <p:extLst>
      <p:ext uri="{BB962C8B-B14F-4D97-AF65-F5344CB8AC3E}">
        <p14:creationId xmlns:p14="http://schemas.microsoft.com/office/powerpoint/2010/main" val="3227792525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4C2DE-F8DA-737F-4BC7-3D13A0F13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Why IM and </a:t>
            </a:r>
            <a:r>
              <a:rPr lang="en-US" dirty="0"/>
              <a:t>AM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53FFCD2-7442-3CDB-A864-1D04F44A8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57541"/>
            <a:ext cx="7886700" cy="4351338"/>
          </a:xfrm>
        </p:spPr>
        <p:txBody>
          <a:bodyPr/>
          <a:lstStyle/>
          <a:p>
            <a:r>
              <a:rPr lang="en-US" sz="2400" dirty="0"/>
              <a:t>Social media is ubiquitous. 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0D2C8E-A8AC-4F59-ACE2-04C366C0E6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818" y="2041072"/>
            <a:ext cx="7006363" cy="3942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86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E3FA2-52DE-99C4-4968-49D4869B1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Why IM and AM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8757783-3EF0-AF47-953E-012702DEC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09938"/>
            <a:ext cx="7886700" cy="4351338"/>
          </a:xfrm>
        </p:spPr>
        <p:txBody>
          <a:bodyPr/>
          <a:lstStyle/>
          <a:p>
            <a:r>
              <a:rPr lang="en-US" sz="2100" dirty="0"/>
              <a:t>Diminishing effectiveness of traditional persuasive communication(Campbell and Farrell, 2020; Carter 2016 stated in </a:t>
            </a:r>
            <a:r>
              <a:rPr lang="en-US" sz="2100" dirty="0" err="1"/>
              <a:t>Hudders</a:t>
            </a:r>
            <a:r>
              <a:rPr lang="en-US" sz="2100" dirty="0"/>
              <a:t> et al., 2020; Partnerize, 2021 ).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Awareness that online user-generated content is more effective in creating brand preferences and inciting behavioural change (Campbell and Farrell, 2020; Carter 2016 stated in </a:t>
            </a:r>
            <a:r>
              <a:rPr lang="en-US" sz="2100" dirty="0" err="1"/>
              <a:t>Hudders</a:t>
            </a:r>
            <a:r>
              <a:rPr lang="en-US" sz="2100" dirty="0"/>
              <a:t> et al., 2020).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94985B-C7E1-FFF3-2342-88547D80F0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9611" y="161307"/>
            <a:ext cx="1944389" cy="15293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F7C5535-6051-FB54-B73F-C1A838DDF8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2974" y="3993286"/>
            <a:ext cx="4190494" cy="1981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66638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73AB1-F50B-1CC7-03CA-629EE3F94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Why IM and AM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E76D21A-6F7D-A297-65DA-7CCE05304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56444"/>
            <a:ext cx="7886700" cy="4351338"/>
          </a:xfrm>
        </p:spPr>
        <p:txBody>
          <a:bodyPr/>
          <a:lstStyle/>
          <a:p>
            <a:r>
              <a:rPr lang="en-US" sz="2100" dirty="0"/>
              <a:t>Second most effective promotional strategy                                   (</a:t>
            </a:r>
            <a:r>
              <a:rPr lang="en-US" sz="2100" dirty="0" err="1"/>
              <a:t>Audrezet</a:t>
            </a:r>
            <a:r>
              <a:rPr lang="en-US" sz="2100" dirty="0"/>
              <a:t> et al., 2018 cited in Harrigan et al., 2021). 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Deeper psychological bonds with followers via shared personal content around lifestyle and interests (</a:t>
            </a:r>
            <a:r>
              <a:rPr lang="en-US" sz="2100" dirty="0" err="1"/>
              <a:t>Audrezet</a:t>
            </a:r>
            <a:r>
              <a:rPr lang="en-US" sz="2100" dirty="0"/>
              <a:t> et al., 2018; Ki et al., 2020; </a:t>
            </a:r>
            <a:r>
              <a:rPr lang="en-US" sz="2100" dirty="0" err="1"/>
              <a:t>Ladhari</a:t>
            </a:r>
            <a:r>
              <a:rPr lang="en-US" sz="2100" dirty="0"/>
              <a:t> et al., 2020 highlighted in </a:t>
            </a:r>
            <a:r>
              <a:rPr lang="en-US" sz="2100" dirty="0" err="1"/>
              <a:t>Tafesse</a:t>
            </a:r>
            <a:r>
              <a:rPr lang="en-US" sz="2100" dirty="0"/>
              <a:t> and Wood, 2021).”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Over 70% of consumers more likely to purchase a personally recommended product or service (</a:t>
            </a:r>
            <a:r>
              <a:rPr lang="en-US" sz="2100" dirty="0" err="1"/>
              <a:t>Hubspot</a:t>
            </a:r>
            <a:r>
              <a:rPr lang="en-US" sz="2100" dirty="0"/>
              <a:t>, 2019 cited in </a:t>
            </a:r>
            <a:r>
              <a:rPr lang="en-US" sz="2100" dirty="0" err="1"/>
              <a:t>Harrigan</a:t>
            </a:r>
            <a:r>
              <a:rPr lang="en-US" sz="2100" dirty="0"/>
              <a:t> et al., 2021).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03DEA8-1136-5B9D-445D-0FF8851A55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636" y="0"/>
            <a:ext cx="2561364" cy="1959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027495"/>
      </p:ext>
    </p:extLst>
  </p:cSld>
  <p:clrMapOvr>
    <a:masterClrMapping/>
  </p:clrMapOvr>
  <p:transition spd="slow">
    <p:cove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56D00-BE75-BA8A-BE81-8E475087F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MII Affiliate </a:t>
            </a:r>
            <a:r>
              <a:rPr lang="en-US" sz="4400" dirty="0" err="1"/>
              <a:t>Programme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0A5E0D4-4833-C257-F636-753E30860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45578"/>
            <a:ext cx="7886700" cy="4351338"/>
          </a:xfrm>
        </p:spPr>
        <p:txBody>
          <a:bodyPr/>
          <a:lstStyle/>
          <a:p>
            <a:r>
              <a:rPr lang="en-US" sz="2000" dirty="0"/>
              <a:t>28 eligible brands 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Commissions on qualified                                                                     customer stays booked on                                                              Marriott.com or Vacation                                                                          Package purchase on                                                   VactionsByMarriott.com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Managed via </a:t>
            </a:r>
            <a:r>
              <a:rPr lang="en-US" sz="2000" dirty="0" err="1"/>
              <a:t>Partnerise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(Marriott International, 2022a)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427236-3A39-6E79-5733-D9FED7E3C6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2143" y="1381740"/>
            <a:ext cx="5050971" cy="4615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774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FF250-06F5-3911-DFC8-B3478CF50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IM and AM Issues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F775B70-2FC0-96DA-78D8-2B9DDA2EF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r>
              <a:rPr lang="en-US" sz="2100" dirty="0"/>
              <a:t>Capturing ROI:UTM parameters; Google Analytics, promo codes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Finding the right fit: product and influencer/affiliate                   			        compatibility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Fraud: screening via data analytics and manual check; affiliate technology</a:t>
            </a:r>
          </a:p>
          <a:p>
            <a:pPr marL="0" indent="0">
              <a:buNone/>
            </a:pPr>
            <a:r>
              <a:rPr lang="en-US" sz="2100" dirty="0"/>
              <a:t>(</a:t>
            </a:r>
            <a:r>
              <a:rPr lang="en-US" sz="2100" dirty="0" err="1"/>
              <a:t>Schachter</a:t>
            </a:r>
            <a:r>
              <a:rPr lang="en-US" sz="2100" dirty="0"/>
              <a:t>, 2022)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AAC99C-FE69-15F7-9A19-5467DD730C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8749" y="4103280"/>
            <a:ext cx="4385251" cy="18793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BAF609-3A50-A1F6-1287-23384E6296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5442" y="0"/>
            <a:ext cx="1928558" cy="1417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658320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D9C7A4-1929-7222-0BA9-C7128D454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934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765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F72CFC3-EE31-8FAB-DB3C-AE2F6DE359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55171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42997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70983-276A-7B84-B5E1-8106EE516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155" y="1593954"/>
            <a:ext cx="2541314" cy="3420728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  <a:cs typeface="Calibri Light"/>
              </a:rPr>
              <a:t>What is CSR?</a:t>
            </a:r>
            <a:endParaRPr lang="en-GB" sz="3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D54CF-C3EF-5418-9DE4-96BF08E83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6397" y="2146964"/>
            <a:ext cx="4461623" cy="3250972"/>
          </a:xfrm>
        </p:spPr>
        <p:txBody>
          <a:bodyPr vert="horz" lIns="68580" tIns="34290" rIns="68580" bIns="34290" rtlCol="0" anchor="ctr">
            <a:normAutofit fontScale="85000" lnSpcReduction="10000"/>
          </a:bodyPr>
          <a:lstStyle/>
          <a:p>
            <a:r>
              <a:rPr lang="en-GB" sz="1800" dirty="0">
                <a:solidFill>
                  <a:srgbClr val="FEFFFF"/>
                </a:solidFill>
                <a:cs typeface="Calibri"/>
              </a:rPr>
              <a:t>Marriott defines "</a:t>
            </a:r>
            <a:r>
              <a:rPr lang="en-GB" sz="1800" b="1" i="1" dirty="0">
                <a:solidFill>
                  <a:srgbClr val="FEFFFF"/>
                </a:solidFill>
                <a:cs typeface="Calibri"/>
              </a:rPr>
              <a:t>Corporate Social Responsibility</a:t>
            </a:r>
            <a:r>
              <a:rPr lang="en-GB" sz="1800" dirty="0">
                <a:solidFill>
                  <a:srgbClr val="FEFFFF"/>
                </a:solidFill>
                <a:cs typeface="Calibri"/>
              </a:rPr>
              <a:t> is a Corporations initiatives to assess and take responsibility for the company's effects on environmental and social well-being (</a:t>
            </a:r>
            <a:r>
              <a:rPr lang="en-GB" sz="1800" i="1" dirty="0">
                <a:solidFill>
                  <a:srgbClr val="FEFFFF"/>
                </a:solidFill>
                <a:cs typeface="Calibri"/>
              </a:rPr>
              <a:t>Deale, 2022</a:t>
            </a:r>
            <a:r>
              <a:rPr lang="en-GB" sz="1800" dirty="0">
                <a:solidFill>
                  <a:srgbClr val="FEFFFF"/>
                </a:solidFill>
                <a:cs typeface="Calibri"/>
              </a:rPr>
              <a:t>).</a:t>
            </a:r>
          </a:p>
          <a:p>
            <a:endParaRPr lang="en-GB" sz="1800">
              <a:solidFill>
                <a:srgbClr val="FEFFFF"/>
              </a:solidFill>
              <a:cs typeface="Calibri"/>
            </a:endParaRP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Partnering with Non profits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Investing in communities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Advocating &amp; Protecting Human Rights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Practicing Sustainable Development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Reducing Environmental Impacts</a:t>
            </a:r>
          </a:p>
          <a:p>
            <a:pPr lvl="1">
              <a:buFont typeface="Wingdings" panose="020B0604020202020204" pitchFamily="34" charset="0"/>
              <a:buChar char="v"/>
            </a:pPr>
            <a:endParaRPr lang="en-GB">
              <a:solidFill>
                <a:srgbClr val="FEFFFF"/>
              </a:solidFill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E96D77-D164-C376-A1D3-6122178346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487" y="515030"/>
            <a:ext cx="8719456" cy="4904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832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3CD7A37-B180-C3D2-04C8-4A73EB474E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2100"/>
            <a:ext cx="9144000" cy="514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87500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73E9FC8-2143-48A2-9DEE-AABBC7E30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265888"/>
          </a:xfrm>
          <a:custGeom>
            <a:avLst/>
            <a:gdLst>
              <a:gd name="connsiteX0" fmla="*/ 0 w 12188952"/>
              <a:gd name="connsiteY0" fmla="*/ 0 h 6265888"/>
              <a:gd name="connsiteX1" fmla="*/ 12188952 w 12188952"/>
              <a:gd name="connsiteY1" fmla="*/ 0 h 6265888"/>
              <a:gd name="connsiteX2" fmla="*/ 12188952 w 12188952"/>
              <a:gd name="connsiteY2" fmla="*/ 5061023 h 6265888"/>
              <a:gd name="connsiteX3" fmla="*/ 12188400 w 12188952"/>
              <a:gd name="connsiteY3" fmla="*/ 5061281 h 6265888"/>
              <a:gd name="connsiteX4" fmla="*/ 6096000 w 12188952"/>
              <a:gd name="connsiteY4" fmla="*/ 6265888 h 6265888"/>
              <a:gd name="connsiteX5" fmla="*/ 3601 w 12188952"/>
              <a:gd name="connsiteY5" fmla="*/ 5061281 h 6265888"/>
              <a:gd name="connsiteX6" fmla="*/ 0 w 12188952"/>
              <a:gd name="connsiteY6" fmla="*/ 5059596 h 62658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8952" h="6265888">
                <a:moveTo>
                  <a:pt x="0" y="0"/>
                </a:moveTo>
                <a:lnTo>
                  <a:pt x="12188952" y="0"/>
                </a:lnTo>
                <a:lnTo>
                  <a:pt x="12188952" y="5061023"/>
                </a:lnTo>
                <a:lnTo>
                  <a:pt x="12188400" y="5061281"/>
                </a:lnTo>
                <a:cubicBezTo>
                  <a:pt x="10489511" y="5817852"/>
                  <a:pt x="8380622" y="6265888"/>
                  <a:pt x="6096000" y="6265888"/>
                </a:cubicBezTo>
                <a:cubicBezTo>
                  <a:pt x="3811379" y="6265888"/>
                  <a:pt x="1702489" y="5817852"/>
                  <a:pt x="3601" y="5061281"/>
                </a:cubicBezTo>
                <a:lnTo>
                  <a:pt x="0" y="5059596"/>
                </a:ln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5F15AD9-8825-F4A0-0A18-E2D55219A1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29" r="7001" b="1"/>
          <a:stretch/>
        </p:blipFill>
        <p:spPr>
          <a:xfrm>
            <a:off x="20" y="10"/>
            <a:ext cx="9143980" cy="6003842"/>
          </a:xfrm>
          <a:custGeom>
            <a:avLst/>
            <a:gdLst/>
            <a:ahLst/>
            <a:cxnLst/>
            <a:rect l="l" t="t" r="r" b="b"/>
            <a:pathLst>
              <a:path w="12187427" h="6003852">
                <a:moveTo>
                  <a:pt x="0" y="0"/>
                </a:moveTo>
                <a:lnTo>
                  <a:pt x="12187427" y="0"/>
                </a:lnTo>
                <a:lnTo>
                  <a:pt x="12187427" y="4772371"/>
                </a:lnTo>
                <a:lnTo>
                  <a:pt x="11865111" y="4913285"/>
                </a:lnTo>
                <a:cubicBezTo>
                  <a:pt x="10225213" y="5601147"/>
                  <a:pt x="8237833" y="6003852"/>
                  <a:pt x="6096000" y="6003852"/>
                </a:cubicBezTo>
                <a:cubicBezTo>
                  <a:pt x="3811379" y="6003852"/>
                  <a:pt x="1702489" y="5545663"/>
                  <a:pt x="3601" y="4771946"/>
                </a:cubicBezTo>
                <a:lnTo>
                  <a:pt x="0" y="477022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65575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13A11B9-4500-F663-9A73-9E1A0C2ADC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58585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208543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8A0A7C-42D9-723D-889D-C9BBD5C74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7200"/>
            <a:ext cx="9139162" cy="5540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346125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E09BE6-5E68-DF09-3360-01C93C4BBE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6" y="576943"/>
            <a:ext cx="9136743" cy="5313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003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0C23A07-6C76-BBC0-E5FC-7C99BFD88D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74914"/>
            <a:ext cx="9144000" cy="5295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798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E40B977-631A-ADC0-5582-C5A5551672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5900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5FCE169-4276-4005-8C82-CCC9C80C4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190" y="461736"/>
            <a:ext cx="5006339" cy="186629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A3504-50D6-93B9-1B2C-21339A5D7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616" y="730155"/>
            <a:ext cx="4568057" cy="142287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Ethics in Marketing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9963" y="467575"/>
            <a:ext cx="1611630" cy="1877811"/>
          </a:xfrm>
          <a:prstGeom prst="rect">
            <a:avLst/>
          </a:prstGeom>
          <a:solidFill>
            <a:schemeClr val="accent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0492" y="471340"/>
            <a:ext cx="1611630" cy="1856689"/>
          </a:xfrm>
          <a:prstGeom prst="rect">
            <a:avLst/>
          </a:prstGeom>
          <a:solidFill>
            <a:srgbClr val="68B2DD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190" y="2476301"/>
            <a:ext cx="5006339" cy="3922777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8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2BA92-13CA-6E48-8A88-7DAACC67D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954" y="2476301"/>
            <a:ext cx="4899575" cy="3380213"/>
          </a:xfrm>
        </p:spPr>
        <p:txBody>
          <a:bodyPr anchor="ctr">
            <a:normAutofit/>
          </a:bodyPr>
          <a:lstStyle/>
          <a:p>
            <a:r>
              <a:rPr lang="en-GB" sz="2200" dirty="0">
                <a:cs typeface="Arial" panose="020B0604020202020204" pitchFamily="34" charset="0"/>
              </a:rPr>
              <a:t>Promoting a product, service or brand that aligns with your values and morals</a:t>
            </a:r>
          </a:p>
          <a:p>
            <a:r>
              <a:rPr lang="en-GB" sz="2200" dirty="0">
                <a:cs typeface="Arial" panose="020B0604020202020204" pitchFamily="34" charset="0"/>
              </a:rPr>
              <a:t>Practising full transparency and openness</a:t>
            </a:r>
          </a:p>
          <a:p>
            <a:r>
              <a:rPr lang="en-GB" sz="2200" dirty="0">
                <a:cs typeface="Arial" panose="020B0604020202020204" pitchFamily="34" charset="0"/>
              </a:rPr>
              <a:t>Not making inflated claims</a:t>
            </a:r>
          </a:p>
          <a:p>
            <a:r>
              <a:rPr lang="en-GB" sz="2200" dirty="0">
                <a:cs typeface="Arial" panose="020B0604020202020204" pitchFamily="34" charset="0"/>
              </a:rPr>
              <a:t>Accountability</a:t>
            </a:r>
          </a:p>
          <a:p>
            <a:r>
              <a:rPr lang="en-GB" sz="2200" dirty="0">
                <a:cs typeface="Arial" panose="020B0604020202020204" pitchFamily="34" charset="0"/>
              </a:rPr>
              <a:t>Honest and factual representation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1955DCA-E99D-4678-99DB-8075105C1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9963" y="2480956"/>
            <a:ext cx="3339846" cy="3922776"/>
          </a:xfrm>
          <a:prstGeom prst="rect">
            <a:avLst/>
          </a:prstGeom>
          <a:solidFill>
            <a:srgbClr val="68B2DD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89FCAEA5-8706-35A5-1E80-F5602BD751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78" t="6222" r="22154" b="7745"/>
          <a:stretch/>
        </p:blipFill>
        <p:spPr>
          <a:xfrm>
            <a:off x="5850963" y="2745909"/>
            <a:ext cx="2634343" cy="3037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697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3D19D-C334-0FFA-FEFB-5C12BCFD6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6418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Unethical Marketing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8163303-EB75-ACEF-25B5-A0367A783E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6035617"/>
              </p:ext>
            </p:extLst>
          </p:nvPr>
        </p:nvGraphicFramePr>
        <p:xfrm>
          <a:off x="293915" y="1219200"/>
          <a:ext cx="8599714" cy="4609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4105432"/>
      </p:ext>
    </p:extLst>
  </p:cSld>
  <p:clrMapOvr>
    <a:masterClrMapping/>
  </p:clrMapOvr>
  <p:transition spd="slow">
    <p:push dir="u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4ED3D-9794-FCA6-4445-67A33E2B0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Dangers of Influencer Marketing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48EE4000-AB2D-EA2F-BA16-D47C9460E79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49281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6388275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033C1-CA36-4CED-B193-D659AB415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Influencer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3EDEB-9C00-FC87-4534-E663A4B12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88168"/>
            <a:ext cx="7886700" cy="435133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Posts to include clear disclosure</a:t>
            </a:r>
          </a:p>
          <a:p>
            <a:pPr>
              <a:lnSpc>
                <a:spcPct val="100000"/>
              </a:lnSpc>
            </a:pPr>
            <a:r>
              <a:rPr lang="en-GB" dirty="0"/>
              <a:t>Review credibility of influencers</a:t>
            </a:r>
          </a:p>
          <a:p>
            <a:pPr lvl="3" algn="just">
              <a:lnSpc>
                <a:spcPct val="100000"/>
              </a:lnSpc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ea typeface="Calibri" panose="020F0502020204030204" pitchFamily="34" charset="0"/>
                <a:cs typeface="Arial" panose="020B0604020202020204" pitchFamily="34" charset="0"/>
              </a:rPr>
              <a:t> sudden spike in followers</a:t>
            </a:r>
          </a:p>
          <a:p>
            <a:pPr lvl="3" algn="just">
              <a:lnSpc>
                <a:spcPct val="100000"/>
              </a:lnSpc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ea typeface="Calibri" panose="020F0502020204030204" pitchFamily="34" charset="0"/>
                <a:cs typeface="Arial" panose="020B0604020202020204" pitchFamily="34" charset="0"/>
              </a:rPr>
              <a:t> heavy overseas follower count</a:t>
            </a:r>
          </a:p>
          <a:p>
            <a:pPr lvl="3" algn="just">
              <a:lnSpc>
                <a:spcPct val="100000"/>
              </a:lnSpc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ea typeface="Calibri" panose="020F0502020204030204" pitchFamily="34" charset="0"/>
                <a:cs typeface="Arial" panose="020B0604020202020204" pitchFamily="34" charset="0"/>
              </a:rPr>
              <a:t> read the comments section</a:t>
            </a: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Request statistics upfront</a:t>
            </a:r>
          </a:p>
          <a:p>
            <a:pPr>
              <a:lnSpc>
                <a:spcPct val="100000"/>
              </a:lnSpc>
            </a:pPr>
            <a:r>
              <a:rPr lang="en-GB" dirty="0"/>
              <a:t>Design ethical framework: use of contracts</a:t>
            </a:r>
          </a:p>
        </p:txBody>
      </p:sp>
    </p:spTree>
    <p:extLst>
      <p:ext uri="{BB962C8B-B14F-4D97-AF65-F5344CB8AC3E}">
        <p14:creationId xmlns:p14="http://schemas.microsoft.com/office/powerpoint/2010/main" val="4204351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077724" y="-2401326"/>
            <a:ext cx="1354979" cy="8062627"/>
          </a:xfrm>
          <a:prstGeom prst="downArrow">
            <a:avLst>
              <a:gd name="adj1" fmla="val 100000"/>
              <a:gd name="adj2" fmla="val 22582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627A193B-F321-D162-1CB6-D1A2D44DE8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826" y="3028951"/>
            <a:ext cx="2351088" cy="2351088"/>
          </a:xfrm>
          <a:prstGeom prst="rect">
            <a:avLst/>
          </a:prstGeom>
        </p:spPr>
      </p:pic>
      <p:pic>
        <p:nvPicPr>
          <p:cNvPr id="4" name="Picture 3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553BC150-2E7B-1E97-C73A-F5E5F79A23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1175" y="3362325"/>
            <a:ext cx="5461000" cy="20177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9F1E5B2-7799-8314-673A-BAE2E6008C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199" y="1204109"/>
            <a:ext cx="7517548" cy="8578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Influencer Marketing</a:t>
            </a:r>
          </a:p>
        </p:txBody>
      </p:sp>
    </p:spTree>
    <p:extLst>
      <p:ext uri="{BB962C8B-B14F-4D97-AF65-F5344CB8AC3E}">
        <p14:creationId xmlns:p14="http://schemas.microsoft.com/office/powerpoint/2010/main" val="41815892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0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47D201B2-A1EC-EDFA-B7F9-C09FC4B923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4"/>
          <a:stretch/>
        </p:blipFill>
        <p:spPr>
          <a:xfrm>
            <a:off x="4954026" y="0"/>
            <a:ext cx="4189973" cy="1643743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noFill/>
        </p:spPr>
      </p:pic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917D0F4F-E5CF-504B-75EF-577DC1F55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022" y="1039586"/>
            <a:ext cx="7886700" cy="5240791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Moxy is playful, affordable and stylish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The Millennials focused on Moxy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Unique design and modern furniture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Micro guest room concept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Check in at the 24/7 Bar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Lots of communal areas with fast and free Wi-Fi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Eat the way you want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More than 70 locations worldwide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In UK total 15 hotels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Moxy loves social media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1800" dirty="0"/>
          </a:p>
          <a:p>
            <a:pPr>
              <a:lnSpc>
                <a:spcPct val="90000"/>
              </a:lnSpc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71620969"/>
      </p:ext>
    </p:extLst>
  </p:cSld>
  <p:clrMapOvr>
    <a:masterClrMapping/>
  </p:clrMapOvr>
  <p:transition spd="slow">
    <p:randomBar dir="vert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2E5A7-A2F6-FB47-0A8E-178950C46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918" y="629266"/>
            <a:ext cx="3826763" cy="1676603"/>
          </a:xfrm>
        </p:spPr>
        <p:txBody>
          <a:bodyPr>
            <a:normAutofit/>
          </a:bodyPr>
          <a:lstStyle/>
          <a:p>
            <a:r>
              <a:rPr lang="en-US" dirty="0"/>
              <a:t>Social Media Influencers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B1ED6D5-7336-B52A-64E5-D7370830C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450" y="2277882"/>
            <a:ext cx="4095967" cy="3959590"/>
          </a:xfrm>
        </p:spPr>
        <p:txBody>
          <a:bodyPr>
            <a:normAutofit/>
          </a:bodyPr>
          <a:lstStyle/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Jen Levinson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Sara Hopkins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Tom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Juncey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Diipa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Khosla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“DO NOT DISTURB” You Tube series with Comedian Taryn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Sauthern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Moxy Copenhagen hotel opening in Denmark, that made 36 million social media impressions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Moxy 108k followers in Instagram</a:t>
            </a:r>
          </a:p>
          <a:p>
            <a:endParaRPr lang="en-GB" sz="17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5B82D5-A8BB-45BF-BED8-C7B206892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2584" y="0"/>
            <a:ext cx="4471416" cy="6858000"/>
          </a:xfrm>
          <a:prstGeom prst="rect">
            <a:avLst/>
          </a:prstGeom>
          <a:solidFill>
            <a:srgbClr val="3B68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296C61EC-FBF4-4216-BE67-6C864D30A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488" y="484633"/>
            <a:ext cx="363474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0E0530-B607-E96E-AD5A-3303D0B8F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4376" y="830962"/>
            <a:ext cx="3154680" cy="2050541"/>
          </a:xfrm>
          <a:prstGeom prst="rect">
            <a:avLst/>
          </a:prstGeom>
        </p:spPr>
      </p:pic>
      <p:sp>
        <p:nvSpPr>
          <p:cNvPr id="15" name="Rounded Rectangle 9">
            <a:extLst>
              <a:ext uri="{FF2B5EF4-FFF2-40B4-BE49-F238E27FC236}">
                <a16:creationId xmlns:a16="http://schemas.microsoft.com/office/drawing/2014/main" id="{39D6C490-0229-4573-9696-B73E5B3A9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488" y="3511296"/>
            <a:ext cx="363474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23F75C-40D7-A75C-1DB0-BEFFCBB244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62"/>
          <a:stretch/>
        </p:blipFill>
        <p:spPr>
          <a:xfrm>
            <a:off x="5294376" y="4257677"/>
            <a:ext cx="3154680" cy="12504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071799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40B28-599A-3BFE-B05F-E35564821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Westin Hotels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FC463D3-2E63-178B-CAAB-EC7D766375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491341"/>
            <a:ext cx="7886700" cy="3989040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Mainly resort type properties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Premium luxury wellness hotels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Signature wellness programs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Concept of the brand: Six pillars of well-being:</a:t>
            </a:r>
          </a:p>
          <a:p>
            <a:pPr marL="0" indent="0">
              <a:lnSpc>
                <a:spcPct val="90000"/>
              </a:lnSpc>
              <a:spcBef>
                <a:spcPct val="20000"/>
              </a:spcBef>
              <a:buNone/>
            </a:pPr>
            <a:endParaRPr lang="en-US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200" dirty="0"/>
              <a:t>      Sleep well, Eat well, Move well, Feel well, Work well and Play well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Professional and inspiring         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No Influencers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ADB9D5-7BC3-DC0B-6347-62F26140CC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19" r="23918"/>
          <a:stretch/>
        </p:blipFill>
        <p:spPr>
          <a:xfrm>
            <a:off x="4691743" y="4423684"/>
            <a:ext cx="4452257" cy="1563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912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8D9A0E6A-42CA-61CD-E9FE-8D686CC864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3"/>
          <a:stretch/>
        </p:blipFill>
        <p:spPr>
          <a:xfrm>
            <a:off x="1726162" y="246663"/>
            <a:ext cx="2355937" cy="846138"/>
          </a:xfrm>
          <a:prstGeom prst="rect">
            <a:avLst/>
          </a:prstGeom>
          <a:noFill/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1070F72-F601-CF52-7D9F-66BCF200BB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5022" y="236990"/>
            <a:ext cx="2412816" cy="846138"/>
          </a:xfrm>
          <a:prstGeom prst="rect">
            <a:avLst/>
          </a:prstGeom>
        </p:spPr>
      </p:pic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7D47932A-DB4C-0B95-9C83-D0D62B1E378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05064789"/>
              </p:ext>
            </p:extLst>
          </p:nvPr>
        </p:nvGraphicFramePr>
        <p:xfrm>
          <a:off x="598713" y="1774369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469BB096-A7F7-2122-CE82-B02128B330F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31281057"/>
              </p:ext>
            </p:extLst>
          </p:nvPr>
        </p:nvGraphicFramePr>
        <p:xfrm>
          <a:off x="4158342" y="1774367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398145788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56538-3023-5192-8FCE-ABE2E8F1A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918" y="629266"/>
            <a:ext cx="3826763" cy="1676603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4213968-0445-4364-5578-1A94BA1088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6032" y="1828800"/>
            <a:ext cx="3826763" cy="3785419"/>
          </a:xfrm>
        </p:spPr>
        <p:txBody>
          <a:bodyPr>
            <a:normAutofit lnSpcReduction="10000"/>
          </a:bodyPr>
          <a:lstStyle/>
          <a:p>
            <a:endParaRPr lang="en-GB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use of CSR in promotional material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Developments of social media and It’s use as a marketing platform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Ethics in 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Changes in consumer buying behaviour (GDPR)</a:t>
            </a:r>
          </a:p>
          <a:p>
            <a:r>
              <a:rPr lang="en-GB" sz="2000" dirty="0"/>
              <a:t>Most influenced one</a:t>
            </a:r>
          </a:p>
          <a:p>
            <a:r>
              <a:rPr lang="en-GB" sz="2000" dirty="0"/>
              <a:t>Add more Wellbeing options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5B82D5-A8BB-45BF-BED8-C7B206892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2584" y="0"/>
            <a:ext cx="4471416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296C61EC-FBF4-4216-BE67-6C864D30A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488" y="484633"/>
            <a:ext cx="363474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F6F1C80C-A2AE-D261-4D47-8A7D63D0A7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3208" y="694945"/>
            <a:ext cx="2577015" cy="2322576"/>
          </a:xfrm>
          <a:prstGeom prst="rect">
            <a:avLst/>
          </a:prstGeom>
        </p:spPr>
      </p:pic>
      <p:sp>
        <p:nvSpPr>
          <p:cNvPr id="15" name="Rounded Rectangle 9">
            <a:extLst>
              <a:ext uri="{FF2B5EF4-FFF2-40B4-BE49-F238E27FC236}">
                <a16:creationId xmlns:a16="http://schemas.microsoft.com/office/drawing/2014/main" id="{39D6C490-0229-4573-9696-B73E5B3A9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488" y="3511296"/>
            <a:ext cx="363474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4" descr="Chart&#10;&#10;Description automatically generated with low confidence">
            <a:extLst>
              <a:ext uri="{FF2B5EF4-FFF2-40B4-BE49-F238E27FC236}">
                <a16:creationId xmlns:a16="http://schemas.microsoft.com/office/drawing/2014/main" id="{A7BDF5D2-98FB-2A56-53A8-994315956E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66"/>
          <a:stretch/>
        </p:blipFill>
        <p:spPr>
          <a:xfrm>
            <a:off x="5294376" y="3920238"/>
            <a:ext cx="3154680" cy="1925315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20141038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85D5A-0892-4AFE-92FC-DFC04A4127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6256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A643B-3A0D-9A4B-EF6B-60788FBF5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6846" y="606423"/>
            <a:ext cx="3116036" cy="65631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Sally Anderson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C05112-97C0-CB03-C1C4-6E9653CA97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633" r="2551"/>
          <a:stretch/>
        </p:blipFill>
        <p:spPr>
          <a:xfrm>
            <a:off x="1442044" y="1197427"/>
            <a:ext cx="6259912" cy="491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8011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6C183CA-5CAE-89D9-37FF-71C060E85A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0088" y="140506"/>
            <a:ext cx="6423823" cy="5904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7229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43140"/>
            <a:ext cx="7886700" cy="550046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Ariel </a:t>
            </a:r>
            <a:r>
              <a:rPr lang="en-GB" dirty="0" err="1"/>
              <a:t>Tunay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Deale, C., 2022. </a:t>
            </a:r>
            <a:r>
              <a:rPr lang="en-GB" sz="1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Chapter 8 Marriott (</a:t>
            </a:r>
            <a:r>
              <a:rPr lang="en-GB" sz="1900" i="1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Powerpoint</a:t>
            </a:r>
            <a:r>
              <a:rPr lang="en-GB" sz="1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)</a:t>
            </a: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[online] studylib.net. Available at: &lt;https://studylib.net/doc/5391334/chapter-8-marriott--powerpoint-&gt; [Accessed 21 June 2022].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Rocks, K., </a:t>
            </a:r>
            <a:r>
              <a:rPr lang="en-GB" sz="19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Courchene</a:t>
            </a: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B., Ortega, C., </a:t>
            </a:r>
            <a:r>
              <a:rPr lang="en-GB" sz="19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Gasc</a:t>
            </a: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X. and Hernandez, A., 2022. </a:t>
            </a:r>
            <a:r>
              <a:rPr lang="en-GB" sz="1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Corporate Social Responsibility: Marriott International</a:t>
            </a: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[online] prezi.com. Available at: &lt;https://prezi.com/exjsbdn42lar/corporate-social-responsibility-marriott-international/&gt; [Accessed 21 June 2022].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Serve360.marriott.com. 2020. [online] Available at: &lt;https://serve360.marriott.com/wp-content/uploads/2020/12/2020-Serve360-Report.pdf&gt; [Accessed 21 June 2022].</a:t>
            </a:r>
          </a:p>
        </p:txBody>
      </p:sp>
    </p:spTree>
    <p:extLst>
      <p:ext uri="{BB962C8B-B14F-4D97-AF65-F5344CB8AC3E}">
        <p14:creationId xmlns:p14="http://schemas.microsoft.com/office/powerpoint/2010/main" val="58385589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43140"/>
            <a:ext cx="7886700" cy="534806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Monika </a:t>
            </a:r>
            <a:r>
              <a:rPr lang="en-GB" dirty="0" err="1"/>
              <a:t>Smarul</a:t>
            </a:r>
            <a:r>
              <a:rPr lang="en-GB" dirty="0"/>
              <a:t> </a:t>
            </a:r>
            <a:r>
              <a:rPr lang="en-GB" dirty="0" err="1"/>
              <a:t>Isufi</a:t>
            </a:r>
            <a:endParaRPr lang="en-GB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Baker A., 2020. </a:t>
            </a:r>
            <a:r>
              <a:rPr lang="en-GB" sz="1600" b="0" i="1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The GDPR: Consumer rights for your personal data. </a:t>
            </a:r>
            <a:r>
              <a:rPr lang="en-GB" sz="16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[Online]. Available at: https://www.itgovernance.eu/blog/en/the-gdpr-consumer-rights-for-your-personal-data [Accessed: 20</a:t>
            </a:r>
            <a:r>
              <a:rPr lang="en-GB" sz="1600" b="0" baseline="3000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th</a:t>
            </a:r>
            <a:r>
              <a:rPr lang="en-GB" sz="16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 June 2022] </a:t>
            </a:r>
            <a:endParaRPr lang="en-GB" sz="1600" b="0" dirty="0">
              <a:effectLst/>
              <a:latin typeface="Segoe UI" panose="020B0502040204020203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DMA Data &amp; Marketing Association (UK) Ltd, 2018. </a:t>
            </a:r>
            <a:r>
              <a:rPr lang="en-GB" sz="1600" b="0" i="1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GDPR: A consumer perspective. </a:t>
            </a:r>
            <a:r>
              <a:rPr lang="en-GB" sz="16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[Online]. Available at: https://dma.org.uk/uploads/misc/gdpr-and-you-2016_consumer-perspective-final.pdf#:~:text=GDPR%20is%20not%20about%20clamping%20down%20on%20all,consumer%20value%20and%20the%20wellbeing%20of%20the%20economy. [Accessed: 20</a:t>
            </a:r>
            <a:r>
              <a:rPr lang="en-GB" sz="1600" b="0" baseline="3000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th</a:t>
            </a:r>
            <a:r>
              <a:rPr lang="en-GB" sz="16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 June 2022]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Ismail N., 2017. </a:t>
            </a:r>
            <a:r>
              <a:rPr lang="en-GB" sz="1600" b="0" i="1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GDPR from a consumer perspective. </a:t>
            </a:r>
            <a:r>
              <a:rPr lang="en-GB" sz="16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[Online]. Available at: https://www.information-age.com/gdpr-consumer-perspective-123467288/ [Accessed: 20</a:t>
            </a:r>
            <a:r>
              <a:rPr lang="en-GB" sz="1600" b="0" baseline="3000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th</a:t>
            </a:r>
            <a:r>
              <a:rPr lang="en-GB" sz="16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 June 2022]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600" b="1" dirty="0">
              <a:effectLst/>
              <a:latin typeface="Segoe UI" panose="020B05020402040202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9074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E8FD90A-9937-15D1-30CD-2A2A30AFC3BA}"/>
              </a:ext>
            </a:extLst>
          </p:cNvPr>
          <p:cNvSpPr txBox="1"/>
          <p:nvPr/>
        </p:nvSpPr>
        <p:spPr>
          <a:xfrm>
            <a:off x="381001" y="624903"/>
            <a:ext cx="8479970" cy="51959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4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Jones N., 2018. </a:t>
            </a:r>
            <a:r>
              <a:rPr lang="en-GB" sz="1400" b="0" i="1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How will the GDPR affect the marketing industry? </a:t>
            </a:r>
            <a:r>
              <a:rPr lang="en-GB" sz="14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[Online]. Available at: https://www.privacycompliancehub.com/gdpr-resources/how-will-the-gdpr-affect-the-marketing-industry/ [Accessed: 20</a:t>
            </a:r>
            <a:r>
              <a:rPr lang="en-GB" sz="1400" b="0" baseline="3000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th</a:t>
            </a:r>
            <a:r>
              <a:rPr lang="en-GB" sz="14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 June 2022] </a:t>
            </a:r>
            <a:endParaRPr lang="en-GB" sz="1400" b="0" dirty="0">
              <a:effectLst/>
              <a:latin typeface="Segoe UI" panose="020B0502040204020203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GB" sz="14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The Guardian, 2018. </a:t>
            </a:r>
            <a:r>
              <a:rPr lang="en-GB" sz="1400" b="0" i="1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What is GDPR and how will it affect you? </a:t>
            </a:r>
            <a:r>
              <a:rPr lang="en-GB" sz="14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[Online]. Available at: https://www.theguardian.com/technology/2018/may/21/what-is-gdpr-and-how-will-it-affect-you [Accessed: 20</a:t>
            </a:r>
            <a:r>
              <a:rPr lang="en-GB" sz="1400" b="0" baseline="3000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th</a:t>
            </a:r>
            <a:r>
              <a:rPr lang="en-GB" sz="14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 June 2022] </a:t>
            </a:r>
            <a:endParaRPr lang="en-GB" sz="1400" b="0" dirty="0">
              <a:effectLst/>
              <a:latin typeface="Segoe UI" panose="020B0502040204020203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GB" sz="14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This is Brighton Blog, 2022. </a:t>
            </a:r>
            <a:r>
              <a:rPr lang="en-GB" sz="1400" b="0" i="1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How the GDPR affect the consumer? </a:t>
            </a:r>
            <a:r>
              <a:rPr lang="en-GB" sz="14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[Online]. Available at: https://www.thisisbrighton.co.uk/</a:t>
            </a:r>
            <a:r>
              <a:rPr lang="en-GB" sz="1400" b="0" dirty="0" err="1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gdpr</a:t>
            </a:r>
            <a:r>
              <a:rPr lang="en-GB" sz="14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-affects-consumer/#:~:text=%20How%20The%20GDPR%20Affects%20The%20Consumer%20,needs%20to%20know%20about%20them.%20The...%20More%20 [Accessed: 20</a:t>
            </a:r>
            <a:r>
              <a:rPr lang="en-GB" sz="1400" b="0" baseline="3000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th</a:t>
            </a:r>
            <a:r>
              <a:rPr lang="en-GB" sz="14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 June 2022] </a:t>
            </a:r>
            <a:endParaRPr lang="en-GB" sz="1400" b="0" dirty="0">
              <a:effectLst/>
              <a:latin typeface="Segoe UI" panose="020B0502040204020203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GB" sz="14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Wake M., 2017. </a:t>
            </a:r>
            <a:r>
              <a:rPr lang="en-GB" sz="1400" b="0" i="1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GDPR: The consumer affect. </a:t>
            </a:r>
            <a:r>
              <a:rPr lang="en-GB" sz="14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[Online]. Available at: https://www.itproportal.com/features/gdpr-the-consumer-affect/ [Accessed: 20</a:t>
            </a:r>
            <a:r>
              <a:rPr lang="en-GB" sz="1400" b="0" baseline="3000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th</a:t>
            </a:r>
            <a:r>
              <a:rPr lang="en-GB" sz="1400" b="0" dirty="0">
                <a:solidFill>
                  <a:srgbClr val="171717"/>
                </a:solidFill>
                <a:effectLst/>
                <a:latin typeface="Segoe UI" panose="020B0502040204020203" pitchFamily="34" charset="0"/>
              </a:rPr>
              <a:t> June 2022]</a:t>
            </a:r>
            <a:endParaRPr lang="en-GB" sz="1400" b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22973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64909"/>
            <a:ext cx="7886700" cy="531540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Lisa-Marie Bassler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Sport (2022) ‘Kurt Zouma: West Ham defender pleads guilty kicking and slapping cat’,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News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24</a:t>
            </a:r>
            <a:r>
              <a:rPr lang="en-GB" sz="19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May. Available at: https://www.bbc.co.uk/sport/football/61563971 (Accessed: 20</a:t>
            </a:r>
            <a:r>
              <a:rPr lang="en-GB" sz="1900" baseline="30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9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Birch, S. (2020)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Ethical Markets Report shows strong growth for </a:t>
            </a:r>
            <a:r>
              <a:rPr lang="en-GB" sz="19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Fairtade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https://www.ethicalconsumer.org/retailers/ethical-markets-report-shows-strong-growth-fairtrade (Accessed: 20</a:t>
            </a:r>
            <a:r>
              <a:rPr lang="en-GB" sz="19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Eagle, L. and Dahl, S. (2015)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Ethics and Society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SAGE Publications Ltd.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Guthrie, S. (2019)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Influencer Marketing Ethics: Why Doing Good is Good For Business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https://talkinginfluence.com/2019/10/16/influencer-marketing-ethics-doing-good/ (Accessed: 20</a:t>
            </a:r>
            <a:r>
              <a:rPr lang="en-GB" sz="19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June 2022).</a:t>
            </a:r>
          </a:p>
        </p:txBody>
      </p:sp>
    </p:spTree>
    <p:extLst>
      <p:ext uri="{BB962C8B-B14F-4D97-AF65-F5344CB8AC3E}">
        <p14:creationId xmlns:p14="http://schemas.microsoft.com/office/powerpoint/2010/main" val="39627919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791481"/>
            <a:ext cx="7886700" cy="4607832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buNone/>
            </a:pP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Iurillo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O. (2019)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 Dangers of Influencer Marketing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https://www.socialmediatoday.com/news/6-dangers-of-influencer-marketing/558493/ (Accessed: 20</a:t>
            </a:r>
            <a:r>
              <a:rPr lang="en-GB" sz="19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PRCA (2022)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are the risks of influencer marketing without research and strategy?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https://www.prca.org.uk/WhatAreTheRisksOfInfluencerMarketingWithoutResearchAndStrategy (Accessed: 20</a:t>
            </a:r>
            <a:r>
              <a:rPr lang="en-GB" sz="19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Ward, T. (2018) ‘Brands are Cracking Down on Influencers With Fake Followers’,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Forbes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27</a:t>
            </a:r>
            <a:r>
              <a:rPr lang="en-GB" sz="19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June. Available at: https://www.forbes.com/sites/tomward/2018/06/27/brands-are-cracking-down-on-influencers-with-fake-followers/?sh=5d8d03be51e2 (Accessed: 20</a:t>
            </a:r>
            <a:r>
              <a:rPr lang="en-GB" sz="19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Wellman, M. L., Stoldt, R., Tully. M. and </a:t>
            </a:r>
            <a:r>
              <a:rPr lang="en-GB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Ekdale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B. (2020) ‘Ethics of Authenticity: Social Media Influencers and the Production of Sponsored Content’, </a:t>
            </a:r>
            <a:r>
              <a:rPr lang="en-GB" sz="1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Media Ethics</a:t>
            </a: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35(2), pp. 68-82.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49789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64909"/>
            <a:ext cx="7886700" cy="531540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Sabastian Joseph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Gilbert, 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OTT., 2020. 5 things I hated about my first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arriott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oxy experience within 5 Minutes. </a:t>
            </a:r>
            <a:r>
              <a:rPr lang="en-US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God Save The Points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https://www.godsavethepoints.com/marriott-moxy-linate-airport-frustrations/  [Accessed June 21, 2022].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Hotelslash.com, 2022. What to expect when you stay at a Westin. Hotel Slash. Available at: https://blog.hotelslash.com/what-to-expect-when-you-stay-at-a-westin/#:~:text=Fitness%20Room%3A%20Most%20Westins%20include%20a%2024%2F7%20WestinWorkout,a%20wellness-centered%20philosophy%20of%20appealing%20to%20seven%20senses  [Accessed June 21, 2022].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nstagram.com, login .Instagram. Login • Instagram. Available at: https://www.instagram.com/moxyhotels / [Accessed June 21, 2022]. </a:t>
            </a:r>
          </a:p>
          <a:p>
            <a:pPr marL="0" indent="0">
              <a:buNone/>
            </a:pP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Moodian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M., 2009. Contemporary Leadership and Intercultural Competence: Exploring the cross-cultural dynamics within organizations.</a:t>
            </a:r>
          </a:p>
        </p:txBody>
      </p:sp>
    </p:spTree>
    <p:extLst>
      <p:ext uri="{BB962C8B-B14F-4D97-AF65-F5344CB8AC3E}">
        <p14:creationId xmlns:p14="http://schemas.microsoft.com/office/powerpoint/2010/main" val="17361370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64909"/>
            <a:ext cx="7886700" cy="5315403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Oates, G., 2015. Moxy Hotels' new YouTube series is not intended for mature audiences. Skift. Available at: https://skift.com/2015/11/12/moxy-hotels-new-youtube-series-is-not-intended-for-mature-audiences/  [Accessed June 21, 2022]. </a:t>
            </a:r>
          </a:p>
          <a:p>
            <a:pPr marL="0" indent="0">
              <a:buNone/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Tripadvisor.co.uk, 2019. Review: Too hot - Moxy Glasgow merchant city, Glasgow. </a:t>
            </a:r>
            <a:r>
              <a:rPr lang="en-US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https://www.tripadvisor.co.uk/ShowUserReviews-g186534-d14095349-r717991958-Moxy_Glasgow_Merchant_City-Glasgow_Scotland.html  [Accessed June 21, 2022].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Tripadvisor.co.uk, 2021. Review: Very disturbing and disappointing - Moxy London Heathrow Airport, Hounslow. </a:t>
            </a:r>
            <a:r>
              <a:rPr lang="en-US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</a:t>
            </a:r>
            <a:r>
              <a:rPr lang="en-US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https://www.tripadvisor.co.uk/ShowUserReviews-g528813-d13120977-r579090856-MOXY_London_Heathrow_Airport-Hounslow_Greater_London_England.html  [Accessed June 19, 2022].</a:t>
            </a:r>
          </a:p>
        </p:txBody>
      </p:sp>
    </p:spTree>
    <p:extLst>
      <p:ext uri="{BB962C8B-B14F-4D97-AF65-F5344CB8AC3E}">
        <p14:creationId xmlns:p14="http://schemas.microsoft.com/office/powerpoint/2010/main" val="2066140979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9" ma:contentTypeDescription="Create a new document." ma:contentTypeScope="" ma:versionID="8da0605527499ed8dfa58d496b8f279b">
  <xsd:schema xmlns:xsd="http://www.w3.org/2001/XMLSchema" xmlns:xs="http://www.w3.org/2001/XMLSchema" xmlns:p="http://schemas.microsoft.com/office/2006/metadata/properties" xmlns:ns2="95a96852-b131-4598-b7ec-a8e94bbe3ddd" xmlns:ns3="f8d1b9f2-fed3-4e8f-8f36-1fbf8a3a319c" targetNamespace="http://schemas.microsoft.com/office/2006/metadata/properties" ma:root="true" ma:fieldsID="92104ff9468428c1def4b8d6873a1044" ns2:_="" ns3:_="">
    <xsd:import namespace="95a96852-b131-4598-b7ec-a8e94bbe3ddd"/>
    <xsd:import namespace="f8d1b9f2-fed3-4e8f-8f36-1fbf8a3a319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d1b9f2-fed3-4e8f-8f36-1fbf8a3a319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547D3B3-2CEC-47BE-8F2F-5C3164EBC5A8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A58CF72-8854-4EC4-BBD5-BF63E7EE2830}">
  <ds:schemaRefs>
    <ds:schemaRef ds:uri="95a96852-b131-4598-b7ec-a8e94bbe3ddd"/>
    <ds:schemaRef ds:uri="f8d1b9f2-fed3-4e8f-8f36-1fbf8a3a319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2029</TotalTime>
  <Words>1971</Words>
  <Application>Microsoft Office PowerPoint</Application>
  <PresentationFormat>On-screen Show (4:3)</PresentationFormat>
  <Paragraphs>182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42</vt:i4>
      </vt:variant>
    </vt:vector>
  </HeadingPairs>
  <TitlesOfParts>
    <vt:vector size="63" baseType="lpstr">
      <vt:lpstr>Arial</vt:lpstr>
      <vt:lpstr>Calibri</vt:lpstr>
      <vt:lpstr>Calibri Light</vt:lpstr>
      <vt:lpstr>Segoe UI</vt:lpstr>
      <vt:lpstr>Wingdings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PowerPoint Presentation</vt:lpstr>
      <vt:lpstr>PowerPoint Presentation</vt:lpstr>
      <vt:lpstr>Content</vt:lpstr>
      <vt:lpstr>Marriott International Inc.</vt:lpstr>
      <vt:lpstr>Marriott International Inc. (MII)</vt:lpstr>
      <vt:lpstr>MII Core Values Include</vt:lpstr>
      <vt:lpstr>Influencer Marketing (IM) and Affiliate Marketing (AM)</vt:lpstr>
      <vt:lpstr>Why IM and AM</vt:lpstr>
      <vt:lpstr>Why IM and AM</vt:lpstr>
      <vt:lpstr>Why IM and AM</vt:lpstr>
      <vt:lpstr>MII Affiliate Programme</vt:lpstr>
      <vt:lpstr>IM and AM Issues</vt:lpstr>
      <vt:lpstr>PowerPoint Presentation</vt:lpstr>
      <vt:lpstr>PowerPoint Presentation</vt:lpstr>
      <vt:lpstr>What is CSR?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Ethics in Marketing</vt:lpstr>
      <vt:lpstr>Unethical Marketing</vt:lpstr>
      <vt:lpstr>Dangers of Influencer Marketing</vt:lpstr>
      <vt:lpstr>Ethical Influencer Marketing</vt:lpstr>
      <vt:lpstr>Influencer Marketing</vt:lpstr>
      <vt:lpstr>PowerPoint Presentation</vt:lpstr>
      <vt:lpstr>Social Media Influencers</vt:lpstr>
      <vt:lpstr>Westin Hotels</vt:lpstr>
      <vt:lpstr>PowerPoint Presentation</vt:lpstr>
      <vt:lpstr>Conclusion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Lisa-Marie Bassler (1901570)</cp:lastModifiedBy>
  <cp:revision>55</cp:revision>
  <dcterms:created xsi:type="dcterms:W3CDTF">2021-03-10T12:10:47Z</dcterms:created>
  <dcterms:modified xsi:type="dcterms:W3CDTF">2022-06-28T11:19:25Z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</Properties>
</file>