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notesMasterIdLst>
    <p:notesMasterId r:id="rId19"/>
  </p:notesMasterIdLst>
  <p:sldIdLst>
    <p:sldId id="275" r:id="rId2"/>
    <p:sldId id="256" r:id="rId3"/>
    <p:sldId id="257" r:id="rId4"/>
    <p:sldId id="265" r:id="rId5"/>
    <p:sldId id="258" r:id="rId6"/>
    <p:sldId id="274" r:id="rId7"/>
    <p:sldId id="271" r:id="rId8"/>
    <p:sldId id="266" r:id="rId9"/>
    <p:sldId id="259" r:id="rId10"/>
    <p:sldId id="270" r:id="rId11"/>
    <p:sldId id="272" r:id="rId12"/>
    <p:sldId id="261" r:id="rId13"/>
    <p:sldId id="267" r:id="rId14"/>
    <p:sldId id="268" r:id="rId15"/>
    <p:sldId id="263" r:id="rId16"/>
    <p:sldId id="273" r:id="rId17"/>
    <p:sldId id="262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F90EC2-4235-4D5D-A690-5C52FF3E4DE8}" v="129" dt="2026-05-18T15:02:17.65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6350" autoAdjust="0"/>
  </p:normalViewPr>
  <p:slideViewPr>
    <p:cSldViewPr snapToGrid="0">
      <p:cViewPr varScale="1">
        <p:scale>
          <a:sx n="84" d="100"/>
          <a:sy n="84" d="100"/>
        </p:scale>
        <p:origin x="1060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F63CD8-374A-487C-9EC9-E8D638E63A58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E8DF0A-A6F2-49A5-8F6A-18D9798F77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55811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Developing a Game Prototype for the Indie Game Development Module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E8DF0A-A6F2-49A5-8F6A-18D9798F77C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95318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idea for the project was a 4-player co-op game where players would journey </a:t>
            </a:r>
            <a:r>
              <a:rPr lang="en-US" dirty="0"/>
              <a:t>through a procedurally generated cave system to gather loot and resources.</a:t>
            </a:r>
            <a:endParaRPr lang="en-GB" dirty="0"/>
          </a:p>
          <a:p>
            <a:r>
              <a:rPr lang="en-GB" dirty="0"/>
              <a:t>The loot could then be brought to a Mole Camp for credits to purchase new items and upgrades.</a:t>
            </a:r>
          </a:p>
          <a:p>
            <a:r>
              <a:rPr lang="en-GB" dirty="0"/>
              <a:t>Within the cave systems, the players would have to navigate hazards and manage their oxygen levels or risk hallucinating.</a:t>
            </a:r>
          </a:p>
          <a:p>
            <a:r>
              <a:rPr lang="en-GB" dirty="0"/>
              <a:t>This game was inspired by games like Peak and R.E.P.O, with their group-cooperation gameplay.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E8DF0A-A6F2-49A5-8F6A-18D9798F77C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55898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Before I joined the project, a Word document was created </a:t>
            </a:r>
            <a:r>
              <a:rPr lang="en-US" dirty="0"/>
              <a:t>outlining the game's features, mechanics, items, and the Unreal Engine version we would use</a:t>
            </a:r>
            <a:r>
              <a:rPr lang="en-GB" dirty="0"/>
              <a:t>. </a:t>
            </a:r>
          </a:p>
          <a:p>
            <a:r>
              <a:rPr lang="en-GB" dirty="0"/>
              <a:t>Dylan and I frequently added to this when we thought of features we’d like to add to the project. </a:t>
            </a:r>
          </a:p>
          <a:p>
            <a:r>
              <a:rPr lang="en-GB" dirty="0"/>
              <a:t>However, we never discussed these as a group, so none were implemented.</a:t>
            </a:r>
          </a:p>
          <a:p>
            <a:endParaRPr lang="en-GB" dirty="0"/>
          </a:p>
          <a:p>
            <a:r>
              <a:rPr lang="en-GB" dirty="0"/>
              <a:t>A Discord server was also set up for the group to keep in contact.</a:t>
            </a:r>
          </a:p>
          <a:p>
            <a:endParaRPr lang="en-GB" dirty="0"/>
          </a:p>
          <a:p>
            <a:r>
              <a:rPr lang="en-GB" dirty="0"/>
              <a:t>After joining, I set up a GitHub repository to store our work. However, throughout the project, I was the only one to use this.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E8DF0A-A6F2-49A5-8F6A-18D9798F77C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29910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 was tasked with creating the player attributes, replicating them across multiplayer and setting up player input.</a:t>
            </a:r>
          </a:p>
          <a:p>
            <a:r>
              <a:rPr lang="en-GB" dirty="0"/>
              <a:t>To do this, I used the Unreal Engine Gameplay Ability System.</a:t>
            </a:r>
          </a:p>
          <a:p>
            <a:r>
              <a:rPr lang="en-GB" dirty="0"/>
              <a:t>This allowed me to create an attribute set to manage player attributes, gameplay effects that could modify these values, and gameplay abilities that allowed the player to perform certain mechanics.</a:t>
            </a:r>
          </a:p>
          <a:p>
            <a:r>
              <a:rPr lang="en-GB" dirty="0"/>
              <a:t>I used multiple courses to help me implement this, such as a Udemy course and two other YouTube courses.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E8DF0A-A6F2-49A5-8F6A-18D9798F77C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894631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 created a Character Base C++ class that stores the attribute set, </a:t>
            </a:r>
            <a:r>
              <a:rPr lang="en-US" dirty="0"/>
              <a:t>the ability system, and shared functionality,</a:t>
            </a:r>
            <a:r>
              <a:rPr lang="en-GB" dirty="0"/>
              <a:t> such as handling death.</a:t>
            </a:r>
          </a:p>
          <a:p>
            <a:r>
              <a:rPr lang="en-GB" dirty="0"/>
              <a:t>This class could then be used to create child classes for the player and the enemy, which could then be used to create blueprints in Unreal Engine.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E8DF0A-A6F2-49A5-8F6A-18D9798F77C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7520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 created a custom player controller that mapped inputs to gameplay tags. </a:t>
            </a:r>
          </a:p>
          <a:p>
            <a:r>
              <a:rPr lang="en-GB" dirty="0"/>
              <a:t>This allowed me to set up a system that could be easily expanded and </a:t>
            </a:r>
            <a:r>
              <a:rPr lang="en-US" dirty="0"/>
              <a:t>allowed me to change ability mappings at runtime as we aimed to create tools a player could use</a:t>
            </a:r>
            <a:r>
              <a:rPr lang="en-GB" dirty="0"/>
              <a:t>.</a:t>
            </a:r>
          </a:p>
          <a:p>
            <a:r>
              <a:rPr lang="en-GB" dirty="0"/>
              <a:t>This system would allow the player to move these tools anywhere on their hot bar and still activate them.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E8DF0A-A6F2-49A5-8F6A-18D9798F77C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093815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player’s attribute set consisted of their Health, Stamina, and Oxygen.</a:t>
            </a:r>
          </a:p>
          <a:p>
            <a:r>
              <a:rPr lang="en-GB" dirty="0"/>
              <a:t>I also created a basic HUD to display these values to the player.</a:t>
            </a:r>
          </a:p>
          <a:p>
            <a:r>
              <a:rPr lang="en-GB" dirty="0"/>
              <a:t>The </a:t>
            </a:r>
            <a:r>
              <a:rPr lang="en-GB" dirty="0" err="1"/>
              <a:t>AttributeSet</a:t>
            </a:r>
            <a:r>
              <a:rPr lang="en-GB" dirty="0"/>
              <a:t> class also featured functions that allowed me to execute code after an effect was applied to the actor or after their attribute values were changed. </a:t>
            </a:r>
          </a:p>
          <a:p>
            <a:r>
              <a:rPr lang="en-GB" dirty="0"/>
              <a:t>This helped me </a:t>
            </a:r>
            <a:r>
              <a:rPr lang="en-US" dirty="0"/>
              <a:t>clamp the attribute values and apply further effects, such as hallucinations</a:t>
            </a:r>
            <a:r>
              <a:rPr lang="en-GB" dirty="0"/>
              <a:t> and death functionality.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E8DF0A-A6F2-49A5-8F6A-18D9798F77C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31957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Gameplay Effects can be used </a:t>
            </a:r>
            <a:r>
              <a:rPr lang="en-US" dirty="0"/>
              <a:t>to modify attribute values, apply gameplay tags, and trigger</a:t>
            </a:r>
            <a:r>
              <a:rPr lang="en-GB" dirty="0"/>
              <a:t> events.</a:t>
            </a:r>
          </a:p>
          <a:p>
            <a:r>
              <a:rPr lang="en-GB" dirty="0"/>
              <a:t>Every gameplay effect has a duration policy that controls how long it lasts; it is either instant, over a certain duration, or infinite.</a:t>
            </a:r>
          </a:p>
          <a:p>
            <a:r>
              <a:rPr lang="en-GB" dirty="0"/>
              <a:t>I created an effect actor that could </a:t>
            </a:r>
            <a:r>
              <a:rPr lang="en-US" dirty="0"/>
              <a:t>trigger various effects on actor overlap, such as adding or</a:t>
            </a:r>
            <a:r>
              <a:rPr lang="en-GB" dirty="0"/>
              <a:t> removing health and could be easily customised.</a:t>
            </a:r>
          </a:p>
          <a:p>
            <a:r>
              <a:rPr lang="en-GB" dirty="0"/>
              <a:t>Using </a:t>
            </a:r>
            <a:r>
              <a:rPr lang="en-GB" dirty="0" err="1"/>
              <a:t>GameplayTags</a:t>
            </a:r>
            <a:r>
              <a:rPr lang="en-GB" dirty="0"/>
              <a:t> and </a:t>
            </a:r>
            <a:r>
              <a:rPr lang="en-GB" dirty="0" err="1"/>
              <a:t>GameplayEffects</a:t>
            </a:r>
            <a:r>
              <a:rPr lang="en-GB" dirty="0"/>
              <a:t>, the gas area actor removes health unless the player is using the oxygen mask ability.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E8DF0A-A6F2-49A5-8F6A-18D9798F77C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57647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Curve tables could also be applied to these effects to scale their magnitude with their level.</a:t>
            </a:r>
          </a:p>
          <a:p>
            <a:r>
              <a:rPr lang="en-GB" dirty="0"/>
              <a:t>This allowed me to place multiple effect actors that could have different magnitudes without changing any code or blueprints.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E8DF0A-A6F2-49A5-8F6A-18D9798F77C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515194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To handle player death, I used a meta-attribute called incoming damage to reduce health. This would be run in the </a:t>
            </a:r>
            <a:r>
              <a:rPr lang="en-GB" dirty="0" err="1"/>
              <a:t>PostGameplayEffectExecute</a:t>
            </a:r>
            <a:r>
              <a:rPr lang="en-GB" dirty="0"/>
              <a:t> function.</a:t>
            </a:r>
          </a:p>
          <a:p>
            <a:r>
              <a:rPr lang="en-GB" dirty="0"/>
              <a:t>If health hit 0, it would trigger a function on the player that would ragdoll the character and replicate this effect to connected clients.</a:t>
            </a:r>
          </a:p>
          <a:p>
            <a:r>
              <a:rPr lang="en-GB" dirty="0"/>
              <a:t>Using a base character class also allows me to share this functionality for other entities like enemies or NPCs.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E8DF0A-A6F2-49A5-8F6A-18D9798F77C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811725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jump ability allows the player to jump into the air at the cost of stamina. </a:t>
            </a:r>
          </a:p>
          <a:p>
            <a:r>
              <a:rPr lang="en-GB" dirty="0"/>
              <a:t>It uses the jump functionality already present for the Unreal Engine base character, but adds a cost and prevents the player from using the ability again while they are in the air.</a:t>
            </a:r>
          </a:p>
          <a:p>
            <a:r>
              <a:rPr lang="en-GB" dirty="0"/>
              <a:t>If the player has no available stamina, they cannot jump.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E8DF0A-A6F2-49A5-8F6A-18D9798F77C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36386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sprint ability increases the speed of the player as long as they have stamina. </a:t>
            </a:r>
          </a:p>
          <a:p>
            <a:r>
              <a:rPr lang="en-GB" dirty="0"/>
              <a:t>If they run out of stamina while sprinting, the ability stops, and they cannot regain stamina for a couple of seconds.</a:t>
            </a:r>
          </a:p>
          <a:p>
            <a:r>
              <a:rPr lang="en-GB" dirty="0"/>
              <a:t>The ability uses a mixture of blueprints and C++ to check the character’s movement, increase their speed, and return their speed to normal.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E8DF0A-A6F2-49A5-8F6A-18D9798F77C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723235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O2 mask ability </a:t>
            </a:r>
            <a:r>
              <a:rPr lang="en-US" dirty="0"/>
              <a:t>prevents the player from taking damage in</a:t>
            </a:r>
            <a:r>
              <a:rPr lang="en-GB" dirty="0"/>
              <a:t> gas areas at the cost of their oxygen attribute.</a:t>
            </a:r>
          </a:p>
          <a:p>
            <a:r>
              <a:rPr lang="en-GB" dirty="0"/>
              <a:t>If the oxygen gets too low</a:t>
            </a:r>
            <a:r>
              <a:rPr lang="en-US" dirty="0"/>
              <a:t>, the player can experience hallucinations, which are abilities</a:t>
            </a:r>
            <a:r>
              <a:rPr lang="en-GB" dirty="0"/>
              <a:t> that are triggered by </a:t>
            </a:r>
            <a:r>
              <a:rPr lang="en-GB" dirty="0" err="1"/>
              <a:t>GameplayTags</a:t>
            </a:r>
            <a:r>
              <a:rPr lang="en-GB" dirty="0"/>
              <a:t> being applied to the player.</a:t>
            </a:r>
          </a:p>
          <a:p>
            <a:r>
              <a:rPr lang="en-GB" dirty="0"/>
              <a:t>I created some test hallucinations, including</a:t>
            </a:r>
            <a:r>
              <a:rPr lang="en-US" dirty="0"/>
              <a:t> hearing footsteps at random, the screen darkening, and the player being</a:t>
            </a:r>
            <a:r>
              <a:rPr lang="en-GB" dirty="0"/>
              <a:t> slowed.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E8DF0A-A6F2-49A5-8F6A-18D9798F77C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006072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my opinion, the group didn’t work very well as a team. </a:t>
            </a:r>
          </a:p>
          <a:p>
            <a:r>
              <a:rPr lang="en-GB" dirty="0"/>
              <a:t>We didn’t keep in </a:t>
            </a:r>
            <a:r>
              <a:rPr lang="en-US" dirty="0"/>
              <a:t>regular contact and didn’t really share our progress with each other</a:t>
            </a:r>
            <a:r>
              <a:rPr lang="en-GB" dirty="0"/>
              <a:t>.</a:t>
            </a:r>
          </a:p>
          <a:p>
            <a:r>
              <a:rPr lang="en-GB" dirty="0"/>
              <a:t>This led to everyone working mostly </a:t>
            </a:r>
            <a:r>
              <a:rPr lang="en-US" dirty="0"/>
              <a:t>independently on their own parts of the project and not knowing the group’s overall progress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I was the only one who uploaded their work to the GitHub repository, which led to issues when we tried to combine our work. </a:t>
            </a:r>
          </a:p>
          <a:p>
            <a:r>
              <a:rPr lang="en-GB" dirty="0"/>
              <a:t>Files kept getting corrupted when trying to send and download them.</a:t>
            </a:r>
          </a:p>
          <a:p>
            <a:endParaRPr lang="en-GB" dirty="0"/>
          </a:p>
          <a:p>
            <a:r>
              <a:rPr lang="en-GB" dirty="0"/>
              <a:t>Because developers and designers did not stay in contact</a:t>
            </a:r>
            <a:r>
              <a:rPr lang="en-US" dirty="0"/>
              <a:t>, only 2 assets were created for the items. </a:t>
            </a:r>
          </a:p>
          <a:p>
            <a:r>
              <a:rPr lang="en-US" dirty="0"/>
              <a:t>The player model couldn’t be remapped to the Unreal Engine mannequin animations due to some conflicts with the skeleton,</a:t>
            </a:r>
            <a:r>
              <a:rPr lang="en-GB" dirty="0"/>
              <a:t> and no custom animations for the model were created to replace the Unreal Engine ones as the model was only given to me two days before the deadline.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E8DF0A-A6F2-49A5-8F6A-18D9798F77C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463087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To improve this would should have had a weekly meeting where we share our progress, so that everyone could know how the project was progressing</a:t>
            </a:r>
          </a:p>
          <a:p>
            <a:r>
              <a:rPr lang="en-GB" dirty="0"/>
              <a:t>We should have utilised the shared document </a:t>
            </a:r>
            <a:r>
              <a:rPr lang="en-US" dirty="0"/>
              <a:t>more effectively to track which assets were needed and who was working on which</a:t>
            </a:r>
            <a:r>
              <a:rPr lang="en-GB" dirty="0"/>
              <a:t> part of the project.</a:t>
            </a:r>
          </a:p>
          <a:p>
            <a:r>
              <a:rPr lang="en-GB" dirty="0"/>
              <a:t>Some progress-tracking software, such as Jira, could also have been used to provide a better overview of ongoing and completed work.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E8DF0A-A6F2-49A5-8F6A-18D9798F77C8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05517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Here are the references I used.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E8DF0A-A6F2-49A5-8F6A-18D9798F77C8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25813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tx2">
                  <a:lumMod val="5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5D12F132-579F-45F8-A235-271EB754C5F3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157FBA3A-E791-4E20-A397-7DE7805FB0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30976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2F132-579F-45F8-A235-271EB754C5F3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FBA3A-E791-4E20-A397-7DE7805FB0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9403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2F132-579F-45F8-A235-271EB754C5F3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FBA3A-E791-4E20-A397-7DE7805FB0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6793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2F132-579F-45F8-A235-271EB754C5F3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FBA3A-E791-4E20-A397-7DE7805FB0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0230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2F132-579F-45F8-A235-271EB754C5F3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FBA3A-E791-4E20-A397-7DE7805FB0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22519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2F132-579F-45F8-A235-271EB754C5F3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FBA3A-E791-4E20-A397-7DE7805FB0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0369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2F132-579F-45F8-A235-271EB754C5F3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FBA3A-E791-4E20-A397-7DE7805FB0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10844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2F132-579F-45F8-A235-271EB754C5F3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FBA3A-E791-4E20-A397-7DE7805FB0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5880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2F132-579F-45F8-A235-271EB754C5F3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FBA3A-E791-4E20-A397-7DE7805FB0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93179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2F132-579F-45F8-A235-271EB754C5F3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FBA3A-E791-4E20-A397-7DE7805FB0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78130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2F132-579F-45F8-A235-271EB754C5F3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FBA3A-E791-4E20-A397-7DE7805FB0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48160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2F132-579F-45F8-A235-271EB754C5F3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FBA3A-E791-4E20-A397-7DE7805FB0E2}" type="slidenum">
              <a:rPr lang="en-GB" smtClean="0"/>
              <a:t>‹#›</a:t>
            </a:fld>
            <a:endParaRPr lang="en-GB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11885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2F132-579F-45F8-A235-271EB754C5F3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FBA3A-E791-4E20-A397-7DE7805FB0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58616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2F132-579F-45F8-A235-271EB754C5F3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FBA3A-E791-4E20-A397-7DE7805FB0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7364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2F132-579F-45F8-A235-271EB754C5F3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FBA3A-E791-4E20-A397-7DE7805FB0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6485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2F132-579F-45F8-A235-271EB754C5F3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FBA3A-E791-4E20-A397-7DE7805FB0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57394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2F132-579F-45F8-A235-271EB754C5F3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FBA3A-E791-4E20-A397-7DE7805FB0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30494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  <a:gradFill flip="none" rotWithShape="1">
            <a:gsLst>
              <a:gs pos="0">
                <a:schemeClr val="tx2"/>
              </a:gs>
              <a:gs pos="100000">
                <a:schemeClr val="tx2">
                  <a:lumMod val="50000"/>
                </a:schemeClr>
              </a:gs>
            </a:gsLst>
            <a:lin ang="5400000" scaled="0"/>
            <a:tileRect/>
          </a:gradFill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pFill/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pFill/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12F132-579F-45F8-A235-271EB754C5F3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7FBA3A-E791-4E20-A397-7DE7805FB0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655565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6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3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1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3.png"/><Relationship Id="rId5" Type="http://schemas.openxmlformats.org/officeDocument/2006/relationships/image" Target="../media/image12.png"/><Relationship Id="rId4" Type="http://schemas.openxmlformats.org/officeDocument/2006/relationships/notesSlide" Target="../notesSlides/notesSlide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5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notesSlide" Target="../notesSlides/notesSlide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8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notesSlide" Target="../notesSlides/notesSlide7.xml"/><Relationship Id="rId9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2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notesSlide" Target="../notesSlides/notesSlide8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5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notesSlide" Target="../notesSlides/notesSlide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notesSlide" Target="../notesSlides/notesSlide10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0.pn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notesSlide" Target="../notesSlides/notesSlide11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3.pn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10" Type="http://schemas.openxmlformats.org/officeDocument/2006/relationships/image" Target="../media/image3.png"/><Relationship Id="rId4" Type="http://schemas.openxmlformats.org/officeDocument/2006/relationships/notesSlide" Target="../notesSlides/notesSlide12.xml"/><Relationship Id="rId9" Type="http://schemas.openxmlformats.org/officeDocument/2006/relationships/image" Target="../media/image35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8.png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notesSlide" Target="../notesSlides/notesSlide13.xml"/><Relationship Id="rId9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2.png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41.png"/><Relationship Id="rId5" Type="http://schemas.openxmlformats.org/officeDocument/2006/relationships/image" Target="../media/image40.png"/><Relationship Id="rId4" Type="http://schemas.openxmlformats.org/officeDocument/2006/relationships/notesSlide" Target="../notesSlides/notesSlide1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4768896-E860-E7B5-C102-4FC66F88BA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87804" y="1770063"/>
            <a:ext cx="9699626" cy="2387600"/>
          </a:xfrm>
        </p:spPr>
        <p:txBody>
          <a:bodyPr/>
          <a:lstStyle/>
          <a:p>
            <a:pPr algn="ctr"/>
            <a:r>
              <a:rPr lang="en-GB" dirty="0"/>
              <a:t>YouTube Video Link</a:t>
            </a:r>
            <a:br>
              <a:rPr lang="en-GB" dirty="0"/>
            </a:br>
            <a:r>
              <a:rPr lang="en-GB" dirty="0"/>
              <a:t>https://youtu.be/8WC08RY3Aj4</a:t>
            </a:r>
          </a:p>
        </p:txBody>
      </p:sp>
    </p:spTree>
    <p:extLst>
      <p:ext uri="{BB962C8B-B14F-4D97-AF65-F5344CB8AC3E}">
        <p14:creationId xmlns:p14="http://schemas.microsoft.com/office/powerpoint/2010/main" val="42518503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843D93-681E-54FA-E0FE-A645FC72DD9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Game Prototype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B64A23-A144-8FF1-965C-6082D57947E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Indie Game Development</a:t>
            </a:r>
          </a:p>
          <a:p>
            <a:r>
              <a:rPr lang="en-GB" dirty="0"/>
              <a:t>William Foot (2405192)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009FC064-D7F9-992D-E905-B7B655F2EA1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75332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56"/>
    </mc:Choice>
    <mc:Fallback xmlns="">
      <p:transition spd="slow" advTm="63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1754B-2725-CEE2-508E-74BA8BDF48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Idea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CEC46B-583F-0AC4-DEDD-8554C2D5AE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2249487"/>
            <a:ext cx="4731614" cy="3541714"/>
          </a:xfrm>
        </p:spPr>
        <p:txBody>
          <a:bodyPr/>
          <a:lstStyle/>
          <a:p>
            <a:r>
              <a:rPr lang="en-GB" dirty="0"/>
              <a:t>4 Player Co-op</a:t>
            </a:r>
          </a:p>
          <a:p>
            <a:r>
              <a:rPr lang="en-GB" dirty="0"/>
              <a:t>Cave Diving</a:t>
            </a:r>
          </a:p>
          <a:p>
            <a:r>
              <a:rPr lang="en-GB" dirty="0"/>
              <a:t>Procedurally Generated Cave System</a:t>
            </a:r>
          </a:p>
          <a:p>
            <a:r>
              <a:rPr lang="en-GB" dirty="0"/>
              <a:t>Inspired by Peak and R.E.P.O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E6344160-D12E-2041-BC84-AA0F0299EB44}"/>
              </a:ext>
            </a:extLst>
          </p:cNvPr>
          <p:cNvGrpSpPr/>
          <p:nvPr/>
        </p:nvGrpSpPr>
        <p:grpSpPr>
          <a:xfrm>
            <a:off x="5289765" y="2927946"/>
            <a:ext cx="3394255" cy="2208919"/>
            <a:chOff x="5784949" y="2605337"/>
            <a:chExt cx="3394255" cy="2208919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6E7DAE5E-8BEA-C456-BF70-F9B31683EB1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84949" y="2605337"/>
              <a:ext cx="3394255" cy="1909268"/>
            </a:xfrm>
            <a:prstGeom prst="rect">
              <a:avLst/>
            </a:prstGeom>
          </p:spPr>
        </p:pic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0791C3E8-BE9E-93A6-E3F5-538CEB760B82}"/>
                </a:ext>
              </a:extLst>
            </p:cNvPr>
            <p:cNvSpPr txBox="1"/>
            <p:nvPr/>
          </p:nvSpPr>
          <p:spPr>
            <a:xfrm>
              <a:off x="5784949" y="4506479"/>
              <a:ext cx="3394254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>
                  <a:solidFill>
                    <a:schemeClr val="tx1">
                      <a:lumMod val="75000"/>
                    </a:schemeClr>
                  </a:solidFill>
                </a:rPr>
                <a:t>R.E.P.O gameplay screenshot [1]</a:t>
              </a: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3A9440B9-8BE6-9208-5261-C6BDD581FCCB}"/>
              </a:ext>
            </a:extLst>
          </p:cNvPr>
          <p:cNvGrpSpPr/>
          <p:nvPr/>
        </p:nvGrpSpPr>
        <p:grpSpPr>
          <a:xfrm>
            <a:off x="8791970" y="2954951"/>
            <a:ext cx="3115854" cy="2069230"/>
            <a:chOff x="8571403" y="4486815"/>
            <a:chExt cx="3115854" cy="2069230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64726E25-EE74-2B58-0287-FEF631575BCF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571404" y="4486815"/>
              <a:ext cx="3115853" cy="1752667"/>
            </a:xfrm>
            <a:prstGeom prst="rect">
              <a:avLst/>
            </a:prstGeom>
          </p:spPr>
        </p:pic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DAA2A5FC-8376-1F38-E5DD-527CA786D8BD}"/>
                </a:ext>
              </a:extLst>
            </p:cNvPr>
            <p:cNvSpPr txBox="1"/>
            <p:nvPr/>
          </p:nvSpPr>
          <p:spPr>
            <a:xfrm>
              <a:off x="8571403" y="6248268"/>
              <a:ext cx="3115853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>
                  <a:solidFill>
                    <a:schemeClr val="tx1">
                      <a:lumMod val="75000"/>
                    </a:schemeClr>
                  </a:solidFill>
                </a:rPr>
                <a:t>Peak gameplay screenshot [2]</a:t>
              </a: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70DDAC1-2B91-76C6-099C-9A51DF10477F}"/>
              </a:ext>
            </a:extLst>
          </p:cNvPr>
          <p:cNvGrpSpPr/>
          <p:nvPr/>
        </p:nvGrpSpPr>
        <p:grpSpPr>
          <a:xfrm>
            <a:off x="5784948" y="480522"/>
            <a:ext cx="6014047" cy="2262083"/>
            <a:chOff x="5784948" y="480522"/>
            <a:chExt cx="6014047" cy="2262083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13F48D92-21C2-CC69-816A-F8146FE9503D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84949" y="480522"/>
              <a:ext cx="6014046" cy="1958369"/>
            </a:xfrm>
            <a:prstGeom prst="rect">
              <a:avLst/>
            </a:prstGeom>
          </p:spPr>
        </p:pic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F955814A-E280-80A0-22D3-8DA582627799}"/>
                </a:ext>
              </a:extLst>
            </p:cNvPr>
            <p:cNvSpPr txBox="1"/>
            <p:nvPr/>
          </p:nvSpPr>
          <p:spPr>
            <a:xfrm>
              <a:off x="5784948" y="2434828"/>
              <a:ext cx="6014045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>
                  <a:solidFill>
                    <a:schemeClr val="tx1">
                      <a:lumMod val="75000"/>
                    </a:schemeClr>
                  </a:solidFill>
                </a:rPr>
                <a:t>Logo design, created by Harley</a:t>
              </a:r>
            </a:p>
          </p:txBody>
        </p:sp>
      </p:grp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2915FD31-7E1D-C921-1C43-795085927D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81284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612"/>
    </mc:Choice>
    <mc:Fallback xmlns="">
      <p:transition spd="slow" advTm="316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95ED48-950D-26F6-371E-3C297FA42E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Resources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F4CDA482-B68F-129E-6FED-93D7AB440973}"/>
              </a:ext>
            </a:extLst>
          </p:cNvPr>
          <p:cNvGrpSpPr/>
          <p:nvPr/>
        </p:nvGrpSpPr>
        <p:grpSpPr>
          <a:xfrm>
            <a:off x="642670" y="1997363"/>
            <a:ext cx="5531811" cy="3188430"/>
            <a:chOff x="128320" y="2784763"/>
            <a:chExt cx="5531811" cy="3188430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A9D606A7-5D7D-E92D-09EA-CA89565A6F32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28321" y="2784763"/>
              <a:ext cx="5531810" cy="2888673"/>
            </a:xfrm>
            <a:prstGeom prst="rect">
              <a:avLst/>
            </a:prstGeom>
          </p:spPr>
        </p:pic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07E4D658-3836-A479-3A7B-8DDF0F408B1C}"/>
                </a:ext>
              </a:extLst>
            </p:cNvPr>
            <p:cNvSpPr txBox="1"/>
            <p:nvPr/>
          </p:nvSpPr>
          <p:spPr>
            <a:xfrm>
              <a:off x="128320" y="5665416"/>
              <a:ext cx="5531809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>
                  <a:solidFill>
                    <a:schemeClr val="tx1">
                      <a:lumMod val="75000"/>
                    </a:schemeClr>
                  </a:solidFill>
                </a:rPr>
                <a:t>The contents page of the shared Word Document</a:t>
              </a: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CD4B1B2-38B1-20FE-3BF5-3266C57F0855}"/>
              </a:ext>
            </a:extLst>
          </p:cNvPr>
          <p:cNvGrpSpPr/>
          <p:nvPr/>
        </p:nvGrpSpPr>
        <p:grpSpPr>
          <a:xfrm>
            <a:off x="6307859" y="1997363"/>
            <a:ext cx="5466215" cy="3188430"/>
            <a:chOff x="6428509" y="2784763"/>
            <a:chExt cx="5466215" cy="3188430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0F1BA6BB-FAD6-2056-797D-91C6688B3BF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6428509" y="2784763"/>
              <a:ext cx="5466215" cy="2888673"/>
            </a:xfrm>
            <a:prstGeom prst="rect">
              <a:avLst/>
            </a:prstGeom>
          </p:spPr>
        </p:pic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29E93FCB-68DF-F53E-BE02-63FA56AB4455}"/>
                </a:ext>
              </a:extLst>
            </p:cNvPr>
            <p:cNvSpPr txBox="1"/>
            <p:nvPr/>
          </p:nvSpPr>
          <p:spPr>
            <a:xfrm>
              <a:off x="6428509" y="5665416"/>
              <a:ext cx="5466215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>
                  <a:solidFill>
                    <a:schemeClr val="tx1">
                      <a:lumMod val="75000"/>
                    </a:schemeClr>
                  </a:solidFill>
                </a:rPr>
                <a:t>The GitHub repository for our project</a:t>
              </a:r>
            </a:p>
          </p:txBody>
        </p:sp>
      </p:grpSp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4B621CCF-A333-C5BD-6332-DD5D5718786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989884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603"/>
    </mc:Choice>
    <mc:Fallback xmlns="">
      <p:transition spd="slow" advTm="396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67AAA9-3449-5D43-20CC-63C79A4918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5868987" cy="1478570"/>
          </a:xfrm>
        </p:spPr>
        <p:txBody>
          <a:bodyPr/>
          <a:lstStyle/>
          <a:p>
            <a:r>
              <a:rPr lang="en-GB" dirty="0"/>
              <a:t>Player Attributes and Abilities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2182E3-9CD6-7F22-9DB9-AEC3DB2CFB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2249487"/>
            <a:ext cx="5868988" cy="3541714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Used for Role-Playing, Action-Adventure, and Multiplayer Online Battle Arena Games [3]</a:t>
            </a:r>
          </a:p>
          <a:p>
            <a:pPr marL="0" indent="0">
              <a:buNone/>
            </a:pPr>
            <a:r>
              <a:rPr lang="en-GB" dirty="0"/>
              <a:t>Features:</a:t>
            </a:r>
          </a:p>
          <a:p>
            <a:r>
              <a:rPr lang="en-GB" dirty="0"/>
              <a:t>Attributes and Attribute Sets</a:t>
            </a:r>
          </a:p>
          <a:p>
            <a:r>
              <a:rPr lang="en-GB" dirty="0"/>
              <a:t>Gameplay Effects</a:t>
            </a:r>
          </a:p>
          <a:p>
            <a:r>
              <a:rPr lang="en-GB" dirty="0"/>
              <a:t>Gameplay Abilities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28F6FD28-E71E-6242-65CC-6EB804751C2E}"/>
              </a:ext>
            </a:extLst>
          </p:cNvPr>
          <p:cNvGrpSpPr/>
          <p:nvPr/>
        </p:nvGrpSpPr>
        <p:grpSpPr>
          <a:xfrm>
            <a:off x="7800110" y="492076"/>
            <a:ext cx="3897587" cy="1786347"/>
            <a:chOff x="7010401" y="1815186"/>
            <a:chExt cx="3897587" cy="1786347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48325C4D-2981-D947-BA4B-55E6023D257C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7010401" y="1815186"/>
              <a:ext cx="3897586" cy="1486912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49EFB42D-AC18-F4C9-C631-02AF03753EE7}"/>
                </a:ext>
              </a:extLst>
            </p:cNvPr>
            <p:cNvSpPr txBox="1"/>
            <p:nvPr/>
          </p:nvSpPr>
          <p:spPr>
            <a:xfrm>
              <a:off x="7010402" y="3293756"/>
              <a:ext cx="3897586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>
                  <a:solidFill>
                    <a:schemeClr val="tx1">
                      <a:lumMod val="75000"/>
                    </a:schemeClr>
                  </a:solidFill>
                </a:rPr>
                <a:t>Udemy Course by Stephen Ulibarri [4]</a:t>
              </a: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E3781929-743A-D167-D72D-FA84AA5410C3}"/>
              </a:ext>
            </a:extLst>
          </p:cNvPr>
          <p:cNvGrpSpPr/>
          <p:nvPr/>
        </p:nvGrpSpPr>
        <p:grpSpPr>
          <a:xfrm>
            <a:off x="6828033" y="2486654"/>
            <a:ext cx="2187316" cy="3067379"/>
            <a:chOff x="9663545" y="2797905"/>
            <a:chExt cx="2187316" cy="3067379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E0C439E9-621C-9620-2922-09B4AFF2AFFA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9663545" y="2797905"/>
              <a:ext cx="2187316" cy="2544159"/>
            </a:xfrm>
            <a:prstGeom prst="rect">
              <a:avLst/>
            </a:prstGeom>
          </p:spPr>
        </p:pic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EE42BDDD-EF19-72D4-00B7-3A822CDE644D}"/>
                </a:ext>
              </a:extLst>
            </p:cNvPr>
            <p:cNvSpPr txBox="1"/>
            <p:nvPr/>
          </p:nvSpPr>
          <p:spPr>
            <a:xfrm>
              <a:off x="9663545" y="5342064"/>
              <a:ext cx="218731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>
                  <a:solidFill>
                    <a:schemeClr val="tx1">
                      <a:lumMod val="75000"/>
                    </a:schemeClr>
                  </a:solidFill>
                </a:rPr>
                <a:t>YouTube Tutorial Series by </a:t>
              </a:r>
              <a:r>
                <a:rPr lang="en-GB" sz="1400" dirty="0" err="1">
                  <a:solidFill>
                    <a:schemeClr val="tx1">
                      <a:lumMod val="75000"/>
                    </a:schemeClr>
                  </a:solidFill>
                </a:rPr>
                <a:t>RelaxAndUnreal</a:t>
              </a:r>
              <a:r>
                <a:rPr lang="en-GB" sz="1400" dirty="0">
                  <a:solidFill>
                    <a:schemeClr val="tx1">
                      <a:lumMod val="75000"/>
                    </a:schemeClr>
                  </a:solidFill>
                </a:rPr>
                <a:t> [5]</a:t>
              </a: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C40D7E8C-6288-1F3D-5C11-C5E2BA36E710}"/>
              </a:ext>
            </a:extLst>
          </p:cNvPr>
          <p:cNvGrpSpPr/>
          <p:nvPr/>
        </p:nvGrpSpPr>
        <p:grpSpPr>
          <a:xfrm>
            <a:off x="9352368" y="2486654"/>
            <a:ext cx="2345328" cy="3117183"/>
            <a:chOff x="9363078" y="2641879"/>
            <a:chExt cx="2345328" cy="3117183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E88F79DF-3DA4-4B63-E0CC-0190D71544A6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9363078" y="2641879"/>
              <a:ext cx="2345328" cy="2569061"/>
            </a:xfrm>
            <a:prstGeom prst="rect">
              <a:avLst/>
            </a:prstGeom>
          </p:spPr>
        </p:pic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0F452174-AD10-B2D7-E985-F3F5626AD49B}"/>
                </a:ext>
              </a:extLst>
            </p:cNvPr>
            <p:cNvSpPr txBox="1"/>
            <p:nvPr/>
          </p:nvSpPr>
          <p:spPr>
            <a:xfrm>
              <a:off x="9363078" y="5235842"/>
              <a:ext cx="233461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>
                  <a:solidFill>
                    <a:schemeClr val="tx1">
                      <a:lumMod val="75000"/>
                    </a:schemeClr>
                  </a:solidFill>
                </a:rPr>
                <a:t>YouTube Tutorial Series by Ali </a:t>
              </a:r>
              <a:r>
                <a:rPr lang="en-GB" sz="1400" dirty="0" err="1">
                  <a:solidFill>
                    <a:schemeClr val="tx1">
                      <a:lumMod val="75000"/>
                    </a:schemeClr>
                  </a:solidFill>
                </a:rPr>
                <a:t>Elzoheiry</a:t>
              </a:r>
              <a:r>
                <a:rPr lang="en-GB" sz="1400" dirty="0">
                  <a:solidFill>
                    <a:schemeClr val="tx1">
                      <a:lumMod val="75000"/>
                    </a:schemeClr>
                  </a:solidFill>
                </a:rPr>
                <a:t> [6]</a:t>
              </a:r>
            </a:p>
          </p:txBody>
        </p:sp>
      </p:grp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FA54B73A-CFBC-E6EF-2F68-501A49E81B7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056242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552"/>
    </mc:Choice>
    <mc:Fallback xmlns="">
      <p:transition spd="slow" advTm="345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3BA22A-17D6-BF0E-7FB4-4F38D059F4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Character Base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9144E5-EE95-56AE-948C-55A2482C31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2255837"/>
            <a:ext cx="4198937" cy="3541714"/>
          </a:xfrm>
        </p:spPr>
        <p:txBody>
          <a:bodyPr/>
          <a:lstStyle/>
          <a:p>
            <a:r>
              <a:rPr lang="en-GB" dirty="0"/>
              <a:t>Stores the </a:t>
            </a:r>
            <a:r>
              <a:rPr lang="en-GB" dirty="0" err="1"/>
              <a:t>AttributeSet</a:t>
            </a:r>
            <a:r>
              <a:rPr lang="en-GB" dirty="0"/>
              <a:t> and </a:t>
            </a:r>
            <a:r>
              <a:rPr lang="en-GB" dirty="0" err="1"/>
              <a:t>AbilitySystem</a:t>
            </a:r>
            <a:endParaRPr lang="en-GB" dirty="0"/>
          </a:p>
          <a:p>
            <a:r>
              <a:rPr lang="en-GB" dirty="0"/>
              <a:t>Used to create child classes</a:t>
            </a:r>
          </a:p>
          <a:p>
            <a:r>
              <a:rPr lang="en-GB" dirty="0"/>
              <a:t>Base for blueprints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7130B24-307D-E8A0-666F-66EEEF83B449}"/>
              </a:ext>
            </a:extLst>
          </p:cNvPr>
          <p:cNvGrpSpPr/>
          <p:nvPr/>
        </p:nvGrpSpPr>
        <p:grpSpPr>
          <a:xfrm>
            <a:off x="5035550" y="1160503"/>
            <a:ext cx="7035800" cy="3738866"/>
            <a:chOff x="5022850" y="277853"/>
            <a:chExt cx="7035800" cy="3738866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75EE6424-97E5-D119-BC86-A1094EA2C6DB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5022850" y="277853"/>
              <a:ext cx="7035800" cy="3431089"/>
            </a:xfrm>
            <a:prstGeom prst="rect">
              <a:avLst/>
            </a:prstGeom>
          </p:spPr>
        </p:pic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03C9FCF0-0585-1C77-0786-E83FBF62EEF4}"/>
                </a:ext>
              </a:extLst>
            </p:cNvPr>
            <p:cNvSpPr txBox="1"/>
            <p:nvPr/>
          </p:nvSpPr>
          <p:spPr>
            <a:xfrm>
              <a:off x="5022850" y="3708942"/>
              <a:ext cx="703580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>
                  <a:solidFill>
                    <a:schemeClr val="tx1">
                      <a:lumMod val="75000"/>
                    </a:schemeClr>
                  </a:solidFill>
                </a:rPr>
                <a:t>The </a:t>
              </a:r>
              <a:r>
                <a:rPr lang="en-GB" sz="1400" dirty="0" err="1">
                  <a:solidFill>
                    <a:schemeClr val="tx1">
                      <a:lumMod val="75000"/>
                    </a:schemeClr>
                  </a:solidFill>
                </a:rPr>
                <a:t>PlayerCharacter</a:t>
              </a:r>
              <a:r>
                <a:rPr lang="en-GB" sz="1400" dirty="0">
                  <a:solidFill>
                    <a:schemeClr val="tx1">
                      <a:lumMod val="75000"/>
                    </a:schemeClr>
                  </a:solidFill>
                </a:rPr>
                <a:t> blueprint that hold the attributes and abilities of the player</a:t>
              </a:r>
            </a:p>
          </p:txBody>
        </p:sp>
      </p:grp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A6E277CD-8A2A-C5FD-1831-4E2CA7BC53A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081053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792"/>
    </mc:Choice>
    <mc:Fallback xmlns="">
      <p:transition spd="slow" advTm="217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5B55B3-1D52-4641-EE49-DC1586E0B0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Player Input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C981C990-45AC-1D46-9853-3FB40F6EFCB4}"/>
              </a:ext>
            </a:extLst>
          </p:cNvPr>
          <p:cNvGrpSpPr/>
          <p:nvPr/>
        </p:nvGrpSpPr>
        <p:grpSpPr>
          <a:xfrm>
            <a:off x="677627" y="2665811"/>
            <a:ext cx="5486635" cy="1786347"/>
            <a:chOff x="607777" y="1947153"/>
            <a:chExt cx="5486635" cy="1786347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AE9EA9E2-F3B8-73EC-1621-7A4564AC71A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07777" y="1947153"/>
              <a:ext cx="5486635" cy="1481847"/>
            </a:xfrm>
            <a:prstGeom prst="rect">
              <a:avLst/>
            </a:prstGeom>
          </p:spPr>
        </p:pic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A2163995-4852-6D29-1262-0AC3B3CD96FE}"/>
                </a:ext>
              </a:extLst>
            </p:cNvPr>
            <p:cNvSpPr txBox="1"/>
            <p:nvPr/>
          </p:nvSpPr>
          <p:spPr>
            <a:xfrm>
              <a:off x="607777" y="3425723"/>
              <a:ext cx="5486634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>
                  <a:solidFill>
                    <a:schemeClr val="tx1">
                      <a:lumMod val="75000"/>
                    </a:schemeClr>
                  </a:solidFill>
                </a:rPr>
                <a:t>The custom player controller</a:t>
              </a: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4F2FF3D3-C4BB-FB62-61CE-E44237D8F087}"/>
              </a:ext>
            </a:extLst>
          </p:cNvPr>
          <p:cNvGrpSpPr/>
          <p:nvPr/>
        </p:nvGrpSpPr>
        <p:grpSpPr>
          <a:xfrm>
            <a:off x="6354762" y="618518"/>
            <a:ext cx="5226285" cy="2506752"/>
            <a:chOff x="6354762" y="618518"/>
            <a:chExt cx="5226285" cy="2506752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672EFCB9-1D50-7BB3-5A48-F7FB82680502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6354762" y="618518"/>
              <a:ext cx="5226285" cy="2203024"/>
            </a:xfrm>
            <a:prstGeom prst="rect">
              <a:avLst/>
            </a:prstGeom>
          </p:spPr>
        </p:pic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5930B9DF-AEA9-7C66-DCEE-4891C0000986}"/>
                </a:ext>
              </a:extLst>
            </p:cNvPr>
            <p:cNvSpPr txBox="1"/>
            <p:nvPr/>
          </p:nvSpPr>
          <p:spPr>
            <a:xfrm>
              <a:off x="6354762" y="2817493"/>
              <a:ext cx="5226285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>
                  <a:solidFill>
                    <a:schemeClr val="tx1">
                      <a:lumMod val="75000"/>
                    </a:schemeClr>
                  </a:solidFill>
                </a:rPr>
                <a:t>The input config data asset</a:t>
              </a: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57FB9D08-CC8E-F96B-3527-AEE21BA9E7FF}"/>
              </a:ext>
            </a:extLst>
          </p:cNvPr>
          <p:cNvGrpSpPr/>
          <p:nvPr/>
        </p:nvGrpSpPr>
        <p:grpSpPr>
          <a:xfrm>
            <a:off x="7008639" y="3308350"/>
            <a:ext cx="4038772" cy="2624584"/>
            <a:chOff x="7008639" y="3308350"/>
            <a:chExt cx="4038772" cy="2624584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5CE4B75F-684D-A98F-238C-B4F036F06DEE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7008639" y="3308350"/>
              <a:ext cx="4038772" cy="2287616"/>
            </a:xfrm>
            <a:prstGeom prst="rect">
              <a:avLst/>
            </a:prstGeom>
          </p:spPr>
        </p:pic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ADA4EBBD-8EA0-89F2-37B3-3B35A6D36A1C}"/>
                </a:ext>
              </a:extLst>
            </p:cNvPr>
            <p:cNvSpPr txBox="1"/>
            <p:nvPr/>
          </p:nvSpPr>
          <p:spPr>
            <a:xfrm>
              <a:off x="7008639" y="5625157"/>
              <a:ext cx="4038772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>
                  <a:solidFill>
                    <a:schemeClr val="tx1">
                      <a:lumMod val="75000"/>
                    </a:schemeClr>
                  </a:solidFill>
                </a:rPr>
                <a:t>The gameplay tags for input in C++</a:t>
              </a:r>
            </a:p>
          </p:txBody>
        </p:sp>
      </p:grp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693BE78A-CA82-9D8D-27E5-1E73DDD1927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74523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024"/>
    </mc:Choice>
    <mc:Fallback xmlns="">
      <p:transition spd="slow" advTm="270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2C5C5F-E751-DE10-C347-99A411BC68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0BA407-817D-0823-AFCA-DBBAF41FBB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Attribute Set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317AF1-7966-EB36-1388-28F698B40F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2249487"/>
            <a:ext cx="6491287" cy="354171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Player Vitals:</a:t>
            </a:r>
          </a:p>
          <a:p>
            <a:r>
              <a:rPr lang="en-GB" dirty="0"/>
              <a:t>Health - Damage a player can take before death</a:t>
            </a:r>
          </a:p>
          <a:p>
            <a:r>
              <a:rPr lang="en-GB" dirty="0"/>
              <a:t>Stamina - Used for movement-based abilities</a:t>
            </a:r>
          </a:p>
          <a:p>
            <a:r>
              <a:rPr lang="en-GB" dirty="0"/>
              <a:t>Oxygen - Survival resource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30E6FEEC-6ED2-5FF1-640F-60DDE71D9871}"/>
              </a:ext>
            </a:extLst>
          </p:cNvPr>
          <p:cNvGrpSpPr/>
          <p:nvPr/>
        </p:nvGrpSpPr>
        <p:grpSpPr>
          <a:xfrm>
            <a:off x="6490854" y="732906"/>
            <a:ext cx="4751439" cy="1516581"/>
            <a:chOff x="6899563" y="753401"/>
            <a:chExt cx="4751439" cy="1516581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90318B5E-B078-11EF-6338-3DEE36F144E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899564" y="753401"/>
              <a:ext cx="4751438" cy="1208804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86F97C77-95E2-D759-F183-F7419E7A50FB}"/>
                </a:ext>
              </a:extLst>
            </p:cNvPr>
            <p:cNvSpPr txBox="1"/>
            <p:nvPr/>
          </p:nvSpPr>
          <p:spPr>
            <a:xfrm>
              <a:off x="6899563" y="1962205"/>
              <a:ext cx="4751437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>
                  <a:solidFill>
                    <a:schemeClr val="tx1">
                      <a:lumMod val="75000"/>
                    </a:schemeClr>
                  </a:solidFill>
                </a:rPr>
                <a:t>Declaring the Health Attribute</a:t>
              </a:r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ED991A16-2C4D-A38F-FB4D-FDE47690D9D5}"/>
              </a:ext>
            </a:extLst>
          </p:cNvPr>
          <p:cNvGrpSpPr/>
          <p:nvPr/>
        </p:nvGrpSpPr>
        <p:grpSpPr>
          <a:xfrm>
            <a:off x="7703308" y="2508975"/>
            <a:ext cx="4197567" cy="1665257"/>
            <a:chOff x="7703308" y="2508975"/>
            <a:chExt cx="4197567" cy="1665257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0C0E7F61-CAD6-7C00-7972-E988F9828D6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7703308" y="2508975"/>
              <a:ext cx="4197566" cy="1358970"/>
            </a:xfrm>
            <a:prstGeom prst="rect">
              <a:avLst/>
            </a:prstGeom>
          </p:spPr>
        </p:pic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9842963A-6B72-5CE9-0C78-69026A2E5896}"/>
                </a:ext>
              </a:extLst>
            </p:cNvPr>
            <p:cNvSpPr txBox="1"/>
            <p:nvPr/>
          </p:nvSpPr>
          <p:spPr>
            <a:xfrm>
              <a:off x="7703309" y="3866455"/>
              <a:ext cx="4197566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>
                  <a:solidFill>
                    <a:schemeClr val="tx1">
                      <a:lumMod val="75000"/>
                    </a:schemeClr>
                  </a:solidFill>
                </a:rPr>
                <a:t>Basic HUD to show Attribute values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6463F967-54ED-90F4-8916-CEAE4C44B0E4}"/>
              </a:ext>
            </a:extLst>
          </p:cNvPr>
          <p:cNvGrpSpPr/>
          <p:nvPr/>
        </p:nvGrpSpPr>
        <p:grpSpPr>
          <a:xfrm>
            <a:off x="1609970" y="5103140"/>
            <a:ext cx="9437441" cy="840460"/>
            <a:chOff x="1609970" y="5410917"/>
            <a:chExt cx="9437441" cy="840460"/>
          </a:xfrm>
        </p:grpSpPr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972F579E-7619-8C1E-8F2C-F3AD9B9160BC}"/>
                </a:ext>
              </a:extLst>
            </p:cNvPr>
            <p:cNvGrpSpPr/>
            <p:nvPr/>
          </p:nvGrpSpPr>
          <p:grpSpPr>
            <a:xfrm>
              <a:off x="1609971" y="5410917"/>
              <a:ext cx="9437440" cy="533428"/>
              <a:chOff x="2142067" y="3372695"/>
              <a:chExt cx="9437440" cy="533428"/>
            </a:xfrm>
          </p:grpSpPr>
          <p:pic>
            <p:nvPicPr>
              <p:cNvPr id="13" name="Picture 12">
                <a:extLst>
                  <a:ext uri="{FF2B5EF4-FFF2-40B4-BE49-F238E27FC236}">
                    <a16:creationId xmlns:a16="http://schemas.microsoft.com/office/drawing/2014/main" id="{8C1C7600-A58C-F9BF-9207-B3028DBD85B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/>
              <a:srcRect l="890" r="1"/>
              <a:stretch>
                <a:fillRect/>
              </a:stretch>
            </p:blipFill>
            <p:spPr>
              <a:xfrm>
                <a:off x="2142067" y="3372695"/>
                <a:ext cx="7911247" cy="266714"/>
              </a:xfrm>
              <a:prstGeom prst="rect">
                <a:avLst/>
              </a:prstGeom>
            </p:spPr>
          </p:pic>
          <p:pic>
            <p:nvPicPr>
              <p:cNvPr id="14" name="Picture 13">
                <a:extLst>
                  <a:ext uri="{FF2B5EF4-FFF2-40B4-BE49-F238E27FC236}">
                    <a16:creationId xmlns:a16="http://schemas.microsoft.com/office/drawing/2014/main" id="{AB347707-BD34-98E2-EDAD-85DDCCEDA55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/>
              <a:srcRect l="393" t="-7692" b="-1"/>
              <a:stretch>
                <a:fillRect/>
              </a:stretch>
            </p:blipFill>
            <p:spPr>
              <a:xfrm>
                <a:off x="2142067" y="3639409"/>
                <a:ext cx="9437440" cy="266714"/>
              </a:xfrm>
              <a:prstGeom prst="rect">
                <a:avLst/>
              </a:prstGeom>
            </p:spPr>
          </p:pic>
        </p:grp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57D35BA1-37CB-4118-C0B8-A9E693DF60A8}"/>
                </a:ext>
              </a:extLst>
            </p:cNvPr>
            <p:cNvSpPr txBox="1"/>
            <p:nvPr/>
          </p:nvSpPr>
          <p:spPr>
            <a:xfrm>
              <a:off x="1609970" y="5943600"/>
              <a:ext cx="9437439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>
                  <a:solidFill>
                    <a:schemeClr val="tx1">
                      <a:lumMod val="75000"/>
                    </a:schemeClr>
                  </a:solidFill>
                </a:rPr>
                <a:t>Attribute Class Functions</a:t>
              </a:r>
            </a:p>
          </p:txBody>
        </p:sp>
      </p:grpSp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BF3AF285-2072-07F0-9CBB-48A9464A258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926833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561"/>
    </mc:Choice>
    <mc:Fallback xmlns="">
      <p:transition spd="slow" advTm="325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492AA0-DFBA-D313-FFAF-76926F7DAB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FA1AA9-49DF-F18E-F3CE-3DCD7D4392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2249487"/>
            <a:ext cx="6040438" cy="354171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Modify Attribute Values, Apply Tags, Trigger Events [3].</a:t>
            </a:r>
          </a:p>
          <a:p>
            <a:pPr marL="0" indent="0">
              <a:buNone/>
            </a:pPr>
            <a:r>
              <a:rPr lang="en-GB" dirty="0"/>
              <a:t>Effect Actor</a:t>
            </a:r>
          </a:p>
          <a:p>
            <a:r>
              <a:rPr lang="en-GB" dirty="0"/>
              <a:t>Instant</a:t>
            </a:r>
          </a:p>
          <a:p>
            <a:r>
              <a:rPr lang="en-GB" dirty="0"/>
              <a:t>Duration</a:t>
            </a:r>
          </a:p>
          <a:p>
            <a:r>
              <a:rPr lang="en-GB" dirty="0"/>
              <a:t>Infinite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737632D9-0884-D8EB-0653-4438EE7F6091}"/>
              </a:ext>
            </a:extLst>
          </p:cNvPr>
          <p:cNvGrpSpPr/>
          <p:nvPr/>
        </p:nvGrpSpPr>
        <p:grpSpPr>
          <a:xfrm>
            <a:off x="3768590" y="3407852"/>
            <a:ext cx="3413261" cy="2155887"/>
            <a:chOff x="8035789" y="433748"/>
            <a:chExt cx="3413261" cy="2155887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C8F5DA58-4DAB-99FF-9BA4-BCD74264647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8035789" y="433748"/>
              <a:ext cx="3413261" cy="1815739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DAD6FD49-133F-F071-E8EF-3FB02C6DDFD7}"/>
                </a:ext>
              </a:extLst>
            </p:cNvPr>
            <p:cNvSpPr txBox="1"/>
            <p:nvPr/>
          </p:nvSpPr>
          <p:spPr>
            <a:xfrm>
              <a:off x="8035789" y="2281858"/>
              <a:ext cx="3413261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>
                  <a:solidFill>
                    <a:schemeClr val="tx1">
                      <a:lumMod val="75000"/>
                    </a:schemeClr>
                  </a:solidFill>
                </a:rPr>
                <a:t>Triggering a C++ function from blueprints</a:t>
              </a:r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9B607F5-1445-AEB9-3C84-EC3400E18B86}"/>
              </a:ext>
            </a:extLst>
          </p:cNvPr>
          <p:cNvGrpSpPr/>
          <p:nvPr/>
        </p:nvGrpSpPr>
        <p:grpSpPr>
          <a:xfrm>
            <a:off x="6318250" y="312772"/>
            <a:ext cx="5289550" cy="1951712"/>
            <a:chOff x="6159500" y="3097297"/>
            <a:chExt cx="5289550" cy="1951712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FF514183-7D8A-76F4-30B5-CDDF120685BB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6159500" y="3097297"/>
              <a:ext cx="5289550" cy="1640406"/>
            </a:xfrm>
            <a:prstGeom prst="rect">
              <a:avLst/>
            </a:prstGeom>
          </p:spPr>
        </p:pic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1E25B01C-EF76-A633-94CE-F241C4251487}"/>
                </a:ext>
              </a:extLst>
            </p:cNvPr>
            <p:cNvSpPr txBox="1"/>
            <p:nvPr/>
          </p:nvSpPr>
          <p:spPr>
            <a:xfrm>
              <a:off x="6159500" y="4741232"/>
              <a:ext cx="528955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>
                  <a:solidFill>
                    <a:schemeClr val="tx1">
                      <a:lumMod val="75000"/>
                    </a:schemeClr>
                  </a:solidFill>
                </a:rPr>
                <a:t>Testing the effect actors</a:t>
              </a: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448B805-EB53-EC10-37A4-B291E113037F}"/>
              </a:ext>
            </a:extLst>
          </p:cNvPr>
          <p:cNvGrpSpPr/>
          <p:nvPr/>
        </p:nvGrpSpPr>
        <p:grpSpPr>
          <a:xfrm>
            <a:off x="7477893" y="2616920"/>
            <a:ext cx="4355561" cy="3114625"/>
            <a:chOff x="7477893" y="2616920"/>
            <a:chExt cx="4355561" cy="3114625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9D5B8E7E-6D76-A3FF-696B-74CB9DD7DB4E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7477893" y="2616920"/>
              <a:ext cx="4355561" cy="2806848"/>
            </a:xfrm>
            <a:prstGeom prst="rect">
              <a:avLst/>
            </a:prstGeom>
          </p:spPr>
        </p:pic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2419F5CF-93DE-8012-FD92-6EA2963B2C5B}"/>
                </a:ext>
              </a:extLst>
            </p:cNvPr>
            <p:cNvSpPr txBox="1"/>
            <p:nvPr/>
          </p:nvSpPr>
          <p:spPr>
            <a:xfrm>
              <a:off x="7477893" y="5423768"/>
              <a:ext cx="4355561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>
                  <a:solidFill>
                    <a:schemeClr val="tx1">
                      <a:lumMod val="75000"/>
                    </a:schemeClr>
                  </a:solidFill>
                </a:rPr>
                <a:t>Gas hazard area testing</a:t>
              </a:r>
            </a:p>
          </p:txBody>
        </p:sp>
      </p:grp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0DD4C691-2385-060C-A6A0-62B5E67A7C7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56304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754"/>
    </mc:Choice>
    <mc:Fallback xmlns="">
      <p:transition spd="slow" advTm="397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9C8F6D-E178-DF0A-058C-D6B720E261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Effects – Curve Tables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5F6CAD67-BF7B-64EB-01D8-1199800A9BB9}"/>
              </a:ext>
            </a:extLst>
          </p:cNvPr>
          <p:cNvGrpSpPr/>
          <p:nvPr/>
        </p:nvGrpSpPr>
        <p:grpSpPr>
          <a:xfrm>
            <a:off x="6259512" y="2888150"/>
            <a:ext cx="4832453" cy="3148085"/>
            <a:chOff x="6094412" y="1920605"/>
            <a:chExt cx="4832453" cy="3148085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79DBE072-974A-D561-28D4-30898DBB4CAC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096000" y="1920605"/>
              <a:ext cx="4830865" cy="2840308"/>
            </a:xfrm>
            <a:prstGeom prst="rect">
              <a:avLst/>
            </a:prstGeom>
          </p:spPr>
        </p:pic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581E641C-24C6-250E-DA49-2088CFEF2EE7}"/>
                </a:ext>
              </a:extLst>
            </p:cNvPr>
            <p:cNvSpPr txBox="1"/>
            <p:nvPr/>
          </p:nvSpPr>
          <p:spPr>
            <a:xfrm>
              <a:off x="6094412" y="4760913"/>
              <a:ext cx="4830865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>
                  <a:solidFill>
                    <a:schemeClr val="tx1">
                      <a:lumMod val="75000"/>
                    </a:schemeClr>
                  </a:solidFill>
                </a:rPr>
                <a:t>Changing an effect actor’s level</a:t>
              </a: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EB7067E8-162F-FC94-7F89-C1A0BAC07E4F}"/>
              </a:ext>
            </a:extLst>
          </p:cNvPr>
          <p:cNvGrpSpPr/>
          <p:nvPr/>
        </p:nvGrpSpPr>
        <p:grpSpPr>
          <a:xfrm>
            <a:off x="926985" y="3069955"/>
            <a:ext cx="4457929" cy="2543092"/>
            <a:chOff x="971435" y="1711055"/>
            <a:chExt cx="4457929" cy="2543092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144F8C7B-4AE8-65DD-798A-CBA65BC3BFC6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971435" y="1711055"/>
              <a:ext cx="4457929" cy="2235315"/>
            </a:xfrm>
            <a:prstGeom prst="rect">
              <a:avLst/>
            </a:prstGeom>
          </p:spPr>
        </p:pic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115616F7-0690-E948-CFFA-55C3EEBDD63D}"/>
                </a:ext>
              </a:extLst>
            </p:cNvPr>
            <p:cNvSpPr txBox="1"/>
            <p:nvPr/>
          </p:nvSpPr>
          <p:spPr>
            <a:xfrm>
              <a:off x="971435" y="3946370"/>
              <a:ext cx="4457929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>
                  <a:solidFill>
                    <a:schemeClr val="tx1">
                      <a:lumMod val="75000"/>
                    </a:schemeClr>
                  </a:solidFill>
                </a:rPr>
                <a:t>The add health gameplay effect using the curve table</a:t>
              </a: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AC59AD36-00C0-0CB0-D3FB-E661470E728B}"/>
              </a:ext>
            </a:extLst>
          </p:cNvPr>
          <p:cNvGrpSpPr/>
          <p:nvPr/>
        </p:nvGrpSpPr>
        <p:grpSpPr>
          <a:xfrm>
            <a:off x="785813" y="1846250"/>
            <a:ext cx="7093315" cy="809453"/>
            <a:chOff x="1141413" y="5146945"/>
            <a:chExt cx="7093315" cy="809453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923666E0-60CF-6E50-35AA-8F29AF9EFE9A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1141413" y="5146945"/>
              <a:ext cx="7093315" cy="501676"/>
            </a:xfrm>
            <a:prstGeom prst="rect">
              <a:avLst/>
            </a:prstGeom>
          </p:spPr>
        </p:pic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60E6C3B0-9B3F-248B-E458-B1B469721CF7}"/>
                </a:ext>
              </a:extLst>
            </p:cNvPr>
            <p:cNvSpPr txBox="1"/>
            <p:nvPr/>
          </p:nvSpPr>
          <p:spPr>
            <a:xfrm>
              <a:off x="1141413" y="5648621"/>
              <a:ext cx="7093315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>
                  <a:solidFill>
                    <a:schemeClr val="tx1">
                      <a:lumMod val="75000"/>
                    </a:schemeClr>
                  </a:solidFill>
                </a:rPr>
                <a:t>The curve table magnitude values for each level</a:t>
              </a:r>
            </a:p>
          </p:txBody>
        </p:sp>
      </p:grpSp>
      <p:pic>
        <p:nvPicPr>
          <p:cNvPr id="20" name="Audio 19">
            <a:hlinkClick r:id="" action="ppaction://media"/>
            <a:extLst>
              <a:ext uri="{FF2B5EF4-FFF2-40B4-BE49-F238E27FC236}">
                <a16:creationId xmlns:a16="http://schemas.microsoft.com/office/drawing/2014/main" id="{F32AE492-A060-4E68-9179-07D3D666034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037536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004"/>
    </mc:Choice>
    <mc:Fallback xmlns="">
      <p:transition spd="slow" advTm="170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0B35A1-1B47-0737-AD74-C364B817A9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Player Death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E5CB5952-E74B-1D41-400F-7E9DC5C2349E}"/>
              </a:ext>
            </a:extLst>
          </p:cNvPr>
          <p:cNvGrpSpPr/>
          <p:nvPr/>
        </p:nvGrpSpPr>
        <p:grpSpPr>
          <a:xfrm>
            <a:off x="610520" y="1872696"/>
            <a:ext cx="4924628" cy="3411437"/>
            <a:chOff x="610520" y="1872696"/>
            <a:chExt cx="4924628" cy="3411437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E2F32BB9-62EA-B3FA-AA71-1023FCBB66D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10520" y="1872696"/>
              <a:ext cx="4924628" cy="2888217"/>
            </a:xfrm>
            <a:prstGeom prst="rect">
              <a:avLst/>
            </a:prstGeom>
          </p:spPr>
        </p:pic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2F2AB1EA-7D72-3325-A6BB-4AD2005984AC}"/>
                </a:ext>
              </a:extLst>
            </p:cNvPr>
            <p:cNvSpPr txBox="1"/>
            <p:nvPr/>
          </p:nvSpPr>
          <p:spPr>
            <a:xfrm>
              <a:off x="610520" y="4760913"/>
              <a:ext cx="492462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>
                  <a:solidFill>
                    <a:schemeClr val="tx1">
                      <a:lumMod val="75000"/>
                    </a:schemeClr>
                  </a:solidFill>
                </a:rPr>
                <a:t>Reducing the health of the player in the </a:t>
              </a:r>
              <a:r>
                <a:rPr lang="en-GB" sz="1400" dirty="0" err="1">
                  <a:solidFill>
                    <a:schemeClr val="tx1">
                      <a:lumMod val="75000"/>
                    </a:schemeClr>
                  </a:solidFill>
                </a:rPr>
                <a:t>PostGameplayEffectExecute</a:t>
              </a:r>
              <a:r>
                <a:rPr lang="en-GB" sz="1400" dirty="0">
                  <a:solidFill>
                    <a:schemeClr val="tx1">
                      <a:lumMod val="75000"/>
                    </a:schemeClr>
                  </a:solidFill>
                </a:rPr>
                <a:t> function</a:t>
              </a:r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89C8FC3-07E3-4C28-0945-B6407A89B740}"/>
              </a:ext>
            </a:extLst>
          </p:cNvPr>
          <p:cNvGrpSpPr/>
          <p:nvPr/>
        </p:nvGrpSpPr>
        <p:grpSpPr>
          <a:xfrm>
            <a:off x="5902086" y="1066800"/>
            <a:ext cx="5289978" cy="4108388"/>
            <a:chOff x="5902086" y="1066800"/>
            <a:chExt cx="5289978" cy="4108388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1FFD797D-09A9-3A6A-983B-52A7D8F36D8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5902086" y="1066800"/>
              <a:ext cx="5289978" cy="3800611"/>
            </a:xfrm>
            <a:prstGeom prst="rect">
              <a:avLst/>
            </a:prstGeom>
          </p:spPr>
        </p:pic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A496E6A5-E9B5-1CDB-49FC-396590906E53}"/>
                </a:ext>
              </a:extLst>
            </p:cNvPr>
            <p:cNvSpPr txBox="1"/>
            <p:nvPr/>
          </p:nvSpPr>
          <p:spPr>
            <a:xfrm>
              <a:off x="5902086" y="4867411"/>
              <a:ext cx="5289978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>
                  <a:solidFill>
                    <a:schemeClr val="tx1">
                      <a:lumMod val="75000"/>
                    </a:schemeClr>
                  </a:solidFill>
                </a:rPr>
                <a:t>Handling player death on the character class</a:t>
              </a:r>
            </a:p>
          </p:txBody>
        </p:sp>
      </p:grp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D46AB1AC-9529-B33D-D79E-F17B272D2B2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62040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632"/>
    </mc:Choice>
    <mc:Fallback xmlns="">
      <p:transition spd="slow" advTm="306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52655F-AACC-4CD5-30B3-BD1007C056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86347"/>
            <a:ext cx="9905998" cy="1478570"/>
          </a:xfrm>
        </p:spPr>
        <p:txBody>
          <a:bodyPr/>
          <a:lstStyle/>
          <a:p>
            <a:r>
              <a:rPr lang="en-GB" dirty="0"/>
              <a:t>Abilities - Jump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A71ABD74-D465-F1BF-7F81-905692D1C6F6}"/>
              </a:ext>
            </a:extLst>
          </p:cNvPr>
          <p:cNvGrpSpPr/>
          <p:nvPr/>
        </p:nvGrpSpPr>
        <p:grpSpPr>
          <a:xfrm>
            <a:off x="1535129" y="3065974"/>
            <a:ext cx="4016551" cy="3239217"/>
            <a:chOff x="834849" y="1701670"/>
            <a:chExt cx="4016551" cy="3239217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D98AB1E4-7E58-05CD-4D3A-2CFAD9991E0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834849" y="1701670"/>
              <a:ext cx="4016551" cy="2968593"/>
            </a:xfrm>
            <a:prstGeom prst="rect">
              <a:avLst/>
            </a:prstGeom>
          </p:spPr>
        </p:pic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BBC24CE3-9605-A6D8-B8B7-FCC7E055EEBB}"/>
                </a:ext>
              </a:extLst>
            </p:cNvPr>
            <p:cNvSpPr txBox="1"/>
            <p:nvPr/>
          </p:nvSpPr>
          <p:spPr>
            <a:xfrm>
              <a:off x="834849" y="4633110"/>
              <a:ext cx="4016551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>
                  <a:solidFill>
                    <a:schemeClr val="tx1">
                      <a:lumMod val="75000"/>
                    </a:schemeClr>
                  </a:solidFill>
                </a:rPr>
                <a:t>Player jumping using stamina</a:t>
              </a: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FFF2B23-1DCC-F4B5-A495-76849E67F1F4}"/>
              </a:ext>
            </a:extLst>
          </p:cNvPr>
          <p:cNvGrpSpPr/>
          <p:nvPr/>
        </p:nvGrpSpPr>
        <p:grpSpPr>
          <a:xfrm>
            <a:off x="6096000" y="2906854"/>
            <a:ext cx="3886191" cy="3279404"/>
            <a:chOff x="6381758" y="2094054"/>
            <a:chExt cx="3886191" cy="3279404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BAB7A03B-9427-D210-7CA3-C7977192B9E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6381758" y="2094054"/>
              <a:ext cx="3886191" cy="2974662"/>
            </a:xfrm>
            <a:prstGeom prst="rect">
              <a:avLst/>
            </a:prstGeom>
          </p:spPr>
        </p:pic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B88202CA-7B18-579C-CCD8-CEFDCEC554E1}"/>
                </a:ext>
              </a:extLst>
            </p:cNvPr>
            <p:cNvSpPr txBox="1"/>
            <p:nvPr/>
          </p:nvSpPr>
          <p:spPr>
            <a:xfrm>
              <a:off x="6381758" y="5065681"/>
              <a:ext cx="3886191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>
                  <a:solidFill>
                    <a:schemeClr val="tx1">
                      <a:lumMod val="75000"/>
                    </a:schemeClr>
                  </a:solidFill>
                </a:rPr>
                <a:t>The player cannot jump as they have no stamina</a:t>
              </a: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3B4F0233-B8A8-1219-D021-6FEBE440E3C3}"/>
              </a:ext>
            </a:extLst>
          </p:cNvPr>
          <p:cNvGrpSpPr/>
          <p:nvPr/>
        </p:nvGrpSpPr>
        <p:grpSpPr>
          <a:xfrm>
            <a:off x="2928569" y="1128617"/>
            <a:ext cx="5599481" cy="1872910"/>
            <a:chOff x="2922219" y="1230217"/>
            <a:chExt cx="5599481" cy="1872910"/>
          </a:xfrm>
        </p:grpSpPr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2384F395-930D-6ACE-A58D-7B33F6AFD7EC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2922219" y="1230217"/>
              <a:ext cx="5599481" cy="1565133"/>
            </a:xfrm>
            <a:prstGeom prst="rect">
              <a:avLst/>
            </a:prstGeom>
          </p:spPr>
        </p:pic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A26B59B4-6D56-C9AC-759B-24FA0A7BC700}"/>
                </a:ext>
              </a:extLst>
            </p:cNvPr>
            <p:cNvSpPr txBox="1"/>
            <p:nvPr/>
          </p:nvSpPr>
          <p:spPr>
            <a:xfrm>
              <a:off x="2922219" y="2795350"/>
              <a:ext cx="5599481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>
                  <a:solidFill>
                    <a:schemeClr val="tx1">
                      <a:lumMod val="75000"/>
                    </a:schemeClr>
                  </a:solidFill>
                </a:rPr>
                <a:t>The jump ability blueprint</a:t>
              </a:r>
            </a:p>
          </p:txBody>
        </p:sp>
      </p:grpSp>
      <p:pic>
        <p:nvPicPr>
          <p:cNvPr id="21" name="Audio 20">
            <a:hlinkClick r:id="" action="ppaction://media"/>
            <a:extLst>
              <a:ext uri="{FF2B5EF4-FFF2-40B4-BE49-F238E27FC236}">
                <a16:creationId xmlns:a16="http://schemas.microsoft.com/office/drawing/2014/main" id="{B4A980C5-A81B-C507-DDEF-9EBCEA9752F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12265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454"/>
    </mc:Choice>
    <mc:Fallback xmlns="">
      <p:transition spd="slow" advTm="234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9281DC-E4E0-8E7B-2C7B-7867F0184B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20360D-665B-C672-5D90-453C4DDEC5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10518"/>
            <a:ext cx="9905998" cy="1478570"/>
          </a:xfrm>
        </p:spPr>
        <p:txBody>
          <a:bodyPr/>
          <a:lstStyle/>
          <a:p>
            <a:r>
              <a:rPr lang="en-GB" dirty="0"/>
              <a:t>Abilities - Sprint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4EF2F46B-5237-B364-FBE9-998F40D249A0}"/>
              </a:ext>
            </a:extLst>
          </p:cNvPr>
          <p:cNvGrpSpPr/>
          <p:nvPr/>
        </p:nvGrpSpPr>
        <p:grpSpPr>
          <a:xfrm>
            <a:off x="6445056" y="4260795"/>
            <a:ext cx="5010344" cy="1730883"/>
            <a:chOff x="6445056" y="4260795"/>
            <a:chExt cx="5010344" cy="1730883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5767F666-2E22-1FFE-0565-A8A575103AB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445056" y="4260795"/>
              <a:ext cx="5010344" cy="1423106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A1A2D9CF-E6B6-2BA6-4A8A-6E5E256A2A2D}"/>
                </a:ext>
              </a:extLst>
            </p:cNvPr>
            <p:cNvSpPr txBox="1"/>
            <p:nvPr/>
          </p:nvSpPr>
          <p:spPr>
            <a:xfrm>
              <a:off x="6445056" y="5683901"/>
              <a:ext cx="5010344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>
                  <a:solidFill>
                    <a:schemeClr val="tx1">
                      <a:lumMod val="75000"/>
                    </a:schemeClr>
                  </a:solidFill>
                </a:rPr>
                <a:t>Setting the speed back to default when the ability ends</a:t>
              </a:r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4BE15CC5-EE0A-E06B-1F65-569DD218DE35}"/>
              </a:ext>
            </a:extLst>
          </p:cNvPr>
          <p:cNvGrpSpPr/>
          <p:nvPr/>
        </p:nvGrpSpPr>
        <p:grpSpPr>
          <a:xfrm>
            <a:off x="7232433" y="2504041"/>
            <a:ext cx="4222967" cy="1498635"/>
            <a:chOff x="6597433" y="2489137"/>
            <a:chExt cx="4222967" cy="1498635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01E022BA-FFBF-7150-AEAD-B5F268ABADDE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6597433" y="2489137"/>
              <a:ext cx="4222967" cy="1225613"/>
            </a:xfrm>
            <a:prstGeom prst="rect">
              <a:avLst/>
            </a:prstGeom>
          </p:spPr>
        </p:pic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B212C50B-F442-5F6F-4785-262C47A6397D}"/>
                </a:ext>
              </a:extLst>
            </p:cNvPr>
            <p:cNvSpPr txBox="1"/>
            <p:nvPr/>
          </p:nvSpPr>
          <p:spPr>
            <a:xfrm>
              <a:off x="6597433" y="3679995"/>
              <a:ext cx="4222967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>
                  <a:solidFill>
                    <a:schemeClr val="tx1">
                      <a:lumMod val="75000"/>
                    </a:schemeClr>
                  </a:solidFill>
                </a:rPr>
                <a:t>Ending the ability early if the character is not moving</a:t>
              </a: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4D951FE1-B777-9931-B228-4E8AAB6A53CB}"/>
              </a:ext>
            </a:extLst>
          </p:cNvPr>
          <p:cNvGrpSpPr/>
          <p:nvPr/>
        </p:nvGrpSpPr>
        <p:grpSpPr>
          <a:xfrm>
            <a:off x="7349939" y="100339"/>
            <a:ext cx="4105461" cy="2361026"/>
            <a:chOff x="6714939" y="52850"/>
            <a:chExt cx="4105461" cy="2361026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A95C093A-F467-6696-6084-51FD37336F9C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6714939" y="52850"/>
              <a:ext cx="4105461" cy="1885124"/>
            </a:xfrm>
            <a:prstGeom prst="rect">
              <a:avLst/>
            </a:prstGeom>
          </p:spPr>
        </p:pic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AA20091F-F11F-5458-C9BE-34834C6EA20A}"/>
                </a:ext>
              </a:extLst>
            </p:cNvPr>
            <p:cNvSpPr txBox="1"/>
            <p:nvPr/>
          </p:nvSpPr>
          <p:spPr>
            <a:xfrm>
              <a:off x="6714939" y="1890656"/>
              <a:ext cx="410546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>
                  <a:solidFill>
                    <a:schemeClr val="tx1">
                      <a:lumMod val="75000"/>
                    </a:schemeClr>
                  </a:solidFill>
                </a:rPr>
                <a:t>Stopping the ability if the input is released or the player stops moving</a:t>
              </a: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D25CEF26-B73E-DF0C-69D8-25A83F9CCAE4}"/>
              </a:ext>
            </a:extLst>
          </p:cNvPr>
          <p:cNvGrpSpPr/>
          <p:nvPr/>
        </p:nvGrpSpPr>
        <p:grpSpPr>
          <a:xfrm>
            <a:off x="308568" y="1248632"/>
            <a:ext cx="2936283" cy="2703237"/>
            <a:chOff x="308568" y="1248632"/>
            <a:chExt cx="2936283" cy="2703237"/>
          </a:xfrm>
        </p:grpSpPr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0A919AEB-8E9E-DC1C-6538-DE5E8FAB4FF0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308568" y="1248632"/>
              <a:ext cx="2936282" cy="2395460"/>
            </a:xfrm>
            <a:prstGeom prst="rect">
              <a:avLst/>
            </a:prstGeom>
          </p:spPr>
        </p:pic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AF85A98E-2F92-3C6A-F539-6C7F4F4C050F}"/>
                </a:ext>
              </a:extLst>
            </p:cNvPr>
            <p:cNvSpPr txBox="1"/>
            <p:nvPr/>
          </p:nvSpPr>
          <p:spPr>
            <a:xfrm>
              <a:off x="308569" y="3644092"/>
              <a:ext cx="2936282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>
                  <a:solidFill>
                    <a:schemeClr val="tx1">
                      <a:lumMod val="75000"/>
                    </a:schemeClr>
                  </a:solidFill>
                </a:rPr>
                <a:t>Player sprinting</a:t>
              </a: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0586EC4E-6D62-9C2E-835A-7501B762D8F9}"/>
              </a:ext>
            </a:extLst>
          </p:cNvPr>
          <p:cNvGrpSpPr/>
          <p:nvPr/>
        </p:nvGrpSpPr>
        <p:grpSpPr>
          <a:xfrm>
            <a:off x="3380564" y="3347259"/>
            <a:ext cx="2715436" cy="2402469"/>
            <a:chOff x="3380564" y="3347259"/>
            <a:chExt cx="2715436" cy="2402469"/>
          </a:xfrm>
        </p:grpSpPr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2A46D118-F5E9-502C-3B3D-435AB48CA6E0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3380564" y="3347259"/>
              <a:ext cx="2715436" cy="2094692"/>
            </a:xfrm>
            <a:prstGeom prst="rect">
              <a:avLst/>
            </a:prstGeom>
          </p:spPr>
        </p:pic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DFAA71FD-91B6-1CB0-E5BC-756A5F38BA16}"/>
                </a:ext>
              </a:extLst>
            </p:cNvPr>
            <p:cNvSpPr txBox="1"/>
            <p:nvPr/>
          </p:nvSpPr>
          <p:spPr>
            <a:xfrm>
              <a:off x="3380564" y="5441951"/>
              <a:ext cx="2715436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>
                  <a:solidFill>
                    <a:schemeClr val="tx1">
                      <a:lumMod val="75000"/>
                    </a:schemeClr>
                  </a:solidFill>
                </a:rPr>
                <a:t>Sprint ability stopping</a:t>
              </a:r>
            </a:p>
          </p:txBody>
        </p:sp>
      </p:grpSp>
      <p:pic>
        <p:nvPicPr>
          <p:cNvPr id="26" name="Audio 25">
            <a:hlinkClick r:id="" action="ppaction://media"/>
            <a:extLst>
              <a:ext uri="{FF2B5EF4-FFF2-40B4-BE49-F238E27FC236}">
                <a16:creationId xmlns:a16="http://schemas.microsoft.com/office/drawing/2014/main" id="{1C6129EC-2EE5-BBB6-B89F-F685343E91D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23210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088"/>
    </mc:Choice>
    <mc:Fallback xmlns="">
      <p:transition spd="slow" advTm="240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775B04-2AAE-49EF-654B-CB2827A66D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08C3CB-24A1-23F4-F12A-96FE97C7A4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5713" y="78768"/>
            <a:ext cx="9905998" cy="1478570"/>
          </a:xfrm>
        </p:spPr>
        <p:txBody>
          <a:bodyPr/>
          <a:lstStyle/>
          <a:p>
            <a:r>
              <a:rPr lang="en-GB" dirty="0"/>
              <a:t>Abilities – O2 Mask and Hallucinations 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1C31AC3E-CB8B-7F13-858A-7CAEAAED7EB5}"/>
              </a:ext>
            </a:extLst>
          </p:cNvPr>
          <p:cNvGrpSpPr/>
          <p:nvPr/>
        </p:nvGrpSpPr>
        <p:grpSpPr>
          <a:xfrm>
            <a:off x="5657850" y="1095438"/>
            <a:ext cx="5892800" cy="1954046"/>
            <a:chOff x="5657850" y="1095438"/>
            <a:chExt cx="5892800" cy="1954046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13D25528-4024-74C9-9D96-294006381D7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5657850" y="1095438"/>
              <a:ext cx="5892800" cy="1646269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45A391A8-BC51-21D7-D698-2F601D15DCEC}"/>
                </a:ext>
              </a:extLst>
            </p:cNvPr>
            <p:cNvSpPr txBox="1"/>
            <p:nvPr/>
          </p:nvSpPr>
          <p:spPr>
            <a:xfrm>
              <a:off x="5657850" y="2741707"/>
              <a:ext cx="589280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>
                  <a:solidFill>
                    <a:schemeClr val="tx1">
                      <a:lumMod val="75000"/>
                    </a:schemeClr>
                  </a:solidFill>
                </a:rPr>
                <a:t>Checking if the player has a tag to activate or cancel the ability</a:t>
              </a: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5C1F18D0-5F3E-B629-6603-9F7BFD545971}"/>
              </a:ext>
            </a:extLst>
          </p:cNvPr>
          <p:cNvGrpSpPr/>
          <p:nvPr/>
        </p:nvGrpSpPr>
        <p:grpSpPr>
          <a:xfrm>
            <a:off x="911138" y="1655151"/>
            <a:ext cx="4362626" cy="988742"/>
            <a:chOff x="498388" y="2214630"/>
            <a:chExt cx="4362626" cy="988742"/>
          </a:xfrm>
        </p:grpSpPr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2168CB43-9664-D647-56D6-D0EE000C18C8}"/>
                </a:ext>
              </a:extLst>
            </p:cNvPr>
            <p:cNvGrpSpPr/>
            <p:nvPr/>
          </p:nvGrpSpPr>
          <p:grpSpPr>
            <a:xfrm>
              <a:off x="498389" y="2214630"/>
              <a:ext cx="4362625" cy="696865"/>
              <a:chOff x="498389" y="2214630"/>
              <a:chExt cx="4362625" cy="696865"/>
            </a:xfrm>
          </p:grpSpPr>
          <p:pic>
            <p:nvPicPr>
              <p:cNvPr id="9" name="Picture 8">
                <a:extLst>
                  <a:ext uri="{FF2B5EF4-FFF2-40B4-BE49-F238E27FC236}">
                    <a16:creationId xmlns:a16="http://schemas.microsoft.com/office/drawing/2014/main" id="{7E12EA84-E1F2-1FFE-10A0-B2339A09D15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498389" y="2214630"/>
                <a:ext cx="2181312" cy="684495"/>
              </a:xfrm>
              <a:prstGeom prst="rect">
                <a:avLst/>
              </a:prstGeom>
            </p:spPr>
          </p:pic>
          <p:pic>
            <p:nvPicPr>
              <p:cNvPr id="11" name="Picture 10">
                <a:extLst>
                  <a:ext uri="{FF2B5EF4-FFF2-40B4-BE49-F238E27FC236}">
                    <a16:creationId xmlns:a16="http://schemas.microsoft.com/office/drawing/2014/main" id="{3B8682A3-766E-8C84-FE30-5C06F8755CC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2679702" y="2214630"/>
                <a:ext cx="2181312" cy="696865"/>
              </a:xfrm>
              <a:prstGeom prst="rect">
                <a:avLst/>
              </a:prstGeom>
            </p:spPr>
          </p:pic>
        </p:grp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AF8E005D-D80C-3358-81C9-54C7C71A7C31}"/>
                </a:ext>
              </a:extLst>
            </p:cNvPr>
            <p:cNvSpPr txBox="1"/>
            <p:nvPr/>
          </p:nvSpPr>
          <p:spPr>
            <a:xfrm>
              <a:off x="498388" y="2895595"/>
              <a:ext cx="4362626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>
                  <a:solidFill>
                    <a:schemeClr val="tx1">
                      <a:lumMod val="75000"/>
                    </a:schemeClr>
                  </a:solidFill>
                </a:rPr>
                <a:t>Activating and deactivating the ability</a:t>
              </a: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8697C585-342D-9F7A-5F23-981E76D0889A}"/>
              </a:ext>
            </a:extLst>
          </p:cNvPr>
          <p:cNvGrpSpPr/>
          <p:nvPr/>
        </p:nvGrpSpPr>
        <p:grpSpPr>
          <a:xfrm>
            <a:off x="1254171" y="3020611"/>
            <a:ext cx="3843292" cy="2935691"/>
            <a:chOff x="1254171" y="3020611"/>
            <a:chExt cx="3843292" cy="2935691"/>
          </a:xfrm>
        </p:grpSpPr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1D1882B8-9626-96EB-2995-B238674A6024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1255713" y="3020611"/>
              <a:ext cx="3841750" cy="2627914"/>
            </a:xfrm>
            <a:prstGeom prst="rect">
              <a:avLst/>
            </a:prstGeom>
          </p:spPr>
        </p:pic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62E76BAB-9BA6-FF80-75D9-A6FF569C2B64}"/>
                </a:ext>
              </a:extLst>
            </p:cNvPr>
            <p:cNvSpPr txBox="1"/>
            <p:nvPr/>
          </p:nvSpPr>
          <p:spPr>
            <a:xfrm>
              <a:off x="1254171" y="5648525"/>
              <a:ext cx="384175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>
                  <a:solidFill>
                    <a:schemeClr val="tx1">
                      <a:lumMod val="75000"/>
                    </a:schemeClr>
                  </a:solidFill>
                </a:rPr>
                <a:t>Darken Screen effect</a:t>
              </a:r>
            </a:p>
          </p:txBody>
        </p:sp>
      </p:grpSp>
      <p:sp>
        <p:nvSpPr>
          <p:cNvPr id="19" name="TextBox 18">
            <a:extLst>
              <a:ext uri="{FF2B5EF4-FFF2-40B4-BE49-F238E27FC236}">
                <a16:creationId xmlns:a16="http://schemas.microsoft.com/office/drawing/2014/main" id="{A7247AB7-B143-BF14-65BE-EB0B4380B609}"/>
              </a:ext>
            </a:extLst>
          </p:cNvPr>
          <p:cNvSpPr txBox="1"/>
          <p:nvPr/>
        </p:nvSpPr>
        <p:spPr>
          <a:xfrm>
            <a:off x="7908837" y="5325359"/>
            <a:ext cx="407361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tx1">
                    <a:lumMod val="75000"/>
                  </a:schemeClr>
                </a:solidFill>
              </a:rPr>
              <a:t>Sources Used for Hallucination Effects:</a:t>
            </a:r>
          </a:p>
          <a:p>
            <a:r>
              <a:rPr lang="en-GB" sz="1400" dirty="0">
                <a:solidFill>
                  <a:schemeClr val="tx1">
                    <a:lumMod val="75000"/>
                  </a:schemeClr>
                </a:solidFill>
              </a:rPr>
              <a:t>Playing a sound effect at random: [7]</a:t>
            </a:r>
          </a:p>
          <a:p>
            <a:r>
              <a:rPr lang="en-US" sz="1400" dirty="0">
                <a:solidFill>
                  <a:schemeClr val="tx1">
                    <a:lumMod val="75000"/>
                  </a:schemeClr>
                </a:solidFill>
              </a:rPr>
              <a:t>Footsteps sound – “Footsteps Gravel Running-Stop”: [8]</a:t>
            </a:r>
          </a:p>
          <a:p>
            <a:r>
              <a:rPr lang="en-GB" sz="1400" dirty="0">
                <a:solidFill>
                  <a:schemeClr val="tx1">
                    <a:lumMod val="75000"/>
                  </a:schemeClr>
                </a:solidFill>
              </a:rPr>
              <a:t>Camera Fade: [9]</a:t>
            </a:r>
          </a:p>
        </p:txBody>
      </p:sp>
      <p:pic>
        <p:nvPicPr>
          <p:cNvPr id="22" name="Audio 21">
            <a:hlinkClick r:id="" action="ppaction://media"/>
            <a:extLst>
              <a:ext uri="{FF2B5EF4-FFF2-40B4-BE49-F238E27FC236}">
                <a16:creationId xmlns:a16="http://schemas.microsoft.com/office/drawing/2014/main" id="{29946F8F-5EBF-C170-6B42-9C1D4FEFD22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4850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952"/>
    </mc:Choice>
    <mc:Fallback xmlns="">
      <p:transition spd="slow" advTm="279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3CB5A0-19BE-7A00-8EFC-7C9E13C50E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Teamwork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2DDEFF-0A9E-C1F2-FAAE-F79D620017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group rarely stayed connected</a:t>
            </a:r>
          </a:p>
          <a:p>
            <a:r>
              <a:rPr lang="en-GB" dirty="0"/>
              <a:t>No map or assets till last week of work</a:t>
            </a:r>
          </a:p>
          <a:p>
            <a:r>
              <a:rPr lang="en-GB" dirty="0"/>
              <a:t>Work was not regularly combined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3B72E39E-C5FE-FEC7-32CA-48C44C40E373}"/>
              </a:ext>
            </a:extLst>
          </p:cNvPr>
          <p:cNvGrpSpPr/>
          <p:nvPr/>
        </p:nvGrpSpPr>
        <p:grpSpPr>
          <a:xfrm>
            <a:off x="7850025" y="618518"/>
            <a:ext cx="2994186" cy="2256566"/>
            <a:chOff x="8699500" y="1357803"/>
            <a:chExt cx="2994186" cy="2256566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FEE4D025-3011-71B7-9686-BD7B487E6249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8699500" y="1357803"/>
              <a:ext cx="2994186" cy="1948789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F3A24482-38D1-438F-5085-3799CF0B042E}"/>
                </a:ext>
              </a:extLst>
            </p:cNvPr>
            <p:cNvSpPr txBox="1"/>
            <p:nvPr/>
          </p:nvSpPr>
          <p:spPr>
            <a:xfrm>
              <a:off x="8699500" y="3306592"/>
              <a:ext cx="2994186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>
                  <a:solidFill>
                    <a:schemeClr val="tx1">
                      <a:lumMod val="75000"/>
                    </a:schemeClr>
                  </a:solidFill>
                </a:rPr>
                <a:t>Effect Actors with models</a:t>
              </a:r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2CBB6F6-C502-1926-EE38-61BC7A94E070}"/>
              </a:ext>
            </a:extLst>
          </p:cNvPr>
          <p:cNvGrpSpPr/>
          <p:nvPr/>
        </p:nvGrpSpPr>
        <p:grpSpPr>
          <a:xfrm>
            <a:off x="7107075" y="3159447"/>
            <a:ext cx="1892300" cy="2419925"/>
            <a:chOff x="8985250" y="3161340"/>
            <a:chExt cx="1892300" cy="2419925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37B4181F-5D77-0599-D7BF-4AD7F34F62C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rcRect l="16040" t="15416" r="3901"/>
            <a:stretch>
              <a:fillRect/>
            </a:stretch>
          </p:blipFill>
          <p:spPr>
            <a:xfrm>
              <a:off x="8985250" y="3161340"/>
              <a:ext cx="1892300" cy="2113638"/>
            </a:xfrm>
            <a:prstGeom prst="rect">
              <a:avLst/>
            </a:prstGeom>
          </p:spPr>
        </p:pic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0281FDF8-737C-EA9C-477E-B70108EA8AF1}"/>
                </a:ext>
              </a:extLst>
            </p:cNvPr>
            <p:cNvSpPr txBox="1"/>
            <p:nvPr/>
          </p:nvSpPr>
          <p:spPr>
            <a:xfrm>
              <a:off x="8985250" y="5273488"/>
              <a:ext cx="189230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>
                  <a:solidFill>
                    <a:schemeClr val="tx1">
                      <a:lumMod val="75000"/>
                    </a:schemeClr>
                  </a:solidFill>
                </a:rPr>
                <a:t>Character Model</a:t>
              </a: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AA0CAB4E-8C51-DAA5-F9B8-CD5103CAFD7F}"/>
              </a:ext>
            </a:extLst>
          </p:cNvPr>
          <p:cNvGrpSpPr/>
          <p:nvPr/>
        </p:nvGrpSpPr>
        <p:grpSpPr>
          <a:xfrm>
            <a:off x="9550318" y="3159448"/>
            <a:ext cx="1651083" cy="2632086"/>
            <a:chOff x="9550318" y="3159448"/>
            <a:chExt cx="1651083" cy="2632086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ABE5DD52-71DA-4A31-16D8-C05EDE94E3DB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rcRect r="6327"/>
            <a:stretch>
              <a:fillRect/>
            </a:stretch>
          </p:blipFill>
          <p:spPr>
            <a:xfrm>
              <a:off x="9550319" y="3159448"/>
              <a:ext cx="1651082" cy="2110356"/>
            </a:xfrm>
            <a:prstGeom prst="rect">
              <a:avLst/>
            </a:prstGeom>
          </p:spPr>
        </p:pic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858DE6F2-5885-7C49-A50B-56A3E334AC60}"/>
                </a:ext>
              </a:extLst>
            </p:cNvPr>
            <p:cNvSpPr txBox="1"/>
            <p:nvPr/>
          </p:nvSpPr>
          <p:spPr>
            <a:xfrm>
              <a:off x="9550318" y="5268314"/>
              <a:ext cx="165108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>
                  <a:solidFill>
                    <a:schemeClr val="tx1">
                      <a:lumMod val="75000"/>
                    </a:schemeClr>
                  </a:solidFill>
                </a:rPr>
                <a:t>Character Model while jumping</a:t>
              </a:r>
            </a:p>
          </p:txBody>
        </p:sp>
      </p:grp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3DD162C7-FF24-A9AB-9C16-B9510B70B26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69156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8644"/>
    </mc:Choice>
    <mc:Fallback xmlns="">
      <p:transition spd="slow" advTm="586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DDF88-0964-D6CF-EF63-E10E5233FD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Teamwork - Improvements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56235E-2D3C-531F-CF89-0577BD7385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Weekly Meetings</a:t>
            </a:r>
          </a:p>
          <a:p>
            <a:r>
              <a:rPr lang="en-GB" dirty="0"/>
              <a:t>Better use of GitHub and Word Document</a:t>
            </a:r>
          </a:p>
          <a:p>
            <a:r>
              <a:rPr lang="en-GB" dirty="0"/>
              <a:t>Group progress tracking</a:t>
            </a:r>
          </a:p>
          <a:p>
            <a:endParaRPr lang="en-GB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A1728139-807C-6DF1-92E1-23F683BADFD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25792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889"/>
    </mc:Choice>
    <mc:Fallback xmlns="">
      <p:transition spd="slow" advTm="338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B63A6F-B81D-9E3C-5B70-3A3D0B0246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EA0027-7ABD-2085-5E10-0AEA2D9ACF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1906586"/>
            <a:ext cx="9905999" cy="4456113"/>
          </a:xfrm>
        </p:spPr>
        <p:txBody>
          <a:bodyPr>
            <a:normAutofit fontScale="47500" lnSpcReduction="20000"/>
          </a:bodyPr>
          <a:lstStyle/>
          <a:p>
            <a:r>
              <a:rPr lang="en-GB" dirty="0"/>
              <a:t>[1]	‘R.E.P.O. on Steam’. Accessed: May 16, 2026. [Online]. Available: https://store.steampowered.com/app/3241660/REPO/</a:t>
            </a:r>
          </a:p>
          <a:p>
            <a:r>
              <a:rPr lang="en-GB" dirty="0"/>
              <a:t>[2]	‘PEAK on Steam’. Accessed: May 16, 2026. [Online]. Available: https://store.steampowered.com/app/3527290/PEAK/</a:t>
            </a:r>
          </a:p>
          <a:p>
            <a:r>
              <a:rPr lang="en-GB" dirty="0"/>
              <a:t>[3]	‘Gameplay Ability System for Unreal Engine | Unreal Engine 5.4 Documentation | Epic Developer Community’, Epic Games Developer. Accessed: May 17, 2026. [Online]. Available: https://dev.epicgames.com/documentation/unreal-engine/gameplay-ability-system</a:t>
            </a:r>
          </a:p>
          <a:p>
            <a:r>
              <a:rPr lang="en-GB" dirty="0"/>
              <a:t>[4]	‘Unreal Engine 5 - Gameplay Ability System - Top Down RPG’, Udemy. Accessed: May 17, 2026. [Online]. Available: https://www.udemy.com/course/unreal-engine-5-gas-top-down-rpg/</a:t>
            </a:r>
          </a:p>
          <a:p>
            <a:r>
              <a:rPr lang="en-GB" dirty="0"/>
              <a:t>[5]	‘Creating Your First Game Series’, YouTube. Accessed: May 17, 2026. [Online]. Available: http://www.youtube.com/playlist?list=PLmCw_T2hLwiE4vs7rffbuYgviR0Pd_XMT</a:t>
            </a:r>
          </a:p>
          <a:p>
            <a:r>
              <a:rPr lang="en-GB" dirty="0"/>
              <a:t>[6]	26 videos Last updated on 8 Mar 2026, ‘Gameplay Ability System (GAS) Course | UE5’, YouTube. Accessed: May 17, 2026. [Online]. Available: http://www.youtube.com/playlist?list=PLNwKK6OwH7eVaq19HBUEL3UnPAfbpcUSL</a:t>
            </a:r>
          </a:p>
          <a:p>
            <a:r>
              <a:rPr lang="en-GB" dirty="0"/>
              <a:t>[7]	‘Having a sound effect play at random - Development / Audio’, Epic Developer Community Forums. Accessed: May 17, 2026. [Online]. Available: https://forums.unrealengine.com/t/having-a-sound-effect-play-at-random/343376</a:t>
            </a:r>
          </a:p>
          <a:p>
            <a:r>
              <a:rPr lang="en-GB" dirty="0"/>
              <a:t>[8]	‘Free Footsteps Sound Effects Download - </a:t>
            </a:r>
            <a:r>
              <a:rPr lang="en-GB" dirty="0" err="1"/>
              <a:t>Pixabay</a:t>
            </a:r>
            <a:r>
              <a:rPr lang="en-GB" dirty="0"/>
              <a:t>’. Accessed: May 17, 2026. [Online]. Available: https://pixabay.com/sound-effects/search/footsteps/</a:t>
            </a:r>
          </a:p>
          <a:p>
            <a:r>
              <a:rPr lang="en-GB" dirty="0"/>
              <a:t>[9]	‘How to use blueprint to darken the screen for a few seconds - Programming &amp; Scripting / Blueprint’, Epic Developer Community Forums. Accessed: May 17, 2026. [Online]. Available: https://forums.unrealengine.com/t/how-to-use-blueprint-to-darken-the-screen-for-a-few-seconds/384158/3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393C6B80-C9FD-ED72-4C1E-919B74FFFE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16347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98"/>
    </mc:Choice>
    <mc:Fallback xmlns="">
      <p:transition spd="slow" advTm="37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252C36"/>
      </a:dk2>
      <a:lt2>
        <a:srgbClr val="7C96A3"/>
      </a:lt2>
      <a:accent1>
        <a:srgbClr val="4FD093"/>
      </a:accent1>
      <a:accent2>
        <a:srgbClr val="54BCDF"/>
      </a:accent2>
      <a:accent3>
        <a:srgbClr val="A262D0"/>
      </a:accent3>
      <a:accent4>
        <a:srgbClr val="D7537B"/>
      </a:accent4>
      <a:accent5>
        <a:srgbClr val="E78045"/>
      </a:accent5>
      <a:accent6>
        <a:srgbClr val="84C350"/>
      </a:accent6>
      <a:hlink>
        <a:srgbClr val="22FFFF"/>
      </a:hlink>
      <a:folHlink>
        <a:srgbClr val="9BF3FD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4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4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  <a:hueMod val="106000"/>
                <a:satMod val="140000"/>
                <a:lumMod val="42000"/>
              </a:schemeClr>
              <a:schemeClr val="phClr">
                <a:tint val="98000"/>
                <a:hueMod val="92000"/>
                <a:satMod val="220000"/>
                <a:lumMod val="9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142578CA-DEC9-49C3-80AF-C113973CC9A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Circuit</Template>
  <TotalTime>1737</TotalTime>
  <Words>2012</Words>
  <Application>Microsoft Office PowerPoint</Application>
  <PresentationFormat>Widescreen</PresentationFormat>
  <Paragraphs>168</Paragraphs>
  <Slides>17</Slides>
  <Notes>16</Notes>
  <HiddenSlides>0</HiddenSlides>
  <MMClips>16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Tw Cen MT</vt:lpstr>
      <vt:lpstr>Circuit</vt:lpstr>
      <vt:lpstr>YouTube Video Link https://youtu.be/8WC08RY3Aj4</vt:lpstr>
      <vt:lpstr>Game Prototype</vt:lpstr>
      <vt:lpstr>Project Idea</vt:lpstr>
      <vt:lpstr>Project Resources</vt:lpstr>
      <vt:lpstr>Player Attributes and Abilities</vt:lpstr>
      <vt:lpstr>Character Base</vt:lpstr>
      <vt:lpstr>Player Input</vt:lpstr>
      <vt:lpstr>Attribute Set</vt:lpstr>
      <vt:lpstr>Effects</vt:lpstr>
      <vt:lpstr>Effects – Curve Tables</vt:lpstr>
      <vt:lpstr>Player Death</vt:lpstr>
      <vt:lpstr>Abilities - Jump</vt:lpstr>
      <vt:lpstr>Abilities - Sprint</vt:lpstr>
      <vt:lpstr>Abilities – O2 Mask and Hallucinations </vt:lpstr>
      <vt:lpstr>Teamwork</vt:lpstr>
      <vt:lpstr>Teamwork - Improvements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William Foot (2405192)</dc:creator>
  <cp:lastModifiedBy>William Foot (2405192)</cp:lastModifiedBy>
  <cp:revision>2</cp:revision>
  <dcterms:created xsi:type="dcterms:W3CDTF">2026-05-16T14:50:18Z</dcterms:created>
  <dcterms:modified xsi:type="dcterms:W3CDTF">2026-05-18T15:07:28Z</dcterms:modified>
</cp:coreProperties>
</file>