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9"/>
  </p:notesMasterIdLst>
  <p:handoutMasterIdLst>
    <p:handoutMasterId r:id="rId20"/>
  </p:handoutMasterIdLst>
  <p:sldIdLst>
    <p:sldId id="286" r:id="rId5"/>
    <p:sldId id="257" r:id="rId6"/>
    <p:sldId id="258" r:id="rId7"/>
    <p:sldId id="298" r:id="rId8"/>
    <p:sldId id="299" r:id="rId9"/>
    <p:sldId id="300" r:id="rId10"/>
    <p:sldId id="305" r:id="rId11"/>
    <p:sldId id="270" r:id="rId12"/>
    <p:sldId id="295" r:id="rId13"/>
    <p:sldId id="302" r:id="rId14"/>
    <p:sldId id="303" r:id="rId15"/>
    <p:sldId id="280" r:id="rId16"/>
    <p:sldId id="304" r:id="rId17"/>
    <p:sldId id="301" r:id="rId18"/>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mona Pavalache (1816300)" initials="SP(" lastIdx="1" clrIdx="0">
    <p:extLst>
      <p:ext uri="{19B8F6BF-5375-455C-9EA6-DF929625EA0E}">
        <p15:presenceInfo xmlns:p15="http://schemas.microsoft.com/office/powerpoint/2012/main" userId="Simona Pavalache (1816300)"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891" autoAdjust="0"/>
  </p:normalViewPr>
  <p:slideViewPr>
    <p:cSldViewPr>
      <p:cViewPr varScale="1">
        <p:scale>
          <a:sx n="70" d="100"/>
          <a:sy n="70" d="100"/>
        </p:scale>
        <p:origin x="-120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3" Type="http://schemas.openxmlformats.org/officeDocument/2006/relationships/customXml" Target="../customXml/item3.xml" /><Relationship Id="rId21" Type="http://schemas.openxmlformats.org/officeDocument/2006/relationships/commentAuthors" Target="commentAuthor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tableStyles" Target="tableStyle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handoutMaster" Target="handoutMasters/handoutMaster1.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theme" Target="theme/theme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viewProps" Target="viewProps.xml" /><Relationship Id="rId10" Type="http://schemas.openxmlformats.org/officeDocument/2006/relationships/slide" Target="slides/slide6.xml" /><Relationship Id="rId19" Type="http://schemas.openxmlformats.org/officeDocument/2006/relationships/notesMaster" Target="notesMasters/notesMaster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presProps" Target="presProps.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4</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161032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5</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885974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6</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1904048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8</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9</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27363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10</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639752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11</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541976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12</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13</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10742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14</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5798196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1893-BF60-42C4-A241-0DFC41786101}"/>
              </a:ext>
            </a:extLst>
          </p:cNvPr>
          <p:cNvSpPr>
            <a:spLocks noGrp="1"/>
          </p:cNvSpPr>
          <p:nvPr>
            <p:ph type="dt" sz="half" idx="10"/>
          </p:nvPr>
        </p:nvSpPr>
        <p:spPr>
          <a:xfrm>
            <a:off x="395288" y="6524625"/>
            <a:ext cx="971550" cy="219075"/>
          </a:xfrm>
        </p:spPr>
        <p:txBody>
          <a:bodyPr/>
          <a:lstStyle>
            <a:lvl1pPr>
              <a:defRPr/>
            </a:lvl1pPr>
          </a:lstStyle>
          <a:p>
            <a:pPr>
              <a:defRPr/>
            </a:pPr>
            <a:fld id="{259325D9-C7C0-42EB-AEBB-E19A63C4F488}" type="datetime1">
              <a:rPr lang="en-GB" altLang="en-US"/>
              <a:pPr>
                <a:defRPr/>
              </a:pPr>
              <a:t>25/10/2019</a:t>
            </a:fld>
            <a:endParaRPr lang="en-GB" altLang="en-US"/>
          </a:p>
        </p:txBody>
      </p:sp>
      <p:sp>
        <p:nvSpPr>
          <p:cNvPr id="5" name="Footer Placeholder 4">
            <a:extLst>
              <a:ext uri="{FF2B5EF4-FFF2-40B4-BE49-F238E27FC236}">
                <a16:creationId xmlns:a16="http://schemas.microsoft.com/office/drawing/2014/main" id="{0901D290-1AFB-448D-89F6-B196B58D63F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1DB6C7E8-E5D7-46BD-8D55-A7D36701D868}"/>
              </a:ext>
            </a:extLst>
          </p:cNvPr>
          <p:cNvSpPr>
            <a:spLocks noGrp="1"/>
          </p:cNvSpPr>
          <p:nvPr>
            <p:ph type="sldNum" sz="quarter" idx="12"/>
          </p:nvPr>
        </p:nvSpPr>
        <p:spPr/>
        <p:txBody>
          <a:bodyPr/>
          <a:lstStyle>
            <a:lvl1pPr>
              <a:defRPr/>
            </a:lvl1pPr>
          </a:lstStyle>
          <a:p>
            <a:pPr>
              <a:defRPr/>
            </a:pPr>
            <a:fld id="{2F733F99-5C49-4C7A-AF84-B7546E8A6B51}" type="slidenum">
              <a:rPr lang="en-GB" altLang="en-US"/>
              <a:pPr>
                <a:defRPr/>
              </a:pPr>
              <a:t>‹#›</a:t>
            </a:fld>
            <a:endParaRPr lang="en-GB" altLang="en-US"/>
          </a:p>
        </p:txBody>
      </p:sp>
    </p:spTree>
    <p:extLst>
      <p:ext uri="{BB962C8B-B14F-4D97-AF65-F5344CB8AC3E}">
        <p14:creationId xmlns:p14="http://schemas.microsoft.com/office/powerpoint/2010/main" val="1256497003"/>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2A6CE-75E8-4B14-93F8-13D45B245D43}"/>
              </a:ext>
            </a:extLst>
          </p:cNvPr>
          <p:cNvSpPr>
            <a:spLocks noGrp="1"/>
          </p:cNvSpPr>
          <p:nvPr>
            <p:ph type="dt" sz="half" idx="10"/>
          </p:nvPr>
        </p:nvSpPr>
        <p:spPr/>
        <p:txBody>
          <a:bodyPr/>
          <a:lstStyle>
            <a:lvl1pPr>
              <a:defRPr/>
            </a:lvl1pPr>
          </a:lstStyle>
          <a:p>
            <a:pPr>
              <a:defRPr/>
            </a:pPr>
            <a:fld id="{384B99DA-8C13-4E5F-AA0A-1F1000BE46CB}" type="datetime1">
              <a:rPr lang="en-GB" altLang="en-US"/>
              <a:pPr>
                <a:defRPr/>
              </a:pPr>
              <a:t>25/10/2019</a:t>
            </a:fld>
            <a:endParaRPr lang="en-GB" altLang="en-US"/>
          </a:p>
        </p:txBody>
      </p:sp>
      <p:sp>
        <p:nvSpPr>
          <p:cNvPr id="5" name="Footer Placeholder 4">
            <a:extLst>
              <a:ext uri="{FF2B5EF4-FFF2-40B4-BE49-F238E27FC236}">
                <a16:creationId xmlns:a16="http://schemas.microsoft.com/office/drawing/2014/main" id="{CDDFBDF1-FB2E-4348-8155-5B482237B058}"/>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2152B546-001A-4BA7-9BEF-7A1E6CACE192}"/>
              </a:ext>
            </a:extLst>
          </p:cNvPr>
          <p:cNvSpPr>
            <a:spLocks noGrp="1"/>
          </p:cNvSpPr>
          <p:nvPr>
            <p:ph type="sldNum" sz="quarter" idx="12"/>
          </p:nvPr>
        </p:nvSpPr>
        <p:spPr/>
        <p:txBody>
          <a:bodyPr/>
          <a:lstStyle>
            <a:lvl1pPr>
              <a:defRPr/>
            </a:lvl1pPr>
          </a:lstStyle>
          <a:p>
            <a:pPr>
              <a:defRPr/>
            </a:pPr>
            <a:fld id="{101007CA-6A5A-466A-BC7B-D9FB033B9BF6}" type="slidenum">
              <a:rPr lang="en-GB" altLang="en-US"/>
              <a:pPr>
                <a:defRPr/>
              </a:pPr>
              <a:t>‹#›</a:t>
            </a:fld>
            <a:endParaRPr lang="en-GB" altLang="en-US"/>
          </a:p>
        </p:txBody>
      </p:sp>
    </p:spTree>
    <p:extLst>
      <p:ext uri="{BB962C8B-B14F-4D97-AF65-F5344CB8AC3E}">
        <p14:creationId xmlns:p14="http://schemas.microsoft.com/office/powerpoint/2010/main" val="2304852639"/>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B71EC1-5AAF-41E1-A9E0-BFA606AE465E}"/>
              </a:ext>
            </a:extLst>
          </p:cNvPr>
          <p:cNvSpPr>
            <a:spLocks noGrp="1"/>
          </p:cNvSpPr>
          <p:nvPr>
            <p:ph type="dt" sz="half" idx="10"/>
          </p:nvPr>
        </p:nvSpPr>
        <p:spPr/>
        <p:txBody>
          <a:bodyPr/>
          <a:lstStyle>
            <a:lvl1pPr>
              <a:defRPr/>
            </a:lvl1pPr>
          </a:lstStyle>
          <a:p>
            <a:pPr>
              <a:defRPr/>
            </a:pPr>
            <a:fld id="{20B73E60-0876-4F4A-8F82-84A1B1823F5C}" type="datetime1">
              <a:rPr lang="en-GB" altLang="en-US"/>
              <a:pPr>
                <a:defRPr/>
              </a:pPr>
              <a:t>25/10/2019</a:t>
            </a:fld>
            <a:endParaRPr lang="en-GB" altLang="en-US"/>
          </a:p>
        </p:txBody>
      </p:sp>
      <p:sp>
        <p:nvSpPr>
          <p:cNvPr id="5" name="Slide Number Placeholder 5">
            <a:extLst>
              <a:ext uri="{FF2B5EF4-FFF2-40B4-BE49-F238E27FC236}">
                <a16:creationId xmlns:a16="http://schemas.microsoft.com/office/drawing/2014/main" id="{1AA0E1DC-C07F-433C-B628-2DFAD3B54086}"/>
              </a:ext>
            </a:extLst>
          </p:cNvPr>
          <p:cNvSpPr>
            <a:spLocks noGrp="1"/>
          </p:cNvSpPr>
          <p:nvPr>
            <p:ph type="sldNum" sz="quarter" idx="11"/>
          </p:nvPr>
        </p:nvSpPr>
        <p:spPr/>
        <p:txBody>
          <a:bodyPr/>
          <a:lstStyle>
            <a:lvl1pPr>
              <a:defRPr/>
            </a:lvl1pPr>
          </a:lstStyle>
          <a:p>
            <a:pPr>
              <a:defRPr/>
            </a:pPr>
            <a:fld id="{B597A0D0-E8BB-4015-B311-33B1E3A1E815}" type="slidenum">
              <a:rPr lang="en-GB" altLang="en-US"/>
              <a:pPr>
                <a:defRPr/>
              </a:pPr>
              <a:t>‹#›</a:t>
            </a:fld>
            <a:endParaRPr lang="en-GB" altLang="en-US"/>
          </a:p>
        </p:txBody>
      </p:sp>
    </p:spTree>
    <p:extLst>
      <p:ext uri="{BB962C8B-B14F-4D97-AF65-F5344CB8AC3E}">
        <p14:creationId xmlns:p14="http://schemas.microsoft.com/office/powerpoint/2010/main" val="3668015953"/>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487EBFC-6B3E-4761-A3EE-E67906EC8B64}"/>
              </a:ext>
            </a:extLst>
          </p:cNvPr>
          <p:cNvSpPr>
            <a:spLocks noGrp="1"/>
          </p:cNvSpPr>
          <p:nvPr>
            <p:ph type="dt" sz="half" idx="10"/>
          </p:nvPr>
        </p:nvSpPr>
        <p:spPr/>
        <p:txBody>
          <a:bodyPr/>
          <a:lstStyle>
            <a:lvl1pPr>
              <a:defRPr/>
            </a:lvl1pPr>
          </a:lstStyle>
          <a:p>
            <a:pPr>
              <a:defRPr/>
            </a:pPr>
            <a:fld id="{6729F174-4E7E-4651-BE04-FB34C38F7A97}" type="datetime1">
              <a:rPr lang="en-GB" altLang="en-US"/>
              <a:pPr>
                <a:defRPr/>
              </a:pPr>
              <a:t>25/10/2019</a:t>
            </a:fld>
            <a:endParaRPr lang="en-GB" altLang="en-US"/>
          </a:p>
        </p:txBody>
      </p:sp>
      <p:sp>
        <p:nvSpPr>
          <p:cNvPr id="6" name="Slide Number Placeholder 5">
            <a:extLst>
              <a:ext uri="{FF2B5EF4-FFF2-40B4-BE49-F238E27FC236}">
                <a16:creationId xmlns:a16="http://schemas.microsoft.com/office/drawing/2014/main" id="{E3CD2253-9347-4F78-A218-15CDBF8057BA}"/>
              </a:ext>
            </a:extLst>
          </p:cNvPr>
          <p:cNvSpPr>
            <a:spLocks noGrp="1"/>
          </p:cNvSpPr>
          <p:nvPr>
            <p:ph type="sldNum" sz="quarter" idx="11"/>
          </p:nvPr>
        </p:nvSpPr>
        <p:spPr/>
        <p:txBody>
          <a:bodyPr/>
          <a:lstStyle>
            <a:lvl1pPr>
              <a:defRPr/>
            </a:lvl1pPr>
          </a:lstStyle>
          <a:p>
            <a:pPr>
              <a:defRPr/>
            </a:pPr>
            <a:fld id="{00F3E2FC-8669-4267-A62E-33FE30C83C55}" type="slidenum">
              <a:rPr lang="en-GB" altLang="en-US"/>
              <a:pPr>
                <a:defRPr/>
              </a:pPr>
              <a:t>‹#›</a:t>
            </a:fld>
            <a:endParaRPr lang="en-GB" altLang="en-US"/>
          </a:p>
        </p:txBody>
      </p:sp>
    </p:spTree>
    <p:extLst>
      <p:ext uri="{BB962C8B-B14F-4D97-AF65-F5344CB8AC3E}">
        <p14:creationId xmlns:p14="http://schemas.microsoft.com/office/powerpoint/2010/main" val="3792814782"/>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A997B1F-63AC-42BA-A117-2BB993461931}"/>
              </a:ext>
            </a:extLst>
          </p:cNvPr>
          <p:cNvSpPr>
            <a:spLocks noGrp="1"/>
          </p:cNvSpPr>
          <p:nvPr>
            <p:ph type="dt" sz="half" idx="10"/>
          </p:nvPr>
        </p:nvSpPr>
        <p:spPr/>
        <p:txBody>
          <a:bodyPr/>
          <a:lstStyle>
            <a:lvl1pPr>
              <a:defRPr/>
            </a:lvl1pPr>
          </a:lstStyle>
          <a:p>
            <a:pPr>
              <a:defRPr/>
            </a:pPr>
            <a:fld id="{4AF98087-ED90-4911-BE74-9A997ABD6711}" type="datetime1">
              <a:rPr lang="en-GB" altLang="en-US"/>
              <a:pPr>
                <a:defRPr/>
              </a:pPr>
              <a:t>25/10/2019</a:t>
            </a:fld>
            <a:endParaRPr lang="en-GB" altLang="en-US"/>
          </a:p>
        </p:txBody>
      </p:sp>
      <p:sp>
        <p:nvSpPr>
          <p:cNvPr id="8" name="Slide Number Placeholder 5">
            <a:extLst>
              <a:ext uri="{FF2B5EF4-FFF2-40B4-BE49-F238E27FC236}">
                <a16:creationId xmlns:a16="http://schemas.microsoft.com/office/drawing/2014/main" id="{B140FB6D-2D48-4815-88D0-108E1C5D7E0C}"/>
              </a:ext>
            </a:extLst>
          </p:cNvPr>
          <p:cNvSpPr>
            <a:spLocks noGrp="1"/>
          </p:cNvSpPr>
          <p:nvPr>
            <p:ph type="sldNum" sz="quarter" idx="11"/>
          </p:nvPr>
        </p:nvSpPr>
        <p:spPr/>
        <p:txBody>
          <a:bodyPr/>
          <a:lstStyle>
            <a:lvl1pPr>
              <a:defRPr/>
            </a:lvl1pPr>
          </a:lstStyle>
          <a:p>
            <a:pPr>
              <a:defRPr/>
            </a:pPr>
            <a:fld id="{94E0A6B8-DA9D-4B8D-895D-5FCD4DD918CF}" type="slidenum">
              <a:rPr lang="en-GB" altLang="en-US"/>
              <a:pPr>
                <a:defRPr/>
              </a:pPr>
              <a:t>‹#›</a:t>
            </a:fld>
            <a:endParaRPr lang="en-GB" altLang="en-US"/>
          </a:p>
        </p:txBody>
      </p:sp>
    </p:spTree>
    <p:extLst>
      <p:ext uri="{BB962C8B-B14F-4D97-AF65-F5344CB8AC3E}">
        <p14:creationId xmlns:p14="http://schemas.microsoft.com/office/powerpoint/2010/main" val="66031439"/>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5D73968-E418-4D94-9B8A-032D839683C6}"/>
              </a:ext>
            </a:extLst>
          </p:cNvPr>
          <p:cNvSpPr>
            <a:spLocks noGrp="1"/>
          </p:cNvSpPr>
          <p:nvPr>
            <p:ph type="dt" sz="half" idx="10"/>
          </p:nvPr>
        </p:nvSpPr>
        <p:spPr/>
        <p:txBody>
          <a:bodyPr/>
          <a:lstStyle>
            <a:lvl1pPr>
              <a:defRPr/>
            </a:lvl1pPr>
          </a:lstStyle>
          <a:p>
            <a:pPr>
              <a:defRPr/>
            </a:pPr>
            <a:fld id="{2E22D1C0-EA1F-4F8B-8785-B07BF54BD0F9}" type="datetime1">
              <a:rPr lang="en-GB" altLang="en-US"/>
              <a:pPr>
                <a:defRPr/>
              </a:pPr>
              <a:t>25/10/2019</a:t>
            </a:fld>
            <a:endParaRPr lang="en-GB" altLang="en-US"/>
          </a:p>
        </p:txBody>
      </p:sp>
      <p:sp>
        <p:nvSpPr>
          <p:cNvPr id="4" name="Slide Number Placeholder 5">
            <a:extLst>
              <a:ext uri="{FF2B5EF4-FFF2-40B4-BE49-F238E27FC236}">
                <a16:creationId xmlns:a16="http://schemas.microsoft.com/office/drawing/2014/main" id="{99C47B18-E0DD-4E5D-98B6-8ADAF7FC3F9E}"/>
              </a:ext>
            </a:extLst>
          </p:cNvPr>
          <p:cNvSpPr>
            <a:spLocks noGrp="1"/>
          </p:cNvSpPr>
          <p:nvPr>
            <p:ph type="sldNum" sz="quarter" idx="11"/>
          </p:nvPr>
        </p:nvSpPr>
        <p:spPr/>
        <p:txBody>
          <a:bodyPr/>
          <a:lstStyle>
            <a:lvl1pPr>
              <a:defRPr/>
            </a:lvl1pPr>
          </a:lstStyle>
          <a:p>
            <a:pPr>
              <a:defRPr/>
            </a:pPr>
            <a:fld id="{BCCDFD50-638D-4B7D-8CA4-BA6FE506198A}" type="slidenum">
              <a:rPr lang="en-GB" altLang="en-US"/>
              <a:pPr>
                <a:defRPr/>
              </a:pPr>
              <a:t>‹#›</a:t>
            </a:fld>
            <a:endParaRPr lang="en-GB" altLang="en-US"/>
          </a:p>
        </p:txBody>
      </p:sp>
    </p:spTree>
    <p:extLst>
      <p:ext uri="{BB962C8B-B14F-4D97-AF65-F5344CB8AC3E}">
        <p14:creationId xmlns:p14="http://schemas.microsoft.com/office/powerpoint/2010/main" val="3399913976"/>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C742947-4F5D-4204-A97C-9D9B8E91FB18}"/>
              </a:ext>
            </a:extLst>
          </p:cNvPr>
          <p:cNvSpPr>
            <a:spLocks noGrp="1"/>
          </p:cNvSpPr>
          <p:nvPr>
            <p:ph type="dt" sz="half" idx="10"/>
          </p:nvPr>
        </p:nvSpPr>
        <p:spPr/>
        <p:txBody>
          <a:bodyPr/>
          <a:lstStyle>
            <a:lvl1pPr>
              <a:defRPr/>
            </a:lvl1pPr>
          </a:lstStyle>
          <a:p>
            <a:pPr>
              <a:defRPr/>
            </a:pPr>
            <a:fld id="{47C9B511-EA7C-47B7-97E3-4B5B1A80CF69}" type="datetime1">
              <a:rPr lang="en-GB" altLang="en-US"/>
              <a:pPr>
                <a:defRPr/>
              </a:pPr>
              <a:t>25/10/2019</a:t>
            </a:fld>
            <a:endParaRPr lang="en-GB" altLang="en-US"/>
          </a:p>
        </p:txBody>
      </p:sp>
      <p:sp>
        <p:nvSpPr>
          <p:cNvPr id="3" name="Slide Number Placeholder 5">
            <a:extLst>
              <a:ext uri="{FF2B5EF4-FFF2-40B4-BE49-F238E27FC236}">
                <a16:creationId xmlns:a16="http://schemas.microsoft.com/office/drawing/2014/main" id="{345FF0DB-E84C-4DAD-9D73-795846A0546D}"/>
              </a:ext>
            </a:extLst>
          </p:cNvPr>
          <p:cNvSpPr>
            <a:spLocks noGrp="1"/>
          </p:cNvSpPr>
          <p:nvPr>
            <p:ph type="sldNum" sz="quarter" idx="11"/>
          </p:nvPr>
        </p:nvSpPr>
        <p:spPr/>
        <p:txBody>
          <a:bodyPr/>
          <a:lstStyle>
            <a:lvl1pPr>
              <a:defRPr/>
            </a:lvl1pPr>
          </a:lstStyle>
          <a:p>
            <a:pPr>
              <a:defRPr/>
            </a:pPr>
            <a:fld id="{CD5821EE-AFC6-47E5-BF66-66E4B21DAC71}" type="slidenum">
              <a:rPr lang="en-GB" altLang="en-US"/>
              <a:pPr>
                <a:defRPr/>
              </a:pPr>
              <a:t>‹#›</a:t>
            </a:fld>
            <a:endParaRPr lang="en-GB" altLang="en-US"/>
          </a:p>
        </p:txBody>
      </p:sp>
    </p:spTree>
    <p:extLst>
      <p:ext uri="{BB962C8B-B14F-4D97-AF65-F5344CB8AC3E}">
        <p14:creationId xmlns:p14="http://schemas.microsoft.com/office/powerpoint/2010/main" val="1313362295"/>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047277-E28E-478C-8847-F7A5E45662A5}"/>
              </a:ext>
            </a:extLst>
          </p:cNvPr>
          <p:cNvSpPr>
            <a:spLocks noGrp="1"/>
          </p:cNvSpPr>
          <p:nvPr>
            <p:ph type="dt" sz="half" idx="10"/>
          </p:nvPr>
        </p:nvSpPr>
        <p:spPr/>
        <p:txBody>
          <a:bodyPr/>
          <a:lstStyle>
            <a:lvl1pPr>
              <a:defRPr/>
            </a:lvl1pPr>
          </a:lstStyle>
          <a:p>
            <a:pPr>
              <a:defRPr/>
            </a:pPr>
            <a:fld id="{48487C5A-1B21-445F-A5EA-4485B0FC1EAF}" type="datetime1">
              <a:rPr lang="en-GB" altLang="en-US"/>
              <a:pPr>
                <a:defRPr/>
              </a:pPr>
              <a:t>25/10/2019</a:t>
            </a:fld>
            <a:endParaRPr lang="en-GB" altLang="en-US"/>
          </a:p>
        </p:txBody>
      </p:sp>
      <p:sp>
        <p:nvSpPr>
          <p:cNvPr id="6" name="Slide Number Placeholder 5">
            <a:extLst>
              <a:ext uri="{FF2B5EF4-FFF2-40B4-BE49-F238E27FC236}">
                <a16:creationId xmlns:a16="http://schemas.microsoft.com/office/drawing/2014/main" id="{7C6F7CBF-E1F4-4489-88D3-9E19A646DD22}"/>
              </a:ext>
            </a:extLst>
          </p:cNvPr>
          <p:cNvSpPr>
            <a:spLocks noGrp="1"/>
          </p:cNvSpPr>
          <p:nvPr>
            <p:ph type="sldNum" sz="quarter" idx="11"/>
          </p:nvPr>
        </p:nvSpPr>
        <p:spPr/>
        <p:txBody>
          <a:bodyPr/>
          <a:lstStyle>
            <a:lvl1pPr>
              <a:defRPr/>
            </a:lvl1pPr>
          </a:lstStyle>
          <a:p>
            <a:pPr>
              <a:defRPr/>
            </a:pPr>
            <a:fld id="{07B02990-287C-41FC-9BF8-A67E112CA0AB}" type="slidenum">
              <a:rPr lang="en-GB" altLang="en-US"/>
              <a:pPr>
                <a:defRPr/>
              </a:pPr>
              <a:t>‹#›</a:t>
            </a:fld>
            <a:endParaRPr lang="en-GB" altLang="en-US"/>
          </a:p>
        </p:txBody>
      </p:sp>
    </p:spTree>
    <p:extLst>
      <p:ext uri="{BB962C8B-B14F-4D97-AF65-F5344CB8AC3E}">
        <p14:creationId xmlns:p14="http://schemas.microsoft.com/office/powerpoint/2010/main" val="2182059125"/>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39C6C6D-18BD-439C-8BC7-EDE5541F6F01}"/>
              </a:ext>
            </a:extLst>
          </p:cNvPr>
          <p:cNvSpPr>
            <a:spLocks noGrp="1"/>
          </p:cNvSpPr>
          <p:nvPr>
            <p:ph type="dt" sz="half" idx="10"/>
          </p:nvPr>
        </p:nvSpPr>
        <p:spPr/>
        <p:txBody>
          <a:bodyPr/>
          <a:lstStyle>
            <a:lvl1pPr>
              <a:defRPr/>
            </a:lvl1pPr>
          </a:lstStyle>
          <a:p>
            <a:pPr>
              <a:defRPr/>
            </a:pPr>
            <a:fld id="{B9188D40-EA84-4741-A93C-333A7A4EA90F}" type="datetime1">
              <a:rPr lang="en-GB" altLang="en-US"/>
              <a:pPr>
                <a:defRPr/>
              </a:pPr>
              <a:t>25/10/2019</a:t>
            </a:fld>
            <a:endParaRPr lang="en-GB" altLang="en-US"/>
          </a:p>
        </p:txBody>
      </p:sp>
      <p:sp>
        <p:nvSpPr>
          <p:cNvPr id="6" name="Slide Number Placeholder 5">
            <a:extLst>
              <a:ext uri="{FF2B5EF4-FFF2-40B4-BE49-F238E27FC236}">
                <a16:creationId xmlns:a16="http://schemas.microsoft.com/office/drawing/2014/main" id="{035AFCA5-C958-4CD4-AD11-13B5F0553BEB}"/>
              </a:ext>
            </a:extLst>
          </p:cNvPr>
          <p:cNvSpPr>
            <a:spLocks noGrp="1"/>
          </p:cNvSpPr>
          <p:nvPr>
            <p:ph type="sldNum" sz="quarter" idx="11"/>
          </p:nvPr>
        </p:nvSpPr>
        <p:spPr/>
        <p:txBody>
          <a:bodyPr/>
          <a:lstStyle>
            <a:lvl1pPr>
              <a:defRPr/>
            </a:lvl1pPr>
          </a:lstStyle>
          <a:p>
            <a:pPr>
              <a:defRPr/>
            </a:pPr>
            <a:fld id="{F657F800-730A-4389-AB21-8BF89553559F}" type="slidenum">
              <a:rPr lang="en-GB" altLang="en-US"/>
              <a:pPr>
                <a:defRPr/>
              </a:pPr>
              <a:t>‹#›</a:t>
            </a:fld>
            <a:endParaRPr lang="en-GB" altLang="en-US"/>
          </a:p>
        </p:txBody>
      </p:sp>
    </p:spTree>
    <p:extLst>
      <p:ext uri="{BB962C8B-B14F-4D97-AF65-F5344CB8AC3E}">
        <p14:creationId xmlns:p14="http://schemas.microsoft.com/office/powerpoint/2010/main" val="3880041482"/>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46E4D-DD66-45A3-B080-3ADF58A43F7D}"/>
              </a:ext>
            </a:extLst>
          </p:cNvPr>
          <p:cNvSpPr>
            <a:spLocks noGrp="1"/>
          </p:cNvSpPr>
          <p:nvPr>
            <p:ph type="dt" sz="half" idx="10"/>
          </p:nvPr>
        </p:nvSpPr>
        <p:spPr/>
        <p:txBody>
          <a:bodyPr/>
          <a:lstStyle>
            <a:lvl1pPr>
              <a:defRPr/>
            </a:lvl1pPr>
          </a:lstStyle>
          <a:p>
            <a:pPr>
              <a:defRPr/>
            </a:pPr>
            <a:fld id="{A3A90FD6-5905-4EA8-AD06-91B3123ED931}" type="datetime1">
              <a:rPr lang="en-GB" altLang="en-US"/>
              <a:pPr>
                <a:defRPr/>
              </a:pPr>
              <a:t>25/10/2019</a:t>
            </a:fld>
            <a:endParaRPr lang="en-GB" altLang="en-US"/>
          </a:p>
        </p:txBody>
      </p:sp>
      <p:sp>
        <p:nvSpPr>
          <p:cNvPr id="5" name="Slide Number Placeholder 5">
            <a:extLst>
              <a:ext uri="{FF2B5EF4-FFF2-40B4-BE49-F238E27FC236}">
                <a16:creationId xmlns:a16="http://schemas.microsoft.com/office/drawing/2014/main" id="{F6B36D09-EA00-43E6-96AB-021BA89D990C}"/>
              </a:ext>
            </a:extLst>
          </p:cNvPr>
          <p:cNvSpPr>
            <a:spLocks noGrp="1"/>
          </p:cNvSpPr>
          <p:nvPr>
            <p:ph type="sldNum" sz="quarter" idx="11"/>
          </p:nvPr>
        </p:nvSpPr>
        <p:spPr/>
        <p:txBody>
          <a:bodyPr/>
          <a:lstStyle>
            <a:lvl1pPr>
              <a:defRPr/>
            </a:lvl1pPr>
          </a:lstStyle>
          <a:p>
            <a:pPr>
              <a:defRPr/>
            </a:pPr>
            <a:fld id="{238FE9CA-6F00-4071-81A8-4EBE4EFA0F40}" type="slidenum">
              <a:rPr lang="en-GB" altLang="en-US"/>
              <a:pPr>
                <a:defRPr/>
              </a:pPr>
              <a:t>‹#›</a:t>
            </a:fld>
            <a:endParaRPr lang="en-GB" altLang="en-US"/>
          </a:p>
        </p:txBody>
      </p:sp>
    </p:spTree>
    <p:extLst>
      <p:ext uri="{BB962C8B-B14F-4D97-AF65-F5344CB8AC3E}">
        <p14:creationId xmlns:p14="http://schemas.microsoft.com/office/powerpoint/2010/main" val="267874133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94065-F68E-4E09-9865-3DBEAFE44871}"/>
              </a:ext>
            </a:extLst>
          </p:cNvPr>
          <p:cNvSpPr>
            <a:spLocks noGrp="1"/>
          </p:cNvSpPr>
          <p:nvPr>
            <p:ph type="dt" sz="half" idx="10"/>
          </p:nvPr>
        </p:nvSpPr>
        <p:spPr/>
        <p:txBody>
          <a:bodyPr/>
          <a:lstStyle>
            <a:lvl1pPr>
              <a:defRPr/>
            </a:lvl1pPr>
          </a:lstStyle>
          <a:p>
            <a:pPr>
              <a:defRPr/>
            </a:pPr>
            <a:fld id="{5FC6DEAE-81AF-4D2F-BBD0-D85B4251B949}" type="datetime1">
              <a:rPr lang="en-GB" altLang="en-US"/>
              <a:pPr>
                <a:defRPr/>
              </a:pPr>
              <a:t>25/10/2019</a:t>
            </a:fld>
            <a:endParaRPr lang="en-GB" altLang="en-US"/>
          </a:p>
        </p:txBody>
      </p:sp>
      <p:sp>
        <p:nvSpPr>
          <p:cNvPr id="5" name="Slide Number Placeholder 5">
            <a:extLst>
              <a:ext uri="{FF2B5EF4-FFF2-40B4-BE49-F238E27FC236}">
                <a16:creationId xmlns:a16="http://schemas.microsoft.com/office/drawing/2014/main" id="{9C3D29A6-4BB7-4C3A-A58F-565A794C301F}"/>
              </a:ext>
            </a:extLst>
          </p:cNvPr>
          <p:cNvSpPr>
            <a:spLocks noGrp="1"/>
          </p:cNvSpPr>
          <p:nvPr>
            <p:ph type="sldNum" sz="quarter" idx="11"/>
          </p:nvPr>
        </p:nvSpPr>
        <p:spPr/>
        <p:txBody>
          <a:bodyPr/>
          <a:lstStyle>
            <a:lvl1pPr>
              <a:defRPr/>
            </a:lvl1pPr>
          </a:lstStyle>
          <a:p>
            <a:pPr>
              <a:defRPr/>
            </a:pPr>
            <a:fld id="{5179077C-C058-415F-A9A2-BF6E8D9D1A4E}" type="slidenum">
              <a:rPr lang="en-GB" altLang="en-US"/>
              <a:pPr>
                <a:defRPr/>
              </a:pPr>
              <a:t>‹#›</a:t>
            </a:fld>
            <a:endParaRPr lang="en-GB" altLang="en-US"/>
          </a:p>
        </p:txBody>
      </p:sp>
    </p:spTree>
    <p:extLst>
      <p:ext uri="{BB962C8B-B14F-4D97-AF65-F5344CB8AC3E}">
        <p14:creationId xmlns:p14="http://schemas.microsoft.com/office/powerpoint/2010/main" val="1503816387"/>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01D05D9-85EE-4CA6-B1FE-52A2A35F53D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AA63280-4E75-4EE4-9174-627D188C2A1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AF70A52-E04C-4984-8F0A-92FD0EB7E3E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9B12514-B2BD-43EE-BCBD-7E23DB886ACD}" type="datetime1">
              <a:rPr lang="en-GB" altLang="en-US"/>
              <a:pPr>
                <a:defRPr/>
              </a:pPr>
              <a:t>25/10/2019</a:t>
            </a:fld>
            <a:endParaRPr lang="en-GB" altLang="en-US"/>
          </a:p>
        </p:txBody>
      </p:sp>
      <p:sp>
        <p:nvSpPr>
          <p:cNvPr id="6" name="Slide Number Placeholder 5">
            <a:extLst>
              <a:ext uri="{FF2B5EF4-FFF2-40B4-BE49-F238E27FC236}">
                <a16:creationId xmlns:a16="http://schemas.microsoft.com/office/drawing/2014/main" id="{1CA088D9-18CB-45E8-8513-B5E739104FE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99394249-8463-4BC8-8578-8F2970A0B96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transition>
    <p:dissolve/>
  </p:transition>
  <p:hf sldNum="0"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BD14494_.mid" TargetMode="External" /><Relationship Id="rId4" Type="http://schemas.openxmlformats.org/officeDocument/2006/relationships/image" Target="../media/image4.png" /></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HTECH_01.MID" TargetMode="External" /><Relationship Id="rId6" Type="http://schemas.openxmlformats.org/officeDocument/2006/relationships/image" Target="../media/image6.png" /><Relationship Id="rId5" Type="http://schemas.microsoft.com/office/2007/relationships/hdphoto" Target="../media/hdphoto1.wdp" /><Relationship Id="rId4" Type="http://schemas.openxmlformats.org/officeDocument/2006/relationships/image" Target="../media/image5.png" /></Relationships>
</file>

<file path=ppt/slides/_rels/slide3.xml.rels><?xml version="1.0" encoding="UTF-8" standalone="yes"?>
<Relationships xmlns="http://schemas.openxmlformats.org/package/2006/relationships"><Relationship Id="rId8" Type="http://schemas.openxmlformats.org/officeDocument/2006/relationships/image" Target="../media/image8.png" /><Relationship Id="rId3" Type="http://schemas.openxmlformats.org/officeDocument/2006/relationships/notesSlide" Target="../notesSlides/notesSlide2.xml" /><Relationship Id="rId7" Type="http://schemas.microsoft.com/office/2007/relationships/hdphoto" Target="../media/hdphoto2.wdp"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HTECH_01.MID" TargetMode="External" /><Relationship Id="rId6" Type="http://schemas.openxmlformats.org/officeDocument/2006/relationships/image" Target="../media/image7.png" /><Relationship Id="rId5" Type="http://schemas.microsoft.com/office/2007/relationships/hdphoto" Target="../media/hdphoto1.wdp" /><Relationship Id="rId4" Type="http://schemas.openxmlformats.org/officeDocument/2006/relationships/image" Target="../media/image5.png" /></Relationships>
</file>

<file path=ppt/slides/_rels/slide4.xml.rels><?xml version="1.0" encoding="UTF-8" standalone="yes"?>
<Relationships xmlns="http://schemas.openxmlformats.org/package/2006/relationships"><Relationship Id="rId8" Type="http://schemas.openxmlformats.org/officeDocument/2006/relationships/image" Target="../media/image100.png" /><Relationship Id="rId3" Type="http://schemas.openxmlformats.org/officeDocument/2006/relationships/notesSlide" Target="../notesSlides/notesSlide3.xml" /><Relationship Id="rId7" Type="http://schemas.openxmlformats.org/officeDocument/2006/relationships/image" Target="../media/image10.png"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HTECH_01.MID" TargetMode="External" /><Relationship Id="rId6" Type="http://schemas.openxmlformats.org/officeDocument/2006/relationships/image" Target="../media/image9.jpeg" /><Relationship Id="rId5" Type="http://schemas.microsoft.com/office/2007/relationships/hdphoto" Target="../media/hdphoto1.wdp" /><Relationship Id="rId4" Type="http://schemas.openxmlformats.org/officeDocument/2006/relationships/image" Target="../media/image5.png" /><Relationship Id="rId9" Type="http://schemas.openxmlformats.org/officeDocument/2006/relationships/image" Target="../media/image11.png" /></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 /><Relationship Id="rId2" Type="http://schemas.openxmlformats.org/officeDocument/2006/relationships/slideLayout" Target="../slideLayouts/slideLayout5.xml" /><Relationship Id="rId1" Type="http://schemas.openxmlformats.org/officeDocument/2006/relationships/audio" Target="file:///C:/Users/lenovo/Documents/UNIVERSITATE/examen%20dr.jazz/prezentare%20Dale/70spop.mid" TargetMode="External" /><Relationship Id="rId6" Type="http://schemas.openxmlformats.org/officeDocument/2006/relationships/image" Target="../media/image13.png" /><Relationship Id="rId5" Type="http://schemas.microsoft.com/office/2007/relationships/hdphoto" Target="../media/hdphoto1.wdp" /><Relationship Id="rId4" Type="http://schemas.openxmlformats.org/officeDocument/2006/relationships/image" Target="../media/image12.png" /></Relationships>
</file>

<file path=ppt/slides/_rels/slide6.xml.rels><?xml version="1.0" encoding="UTF-8" standalone="yes"?>
<Relationships xmlns="http://schemas.openxmlformats.org/package/2006/relationships"><Relationship Id="rId8" Type="http://schemas.openxmlformats.org/officeDocument/2006/relationships/image" Target="../media/image15.png" /><Relationship Id="rId3" Type="http://schemas.openxmlformats.org/officeDocument/2006/relationships/notesSlide" Target="../notesSlides/notesSlide5.xml" /><Relationship Id="rId7" Type="http://schemas.microsoft.com/office/2007/relationships/hdphoto" Target="../media/hdphoto3.wdp"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70spop.mid" TargetMode="External" /><Relationship Id="rId6" Type="http://schemas.openxmlformats.org/officeDocument/2006/relationships/image" Target="../media/image14.png" /><Relationship Id="rId5" Type="http://schemas.microsoft.com/office/2007/relationships/hdphoto" Target="../media/hdphoto1.wdp" /><Relationship Id="rId4" Type="http://schemas.openxmlformats.org/officeDocument/2006/relationships/image" Target="../media/image5.png" /></Relationships>
</file>

<file path=ppt/slides/_rels/slide7.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70spop.mid" TargetMode="External" /><Relationship Id="rId6" Type="http://schemas.openxmlformats.org/officeDocument/2006/relationships/image" Target="../media/image13.png" /><Relationship Id="rId5" Type="http://schemas.openxmlformats.org/officeDocument/2006/relationships/image" Target="../media/image16.emf" /><Relationship Id="rId4" Type="http://schemas.microsoft.com/office/2007/relationships/hdphoto" Target="../media/hdphoto1.wdp" /></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 /><Relationship Id="rId7" Type="http://schemas.openxmlformats.org/officeDocument/2006/relationships/image" Target="../media/image13.png" /><Relationship Id="rId2" Type="http://schemas.openxmlformats.org/officeDocument/2006/relationships/slideLayout" Target="../slideLayouts/slideLayout2.xml" /><Relationship Id="rId1" Type="http://schemas.openxmlformats.org/officeDocument/2006/relationships/audio" Target="file:///C:/Users/lenovo/Documents/UNIVERSITATE/examen%20dr.jazz/prezentare%20Dale/70spop.mid" TargetMode="External" /><Relationship Id="rId6" Type="http://schemas.openxmlformats.org/officeDocument/2006/relationships/image" Target="../media/image18.png" /><Relationship Id="rId5" Type="http://schemas.microsoft.com/office/2007/relationships/hdphoto" Target="../media/hdphoto1.wdp" /><Relationship Id="rId4" Type="http://schemas.openxmlformats.org/officeDocument/2006/relationships/image" Target="../media/image17.png" /></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 /><Relationship Id="rId7" Type="http://schemas.openxmlformats.org/officeDocument/2006/relationships/image" Target="../media/image20.png" /><Relationship Id="rId2" Type="http://schemas.openxmlformats.org/officeDocument/2006/relationships/slideLayout" Target="../slideLayouts/slideLayout8.xml" /><Relationship Id="rId1" Type="http://schemas.openxmlformats.org/officeDocument/2006/relationships/audio" Target="file:///C:/Users/lenovo/Documents/UNIVERSITATE/examen%20dr.jazz/j0074194.mid" TargetMode="External" /><Relationship Id="rId6" Type="http://schemas.openxmlformats.org/officeDocument/2006/relationships/image" Target="../media/image19.png" /><Relationship Id="rId5" Type="http://schemas.microsoft.com/office/2007/relationships/hdphoto" Target="../media/hdphoto1.wdp" /><Relationship Id="rId4" Type="http://schemas.openxmlformats.org/officeDocument/2006/relationships/image" Target="../media/image5.png" /></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 /><Relationship Id="rId7" Type="http://schemas.openxmlformats.org/officeDocument/2006/relationships/image" Target="../media/image22.png" /><Relationship Id="rId2" Type="http://schemas.openxmlformats.org/officeDocument/2006/relationships/slideLayout" Target="../slideLayouts/slideLayout2.xml" /><Relationship Id="rId1" Type="http://schemas.openxmlformats.org/officeDocument/2006/relationships/audio" Target="file:///C:/Users/lenovo/Documents/UNIVERSITATE/examen%20dr.jazz/j0074194.mid" TargetMode="External" /><Relationship Id="rId6" Type="http://schemas.openxmlformats.org/officeDocument/2006/relationships/image" Target="../media/image21.png" /><Relationship Id="rId5" Type="http://schemas.microsoft.com/office/2007/relationships/hdphoto" Target="../media/hdphoto1.wdp" /><Relationship Id="rId4" Type="http://schemas.openxmlformats.org/officeDocument/2006/relationships/image" Target="../media/image5.png" /></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 /><Relationship Id="rId7" Type="http://schemas.openxmlformats.org/officeDocument/2006/relationships/image" Target="../media/image24.png" /><Relationship Id="rId2" Type="http://schemas.openxmlformats.org/officeDocument/2006/relationships/slideLayout" Target="../slideLayouts/slideLayout4.xml" /><Relationship Id="rId1" Type="http://schemas.openxmlformats.org/officeDocument/2006/relationships/audio" Target="file:///C:/Users/lenovo/Documents/UNIVERSITATE/examen%20dr.jazz/j0074194.mid" TargetMode="External" /><Relationship Id="rId6" Type="http://schemas.openxmlformats.org/officeDocument/2006/relationships/image" Target="../media/image23.png" /><Relationship Id="rId5" Type="http://schemas.microsoft.com/office/2007/relationships/hdphoto" Target="../media/hdphoto1.wdp" /><Relationship Id="rId4" Type="http://schemas.openxmlformats.org/officeDocument/2006/relationships/image" Target="../media/image5.png" /></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 /><Relationship Id="rId2" Type="http://schemas.openxmlformats.org/officeDocument/2006/relationships/slideLayout" Target="../slideLayouts/slideLayout2.xml" /><Relationship Id="rId1" Type="http://schemas.openxmlformats.org/officeDocument/2006/relationships/audio" Target="file:///C:/Users/lenovo/Documents/UNIVERSITATE/examen%20dr.jazz/j0074307.mid" TargetMode="External" /><Relationship Id="rId6" Type="http://schemas.openxmlformats.org/officeDocument/2006/relationships/image" Target="../media/image25.png" /><Relationship Id="rId5" Type="http://schemas.microsoft.com/office/2007/relationships/hdphoto" Target="../media/hdphoto1.wdp" /><Relationship Id="rId4" Type="http://schemas.openxmlformats.org/officeDocument/2006/relationships/image" Target="../media/image5.png" /></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 /><Relationship Id="rId2" Type="http://schemas.openxmlformats.org/officeDocument/2006/relationships/slideLayout" Target="../slideLayouts/slideLayout2.xml" /><Relationship Id="rId1" Type="http://schemas.openxmlformats.org/officeDocument/2006/relationships/audio" Target="file:///C:/Users/lenovo/Documents/UNIVERSITATE/examen%20dr.jazz/j0074307.mid" TargetMode="External" /><Relationship Id="rId6" Type="http://schemas.openxmlformats.org/officeDocument/2006/relationships/image" Target="../media/image13.png" /><Relationship Id="rId5" Type="http://schemas.microsoft.com/office/2007/relationships/hdphoto" Target="../media/hdphoto1.wdp" /><Relationship Id="rId4" Type="http://schemas.openxmlformats.org/officeDocument/2006/relationships/image" Target="../media/image26.png" /></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 /><Relationship Id="rId2" Type="http://schemas.openxmlformats.org/officeDocument/2006/relationships/slideLayout" Target="../slideLayouts/slideLayout2.xml" /><Relationship Id="rId1" Type="http://schemas.openxmlformats.org/officeDocument/2006/relationships/audio" Target="file:///C:/Users/lenovo/Documents/UNIVERSITATE/examen%20dr.jazz/j0074307.mid" TargetMode="External" /><Relationship Id="rId5" Type="http://schemas.openxmlformats.org/officeDocument/2006/relationships/image" Target="../media/image13.png" /><Relationship Id="rId4" Type="http://schemas.openxmlformats.org/officeDocument/2006/relationships/hyperlink" Target="http://www.investinuk.net/industry/hospitality-tourism/hospitality-touris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222437" y="0"/>
            <a:ext cx="8686800" cy="572628"/>
          </a:xfrm>
        </p:spPr>
        <p:txBody>
          <a:bodyPr/>
          <a:lstStyle/>
          <a:p>
            <a:r>
              <a:rPr lang="en-GB" altLang="en-US" sz="3200" b="1" i="1" dirty="0">
                <a:effectLst>
                  <a:outerShdw blurRad="50800" dist="50800" dir="5400000" algn="ctr" rotWithShape="0">
                    <a:schemeClr val="accent1">
                      <a:lumMod val="40000"/>
                      <a:lumOff val="60000"/>
                    </a:schemeClr>
                  </a:outerShdw>
                  <a:reflection stA="64000" endPos="53000" dir="5400000" sy="-100000" algn="bl" rotWithShape="0"/>
                </a:effectLst>
              </a:rPr>
              <a:t>An Appraisal of a Guest Service Experience</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303988" y="887412"/>
            <a:ext cx="8229600" cy="2366764"/>
          </a:xfrm>
        </p:spPr>
        <p:txBody>
          <a:bodyPr/>
          <a:lstStyle/>
          <a:p>
            <a:pPr eaLnBrk="1" hangingPunct="1">
              <a:buNone/>
            </a:pPr>
            <a:r>
              <a:rPr lang="en-GB" altLang="en-US" sz="2000" dirty="0"/>
              <a:t>                                             Marin Bocai – 1815474	               	                      Simona Elena Pavalache -1816300</a:t>
            </a:r>
          </a:p>
          <a:p>
            <a:pPr eaLnBrk="1" hangingPunct="1">
              <a:buNone/>
            </a:pPr>
            <a:r>
              <a:rPr lang="en-GB" altLang="en-US" sz="2000" dirty="0"/>
              <a:t>                                             Petru Butnaru  - 1818186  				         Larisa Mirabela Olteanu – 1816341</a:t>
            </a:r>
          </a:p>
          <a:p>
            <a:pPr eaLnBrk="1" hangingPunct="1">
              <a:buFont typeface="Arial" panose="020B0604020202020204" pitchFamily="34" charset="0"/>
              <a:buNone/>
            </a:pPr>
            <a:r>
              <a:rPr lang="en-GB" altLang="en-US" sz="2400" dirty="0"/>
              <a:t>Lecturer  Name: Dale Clarke | Module: Hospitality and Guest Service Management – M4X01915</a:t>
            </a:r>
          </a:p>
          <a:p>
            <a:pPr eaLnBrk="1" hangingPunct="1">
              <a:buFont typeface="Arial" panose="020B0604020202020204" pitchFamily="34" charset="0"/>
              <a:buNone/>
            </a:pPr>
            <a:endParaRPr lang="en-GB" altLang="en-US" sz="2400" dirty="0"/>
          </a:p>
        </p:txBody>
      </p:sp>
      <p:sp>
        <p:nvSpPr>
          <p:cNvPr id="4" name="Date Placeholder 3">
            <a:extLst>
              <a:ext uri="{FF2B5EF4-FFF2-40B4-BE49-F238E27FC236}">
                <a16:creationId xmlns:a16="http://schemas.microsoft.com/office/drawing/2014/main" id="{109843B8-E41C-4FE6-9ECB-4DD3EE242A10}"/>
              </a:ext>
            </a:extLst>
          </p:cNvPr>
          <p:cNvSpPr>
            <a:spLocks noGrp="1"/>
          </p:cNvSpPr>
          <p:nvPr>
            <p:ph type="dt" sz="half" idx="10"/>
          </p:nvPr>
        </p:nvSpPr>
        <p:spPr>
          <a:xfrm>
            <a:off x="250825" y="6524625"/>
            <a:ext cx="971550" cy="219075"/>
          </a:xfrm>
        </p:spPr>
        <p:txBody>
          <a:bodyPr/>
          <a:lstStyle/>
          <a:p>
            <a:pPr>
              <a:defRPr/>
            </a:pPr>
            <a:fld id="{73B07335-0E4B-4830-9DA1-499DF5ED18FC}" type="datetime1">
              <a:rPr lang="en-GB" altLang="en-US" smtClean="0"/>
              <a:pPr>
                <a:defRPr/>
              </a:pPr>
              <a:t>25/10/2019</a:t>
            </a:fld>
            <a:endParaRPr lang="en-GB" altLang="en-US"/>
          </a:p>
        </p:txBody>
      </p:sp>
      <p:pic>
        <p:nvPicPr>
          <p:cNvPr id="3" name="Picture 2" descr="A close up of a map&#10;&#10;Description automatically generated">
            <a:extLst>
              <a:ext uri="{FF2B5EF4-FFF2-40B4-BE49-F238E27FC236}">
                <a16:creationId xmlns:a16="http://schemas.microsoft.com/office/drawing/2014/main" id="{343ADA3B-48F4-48F6-B568-71D6BEAC85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3588" y="3254176"/>
            <a:ext cx="6350000" cy="2366764"/>
          </a:xfrm>
          <a:prstGeom prst="rect">
            <a:avLst/>
          </a:prstGeom>
        </p:spPr>
      </p:pic>
      <p:pic>
        <p:nvPicPr>
          <p:cNvPr id="7" name="BD14494_.mid">
            <a:hlinkClick r:id="" action="ppaction://media"/>
          </p:cNvPr>
          <p:cNvPicPr>
            <a:picLocks noRot="1" noChangeAspect="1"/>
          </p:cNvPicPr>
          <p:nvPr>
            <a:audioFile r:link="rId1"/>
          </p:nvPr>
        </p:nvPicPr>
        <p:blipFill>
          <a:blip r:embed="rId4"/>
          <a:stretch>
            <a:fillRect/>
          </a:stretch>
        </p:blipFill>
        <p:spPr>
          <a:xfrm>
            <a:off x="0" y="6143644"/>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9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BFF85E77-D367-42C1-BDA9-AD01E8E287ED}"/>
              </a:ext>
            </a:extLst>
          </p:cNvPr>
          <p:cNvSpPr>
            <a:spLocks noGrp="1"/>
          </p:cNvSpPr>
          <p:nvPr>
            <p:ph type="title"/>
          </p:nvPr>
        </p:nvSpPr>
        <p:spPr bwMode="auto">
          <a:xfrm>
            <a:off x="457200" y="96828"/>
            <a:ext cx="8229600" cy="1066129"/>
          </a:xfrm>
          <a:prstGeom prst="rect">
            <a:avLst/>
          </a:prstGeom>
          <a:noFill/>
          <a:ln>
            <a:noFill/>
          </a:ln>
        </p:spPr>
        <p:txBody>
          <a:bodyPr wrap="square" anchor="ctr">
            <a:normAutofit fontScale="90000"/>
          </a:bodyPr>
          <a:lstStyle/>
          <a:p>
            <a:pPr eaLnBrk="1" hangingPunct="1">
              <a:lnSpc>
                <a:spcPct val="90000"/>
              </a:lnSpc>
              <a:buFontTx/>
              <a:buNone/>
            </a:pPr>
            <a:r>
              <a:rPr lang="en-GB" altLang="en-US" sz="3600" b="1" dirty="0">
                <a:solidFill>
                  <a:schemeClr val="tx1"/>
                </a:solidFill>
                <a:effectLst>
                  <a:reflection blurRad="12700" stA="50000" endA="300" endPos="50000" dir="5400000" sy="-100000" algn="bl" rotWithShape="0"/>
                </a:effectLst>
              </a:rPr>
              <a:t>The Sector within the Hospitality and </a:t>
            </a:r>
          </a:p>
          <a:p>
            <a:pPr eaLnBrk="1" hangingPunct="1">
              <a:lnSpc>
                <a:spcPct val="90000"/>
              </a:lnSpc>
              <a:buFontTx/>
              <a:buNone/>
            </a:pPr>
            <a:r>
              <a:rPr lang="en-GB" altLang="en-US" sz="3600" b="1" dirty="0">
                <a:solidFill>
                  <a:schemeClr val="tx1"/>
                </a:solidFill>
                <a:effectLst>
                  <a:reflection blurRad="12700" stA="50000" endA="300" endPos="50000" dir="5400000" sy="-100000" algn="bl" rotWithShape="0"/>
                </a:effectLst>
              </a:rPr>
              <a:t>Tourism Industry:</a:t>
            </a:r>
            <a:br>
              <a:rPr lang="en-GB" altLang="en-US" sz="2400" b="1" dirty="0">
                <a:solidFill>
                  <a:schemeClr val="tx1"/>
                </a:solidFill>
                <a:effectLst>
                  <a:reflection blurRad="12700" stA="50000" endA="300" endPos="50000" dir="5400000" sy="-100000" algn="bl" rotWithShape="0"/>
                </a:effectLst>
              </a:rPr>
            </a:br>
            <a:endParaRPr lang="en-GB" altLang="en-US" sz="2400" b="1" dirty="0">
              <a:solidFill>
                <a:schemeClr val="tx1"/>
              </a:solidFill>
              <a:effectLst>
                <a:reflection blurRad="12700" stA="50000" endA="300" endPos="50000" dir="5400000" sy="-100000" algn="bl" rotWithShape="0"/>
              </a:effectLst>
            </a:endParaRPr>
          </a:p>
        </p:txBody>
      </p:sp>
      <p:sp>
        <p:nvSpPr>
          <p:cNvPr id="73" name="Content Placeholder 2">
            <a:extLst>
              <a:ext uri="{FF2B5EF4-FFF2-40B4-BE49-F238E27FC236}">
                <a16:creationId xmlns:a16="http://schemas.microsoft.com/office/drawing/2014/main" id="{6CE8F2F7-F75F-489A-852A-659770C2A0E5}"/>
              </a:ext>
            </a:extLst>
          </p:cNvPr>
          <p:cNvSpPr>
            <a:spLocks noGrp="1"/>
          </p:cNvSpPr>
          <p:nvPr>
            <p:ph idx="1"/>
          </p:nvPr>
        </p:nvSpPr>
        <p:spPr>
          <a:xfrm>
            <a:off x="457200" y="1340767"/>
            <a:ext cx="8229600" cy="1728194"/>
          </a:xfrm>
        </p:spPr>
        <p:txBody>
          <a:bodyPr/>
          <a:lstStyle/>
          <a:p>
            <a:pPr marL="0" indent="0">
              <a:buNone/>
            </a:pPr>
            <a:r>
              <a:rPr lang="en-GB" sz="1800" dirty="0"/>
              <a:t>The hospitality industry within the UK considered as one of the biggest engine for growth in the economy as because it able to get the attention of government, customers and employees in the business. The various sectors are covered under the hospitality industry such as travel and tourism, food and beverage, lodging, recreation, entertainment, transportation, meeting and events etc. (Kapiki, 2012). </a:t>
            </a:r>
          </a:p>
        </p:txBody>
      </p:sp>
      <p:sp>
        <p:nvSpPr>
          <p:cNvPr id="4" name="Date Placeholder 3">
            <a:extLst>
              <a:ext uri="{FF2B5EF4-FFF2-40B4-BE49-F238E27FC236}">
                <a16:creationId xmlns:a16="http://schemas.microsoft.com/office/drawing/2014/main" id="{9BDDCD80-3779-40E2-8E88-73E278AF6DFA}"/>
              </a:ext>
            </a:extLst>
          </p:cNvPr>
          <p:cNvSpPr>
            <a:spLocks noGrp="1"/>
          </p:cNvSpPr>
          <p:nvPr>
            <p:ph type="dt" sz="half" idx="10"/>
          </p:nvPr>
        </p:nvSpPr>
        <p:spPr>
          <a:prstGeom prst="rect">
            <a:avLst/>
          </a:prstGeom>
        </p:spPr>
        <p:txBody>
          <a:bodyPr anchor="ctr">
            <a:normAutofit/>
          </a:bodyPr>
          <a:lstStyle/>
          <a:p>
            <a:pPr>
              <a:lnSpc>
                <a:spcPct val="90000"/>
              </a:lnSpc>
              <a:spcAft>
                <a:spcPts val="600"/>
              </a:spcAft>
              <a:defRPr/>
            </a:pPr>
            <a:fld id="{4C6C5FAC-584C-43A3-8901-F20A0EB59EB5}" type="datetime1">
              <a:rPr lang="en-GB" altLang="en-US" sz="900">
                <a:solidFill>
                  <a:schemeClr val="tx1">
                    <a:tint val="75000"/>
                  </a:schemeClr>
                </a:solidFill>
              </a:rPr>
              <a:pPr>
                <a:lnSpc>
                  <a:spcPct val="90000"/>
                </a:lnSpc>
                <a:spcAft>
                  <a:spcPts val="600"/>
                </a:spcAft>
                <a:defRPr/>
              </a:pPr>
              <a:t>25/10/2019</a:t>
            </a:fld>
            <a:endParaRPr lang="en-GB" altLang="en-US" sz="900">
              <a:solidFill>
                <a:schemeClr val="tx1">
                  <a:tint val="75000"/>
                </a:schemeClr>
              </a:solidFill>
            </a:endParaRPr>
          </a:p>
        </p:txBody>
      </p:sp>
      <p:sp>
        <p:nvSpPr>
          <p:cNvPr id="6" name="Bent-Up Arrow 37">
            <a:extLst>
              <a:ext uri="{FF2B5EF4-FFF2-40B4-BE49-F238E27FC236}">
                <a16:creationId xmlns:a16="http://schemas.microsoft.com/office/drawing/2014/main" id="{1201B9BA-3254-4104-BF67-374B56BFC549}"/>
              </a:ext>
            </a:extLst>
          </p:cNvPr>
          <p:cNvSpPr/>
          <p:nvPr/>
        </p:nvSpPr>
        <p:spPr>
          <a:xfrm flipH="1">
            <a:off x="2843807" y="3178473"/>
            <a:ext cx="4824535" cy="2444044"/>
          </a:xfrm>
          <a:prstGeom prst="bentUpArrow">
            <a:avLst>
              <a:gd name="adj1" fmla="val 2265"/>
              <a:gd name="adj2" fmla="val 4649"/>
              <a:gd name="adj3" fmla="val 6154"/>
            </a:avLst>
          </a:prstGeom>
          <a:gradFill flip="none" rotWithShape="1">
            <a:gsLst>
              <a:gs pos="81000">
                <a:srgbClr val="910808"/>
              </a:gs>
              <a:gs pos="0">
                <a:srgbClr val="ED1111"/>
              </a:gs>
              <a:gs pos="100000">
                <a:srgbClr val="3E0000"/>
              </a:gs>
            </a:gsLst>
            <a:lin ang="10800000" scaled="1"/>
            <a:tileRect/>
          </a:gradFill>
          <a:ln w="25400" cap="flat" cmpd="sng" algn="ctr">
            <a:noFill/>
            <a:prstDash val="solid"/>
          </a:ln>
          <a:effectLst/>
        </p:spPr>
        <p:txBody>
          <a:bodyPr rtlCol="0" anchor="ctr"/>
          <a:lstStyle/>
          <a:p>
            <a:pPr algn="ctr"/>
            <a:endParaRPr lang="en-US" kern="0" dirty="0">
              <a:solidFill>
                <a:sysClr val="window" lastClr="FFFFFF"/>
              </a:solidFill>
              <a:latin typeface="Calibri"/>
            </a:endParaRPr>
          </a:p>
        </p:txBody>
      </p:sp>
      <p:sp>
        <p:nvSpPr>
          <p:cNvPr id="7" name="Cube 6">
            <a:extLst>
              <a:ext uri="{FF2B5EF4-FFF2-40B4-BE49-F238E27FC236}">
                <a16:creationId xmlns:a16="http://schemas.microsoft.com/office/drawing/2014/main" id="{B09C5284-997D-4E76-81E0-15BB1D73461E}"/>
              </a:ext>
            </a:extLst>
          </p:cNvPr>
          <p:cNvSpPr/>
          <p:nvPr/>
        </p:nvSpPr>
        <p:spPr>
          <a:xfrm>
            <a:off x="3157679" y="4437112"/>
            <a:ext cx="1124857" cy="1024915"/>
          </a:xfrm>
          <a:prstGeom prst="cube">
            <a:avLst/>
          </a:prstGeom>
          <a:gradFill flip="none" rotWithShape="1">
            <a:gsLst>
              <a:gs pos="0">
                <a:schemeClr val="bg1">
                  <a:lumMod val="75000"/>
                </a:schemeClr>
              </a:gs>
              <a:gs pos="50000">
                <a:schemeClr val="bg1">
                  <a:lumMod val="65000"/>
                </a:schemeClr>
              </a:gs>
              <a:gs pos="100000">
                <a:schemeClr val="tx1">
                  <a:lumMod val="75000"/>
                  <a:lumOff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ube 7">
            <a:extLst>
              <a:ext uri="{FF2B5EF4-FFF2-40B4-BE49-F238E27FC236}">
                <a16:creationId xmlns:a16="http://schemas.microsoft.com/office/drawing/2014/main" id="{096FA74C-B35F-486F-B608-0DC78AD400A8}"/>
              </a:ext>
            </a:extLst>
          </p:cNvPr>
          <p:cNvSpPr/>
          <p:nvPr/>
        </p:nvSpPr>
        <p:spPr>
          <a:xfrm>
            <a:off x="4547422" y="4005064"/>
            <a:ext cx="1124857" cy="1456963"/>
          </a:xfrm>
          <a:prstGeom prst="cube">
            <a:avLst/>
          </a:prstGeom>
          <a:gradFill flip="none" rotWithShape="1">
            <a:gsLst>
              <a:gs pos="0">
                <a:schemeClr val="bg1">
                  <a:lumMod val="75000"/>
                </a:schemeClr>
              </a:gs>
              <a:gs pos="50000">
                <a:schemeClr val="bg1">
                  <a:lumMod val="65000"/>
                </a:schemeClr>
              </a:gs>
              <a:gs pos="100000">
                <a:schemeClr val="tx1">
                  <a:lumMod val="75000"/>
                  <a:lumOff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ube 8">
            <a:extLst>
              <a:ext uri="{FF2B5EF4-FFF2-40B4-BE49-F238E27FC236}">
                <a16:creationId xmlns:a16="http://schemas.microsoft.com/office/drawing/2014/main" id="{23CEA91A-8EAF-4A39-AEBD-828A675BE468}"/>
              </a:ext>
            </a:extLst>
          </p:cNvPr>
          <p:cNvSpPr/>
          <p:nvPr/>
        </p:nvSpPr>
        <p:spPr>
          <a:xfrm>
            <a:off x="5926279" y="4337170"/>
            <a:ext cx="1124857" cy="1124857"/>
          </a:xfrm>
          <a:prstGeom prst="cube">
            <a:avLst/>
          </a:prstGeom>
          <a:gradFill flip="none" rotWithShape="1">
            <a:gsLst>
              <a:gs pos="0">
                <a:schemeClr val="bg1">
                  <a:lumMod val="75000"/>
                </a:schemeClr>
              </a:gs>
              <a:gs pos="50000">
                <a:schemeClr val="bg1">
                  <a:lumMod val="65000"/>
                </a:schemeClr>
              </a:gs>
              <a:gs pos="100000">
                <a:schemeClr val="tx1">
                  <a:lumMod val="75000"/>
                  <a:lumOff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ube 9">
            <a:extLst>
              <a:ext uri="{FF2B5EF4-FFF2-40B4-BE49-F238E27FC236}">
                <a16:creationId xmlns:a16="http://schemas.microsoft.com/office/drawing/2014/main" id="{FF900A7B-8DE6-4EF7-A0A9-E98DD762F047}"/>
              </a:ext>
            </a:extLst>
          </p:cNvPr>
          <p:cNvSpPr/>
          <p:nvPr/>
        </p:nvSpPr>
        <p:spPr>
          <a:xfrm>
            <a:off x="5926279" y="3498562"/>
            <a:ext cx="1124857" cy="1124857"/>
          </a:xfrm>
          <a:prstGeom prst="cube">
            <a:avLst/>
          </a:prstGeom>
          <a:gradFill flip="none" rotWithShape="1">
            <a:gsLst>
              <a:gs pos="0">
                <a:schemeClr val="bg1">
                  <a:lumMod val="75000"/>
                </a:schemeClr>
              </a:gs>
              <a:gs pos="50000">
                <a:schemeClr val="bg1">
                  <a:lumMod val="65000"/>
                </a:schemeClr>
              </a:gs>
              <a:gs pos="100000">
                <a:schemeClr val="tx1">
                  <a:lumMod val="75000"/>
                  <a:lumOff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95000"/>
                    <a:lumOff val="5000"/>
                  </a:schemeClr>
                </a:solidFill>
              </a:rPr>
              <a:t>3.6%</a:t>
            </a:r>
          </a:p>
        </p:txBody>
      </p:sp>
      <p:sp>
        <p:nvSpPr>
          <p:cNvPr id="3" name="TextBox 2">
            <a:extLst>
              <a:ext uri="{FF2B5EF4-FFF2-40B4-BE49-F238E27FC236}">
                <a16:creationId xmlns:a16="http://schemas.microsoft.com/office/drawing/2014/main" id="{A32B7E70-2602-4B03-893F-06ACAA094EF0}"/>
              </a:ext>
            </a:extLst>
          </p:cNvPr>
          <p:cNvSpPr txBox="1"/>
          <p:nvPr/>
        </p:nvSpPr>
        <p:spPr>
          <a:xfrm>
            <a:off x="6156176" y="3068960"/>
            <a:ext cx="894960" cy="369332"/>
          </a:xfrm>
          <a:prstGeom prst="rect">
            <a:avLst/>
          </a:prstGeom>
          <a:noFill/>
        </p:spPr>
        <p:txBody>
          <a:bodyPr wrap="square" rtlCol="0">
            <a:spAutoFit/>
          </a:bodyPr>
          <a:lstStyle/>
          <a:p>
            <a:r>
              <a:rPr lang="en-GB" dirty="0"/>
              <a:t>2019</a:t>
            </a:r>
          </a:p>
        </p:txBody>
      </p:sp>
      <p:sp>
        <p:nvSpPr>
          <p:cNvPr id="5" name="TextBox 4">
            <a:extLst>
              <a:ext uri="{FF2B5EF4-FFF2-40B4-BE49-F238E27FC236}">
                <a16:creationId xmlns:a16="http://schemas.microsoft.com/office/drawing/2014/main" id="{B63D5DDF-D704-4C0E-B547-FA54F8B72534}"/>
              </a:ext>
            </a:extLst>
          </p:cNvPr>
          <p:cNvSpPr txBox="1"/>
          <p:nvPr/>
        </p:nvSpPr>
        <p:spPr>
          <a:xfrm>
            <a:off x="4789771" y="3068960"/>
            <a:ext cx="894960" cy="369332"/>
          </a:xfrm>
          <a:prstGeom prst="rect">
            <a:avLst/>
          </a:prstGeom>
          <a:noFill/>
        </p:spPr>
        <p:txBody>
          <a:bodyPr wrap="square" rtlCol="0">
            <a:spAutoFit/>
          </a:bodyPr>
          <a:lstStyle/>
          <a:p>
            <a:r>
              <a:rPr lang="en-GB" dirty="0"/>
              <a:t>2018</a:t>
            </a:r>
          </a:p>
        </p:txBody>
      </p:sp>
      <p:sp>
        <p:nvSpPr>
          <p:cNvPr id="12" name="TextBox 11">
            <a:extLst>
              <a:ext uri="{FF2B5EF4-FFF2-40B4-BE49-F238E27FC236}">
                <a16:creationId xmlns:a16="http://schemas.microsoft.com/office/drawing/2014/main" id="{622FA2D8-81CE-4A22-AE34-06350B50DA95}"/>
              </a:ext>
            </a:extLst>
          </p:cNvPr>
          <p:cNvSpPr txBox="1"/>
          <p:nvPr/>
        </p:nvSpPr>
        <p:spPr>
          <a:xfrm>
            <a:off x="3376215" y="3041362"/>
            <a:ext cx="914400" cy="369332"/>
          </a:xfrm>
          <a:prstGeom prst="rect">
            <a:avLst/>
          </a:prstGeom>
          <a:noFill/>
        </p:spPr>
        <p:txBody>
          <a:bodyPr wrap="square" rtlCol="0">
            <a:spAutoFit/>
          </a:bodyPr>
          <a:lstStyle/>
          <a:p>
            <a:r>
              <a:rPr lang="en-GB" dirty="0"/>
              <a:t>2017</a:t>
            </a:r>
          </a:p>
        </p:txBody>
      </p:sp>
      <p:sp>
        <p:nvSpPr>
          <p:cNvPr id="14" name="Rectangle 13">
            <a:extLst>
              <a:ext uri="{FF2B5EF4-FFF2-40B4-BE49-F238E27FC236}">
                <a16:creationId xmlns:a16="http://schemas.microsoft.com/office/drawing/2014/main" id="{872247EC-CFEB-4A94-A66D-DBBE0A797C34}"/>
              </a:ext>
            </a:extLst>
          </p:cNvPr>
          <p:cNvSpPr/>
          <p:nvPr/>
        </p:nvSpPr>
        <p:spPr>
          <a:xfrm>
            <a:off x="711502" y="3779835"/>
            <a:ext cx="1793773" cy="70788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effectLst>
                  <a:glow rad="139700">
                    <a:schemeClr val="accent4">
                      <a:satMod val="175000"/>
                      <a:alpha val="40000"/>
                    </a:schemeClr>
                  </a:glow>
                  <a:reflection blurRad="6350" stA="50000" endA="300" endPos="50000" dist="29997" dir="5400000" sy="-100000" algn="bl" rotWithShape="0"/>
                </a:effectLst>
              </a:rPr>
              <a:t>GDP</a:t>
            </a:r>
            <a:endParaRPr lang="en-US" sz="4000" b="1" cap="none" spc="0" dirty="0">
              <a:ln/>
              <a:solidFill>
                <a:schemeClr val="accent4"/>
              </a:solidFill>
              <a:effectLst>
                <a:glow rad="139700">
                  <a:schemeClr val="accent4">
                    <a:satMod val="175000"/>
                    <a:alpha val="40000"/>
                  </a:schemeClr>
                </a:glow>
                <a:reflection blurRad="6350" stA="50000" endA="300" endPos="50000" dist="29997" dir="5400000" sy="-100000" algn="bl" rotWithShape="0"/>
              </a:effectLst>
            </a:endParaRPr>
          </a:p>
        </p:txBody>
      </p:sp>
      <p:sp>
        <p:nvSpPr>
          <p:cNvPr id="15" name="TextBox 14">
            <a:extLst>
              <a:ext uri="{FF2B5EF4-FFF2-40B4-BE49-F238E27FC236}">
                <a16:creationId xmlns:a16="http://schemas.microsoft.com/office/drawing/2014/main" id="{ED108697-67EF-4FAE-ADC8-4FA5BAAD3B78}"/>
              </a:ext>
            </a:extLst>
          </p:cNvPr>
          <p:cNvSpPr txBox="1"/>
          <p:nvPr/>
        </p:nvSpPr>
        <p:spPr>
          <a:xfrm>
            <a:off x="457200" y="4647668"/>
            <a:ext cx="2386607" cy="307777"/>
          </a:xfrm>
          <a:prstGeom prst="rect">
            <a:avLst/>
          </a:prstGeom>
          <a:noFill/>
        </p:spPr>
        <p:txBody>
          <a:bodyPr wrap="square" rtlCol="0">
            <a:spAutoFit/>
          </a:bodyPr>
          <a:lstStyle/>
          <a:p>
            <a:r>
              <a:rPr lang="en-GB" sz="1400" dirty="0"/>
              <a:t> </a:t>
            </a:r>
            <a:r>
              <a:rPr lang="en-GB" sz="1400" b="1" dirty="0"/>
              <a:t>Gross Domestic Product</a:t>
            </a:r>
            <a:endParaRPr lang="en-GB" sz="1400" dirty="0"/>
          </a:p>
        </p:txBody>
      </p:sp>
      <p:sp>
        <p:nvSpPr>
          <p:cNvPr id="2" name="TextBox 1">
            <a:extLst>
              <a:ext uri="{FF2B5EF4-FFF2-40B4-BE49-F238E27FC236}">
                <a16:creationId xmlns:a16="http://schemas.microsoft.com/office/drawing/2014/main" id="{1B787D67-CEC8-441A-AF3A-1A81E66989FC}"/>
              </a:ext>
            </a:extLst>
          </p:cNvPr>
          <p:cNvSpPr txBox="1"/>
          <p:nvPr/>
        </p:nvSpPr>
        <p:spPr>
          <a:xfrm>
            <a:off x="65666" y="5275539"/>
            <a:ext cx="2160935" cy="276999"/>
          </a:xfrm>
          <a:prstGeom prst="rect">
            <a:avLst/>
          </a:prstGeom>
          <a:noFill/>
        </p:spPr>
        <p:txBody>
          <a:bodyPr wrap="square" rtlCol="0">
            <a:spAutoFit/>
          </a:bodyPr>
          <a:lstStyle/>
          <a:p>
            <a:r>
              <a:rPr lang="en-GB" sz="1200" dirty="0"/>
              <a:t>(Hospitality &amp; Tourism, 2019) </a:t>
            </a:r>
          </a:p>
        </p:txBody>
      </p:sp>
      <p:sp>
        <p:nvSpPr>
          <p:cNvPr id="11" name="Arrow: Notched Right 10">
            <a:extLst>
              <a:ext uri="{FF2B5EF4-FFF2-40B4-BE49-F238E27FC236}">
                <a16:creationId xmlns:a16="http://schemas.microsoft.com/office/drawing/2014/main" id="{C4D5DC14-4C0E-4B9C-997E-37E9F63E14AB}"/>
              </a:ext>
            </a:extLst>
          </p:cNvPr>
          <p:cNvSpPr/>
          <p:nvPr/>
        </p:nvSpPr>
        <p:spPr>
          <a:xfrm>
            <a:off x="2514671" y="5301403"/>
            <a:ext cx="266525" cy="26355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HTECH_01.MID">
            <a:hlinkClick r:id="" action="ppaction://media"/>
          </p:cNvPr>
          <p:cNvPicPr>
            <a:picLocks noRot="1" noChangeAspect="1"/>
          </p:cNvPicPr>
          <p:nvPr>
            <a:audioFile r:link="rId1"/>
          </p:nvPr>
        </p:nvPicPr>
        <p:blipFill>
          <a:blip r:embed="rId6"/>
          <a:stretch>
            <a:fillRect/>
          </a:stretch>
        </p:blipFill>
        <p:spPr>
          <a:xfrm>
            <a:off x="0" y="5929330"/>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87"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3" name="Picture 2" descr="A black and white photo of a city&#10;&#10;Description automatically generated">
            <a:extLst>
              <a:ext uri="{FF2B5EF4-FFF2-40B4-BE49-F238E27FC236}">
                <a16:creationId xmlns:a16="http://schemas.microsoft.com/office/drawing/2014/main" id="{EE2A29FA-77B2-404F-A8B3-6C2942846DD2}"/>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898544" y="0"/>
            <a:ext cx="4185100" cy="5673662"/>
          </a:xfrm>
          <a:prstGeom prst="rect">
            <a:avLst/>
          </a:prstGeom>
          <a:ln>
            <a:noFill/>
          </a:ln>
          <a:effectLst>
            <a:outerShdw blurRad="1066800" dist="50800" dir="5400000" sx="70000" sy="70000" algn="ctr" rotWithShape="0">
              <a:schemeClr val="tx1">
                <a:alpha val="0"/>
              </a:schemeClr>
            </a:outerShdw>
            <a:softEdge rad="112500"/>
          </a:effectLst>
        </p:spPr>
      </p:pic>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517234" y="202407"/>
            <a:ext cx="8229600" cy="418281"/>
          </a:xfrm>
        </p:spPr>
        <p:txBody>
          <a:bodyPr/>
          <a:lstStyle/>
          <a:p>
            <a:pPr eaLnBrk="1" hangingPunct="1"/>
            <a:r>
              <a:rPr lang="en-GB" altLang="en-US" sz="2800" b="1" i="1" dirty="0">
                <a:effectLst>
                  <a:outerShdw blurRad="50800" dist="38100" dir="16200000" rotWithShape="0">
                    <a:schemeClr val="accent4">
                      <a:lumMod val="60000"/>
                      <a:lumOff val="40000"/>
                      <a:alpha val="40000"/>
                    </a:schemeClr>
                  </a:outerShdw>
                </a:effectLst>
              </a:rPr>
              <a:t>An Appraisal of a Guest Service Experience</a:t>
            </a:r>
            <a:endParaRPr lang="en-GB" altLang="en-US" sz="2800" b="1" dirty="0">
              <a:effectLst>
                <a:outerShdw blurRad="50800" dist="38100" dir="16200000" rotWithShape="0">
                  <a:schemeClr val="accent4">
                    <a:lumMod val="60000"/>
                    <a:lumOff val="40000"/>
                    <a:alpha val="40000"/>
                  </a:schemeClr>
                </a:outerShdw>
              </a:effectLst>
            </a:endParaRPr>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21272" y="634440"/>
            <a:ext cx="4919816" cy="4032448"/>
          </a:xfrm>
          <a:noFill/>
          <a:ln>
            <a:noFill/>
          </a:ln>
        </p:spPr>
        <p:txBody>
          <a:bodyPr/>
          <a:lstStyle/>
          <a:p>
            <a:pPr eaLnBrk="1" hangingPunct="1">
              <a:buNone/>
            </a:pPr>
            <a:endParaRPr lang="en-US" altLang="en-US" sz="2000" b="1" dirty="0">
              <a:latin typeface="Times New Roman" panose="02020603050405020304" pitchFamily="18" charset="0"/>
              <a:cs typeface="Times New Roman" panose="02020603050405020304" pitchFamily="18" charset="0"/>
            </a:endParaRPr>
          </a:p>
          <a:p>
            <a:pPr eaLnBrk="1" hangingPunct="1">
              <a:buNone/>
            </a:pPr>
            <a:r>
              <a:rPr lang="en-US" altLang="en-US" sz="2000" b="1" dirty="0">
                <a:latin typeface="Times New Roman" panose="02020603050405020304" pitchFamily="18" charset="0"/>
                <a:cs typeface="Times New Roman" panose="02020603050405020304" pitchFamily="18" charset="0"/>
              </a:rPr>
              <a:t>As the chosen organization for this report is Marriott which is operating their business activities under the hospitality sector. This company is formed by J. Willard Marriott in 1927 which headquarters is situated in Bethesda, Maryland and U.S.  This firm is listed as the third largest hotel chain in the world. Marriott has almost 30 brands and  7003 hotels in 131 countries  This business organization is well-known for offering a range of quality services to its guests as per the latest technologies and current market segments(Kim, Stonesifer and Han, 2012).</a:t>
            </a:r>
            <a:endParaRPr lang="en-GB" altLang="en-US" sz="2000" b="1" dirty="0"/>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p:txBody>
          <a:bodyPr/>
          <a:lstStyle/>
          <a:p>
            <a:pPr>
              <a:defRPr/>
            </a:pPr>
            <a:fld id="{13DF6455-2121-4A2D-846D-E85038EE51D4}" type="datetime1">
              <a:rPr lang="en-GB" altLang="en-US"/>
              <a:pPr>
                <a:defRPr/>
              </a:pPr>
              <a:t>25/10/2019</a:t>
            </a:fld>
            <a:endParaRPr lang="en-GB" altLang="en-US"/>
          </a:p>
        </p:txBody>
      </p:sp>
      <p:sp>
        <p:nvSpPr>
          <p:cNvPr id="5" name="Rectangle 4">
            <a:extLst>
              <a:ext uri="{FF2B5EF4-FFF2-40B4-BE49-F238E27FC236}">
                <a16:creationId xmlns:a16="http://schemas.microsoft.com/office/drawing/2014/main" id="{2A4537D8-151B-4911-BA48-4CCDAD1BD38C}"/>
              </a:ext>
            </a:extLst>
          </p:cNvPr>
          <p:cNvSpPr/>
          <p:nvPr/>
        </p:nvSpPr>
        <p:spPr>
          <a:xfrm>
            <a:off x="4479634" y="2967335"/>
            <a:ext cx="184730" cy="923330"/>
          </a:xfrm>
          <a:prstGeom prst="rect">
            <a:avLst/>
          </a:prstGeom>
          <a:noFill/>
        </p:spPr>
        <p:txBody>
          <a:bodyPr wrap="none" lIns="91440" tIns="45720" rIns="91440" bIns="45720">
            <a:spAutoFit/>
          </a:bodyPr>
          <a:lstStyle/>
          <a:p>
            <a:pPr algn="ctr"/>
            <a:endParaRPr lang="en-GB"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6" name="Rectangle 5">
            <a:extLst>
              <a:ext uri="{FF2B5EF4-FFF2-40B4-BE49-F238E27FC236}">
                <a16:creationId xmlns:a16="http://schemas.microsoft.com/office/drawing/2014/main" id="{1F977126-4967-49B6-AC7A-58C59FF48ABE}"/>
              </a:ext>
            </a:extLst>
          </p:cNvPr>
          <p:cNvSpPr/>
          <p:nvPr/>
        </p:nvSpPr>
        <p:spPr>
          <a:xfrm>
            <a:off x="4632034" y="3119735"/>
            <a:ext cx="184730" cy="923330"/>
          </a:xfrm>
          <a:prstGeom prst="rect">
            <a:avLst/>
          </a:prstGeom>
          <a:noFill/>
        </p:spPr>
        <p:txBody>
          <a:bodyPr wrap="none" lIns="91440" tIns="45720" rIns="91440" bIns="45720">
            <a:spAutoFit/>
          </a:bodyPr>
          <a:lstStyle/>
          <a:p>
            <a:pPr algn="ctr"/>
            <a:endParaRPr lang="en-GB"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9" name="HTECH_01.MID">
            <a:hlinkClick r:id="" action="ppaction://media"/>
          </p:cNvPr>
          <p:cNvPicPr>
            <a:picLocks noRot="1" noChangeAspect="1"/>
          </p:cNvPicPr>
          <p:nvPr>
            <a:audioFile r:link="rId1"/>
          </p:nvPr>
        </p:nvPicPr>
        <p:blipFill>
          <a:blip r:embed="rId8"/>
          <a:stretch>
            <a:fillRect/>
          </a:stretch>
        </p:blipFill>
        <p:spPr>
          <a:xfrm>
            <a:off x="0" y="6143644"/>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8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79227A-D916-4BD6-B9C7-EA416D2C4A1A}"/>
              </a:ext>
            </a:extLst>
          </p:cNvPr>
          <p:cNvPicPr>
            <a:picLocks noChangeAspect="1"/>
          </p:cNvPicPr>
          <p:nvPr/>
        </p:nvPicPr>
        <p:blipFill rotWithShape="1">
          <a:blip r:embed="rId6">
            <a:extLst>
              <a:ext uri="{28A0092B-C50C-407E-A947-70E740481C1C}">
                <a14:useLocalDpi xmlns:a14="http://schemas.microsoft.com/office/drawing/2010/main" val="0"/>
              </a:ext>
            </a:extLst>
          </a:blip>
          <a:srcRect b="6280"/>
          <a:stretch/>
        </p:blipFill>
        <p:spPr>
          <a:xfrm>
            <a:off x="80628" y="177650"/>
            <a:ext cx="8982744" cy="5373216"/>
          </a:xfrm>
          <a:prstGeom prst="rect">
            <a:avLst/>
          </a:prstGeom>
        </p:spPr>
      </p:pic>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80628" y="114300"/>
            <a:ext cx="8982744" cy="5436566"/>
          </a:xfrm>
        </p:spPr>
        <p:txBody>
          <a:bodyPr/>
          <a:lstStyle/>
          <a:p>
            <a:pPr eaLnBrk="1" hangingPunct="1">
              <a:buFontTx/>
              <a:buNone/>
            </a:pPr>
            <a:r>
              <a:rPr lang="en-GB" altLang="en-US" sz="2800" b="1" dirty="0">
                <a:effectLst>
                  <a:glow rad="63500">
                    <a:schemeClr val="accent5">
                      <a:satMod val="175000"/>
                      <a:alpha val="40000"/>
                    </a:schemeClr>
                  </a:glow>
                </a:effectLst>
              </a:rPr>
              <a:t>            Products/Services Offered</a:t>
            </a:r>
          </a:p>
          <a:p>
            <a:pPr eaLnBrk="1" hangingPunct="1">
              <a:buFontTx/>
              <a:buNone/>
            </a:pPr>
            <a:r>
              <a:rPr lang="en-US" altLang="en-US" sz="1800" dirty="0">
                <a:cs typeface="Times New Roman" panose="02020603050405020304" pitchFamily="18" charset="0"/>
              </a:rPr>
              <a:t>Marriott is categorized under the most prestigious and famous brand due to offering several luxurious products and services to its customers, mainly concern for providing higher satisfaction to their guests so that the higher brand value and recognition can be gained in the limited period of time. The accumulation of the organizational service depends on the three characteristics which are customers participation, accessibility of services and interaction with service organization(Ryan,2015).</a:t>
            </a:r>
          </a:p>
          <a:p>
            <a:pPr eaLnBrk="1" hangingPunct="1">
              <a:buNone/>
            </a:pPr>
            <a:r>
              <a:rPr lang="en-GB" altLang="en-US" sz="2400" b="1" dirty="0">
                <a:effectLst>
                  <a:glow rad="63500">
                    <a:schemeClr val="accent3">
                      <a:satMod val="175000"/>
                      <a:alpha val="40000"/>
                    </a:schemeClr>
                  </a:glow>
                </a:effectLst>
              </a:rPr>
              <a:t>                                           </a:t>
            </a:r>
            <a:r>
              <a:rPr lang="en-GB" altLang="en-US" sz="2400" b="1" dirty="0">
                <a:effectLst>
                  <a:glow rad="63500">
                    <a:schemeClr val="accent1">
                      <a:satMod val="175000"/>
                      <a:alpha val="40000"/>
                    </a:schemeClr>
                  </a:glow>
                </a:effectLst>
              </a:rPr>
              <a:t>USP (Unique Selling Point)</a:t>
            </a:r>
            <a:r>
              <a:rPr lang="en-GB" altLang="en-US" sz="2800" dirty="0"/>
              <a:t>	</a:t>
            </a:r>
          </a:p>
          <a:p>
            <a:pPr eaLnBrk="1" hangingPunct="1">
              <a:buNone/>
            </a:pPr>
            <a:r>
              <a:rPr lang="en-GB" altLang="en-US" sz="1800" dirty="0">
                <a:solidFill>
                  <a:srgbClr val="000000"/>
                </a:solidFill>
                <a:latin typeface="Times New Roman" panose="02020603050405020304" pitchFamily="18" charset="0"/>
                <a:cs typeface="Times New Roman" panose="02020603050405020304" pitchFamily="18" charset="0"/>
              </a:rPr>
              <a:t> </a:t>
            </a:r>
            <a:r>
              <a:rPr lang="en-GB" altLang="en-US" sz="1800" dirty="0">
                <a:solidFill>
                  <a:srgbClr val="000000"/>
                </a:solidFill>
                <a:latin typeface="Arial" panose="020B0604020202020204" pitchFamily="34" charset="0"/>
                <a:cs typeface="Arial" panose="020B0604020202020204" pitchFamily="34" charset="0"/>
              </a:rPr>
              <a:t>The USP of Marriott is global market leadership in which they give their focus on covering a big market share by use its dominance in order to compete their competitors in the marketplace.</a:t>
            </a:r>
            <a:r>
              <a:rPr lang="en-GB" sz="1800" dirty="0">
                <a:latin typeface="Arial" panose="020B0604020202020204" pitchFamily="34" charset="0"/>
                <a:cs typeface="Arial" panose="020B0604020202020204" pitchFamily="34" charset="0"/>
              </a:rPr>
              <a:t> The core strength of Marriott is  that it has good returns on capital expenditure as they are successful at execution of new project. Along with this company can expand in other nation because they have strong free cash flow. In global market firm has high brand recognition due to which huge profit is maximized. Company with hold skilled and capable employees with their effective tactics which aid them to achieve set goals and objectives (</a:t>
            </a:r>
            <a:r>
              <a:rPr lang="en-GB" sz="1800" dirty="0" err="1">
                <a:latin typeface="Arial" panose="020B0604020202020204" pitchFamily="34" charset="0"/>
                <a:cs typeface="Arial" panose="020B0604020202020204" pitchFamily="34" charset="0"/>
              </a:rPr>
              <a:t>Lampinen</a:t>
            </a:r>
            <a:r>
              <a:rPr lang="en-GB" sz="1800" dirty="0">
                <a:latin typeface="Arial" panose="020B0604020202020204" pitchFamily="34" charset="0"/>
                <a:cs typeface="Arial" panose="020B0604020202020204" pitchFamily="34" charset="0"/>
              </a:rPr>
              <a:t>, 2016). </a:t>
            </a:r>
          </a:p>
          <a:p>
            <a:pPr eaLnBrk="1" hangingPunct="1">
              <a:buFontTx/>
              <a:buNone/>
            </a:pPr>
            <a:endParaRPr lang="en-GB" altLang="en-US" sz="2800" dirty="0"/>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p:txBody>
          <a:bodyPr/>
          <a:lstStyle/>
          <a:p>
            <a:pPr>
              <a:defRPr/>
            </a:pPr>
            <a:fld id="{13DF6455-2121-4A2D-846D-E85038EE51D4}" type="datetime1">
              <a:rPr lang="en-GB" altLang="en-US"/>
              <a:pPr>
                <a:defRPr/>
              </a:pPr>
              <a:t>25/10/2019</a:t>
            </a:fld>
            <a:endParaRPr lang="en-GB" altLang="en-US"/>
          </a:p>
        </p:txBody>
      </p:sp>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E2DFF8C7-3EDF-4DE2-AC31-2E36BF2D1622}"/>
                  </a:ext>
                </a:extLst>
              </p:cNvPr>
              <p:cNvGraphicFramePr>
                <a:graphicFrameLocks noChangeAspect="1"/>
              </p:cNvGraphicFramePr>
              <p:nvPr>
                <p:extLst>
                  <p:ext uri="{D42A27DB-BD31-4B8C-83A1-F6EECF244321}">
                    <p14:modId xmlns:p14="http://schemas.microsoft.com/office/powerpoint/2010/main" val="729642081"/>
                  </p:ext>
                </p:extLst>
              </p:nvPr>
            </p:nvGraphicFramePr>
            <p:xfrm>
              <a:off x="640080" y="7448550"/>
              <a:ext cx="2286000" cy="1714500"/>
            </p:xfrm>
            <a:graphic>
              <a:graphicData uri="http://schemas.microsoft.com/office/powerpoint/2016/slidezoom">
                <pslz:sldZm>
                  <pslz:sldZmObj sldId="257" cId="0">
                    <pslz:zmPr id="{BC7C9A93-0D31-437A-A384-F9A0CB3C785A}" returnToParent="0" transitionDur="1000">
                      <p166:blipFill xmlns:p166="http://schemas.microsoft.com/office/powerpoint/2016/6/main">
                        <a:blip r:embed="rId7"/>
                        <a:stretch>
                          <a:fillRect/>
                        </a:stretch>
                      </p166:blipFill>
                      <p166:spPr xmlns:p166="http://schemas.microsoft.com/office/powerpoint/2016/6/main">
                        <a:xfrm>
                          <a:off x="0" y="0"/>
                          <a:ext cx="2286000" cy="1714500"/>
                        </a:xfrm>
                        <a:prstGeom prst="rect">
                          <a:avLst/>
                        </a:prstGeom>
                        <a:ln w="3175">
                          <a:solidFill>
                            <a:prstClr val="ltGray"/>
                          </a:solidFill>
                        </a:ln>
                      </p166:spPr>
                    </pslz:zmPr>
                  </pslz:sldZmObj>
                </pslz:sldZm>
              </a:graphicData>
            </a:graphic>
          </p:graphicFrame>
        </mc:Choice>
        <mc:Fallback xmlns="">
          <p:pic>
            <p:nvPicPr>
              <p:cNvPr id="3" name="Slide Zoom 2">
                <a:extLst>
                  <a:ext uri="{FF2B5EF4-FFF2-40B4-BE49-F238E27FC236}">
                    <a16:creationId xmlns:pslz="http://schemas.microsoft.com/office/powerpoint/2016/slidezoom" xmlns="" xmlns:a16="http://schemas.microsoft.com/office/drawing/2014/main" id="{E2DFF8C7-3EDF-4DE2-AC31-2E36BF2D1622}"/>
                  </a:ext>
                </a:extLst>
              </p:cNvPr>
              <p:cNvPicPr>
                <a:picLocks noGrp="1" noRot="1" noChangeAspect="1" noMove="1" noResize="1" noEditPoints="1" noAdjustHandles="1" noChangeArrowheads="1" noChangeShapeType="1"/>
              </p:cNvPicPr>
              <p:nvPr/>
            </p:nvPicPr>
            <p:blipFill>
              <a:blip r:embed="rId8"/>
              <a:stretch>
                <a:fillRect/>
              </a:stretch>
            </p:blipFill>
            <p:spPr>
              <a:xfrm>
                <a:off x="640080" y="7448550"/>
                <a:ext cx="2286000" cy="1714500"/>
              </a:xfrm>
              <a:prstGeom prst="rect">
                <a:avLst/>
              </a:prstGeom>
              <a:ln w="3175">
                <a:solidFill>
                  <a:prstClr val="ltGray"/>
                </a:solidFill>
              </a:ln>
            </p:spPr>
          </p:pic>
        </mc:Fallback>
      </mc:AlternateContent>
      <p:pic>
        <p:nvPicPr>
          <p:cNvPr id="8" name="HTECH_01.MID">
            <a:hlinkClick r:id="" action="ppaction://media"/>
          </p:cNvPr>
          <p:cNvPicPr>
            <a:picLocks noRot="1" noChangeAspect="1"/>
          </p:cNvPicPr>
          <p:nvPr>
            <a:audioFile r:link="rId1"/>
          </p:nvPr>
        </p:nvPicPr>
        <p:blipFill>
          <a:blip r:embed="rId9"/>
          <a:stretch>
            <a:fillRect/>
          </a:stretch>
        </p:blipFill>
        <p:spPr>
          <a:xfrm>
            <a:off x="0" y="6072206"/>
            <a:ext cx="304800" cy="304800"/>
          </a:xfrm>
          <a:prstGeom prst="rect">
            <a:avLst/>
          </a:prstGeom>
        </p:spPr>
      </p:pic>
    </p:spTree>
    <p:extLst>
      <p:ext uri="{BB962C8B-B14F-4D97-AF65-F5344CB8AC3E}">
        <p14:creationId xmlns:p14="http://schemas.microsoft.com/office/powerpoint/2010/main" val="319683960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8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extLst>
              <a:ext uri="{BEBA8EAE-BF5A-486C-A8C5-ECC9F3942E4B}">
                <a14:imgProps xmlns:a14="http://schemas.microsoft.com/office/drawing/2010/main">
                  <a14:imgLayer r:embed="rId5">
                    <a14:imgEffect>
                      <a14:artisticCement trans="20000" crackSpacing="4"/>
                    </a14:imgEffect>
                    <a14:imgEffect>
                      <a14:saturation sat="32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74" name="Text Placeholder 2">
            <a:extLst>
              <a:ext uri="{FF2B5EF4-FFF2-40B4-BE49-F238E27FC236}">
                <a16:creationId xmlns:a16="http://schemas.microsoft.com/office/drawing/2014/main" id="{4A2D9E27-DBEB-4C35-9A5C-5A5E3A549DEC}"/>
              </a:ext>
            </a:extLst>
          </p:cNvPr>
          <p:cNvSpPr>
            <a:spLocks noGrp="1"/>
          </p:cNvSpPr>
          <p:nvPr>
            <p:ph type="body" idx="1"/>
          </p:nvPr>
        </p:nvSpPr>
        <p:spPr>
          <a:xfrm>
            <a:off x="54086" y="62987"/>
            <a:ext cx="9035828" cy="504055"/>
          </a:xfrm>
        </p:spPr>
        <p:txBody>
          <a:bodyPr/>
          <a:lstStyle/>
          <a:p>
            <a:pPr eaLnBrk="1" hangingPunct="1"/>
            <a:r>
              <a:rPr lang="en-GB" altLang="en-US" dirty="0"/>
              <a:t>   </a:t>
            </a:r>
            <a:r>
              <a:rPr lang="en-GB" altLang="en-US" sz="2800" dirty="0">
                <a:effectLst>
                  <a:outerShdw blurRad="63500" dist="38100" dir="13500000" algn="br" rotWithShape="0">
                    <a:srgbClr val="FF0000">
                      <a:alpha val="40000"/>
                    </a:srgbClr>
                  </a:outerShdw>
                </a:effectLst>
              </a:rPr>
              <a:t>Strategies for Appraising Guest Service Experience</a:t>
            </a:r>
            <a:endParaRPr lang="en-US" sz="2800" dirty="0">
              <a:effectLst>
                <a:outerShdw blurRad="63500" dist="38100" dir="13500000" algn="br" rotWithShape="0">
                  <a:srgbClr val="FF0000">
                    <a:alpha val="40000"/>
                  </a:srgbClr>
                </a:outerShdw>
              </a:effectLst>
            </a:endParaRPr>
          </a:p>
        </p:txBody>
      </p:sp>
      <p:sp>
        <p:nvSpPr>
          <p:cNvPr id="9219" name="Rectangle 3">
            <a:extLst>
              <a:ext uri="{FF2B5EF4-FFF2-40B4-BE49-F238E27FC236}">
                <a16:creationId xmlns:a16="http://schemas.microsoft.com/office/drawing/2014/main" id="{EDD6FDD8-03F3-4F96-9979-762D8609EA45}"/>
              </a:ext>
            </a:extLst>
          </p:cNvPr>
          <p:cNvSpPr>
            <a:spLocks noGrp="1"/>
          </p:cNvSpPr>
          <p:nvPr>
            <p:ph sz="half" idx="2"/>
          </p:nvPr>
        </p:nvSpPr>
        <p:spPr bwMode="auto">
          <a:xfrm>
            <a:off x="51075" y="764704"/>
            <a:ext cx="4016075" cy="4860541"/>
          </a:xfrm>
          <a:prstGeom prst="rect">
            <a:avLst/>
          </a:prstGeom>
          <a:noFill/>
          <a:ln>
            <a:solidFill>
              <a:schemeClr val="accent1"/>
            </a:solidFill>
          </a:ln>
        </p:spPr>
        <p:txBody>
          <a:bodyPr wrap="square" anchor="t">
            <a:normAutofit fontScale="92500" lnSpcReduction="10000"/>
          </a:bodyPr>
          <a:lstStyle/>
          <a:p>
            <a:pPr eaLnBrk="1" hangingPunct="1">
              <a:buNone/>
            </a:pPr>
            <a:r>
              <a:rPr lang="en-GB" sz="1700" dirty="0"/>
              <a:t>    In order to sustain the business position, Marriott hotel give their major focus on espousing the effective strategies which enables them to attain the higher customer satisfaction and retain their interest and attention for a long span of time. For operating all the functions smoothly they are adopting that marketing strategies which are more suitable as per the culture and custom of the nation. They usually work on the basis on this approach which is “one size fits all” in which they are operating various marketing transactions wherever it is placed. </a:t>
            </a:r>
            <a:r>
              <a:rPr lang="en-GB" sz="1800" dirty="0"/>
              <a:t>For better understanding this concept there are define various points which will describe about all those strategies that are adopting by the manager of the Marriott to give their guests best experience: </a:t>
            </a:r>
          </a:p>
          <a:p>
            <a:pPr eaLnBrk="1" hangingPunct="1">
              <a:buFontTx/>
              <a:buNone/>
            </a:pPr>
            <a:endParaRPr lang="en-GB" altLang="en-US" sz="1700" dirty="0">
              <a:solidFill>
                <a:schemeClr val="tx1"/>
              </a:solidFill>
            </a:endParaRPr>
          </a:p>
          <a:p>
            <a:pPr eaLnBrk="1" hangingPunct="1">
              <a:buFontTx/>
              <a:buNone/>
            </a:pPr>
            <a:endParaRPr lang="en-GB" altLang="en-US" sz="2400" dirty="0">
              <a:solidFill>
                <a:schemeClr val="tx1"/>
              </a:solidFill>
            </a:endParaRPr>
          </a:p>
          <a:p>
            <a:pPr eaLnBrk="1" hangingPunct="1">
              <a:buFontTx/>
              <a:buNone/>
            </a:pPr>
            <a:endParaRPr lang="en-GB" altLang="en-US" sz="2400" dirty="0">
              <a:solidFill>
                <a:schemeClr val="tx1"/>
              </a:solidFill>
            </a:endParaRPr>
          </a:p>
        </p:txBody>
      </p:sp>
      <p:sp>
        <p:nvSpPr>
          <p:cNvPr id="78" name="Content Placeholder 5">
            <a:extLst>
              <a:ext uri="{FF2B5EF4-FFF2-40B4-BE49-F238E27FC236}">
                <a16:creationId xmlns:a16="http://schemas.microsoft.com/office/drawing/2014/main" id="{9A16456B-BC81-4178-AF28-A86073AE251A}"/>
              </a:ext>
            </a:extLst>
          </p:cNvPr>
          <p:cNvSpPr>
            <a:spLocks noGrp="1"/>
          </p:cNvSpPr>
          <p:nvPr>
            <p:ph sz="quarter" idx="4"/>
          </p:nvPr>
        </p:nvSpPr>
        <p:spPr>
          <a:xfrm>
            <a:off x="4131082" y="779462"/>
            <a:ext cx="4955821" cy="4860541"/>
          </a:xfrm>
          <a:ln>
            <a:solidFill>
              <a:schemeClr val="accent1"/>
            </a:solidFill>
          </a:ln>
        </p:spPr>
        <p:txBody>
          <a:bodyPr/>
          <a:lstStyle/>
          <a:p>
            <a:r>
              <a:rPr lang="en-GB" sz="1600" b="1" u="sng" dirty="0">
                <a:solidFill>
                  <a:srgbClr val="FF0000"/>
                </a:solidFill>
              </a:rPr>
              <a:t>Customization strategy</a:t>
            </a:r>
            <a:r>
              <a:rPr lang="en-GB" sz="1600" b="1" dirty="0">
                <a:solidFill>
                  <a:srgbClr val="FF0000"/>
                </a:solidFill>
              </a:rPr>
              <a:t>: </a:t>
            </a:r>
            <a:r>
              <a:rPr lang="en-GB" sz="1300" dirty="0"/>
              <a:t>This strategy also helps Marriott hotel in providing various products and services as per the customers demand or expectations so that needs of their guests can be satisfied and the profitability of the business can be increased(Lashley, 2015). </a:t>
            </a:r>
          </a:p>
          <a:p>
            <a:r>
              <a:rPr lang="en-GB" sz="1600" b="1" u="sng" dirty="0">
                <a:solidFill>
                  <a:srgbClr val="FF0000"/>
                </a:solidFill>
              </a:rPr>
              <a:t>Pricing strategy: </a:t>
            </a:r>
            <a:r>
              <a:rPr lang="en-GB" sz="1300" dirty="0"/>
              <a:t>The pricing strategy of Marriott hotel comprises the strategy of selling the right product to the right customer at right time so that the satisfaction of the customers can be raised. Along with this, Marriott also consider the competitive pricing strategy sometime which enable them to set the price of their services as per the situation and competitor’s strategies (Kim, Knutson and Vogt, 2014).</a:t>
            </a:r>
            <a:endParaRPr lang="en-GB" sz="1600" b="1" dirty="0"/>
          </a:p>
          <a:p>
            <a:r>
              <a:rPr lang="en-GB" sz="1600" b="1" u="sng" dirty="0">
                <a:solidFill>
                  <a:srgbClr val="FF0000"/>
                </a:solidFill>
              </a:rPr>
              <a:t>Distribution strategy:</a:t>
            </a:r>
            <a:r>
              <a:rPr lang="en-GB" sz="1600" b="1" dirty="0">
                <a:solidFill>
                  <a:schemeClr val="accent6"/>
                </a:solidFill>
              </a:rPr>
              <a:t> </a:t>
            </a:r>
            <a:r>
              <a:rPr lang="en-GB" sz="1300" dirty="0"/>
              <a:t>In order to provide the higher experience to their customers Marriott is adopting the both direct and indirect distribution channels. All these strategies provide the benefit to the manager as lowering the costs and cover a big market share with higher satisfaction of customers (</a:t>
            </a:r>
            <a:r>
              <a:rPr lang="en-GB" sz="1300" dirty="0" err="1"/>
              <a:t>Nunkoo</a:t>
            </a:r>
            <a:r>
              <a:rPr lang="en-GB" sz="1300" dirty="0"/>
              <a:t>, </a:t>
            </a:r>
            <a:r>
              <a:rPr lang="en-GB" sz="1300" dirty="0" err="1"/>
              <a:t>Gursoy</a:t>
            </a:r>
            <a:r>
              <a:rPr lang="en-GB" sz="1300" dirty="0"/>
              <a:t> and </a:t>
            </a:r>
            <a:r>
              <a:rPr lang="en-GB" sz="1300" dirty="0" err="1"/>
              <a:t>Ramkissoon</a:t>
            </a:r>
            <a:r>
              <a:rPr lang="en-GB" sz="1300" dirty="0"/>
              <a:t>, 2013). </a:t>
            </a:r>
            <a:endParaRPr lang="en-GB" sz="1600" b="1" dirty="0"/>
          </a:p>
          <a:p>
            <a:r>
              <a:rPr lang="en-GB" sz="1600" b="1" u="sng" dirty="0">
                <a:solidFill>
                  <a:srgbClr val="FF0000"/>
                </a:solidFill>
              </a:rPr>
              <a:t>Personalisation marketing:</a:t>
            </a:r>
            <a:r>
              <a:rPr lang="en-GB" sz="1600" b="1" dirty="0">
                <a:solidFill>
                  <a:srgbClr val="FF0000"/>
                </a:solidFill>
              </a:rPr>
              <a:t> </a:t>
            </a:r>
            <a:r>
              <a:rPr lang="en-GB" sz="1300" dirty="0"/>
              <a:t>It is another most effective strategy for the business to attract a range of customers in the company services and to enhance their customers experience.</a:t>
            </a:r>
            <a:endParaRPr lang="en-US" sz="1300" dirty="0">
              <a:solidFill>
                <a:srgbClr val="FF0000"/>
              </a:solidFill>
            </a:endParaRPr>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a:prstGeom prst="rect">
            <a:avLst/>
          </a:prstGeom>
        </p:spPr>
        <p:txBody>
          <a:bodyPr anchor="ctr">
            <a:normAutofit/>
          </a:bodyPr>
          <a:lstStyle/>
          <a:p>
            <a:pPr>
              <a:lnSpc>
                <a:spcPct val="90000"/>
              </a:lnSpc>
              <a:spcAft>
                <a:spcPts val="600"/>
              </a:spcAft>
              <a:defRPr/>
            </a:pPr>
            <a:fld id="{13DF6455-2121-4A2D-846D-E85038EE51D4}" type="datetime1">
              <a:rPr lang="en-GB" altLang="en-US" sz="900" smtClean="0">
                <a:solidFill>
                  <a:schemeClr val="tx1">
                    <a:tint val="75000"/>
                  </a:schemeClr>
                </a:solidFill>
              </a:rPr>
              <a:pPr>
                <a:lnSpc>
                  <a:spcPct val="90000"/>
                </a:lnSpc>
                <a:spcAft>
                  <a:spcPts val="600"/>
                </a:spcAft>
                <a:defRPr/>
              </a:pPr>
              <a:t>25/10/2019</a:t>
            </a:fld>
            <a:endParaRPr lang="en-GB" altLang="en-US" sz="900">
              <a:solidFill>
                <a:schemeClr val="tx1">
                  <a:tint val="75000"/>
                </a:schemeClr>
              </a:solidFill>
            </a:endParaRPr>
          </a:p>
        </p:txBody>
      </p:sp>
      <p:pic>
        <p:nvPicPr>
          <p:cNvPr id="7" name="70spop.mid">
            <a:hlinkClick r:id="" action="ppaction://media"/>
          </p:cNvPr>
          <p:cNvPicPr>
            <a:picLocks noRot="1" noChangeAspect="1"/>
          </p:cNvPicPr>
          <p:nvPr>
            <a:audioFile r:link="rId1"/>
          </p:nvPr>
        </p:nvPicPr>
        <p:blipFill>
          <a:blip r:embed="rId6"/>
          <a:stretch>
            <a:fillRect/>
          </a:stretch>
        </p:blipFill>
        <p:spPr>
          <a:xfrm>
            <a:off x="0" y="6000768"/>
            <a:ext cx="304800" cy="304800"/>
          </a:xfrm>
          <a:prstGeom prst="rect">
            <a:avLst/>
          </a:prstGeom>
        </p:spPr>
      </p:pic>
    </p:spTree>
    <p:extLst>
      <p:ext uri="{BB962C8B-B14F-4D97-AF65-F5344CB8AC3E}">
        <p14:creationId xmlns:p14="http://schemas.microsoft.com/office/powerpoint/2010/main" val="390364040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30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group of people in front of a building&#10;&#10;Description automatically generated">
            <a:extLst>
              <a:ext uri="{FF2B5EF4-FFF2-40B4-BE49-F238E27FC236}">
                <a16:creationId xmlns:a16="http://schemas.microsoft.com/office/drawing/2014/main" id="{24F39F03-F3B2-4BE5-914A-EB603B78F93F}"/>
              </a:ext>
            </a:extLst>
          </p:cNvPr>
          <p:cNvPicPr>
            <a:picLocks noChangeAspect="1"/>
          </p:cNvPicPr>
          <p:nvPr/>
        </p:nvPicPr>
        <p:blipFill>
          <a:blip r:embed="rId6">
            <a:alphaModFix amt="70000"/>
            <a:extLst>
              <a:ext uri="{BEBA8EAE-BF5A-486C-A8C5-ECC9F3942E4B}">
                <a14:imgProps xmlns:a14="http://schemas.microsoft.com/office/drawing/2010/main">
                  <a14:imgLayer r:embed="rId7">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5733256"/>
          </a:xfrm>
          <a:prstGeom prst="rect">
            <a:avLst/>
          </a:prstGeom>
          <a:effectLst>
            <a:glow rad="127000">
              <a:schemeClr val="accent1">
                <a:alpha val="0"/>
              </a:schemeClr>
            </a:glow>
          </a:effectLst>
          <a:scene3d>
            <a:camera prst="orthographicFront"/>
            <a:lightRig rig="flat" dir="t"/>
          </a:scene3d>
          <a:sp3d extrusionH="76200" contourW="12700" prstMaterial="plastic">
            <a:bevelT w="254000" h="254000"/>
            <a:bevelB w="298450" h="298450"/>
            <a:extrusionClr>
              <a:schemeClr val="tx1"/>
            </a:extrusionClr>
            <a:contourClr>
              <a:schemeClr val="tx1">
                <a:lumMod val="95000"/>
                <a:lumOff val="5000"/>
              </a:schemeClr>
            </a:contourClr>
          </a:sp3d>
        </p:spPr>
      </p:pic>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0" y="0"/>
            <a:ext cx="9144000" cy="5733256"/>
          </a:xfrm>
        </p:spPr>
        <p:txBody>
          <a:bodyPr/>
          <a:lstStyle/>
          <a:p>
            <a:pPr eaLnBrk="1" hangingPunct="1">
              <a:buFontTx/>
              <a:buNone/>
            </a:pPr>
            <a:r>
              <a:rPr lang="en-GB" altLang="en-US" b="1" i="1" dirty="0">
                <a:effectLst>
                  <a:outerShdw blurRad="88900" dist="50800" dir="5400000" algn="tl" rotWithShape="0">
                    <a:schemeClr val="bg2">
                      <a:lumMod val="50000"/>
                    </a:schemeClr>
                  </a:outerShdw>
                </a:effectLst>
              </a:rPr>
              <a:t>                                 Service Setting</a:t>
            </a:r>
          </a:p>
          <a:p>
            <a:pPr eaLnBrk="1" hangingPunct="1">
              <a:buNone/>
            </a:pPr>
            <a:r>
              <a:rPr lang="en-GB" sz="1600" dirty="0">
                <a:latin typeface="Arial" panose="020B0604020202020204" pitchFamily="34" charset="0"/>
                <a:cs typeface="Arial" panose="020B0604020202020204" pitchFamily="34" charset="0"/>
              </a:rPr>
              <a:t>Service setting refers to the environment and ambience of a hotel in which the business organisation is operating their business activities and offering the services. Service setting refers to the environment and ambience of a hotel in which the business organisation is operating their business activities and offering the services.</a:t>
            </a:r>
            <a:r>
              <a:rPr lang="en-GB" sz="1600" dirty="0"/>
              <a:t> </a:t>
            </a:r>
            <a:r>
              <a:rPr lang="en-GB" sz="1600" dirty="0">
                <a:latin typeface="Arial" panose="020B0604020202020204" pitchFamily="34" charset="0"/>
                <a:cs typeface="Arial" panose="020B0604020202020204" pitchFamily="34" charset="0"/>
              </a:rPr>
              <a:t>As the Marriott is conducting their activities at global level so it is necessary for them to create an effective culture and ambience in their hotel as this will help them to retain their customers for a longer period.</a:t>
            </a:r>
            <a:r>
              <a:rPr lang="en-GB" sz="1600" dirty="0"/>
              <a:t> </a:t>
            </a:r>
            <a:r>
              <a:rPr lang="en-GB" sz="1600" dirty="0">
                <a:latin typeface="Arial" panose="020B0604020202020204" pitchFamily="34" charset="0"/>
                <a:cs typeface="Arial" panose="020B0604020202020204" pitchFamily="34" charset="0"/>
              </a:rPr>
              <a:t>Also, service setting refers to the way of render the services to the customers such as how they are serving food to their customers, how effectively they are organising parties or other formal events to their customers as these reflects the culture and ethics of the organisation which they following while rendering the services. In the Marriott hotel, all the employees are highly skilled and trained which demonstrate the excellent services to the customers(Chan and Hsu, 2016).</a:t>
            </a:r>
          </a:p>
          <a:p>
            <a:pPr eaLnBrk="1" hangingPunct="1">
              <a:buNone/>
            </a:pPr>
            <a:r>
              <a:rPr lang="en-GB" altLang="en-US" sz="2800" b="1" i="1" dirty="0"/>
              <a:t>                         </a:t>
            </a:r>
            <a:r>
              <a:rPr lang="en-GB" altLang="en-US" b="1" i="1" dirty="0">
                <a:effectLst>
                  <a:innerShdw blurRad="63500" dist="50800" dir="13500000">
                    <a:schemeClr val="bg2">
                      <a:lumMod val="50000"/>
                      <a:alpha val="50000"/>
                    </a:schemeClr>
                  </a:innerShdw>
                </a:effectLst>
              </a:rPr>
              <a:t>Service Quality </a:t>
            </a:r>
          </a:p>
          <a:p>
            <a:pPr eaLnBrk="1" hangingPunct="1">
              <a:buNone/>
            </a:pPr>
            <a:r>
              <a:rPr lang="en-GB" sz="1600" b="1" dirty="0">
                <a:latin typeface="Arial" panose="020B0604020202020204" pitchFamily="34" charset="0"/>
                <a:cs typeface="Arial" panose="020B0604020202020204" pitchFamily="34" charset="0"/>
              </a:rPr>
              <a:t>Marriott is listed under one of the most famous brands which provide premier and luxury facilities to their customers in order to attain the higher customer satisfaction. The effectiveness of their services can be seen by their rooms, the cleanliness of their property, quality of the amenities like food, exercise rooms, gym facility and pool. Due to render the quality services to their customers the organisation can attain the leadership position in the marketplace (</a:t>
            </a:r>
            <a:r>
              <a:rPr lang="en-GB" sz="1600" b="1" dirty="0" err="1">
                <a:latin typeface="Arial" panose="020B0604020202020204" pitchFamily="34" charset="0"/>
                <a:cs typeface="Arial" panose="020B0604020202020204" pitchFamily="34" charset="0"/>
              </a:rPr>
              <a:t>Stierand</a:t>
            </a:r>
            <a:r>
              <a:rPr lang="en-GB" sz="1600" b="1" dirty="0">
                <a:latin typeface="Arial" panose="020B0604020202020204" pitchFamily="34" charset="0"/>
                <a:cs typeface="Arial" panose="020B0604020202020204" pitchFamily="34" charset="0"/>
              </a:rPr>
              <a:t> and </a:t>
            </a:r>
            <a:r>
              <a:rPr lang="en-GB" sz="1600" b="1" dirty="0" err="1">
                <a:latin typeface="Arial" panose="020B0604020202020204" pitchFamily="34" charset="0"/>
                <a:cs typeface="Arial" panose="020B0604020202020204" pitchFamily="34" charset="0"/>
              </a:rPr>
              <a:t>Zizka</a:t>
            </a:r>
            <a:r>
              <a:rPr lang="en-GB" sz="1600" b="1" dirty="0">
                <a:latin typeface="Arial" panose="020B0604020202020204" pitchFamily="34" charset="0"/>
                <a:cs typeface="Arial" panose="020B0604020202020204" pitchFamily="34" charset="0"/>
              </a:rPr>
              <a:t>, 2015).</a:t>
            </a:r>
          </a:p>
          <a:p>
            <a:pPr eaLnBrk="1" hangingPunct="1">
              <a:buNone/>
            </a:pPr>
            <a:endParaRPr lang="en-GB" altLang="en-US" sz="1600" dirty="0">
              <a:latin typeface="Arial" panose="020B0604020202020204" pitchFamily="34" charset="0"/>
              <a:cs typeface="Arial" panose="020B0604020202020204" pitchFamily="34" charset="0"/>
            </a:endParaRPr>
          </a:p>
          <a:p>
            <a:pPr eaLnBrk="1" hangingPunct="1">
              <a:buNone/>
            </a:pPr>
            <a:endParaRPr lang="en-GB" altLang="en-US" dirty="0"/>
          </a:p>
          <a:p>
            <a:pPr eaLnBrk="1" hangingPunct="1">
              <a:buNone/>
            </a:pPr>
            <a:endParaRPr lang="en-GB" altLang="en-US" dirty="0"/>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p:txBody>
          <a:bodyPr/>
          <a:lstStyle/>
          <a:p>
            <a:pPr>
              <a:defRPr/>
            </a:pPr>
            <a:fld id="{13DF6455-2121-4A2D-846D-E85038EE51D4}" type="datetime1">
              <a:rPr lang="en-GB" altLang="en-US"/>
              <a:pPr>
                <a:defRPr/>
              </a:pPr>
              <a:t>25/10/2019</a:t>
            </a:fld>
            <a:endParaRPr lang="en-GB" altLang="en-US"/>
          </a:p>
        </p:txBody>
      </p:sp>
      <p:pic>
        <p:nvPicPr>
          <p:cNvPr id="7" name="70spop.mid">
            <a:hlinkClick r:id="" action="ppaction://media"/>
          </p:cNvPr>
          <p:cNvPicPr>
            <a:picLocks noRot="1" noChangeAspect="1"/>
          </p:cNvPicPr>
          <p:nvPr>
            <a:audioFile r:link="rId1"/>
          </p:nvPr>
        </p:nvPicPr>
        <p:blipFill>
          <a:blip r:embed="rId8"/>
          <a:stretch>
            <a:fillRect/>
          </a:stretch>
        </p:blipFill>
        <p:spPr>
          <a:xfrm>
            <a:off x="0" y="6072206"/>
            <a:ext cx="304800" cy="304800"/>
          </a:xfrm>
          <a:prstGeom prst="rect">
            <a:avLst/>
          </a:prstGeom>
        </p:spPr>
      </p:pic>
    </p:spTree>
    <p:extLst>
      <p:ext uri="{BB962C8B-B14F-4D97-AF65-F5344CB8AC3E}">
        <p14:creationId xmlns:p14="http://schemas.microsoft.com/office/powerpoint/2010/main" val="115652032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30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extLst>
              <a:ext uri="{BEBA8EAE-BF5A-486C-A8C5-ECC9F3942E4B}">
                <a14:imgProps xmlns:a14="http://schemas.microsoft.com/office/drawing/2010/main">
                  <a14:imgLayer r:embed="rId4">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9742003-CA15-4A7B-981D-B9F52D141AF0}"/>
              </a:ext>
            </a:extLst>
          </p:cNvPr>
          <p:cNvPicPr>
            <a:picLocks noChangeAspect="1"/>
          </p:cNvPicPr>
          <p:nvPr/>
        </p:nvPicPr>
        <p:blipFill rotWithShape="1">
          <a:blip r:embed="rId5"/>
          <a:srcRect l="12818" t="-1923" r="17437" b="-1"/>
          <a:stretch/>
        </p:blipFill>
        <p:spPr>
          <a:xfrm>
            <a:off x="4942384" y="764704"/>
            <a:ext cx="4022104" cy="4608512"/>
          </a:xfrm>
          <a:prstGeom prst="rect">
            <a:avLst/>
          </a:prstGeom>
        </p:spPr>
      </p:pic>
      <p:sp>
        <p:nvSpPr>
          <p:cNvPr id="2" name="Title 1">
            <a:extLst>
              <a:ext uri="{FF2B5EF4-FFF2-40B4-BE49-F238E27FC236}">
                <a16:creationId xmlns:a16="http://schemas.microsoft.com/office/drawing/2014/main" id="{861C91BB-764B-49F1-835A-8844BBCD0579}"/>
              </a:ext>
            </a:extLst>
          </p:cNvPr>
          <p:cNvSpPr>
            <a:spLocks noGrp="1"/>
          </p:cNvSpPr>
          <p:nvPr>
            <p:ph type="title"/>
          </p:nvPr>
        </p:nvSpPr>
        <p:spPr>
          <a:xfrm>
            <a:off x="457200" y="7975"/>
            <a:ext cx="8229600" cy="468697"/>
          </a:xfrm>
          <a:effectLst>
            <a:glow rad="228600">
              <a:srgbClr val="FF3399">
                <a:alpha val="40000"/>
              </a:srgbClr>
            </a:glow>
            <a:softEdge rad="31750"/>
          </a:effectLst>
        </p:spPr>
        <p:txBody>
          <a:bodyPr/>
          <a:lstStyle/>
          <a:p>
            <a:r>
              <a:rPr lang="en-GB" altLang="en-US" sz="3200" b="1" i="1" dirty="0">
                <a:effectLst>
                  <a:outerShdw blurRad="50800" dist="50800" dir="5400000" rotWithShape="0">
                    <a:schemeClr val="bg1">
                      <a:lumMod val="65000"/>
                    </a:schemeClr>
                  </a:outerShdw>
                </a:effectLst>
              </a:rPr>
              <a:t>Service Delivery by Marriott</a:t>
            </a:r>
            <a:endParaRPr lang="en-GB" b="1" i="1" dirty="0">
              <a:effectLst>
                <a:outerShdw blurRad="50800" dist="50800" dir="5400000" rotWithShape="0">
                  <a:schemeClr val="bg1">
                    <a:lumMod val="65000"/>
                  </a:schemeClr>
                </a:outerShdw>
              </a:effectLst>
            </a:endParaRPr>
          </a:p>
        </p:txBody>
      </p:sp>
      <p:sp>
        <p:nvSpPr>
          <p:cNvPr id="3" name="Content Placeholder 2">
            <a:extLst>
              <a:ext uri="{FF2B5EF4-FFF2-40B4-BE49-F238E27FC236}">
                <a16:creationId xmlns:a16="http://schemas.microsoft.com/office/drawing/2014/main" id="{C5C3CC70-B537-4DA7-BD49-50D46EC755DB}"/>
              </a:ext>
            </a:extLst>
          </p:cNvPr>
          <p:cNvSpPr>
            <a:spLocks noGrp="1"/>
          </p:cNvSpPr>
          <p:nvPr>
            <p:ph idx="1"/>
          </p:nvPr>
        </p:nvSpPr>
        <p:spPr>
          <a:xfrm>
            <a:off x="179512" y="476672"/>
            <a:ext cx="4680520" cy="5184576"/>
          </a:xfrm>
        </p:spPr>
        <p:txBody>
          <a:bodyPr/>
          <a:lstStyle/>
          <a:p>
            <a:r>
              <a:rPr lang="en-GB" sz="1600" dirty="0"/>
              <a:t>In Marriott hotel, the manager give their major focus on maintaining the service delivery. For this, they have divided it service delivery process into two parts which is front and back service. The front service includes the reception and restaurant service as these both are visible to the customer. In this aspect, food they are adopting the TQM approach. That is mainly concerned with quality of the food at restaurant which enables them to deliver the best quality of food to the customers in order to create the positive image of the hotel. Other, in the back services include cleaning services, security facility and other which are not represented but essential to taking care of those facilities in order to enhance the customers service experience. All these help the Marriott in getting the higher success and growth in their business along with the higher profitability (Lashley, 2015). </a:t>
            </a:r>
          </a:p>
          <a:p>
            <a:endParaRPr lang="en-GB" sz="1600" dirty="0"/>
          </a:p>
        </p:txBody>
      </p:sp>
      <p:sp>
        <p:nvSpPr>
          <p:cNvPr id="4" name="Date Placeholder 3">
            <a:extLst>
              <a:ext uri="{FF2B5EF4-FFF2-40B4-BE49-F238E27FC236}">
                <a16:creationId xmlns:a16="http://schemas.microsoft.com/office/drawing/2014/main" id="{9714D49D-0DFF-4627-8AD7-94202475CBF7}"/>
              </a:ext>
            </a:extLst>
          </p:cNvPr>
          <p:cNvSpPr>
            <a:spLocks noGrp="1"/>
          </p:cNvSpPr>
          <p:nvPr>
            <p:ph type="dt" sz="half" idx="10"/>
          </p:nvPr>
        </p:nvSpPr>
        <p:spPr/>
        <p:txBody>
          <a:bodyPr/>
          <a:lstStyle/>
          <a:p>
            <a:pPr>
              <a:defRPr/>
            </a:pPr>
            <a:fld id="{384B99DA-8C13-4E5F-AA0A-1F1000BE46CB}" type="datetime1">
              <a:rPr lang="en-GB" altLang="en-US" smtClean="0"/>
              <a:pPr>
                <a:defRPr/>
              </a:pPr>
              <a:t>25/10/2019</a:t>
            </a:fld>
            <a:endParaRPr lang="en-GB" altLang="en-US"/>
          </a:p>
        </p:txBody>
      </p:sp>
      <p:sp>
        <p:nvSpPr>
          <p:cNvPr id="6" name="AutoShape 2" descr="Image result for tqm approach">
            <a:extLst>
              <a:ext uri="{FF2B5EF4-FFF2-40B4-BE49-F238E27FC236}">
                <a16:creationId xmlns:a16="http://schemas.microsoft.com/office/drawing/2014/main" id="{84B2D03E-E564-4AE3-BDE9-88858160D65D}"/>
              </a:ext>
            </a:extLst>
          </p:cNvPr>
          <p:cNvSpPr>
            <a:spLocks noChangeAspect="1" noChangeArrowheads="1"/>
          </p:cNvSpPr>
          <p:nvPr/>
        </p:nvSpPr>
        <p:spPr bwMode="auto">
          <a:xfrm>
            <a:off x="5153076" y="2348880"/>
            <a:ext cx="1736576" cy="1736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70spop.mid">
            <a:hlinkClick r:id="" action="ppaction://media"/>
          </p:cNvPr>
          <p:cNvPicPr>
            <a:picLocks noRot="1" noChangeAspect="1"/>
          </p:cNvPicPr>
          <p:nvPr>
            <a:audioFile r:link="rId1"/>
          </p:nvPr>
        </p:nvPicPr>
        <p:blipFill>
          <a:blip r:embed="rId6"/>
          <a:stretch>
            <a:fillRect/>
          </a:stretch>
        </p:blipFill>
        <p:spPr>
          <a:xfrm>
            <a:off x="214282" y="6000768"/>
            <a:ext cx="304800" cy="304800"/>
          </a:xfrm>
          <a:prstGeom prst="rect">
            <a:avLst/>
          </a:prstGeom>
        </p:spPr>
      </p:pic>
    </p:spTree>
    <p:extLst>
      <p:ext uri="{BB962C8B-B14F-4D97-AF65-F5344CB8AC3E}">
        <p14:creationId xmlns:p14="http://schemas.microsoft.com/office/powerpoint/2010/main" val="68206718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30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lum/>
            <a:extLst>
              <a:ext uri="{BEBA8EAE-BF5A-486C-A8C5-ECC9F3942E4B}">
                <a14:imgProps xmlns:a14="http://schemas.microsoft.com/office/drawing/2010/main">
                  <a14:imgLayer r:embed="rId5">
                    <a14:imgEffect>
                      <a14:artisticWatercolorSponge trans="44000" brushSize="10"/>
                    </a14:imgEffect>
                    <a14:imgEffect>
                      <a14:sharpenSoften amount="25000"/>
                    </a14:imgEffect>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7" name="Picture 6" descr="A picture containing bird&#10;&#10;Description automatically generated">
            <a:extLst>
              <a:ext uri="{FF2B5EF4-FFF2-40B4-BE49-F238E27FC236}">
                <a16:creationId xmlns:a16="http://schemas.microsoft.com/office/drawing/2014/main" id="{433F9E4B-48F9-4E98-87F4-60DABD8BC7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825" y="2201835"/>
            <a:ext cx="8641655" cy="3512277"/>
          </a:xfrm>
          <a:prstGeom prst="rect">
            <a:avLst/>
          </a:prstGeom>
        </p:spPr>
      </p:pic>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428812" y="114300"/>
            <a:ext cx="8229600" cy="620687"/>
          </a:xfrm>
        </p:spPr>
        <p:txBody>
          <a:bodyPr/>
          <a:lstStyle/>
          <a:p>
            <a:pPr eaLnBrk="1" hangingPunct="1"/>
            <a:r>
              <a:rPr lang="en-GB" altLang="en-US" sz="3200" b="1" i="1" dirty="0">
                <a:effectLst>
                  <a:glow rad="101600">
                    <a:schemeClr val="accent2">
                      <a:satMod val="175000"/>
                      <a:alpha val="40000"/>
                    </a:schemeClr>
                  </a:glow>
                </a:effectLst>
              </a:rPr>
              <a:t>Guest Service Experience</a:t>
            </a:r>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428812" y="734987"/>
            <a:ext cx="8229600" cy="4322789"/>
          </a:xfrm>
        </p:spPr>
        <p:txBody>
          <a:bodyPr/>
          <a:lstStyle/>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600" dirty="0"/>
              <a:t>Consumers experience is a perception and related feelings caused by the one-off and cumulative effect of interaction with the supplier of goods and services. In the present case experience of three consumers who had enjoyed their stay in the Marriott hotel is mentioned. This experience will be based on the services that are provided by hotel. </a:t>
            </a:r>
          </a:p>
          <a:p>
            <a:pPr marL="0" indent="0" eaLnBrk="1" hangingPunct="1">
              <a:buFont typeface="Arial" panose="020B0604020202020204" pitchFamily="34" charset="0"/>
              <a:buNone/>
            </a:pPr>
            <a:endParaRPr lang="en-GB" altLang="en-US" dirty="0"/>
          </a:p>
        </p:txBody>
      </p:sp>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p:txBody>
          <a:bodyPr/>
          <a:lstStyle/>
          <a:p>
            <a:pPr>
              <a:defRPr/>
            </a:pPr>
            <a:fld id="{C42646B4-1ADF-47AE-B486-D5D6E23B0A98}" type="datetime1">
              <a:rPr lang="en-GB" altLang="en-US"/>
              <a:pPr>
                <a:defRPr/>
              </a:pPr>
              <a:t>25/10/2019</a:t>
            </a:fld>
            <a:endParaRPr lang="en-GB" altLang="en-US"/>
          </a:p>
        </p:txBody>
      </p:sp>
      <p:pic>
        <p:nvPicPr>
          <p:cNvPr id="6" name="70spop.mid">
            <a:hlinkClick r:id="" action="ppaction://media"/>
          </p:cNvPr>
          <p:cNvPicPr>
            <a:picLocks noRot="1" noChangeAspect="1"/>
          </p:cNvPicPr>
          <p:nvPr>
            <a:audioFile r:link="rId1"/>
          </p:nvPr>
        </p:nvPicPr>
        <p:blipFill>
          <a:blip r:embed="rId7"/>
          <a:stretch>
            <a:fillRect/>
          </a:stretch>
        </p:blipFill>
        <p:spPr>
          <a:xfrm>
            <a:off x="214282" y="6072206"/>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30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271903-D255-4785-8982-9E8D2E591384}"/>
              </a:ext>
            </a:extLst>
          </p:cNvPr>
          <p:cNvSpPr/>
          <p:nvPr/>
        </p:nvSpPr>
        <p:spPr bwMode="auto">
          <a:xfrm>
            <a:off x="390773" y="114300"/>
            <a:ext cx="8362454" cy="752302"/>
          </a:xfrm>
          <a:prstGeom prst="rect">
            <a:avLst/>
          </a:prstGeom>
          <a:noFill/>
          <a:ln>
            <a:noFill/>
          </a:ln>
          <a:effectLst>
            <a:outerShdw blurRad="50800" dist="12700" sx="76000" sy="76000" algn="tl" rotWithShape="0">
              <a:prstClr val="black">
                <a:alpha val="40000"/>
              </a:prstClr>
            </a:outerShdw>
          </a:effectLst>
        </p:spPr>
        <p:txBody>
          <a:bodyPr vert="horz" wrap="square" lIns="91440" tIns="45720" rIns="91440" bIns="45720" numCol="1" anchor="b" anchorCtr="0" compatLnSpc="1">
            <a:prstTxWarp prst="textNoShape">
              <a:avLst/>
            </a:prstTxWarp>
            <a:normAutofit/>
          </a:bodyPr>
          <a:lstStyle/>
          <a:p>
            <a:pPr indent="-341313">
              <a:spcAft>
                <a:spcPts val="600"/>
              </a:spcAft>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3200" b="1" i="1" kern="1200" dirty="0">
                <a:solidFill>
                  <a:schemeClr val="tx1"/>
                </a:solidFill>
                <a:effectLst>
                  <a:outerShdw blurRad="25400" dist="622300" dir="18600000" algn="bl" rotWithShape="0">
                    <a:schemeClr val="accent4">
                      <a:alpha val="40000"/>
                    </a:schemeClr>
                  </a:outerShdw>
                </a:effectLst>
                <a:latin typeface="+mj-lt"/>
                <a:ea typeface="+mj-ea"/>
                <a:cs typeface="+mj-cs"/>
              </a:rPr>
              <a:t>                        Consumer 1</a:t>
            </a:r>
          </a:p>
        </p:txBody>
      </p:sp>
      <p:pic>
        <p:nvPicPr>
          <p:cNvPr id="12" name="Content Placeholder 11">
            <a:extLst>
              <a:ext uri="{FF2B5EF4-FFF2-40B4-BE49-F238E27FC236}">
                <a16:creationId xmlns:a16="http://schemas.microsoft.com/office/drawing/2014/main" id="{2B1B292D-6404-4B71-8DF7-0D8170F6B6D6}"/>
              </a:ext>
            </a:extLst>
          </p:cNvPr>
          <p:cNvPicPr>
            <a:picLocks noGrp="1" noChangeAspect="1"/>
          </p:cNvPicPr>
          <p:nvPr>
            <p:ph idx="1"/>
          </p:nvPr>
        </p:nvPicPr>
        <p:blipFill>
          <a:blip r:embed="rId6"/>
          <a:stretch>
            <a:fillRect/>
          </a:stretch>
        </p:blipFill>
        <p:spPr>
          <a:xfrm>
            <a:off x="3711636" y="2038621"/>
            <a:ext cx="5111750" cy="2335664"/>
          </a:xfrm>
          <a:prstGeom prst="rect">
            <a:avLst/>
          </a:prstGeom>
          <a:noFill/>
          <a:ln>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ln>
        </p:spPr>
      </p:pic>
      <p:sp>
        <p:nvSpPr>
          <p:cNvPr id="17" name="Text Placeholder 3">
            <a:extLst>
              <a:ext uri="{FF2B5EF4-FFF2-40B4-BE49-F238E27FC236}">
                <a16:creationId xmlns:a16="http://schemas.microsoft.com/office/drawing/2014/main" id="{DE2A72D3-97DF-4B44-901D-82FBE365BEA7}"/>
              </a:ext>
            </a:extLst>
          </p:cNvPr>
          <p:cNvSpPr>
            <a:spLocks noGrp="1"/>
          </p:cNvSpPr>
          <p:nvPr>
            <p:ph type="body" sz="half" idx="2"/>
          </p:nvPr>
        </p:nvSpPr>
        <p:spPr>
          <a:xfrm>
            <a:off x="168317" y="908720"/>
            <a:ext cx="3429322" cy="4595467"/>
          </a:xfrm>
        </p:spPr>
        <p:txBody>
          <a:bodyPr/>
          <a:lstStyle/>
          <a:p>
            <a:r>
              <a:rPr lang="en-GB" sz="1800" b="1" dirty="0"/>
              <a:t>As per this consumer hotel staff was quite friendly and efficient in performing all the services that are assigned to them. Only delay in service for few minutes was a small issue. Food offered by Marriott was delicious in taste, but variety was not as per consumers requirement. Variety of amenities such as play area, pool, conference room, spa and gym all are available in the hotel (Rauch and et. al., 2016). </a:t>
            </a:r>
          </a:p>
          <a:p>
            <a:endParaRPr lang="en-US" dirty="0"/>
          </a:p>
        </p:txBody>
      </p:sp>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a:prstGeom prst="rect">
            <a:avLst/>
          </a:prstGeom>
        </p:spPr>
        <p:txBody>
          <a:bodyPr vert="horz" lIns="91440" tIns="45720" rIns="91440" bIns="45720" rtlCol="0" anchor="ctr">
            <a:normAutofit/>
          </a:bodyPr>
          <a:lstStyle/>
          <a:p>
            <a:pPr>
              <a:lnSpc>
                <a:spcPct val="90000"/>
              </a:lnSpc>
              <a:spcAft>
                <a:spcPts val="600"/>
              </a:spcAft>
              <a:defRPr/>
            </a:pPr>
            <a:fld id="{C42646B4-1ADF-47AE-B486-D5D6E23B0A98}" type="datetime1">
              <a:rPr lang="en-GB" altLang="en-US" sz="900" kern="1200">
                <a:solidFill>
                  <a:schemeClr val="tx1">
                    <a:tint val="75000"/>
                  </a:schemeClr>
                </a:solidFill>
                <a:latin typeface="+mn-lt"/>
                <a:ea typeface="+mn-ea"/>
                <a:cs typeface="+mn-cs"/>
              </a:rPr>
              <a:pPr>
                <a:lnSpc>
                  <a:spcPct val="90000"/>
                </a:lnSpc>
                <a:spcAft>
                  <a:spcPts val="600"/>
                </a:spcAft>
                <a:defRPr/>
              </a:pPr>
              <a:t>25/10/2019</a:t>
            </a:fld>
            <a:endParaRPr lang="en-GB" altLang="en-US" sz="900" kern="1200">
              <a:solidFill>
                <a:schemeClr val="tx1">
                  <a:tint val="75000"/>
                </a:schemeClr>
              </a:solidFill>
              <a:latin typeface="+mn-lt"/>
              <a:ea typeface="+mn-ea"/>
              <a:cs typeface="+mn-cs"/>
            </a:endParaRPr>
          </a:p>
        </p:txBody>
      </p:sp>
      <p:pic>
        <p:nvPicPr>
          <p:cNvPr id="6" name="j0074194.mid">
            <a:hlinkClick r:id="" action="ppaction://media"/>
          </p:cNvPr>
          <p:cNvPicPr>
            <a:picLocks noRot="1" noChangeAspect="1"/>
          </p:cNvPicPr>
          <p:nvPr>
            <a:audioFile r:link="rId1"/>
          </p:nvPr>
        </p:nvPicPr>
        <p:blipFill>
          <a:blip r:embed="rId7"/>
          <a:stretch>
            <a:fillRect/>
          </a:stretch>
        </p:blipFill>
        <p:spPr>
          <a:xfrm>
            <a:off x="0" y="6072206"/>
            <a:ext cx="304800" cy="304800"/>
          </a:xfrm>
          <a:prstGeom prst="rect">
            <a:avLst/>
          </a:prstGeom>
        </p:spPr>
      </p:pic>
    </p:spTree>
    <p:extLst>
      <p:ext uri="{BB962C8B-B14F-4D97-AF65-F5344CB8AC3E}">
        <p14:creationId xmlns:p14="http://schemas.microsoft.com/office/powerpoint/2010/main" val="111462813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8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250825" y="114300"/>
            <a:ext cx="8229600" cy="650404"/>
          </a:xfrm>
        </p:spPr>
        <p:txBody>
          <a:bodyPr/>
          <a:lstStyle/>
          <a:p>
            <a:pPr eaLnBrk="1" hangingPunct="1"/>
            <a:r>
              <a:rPr lang="en-GB" altLang="en-US" sz="3200" b="1" dirty="0">
                <a:effectLst>
                  <a:outerShdw blurRad="50800" dist="254000" dir="5400000" algn="ctr" rotWithShape="0">
                    <a:schemeClr val="accent3"/>
                  </a:outerShdw>
                </a:effectLst>
              </a:rPr>
              <a:t>    </a:t>
            </a:r>
            <a:r>
              <a:rPr lang="en-GB" altLang="en-US" sz="3200" b="1" i="1" dirty="0">
                <a:effectLst>
                  <a:outerShdw blurRad="50800" dist="254000" dir="5400000" algn="ctr" rotWithShape="0">
                    <a:schemeClr val="accent3"/>
                  </a:outerShdw>
                </a:effectLst>
              </a:rPr>
              <a:t>Consumer 2</a:t>
            </a:r>
            <a:endParaRPr lang="en-GB" altLang="en-US" sz="3200" i="1" dirty="0">
              <a:effectLst>
                <a:outerShdw blurRad="50800" dist="254000" dir="5400000" algn="ctr" rotWithShape="0">
                  <a:schemeClr val="accent3"/>
                </a:outerShdw>
              </a:effectLst>
            </a:endParaRPr>
          </a:p>
        </p:txBody>
      </p:sp>
      <p:pic>
        <p:nvPicPr>
          <p:cNvPr id="5" name="Content Placeholder 1">
            <a:extLst>
              <a:ext uri="{FF2B5EF4-FFF2-40B4-BE49-F238E27FC236}">
                <a16:creationId xmlns:a16="http://schemas.microsoft.com/office/drawing/2014/main" id="{9F0E6E36-B75A-4290-B050-58111DC6C21C}"/>
              </a:ext>
            </a:extLst>
          </p:cNvPr>
          <p:cNvPicPr>
            <a:picLocks noGrp="1" noChangeAspect="1"/>
          </p:cNvPicPr>
          <p:nvPr>
            <p:ph idx="1"/>
          </p:nvPr>
        </p:nvPicPr>
        <p:blipFill>
          <a:blip r:embed="rId6"/>
          <a:stretch>
            <a:fillRect/>
          </a:stretch>
        </p:blipFill>
        <p:spPr>
          <a:xfrm>
            <a:off x="457200" y="1169348"/>
            <a:ext cx="8229600" cy="2259652"/>
          </a:xfrm>
          <a:prstGeom prst="rect">
            <a:avLst/>
          </a:prstGeom>
        </p:spPr>
      </p:pic>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p:txBody>
          <a:bodyPr/>
          <a:lstStyle/>
          <a:p>
            <a:pPr>
              <a:defRPr/>
            </a:pPr>
            <a:fld id="{C42646B4-1ADF-47AE-B486-D5D6E23B0A98}" type="datetime1">
              <a:rPr lang="en-GB" altLang="en-US"/>
              <a:pPr>
                <a:defRPr/>
              </a:pPr>
              <a:t>25/10/2019</a:t>
            </a:fld>
            <a:endParaRPr lang="en-GB" altLang="en-US"/>
          </a:p>
        </p:txBody>
      </p:sp>
      <p:sp>
        <p:nvSpPr>
          <p:cNvPr id="2" name="Rectangle 1">
            <a:extLst>
              <a:ext uri="{FF2B5EF4-FFF2-40B4-BE49-F238E27FC236}">
                <a16:creationId xmlns:a16="http://schemas.microsoft.com/office/drawing/2014/main" id="{67715B95-1297-4CAA-8980-2B2EC3E2877D}"/>
              </a:ext>
            </a:extLst>
          </p:cNvPr>
          <p:cNvSpPr/>
          <p:nvPr/>
        </p:nvSpPr>
        <p:spPr>
          <a:xfrm>
            <a:off x="457200" y="3645024"/>
            <a:ext cx="8229600" cy="1631216"/>
          </a:xfrm>
          <a:prstGeom prst="rect">
            <a:avLst/>
          </a:prstGeom>
        </p:spPr>
        <p:txBody>
          <a:bodyPr wrap="square">
            <a:spAutoFit/>
          </a:bodyPr>
          <a:lstStyle/>
          <a:p>
            <a:r>
              <a:rPr lang="en-GB" sz="2000" b="1" dirty="0">
                <a:solidFill>
                  <a:srgbClr val="000000"/>
                </a:solidFill>
                <a:latin typeface="Times New Roman" panose="02020603050405020304" pitchFamily="18" charset="0"/>
                <a:ea typeface="Calibri" panose="020F0502020204030204" pitchFamily="34" charset="0"/>
              </a:rPr>
              <a:t>Consumer two while staying with Marriott was not satisfied with the hotel staff service as one that day hotel staff was ineffective to entertain them in the mid night with some specific drinks that was ordered. Cleanliness was rated full as all the hotel was finely cleaned and hygiene is maintained. Food was rated good as taste was nice and as per consumers preference. </a:t>
            </a:r>
            <a:endParaRPr lang="en-GB" sz="2000" b="1" dirty="0"/>
          </a:p>
        </p:txBody>
      </p:sp>
      <p:pic>
        <p:nvPicPr>
          <p:cNvPr id="6" name="j0074194.mid">
            <a:hlinkClick r:id="" action="ppaction://media"/>
          </p:cNvPr>
          <p:cNvPicPr>
            <a:picLocks noRot="1" noChangeAspect="1"/>
          </p:cNvPicPr>
          <p:nvPr>
            <a:audioFile r:link="rId1"/>
          </p:nvPr>
        </p:nvPicPr>
        <p:blipFill>
          <a:blip r:embed="rId7"/>
          <a:stretch>
            <a:fillRect/>
          </a:stretch>
        </p:blipFill>
        <p:spPr>
          <a:xfrm>
            <a:off x="142844" y="6072206"/>
            <a:ext cx="304800" cy="304800"/>
          </a:xfrm>
          <a:prstGeom prst="rect">
            <a:avLst/>
          </a:prstGeom>
        </p:spPr>
      </p:pic>
    </p:spTree>
    <p:extLst>
      <p:ext uri="{BB962C8B-B14F-4D97-AF65-F5344CB8AC3E}">
        <p14:creationId xmlns:p14="http://schemas.microsoft.com/office/powerpoint/2010/main" val="321335341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8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bwMode="auto">
          <a:xfrm>
            <a:off x="457200" y="137881"/>
            <a:ext cx="8229600" cy="1058871"/>
          </a:xfrm>
          <a:prstGeom prst="rect">
            <a:avLst/>
          </a:prstGeom>
          <a:noFill/>
          <a:ln>
            <a:noFill/>
          </a:ln>
        </p:spPr>
        <p:txBody>
          <a:bodyPr vert="horz" wrap="square" lIns="91440" tIns="45720" rIns="91440" bIns="45720" numCol="1" anchor="ctr" anchorCtr="0" compatLnSpc="1">
            <a:prstTxWarp prst="textNoShape">
              <a:avLst/>
            </a:prstTxWarp>
            <a:normAutofit/>
          </a:bodyPr>
          <a:lstStyle/>
          <a:p>
            <a:pPr>
              <a:lnSpc>
                <a:spcPct val="90000"/>
              </a:lnSpc>
            </a:pPr>
            <a:r>
              <a:rPr lang="en-GB" altLang="en-US" sz="3200" b="1" i="1" kern="1200" dirty="0">
                <a:solidFill>
                  <a:schemeClr val="tx1"/>
                </a:solidFill>
                <a:effectLst>
                  <a:outerShdw blurRad="114300" dist="114300" dir="10800000" algn="r" rotWithShape="0">
                    <a:schemeClr val="tx2">
                      <a:lumMod val="75000"/>
                      <a:alpha val="40000"/>
                    </a:schemeClr>
                  </a:outerShdw>
                </a:effectLst>
                <a:latin typeface="+mj-lt"/>
                <a:ea typeface="+mj-ea"/>
                <a:cs typeface="+mj-cs"/>
              </a:rPr>
              <a:t>Consumer 3</a:t>
            </a:r>
            <a:r>
              <a:rPr lang="en-GB" altLang="en-US" sz="3200" i="1" kern="1200" dirty="0">
                <a:solidFill>
                  <a:schemeClr val="tx1"/>
                </a:solidFill>
                <a:effectLst>
                  <a:outerShdw blurRad="114300" dist="114300" dir="10800000" algn="r" rotWithShape="0">
                    <a:schemeClr val="tx2">
                      <a:lumMod val="75000"/>
                      <a:alpha val="40000"/>
                    </a:schemeClr>
                  </a:outerShdw>
                </a:effectLst>
                <a:latin typeface="+mj-lt"/>
                <a:ea typeface="+mj-ea"/>
                <a:cs typeface="+mj-cs"/>
              </a:rPr>
              <a:t> </a:t>
            </a:r>
          </a:p>
        </p:txBody>
      </p:sp>
      <p:pic>
        <p:nvPicPr>
          <p:cNvPr id="5" name="Content Placeholder 4">
            <a:extLst>
              <a:ext uri="{FF2B5EF4-FFF2-40B4-BE49-F238E27FC236}">
                <a16:creationId xmlns:a16="http://schemas.microsoft.com/office/drawing/2014/main" id="{503C11CA-DB75-4EF7-8CCD-94288D4078A6}"/>
              </a:ext>
            </a:extLst>
          </p:cNvPr>
          <p:cNvPicPr>
            <a:picLocks noGrp="1" noChangeAspect="1"/>
          </p:cNvPicPr>
          <p:nvPr>
            <p:ph sz="half" idx="1"/>
          </p:nvPr>
        </p:nvPicPr>
        <p:blipFill>
          <a:blip r:embed="rId6"/>
          <a:stretch>
            <a:fillRect/>
          </a:stretch>
        </p:blipFill>
        <p:spPr>
          <a:xfrm>
            <a:off x="32544" y="2259223"/>
            <a:ext cx="4875076" cy="2339554"/>
          </a:xfrm>
          <a:prstGeom prst="rect">
            <a:avLst/>
          </a:prstGeom>
          <a:noFill/>
        </p:spPr>
      </p:pic>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a:prstGeom prst="rect">
            <a:avLst/>
          </a:prstGeom>
        </p:spPr>
        <p:txBody>
          <a:bodyPr vert="horz" lIns="91440" tIns="45720" rIns="91440" bIns="45720" rtlCol="0" anchor="ctr">
            <a:normAutofit/>
          </a:bodyPr>
          <a:lstStyle/>
          <a:p>
            <a:pPr>
              <a:lnSpc>
                <a:spcPct val="90000"/>
              </a:lnSpc>
              <a:spcAft>
                <a:spcPts val="600"/>
              </a:spcAft>
              <a:defRPr/>
            </a:pPr>
            <a:fld id="{C42646B4-1ADF-47AE-B486-D5D6E23B0A98}" type="datetime1">
              <a:rPr lang="en-GB" altLang="en-US" sz="900" kern="1200">
                <a:solidFill>
                  <a:schemeClr val="tx1">
                    <a:tint val="75000"/>
                  </a:schemeClr>
                </a:solidFill>
                <a:latin typeface="+mn-lt"/>
                <a:ea typeface="+mn-ea"/>
                <a:cs typeface="+mn-cs"/>
              </a:rPr>
              <a:pPr>
                <a:lnSpc>
                  <a:spcPct val="90000"/>
                </a:lnSpc>
                <a:spcAft>
                  <a:spcPts val="600"/>
                </a:spcAft>
                <a:defRPr/>
              </a:pPr>
              <a:t>25/10/2019</a:t>
            </a:fld>
            <a:endParaRPr lang="en-GB" altLang="en-US" sz="900" kern="1200">
              <a:solidFill>
                <a:schemeClr val="tx1">
                  <a:tint val="75000"/>
                </a:schemeClr>
              </a:solidFill>
              <a:latin typeface="+mn-lt"/>
              <a:ea typeface="+mn-ea"/>
              <a:cs typeface="+mn-cs"/>
            </a:endParaRPr>
          </a:p>
        </p:txBody>
      </p:sp>
      <p:sp>
        <p:nvSpPr>
          <p:cNvPr id="2" name="Rectangle 1">
            <a:extLst>
              <a:ext uri="{FF2B5EF4-FFF2-40B4-BE49-F238E27FC236}">
                <a16:creationId xmlns:a16="http://schemas.microsoft.com/office/drawing/2014/main" id="{998F888B-F1D8-4911-A35D-9914B5E8CD48}"/>
              </a:ext>
            </a:extLst>
          </p:cNvPr>
          <p:cNvSpPr/>
          <p:nvPr/>
        </p:nvSpPr>
        <p:spPr bwMode="auto">
          <a:xfrm>
            <a:off x="4907620" y="1417638"/>
            <a:ext cx="4038600" cy="3989040"/>
          </a:xfrm>
          <a:prstGeom prst="rect">
            <a:avLst/>
          </a:prstGeom>
          <a:noFill/>
          <a:ln>
            <a:noFill/>
          </a:ln>
        </p:spPr>
        <p:txBody>
          <a:bodyPr vert="horz" wrap="square" lIns="91440" tIns="45720" rIns="91440" bIns="45720" numCol="1" anchor="t" anchorCtr="0" compatLnSpc="1">
            <a:prstTxWarp prst="textNoShape">
              <a:avLst/>
            </a:prstTxWarp>
            <a:noAutofit/>
          </a:bodyPr>
          <a:lstStyle/>
          <a:p>
            <a:pPr>
              <a:lnSpc>
                <a:spcPct val="90000"/>
              </a:lnSpc>
              <a:spcBef>
                <a:spcPct val="20000"/>
              </a:spcBef>
              <a:buFont typeface="Arial" panose="020B0604020202020204" pitchFamily="34" charset="0"/>
            </a:pPr>
            <a:r>
              <a:rPr lang="en-GB" sz="2400" b="1" kern="1200" dirty="0">
                <a:solidFill>
                  <a:schemeClr val="tx1"/>
                </a:solidFill>
                <a:latin typeface="+mn-lt"/>
                <a:ea typeface="+mn-ea"/>
                <a:cs typeface="+mn-cs"/>
              </a:rPr>
              <a:t>Hotel staff services rated by this consumer was with the highest ratting as he find hotel staff very friendly and all the services provided was on time and in best manner. All the facilities was luxury and quality of services are worth the value paid for the stay in Marriott(Chen and Law, 2016). </a:t>
            </a:r>
          </a:p>
        </p:txBody>
      </p:sp>
      <p:pic>
        <p:nvPicPr>
          <p:cNvPr id="6" name="j0074194.mid">
            <a:hlinkClick r:id="" action="ppaction://media"/>
          </p:cNvPr>
          <p:cNvPicPr>
            <a:picLocks noRot="1" noChangeAspect="1"/>
          </p:cNvPicPr>
          <p:nvPr>
            <a:audioFile r:link="rId1"/>
          </p:nvPr>
        </p:nvPicPr>
        <p:blipFill>
          <a:blip r:embed="rId7"/>
          <a:stretch>
            <a:fillRect/>
          </a:stretch>
        </p:blipFill>
        <p:spPr>
          <a:xfrm>
            <a:off x="0" y="6072206"/>
            <a:ext cx="304800" cy="304800"/>
          </a:xfrm>
          <a:prstGeom prst="rect">
            <a:avLst/>
          </a:prstGeom>
        </p:spPr>
      </p:pic>
    </p:spTree>
    <p:extLst>
      <p:ext uri="{BB962C8B-B14F-4D97-AF65-F5344CB8AC3E}">
        <p14:creationId xmlns:p14="http://schemas.microsoft.com/office/powerpoint/2010/main" val="200463028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8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4">
            <a:extLst>
              <a:ext uri="{BEBA8EAE-BF5A-486C-A8C5-ECC9F3942E4B}">
                <a14:imgProps xmlns:a14="http://schemas.microsoft.com/office/drawing/2010/main">
                  <a14:imgLayer r:embed="rId5">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354012" y="34944"/>
            <a:ext cx="8435975" cy="1044575"/>
          </a:xfrm>
          <a:effectLst>
            <a:glow rad="228600">
              <a:srgbClr val="FF0000">
                <a:alpha val="40000"/>
              </a:srgbClr>
            </a:glow>
            <a:outerShdw blurRad="50800" dist="101600" dir="5400000" algn="t" rotWithShape="0">
              <a:srgbClr val="FF0000">
                <a:alpha val="40000"/>
              </a:srgbClr>
            </a:outerShdw>
          </a:effectLst>
        </p:spPr>
        <p:txBody>
          <a:bodyPr/>
          <a:lstStyle/>
          <a:p>
            <a:pPr eaLnBrk="1" hangingPunct="1"/>
            <a:r>
              <a:rPr lang="en-GB" altLang="en-US" sz="3200" b="1" i="1" dirty="0"/>
              <a:t>Conclusion</a:t>
            </a:r>
          </a:p>
        </p:txBody>
      </p:sp>
      <p:sp>
        <p:nvSpPr>
          <p:cNvPr id="25604" name="Content Placeholder 2">
            <a:extLst>
              <a:ext uri="{FF2B5EF4-FFF2-40B4-BE49-F238E27FC236}">
                <a16:creationId xmlns:a16="http://schemas.microsoft.com/office/drawing/2014/main" id="{C292C6D8-9C4D-4B1B-9380-CB3E2B0B5EBC}"/>
              </a:ext>
            </a:extLst>
          </p:cNvPr>
          <p:cNvSpPr>
            <a:spLocks noGrp="1"/>
          </p:cNvSpPr>
          <p:nvPr>
            <p:ph idx="1"/>
          </p:nvPr>
        </p:nvSpPr>
        <p:spPr>
          <a:xfrm>
            <a:off x="457200" y="1470025"/>
            <a:ext cx="8229600" cy="3917950"/>
          </a:xfrm>
          <a:effectLst>
            <a:glow rad="63500">
              <a:schemeClr val="accent1">
                <a:satMod val="175000"/>
                <a:alpha val="40000"/>
              </a:schemeClr>
            </a:glow>
            <a:outerShdw blurRad="50800" dist="38100" dir="5400000" algn="t" rotWithShape="0">
              <a:prstClr val="black">
                <a:alpha val="40000"/>
              </a:prstClr>
            </a:outerShdw>
          </a:effectLst>
        </p:spPr>
        <p:txBody>
          <a:bodyPr/>
          <a:lstStyle/>
          <a:p>
            <a:pPr>
              <a:buFont typeface="Wingdings" panose="05000000000000000000" pitchFamily="2" charset="2"/>
              <a:buChar char="§"/>
            </a:pPr>
            <a:r>
              <a:rPr lang="en-US" altLang="en-US" sz="2000" dirty="0">
                <a:effectLst>
                  <a:outerShdw blurRad="50800" dist="63500" dir="5400000" algn="ctr" rotWithShape="0">
                    <a:schemeClr val="accent6">
                      <a:lumMod val="60000"/>
                      <a:lumOff val="40000"/>
                    </a:schemeClr>
                  </a:outerShdw>
                </a:effectLst>
              </a:rPr>
              <a:t>As per the preceding study, it can be concluded that hospitality industry have a huge role in growth of the economy. The scope of this industry is very high as it is diverse in nature as they are not only providing the food and accommodation facility, but they are also rendering the various facilities like gymnasium, night clubs, internet, conference, sauna, parking and many others. </a:t>
            </a:r>
            <a:r>
              <a:rPr lang="en-GB" sz="2000" dirty="0">
                <a:effectLst>
                  <a:outerShdw blurRad="50800" dist="63500" dir="5400000" algn="ctr" rotWithShape="0">
                    <a:schemeClr val="accent6">
                      <a:lumMod val="60000"/>
                      <a:lumOff val="40000"/>
                    </a:schemeClr>
                  </a:outerShdw>
                </a:effectLst>
              </a:rPr>
              <a:t>. The organisations which are indulging in hospitality industry like Marriott are concerning for adopting the effective strategies for their business operations which enables them to deliver the higher customer experience to their guests and attain higher recognition and growth in the marketplace. </a:t>
            </a:r>
          </a:p>
          <a:p>
            <a:pPr>
              <a:buFont typeface="Wingdings" panose="05000000000000000000" pitchFamily="2" charset="2"/>
              <a:buChar char="§"/>
            </a:pPr>
            <a:endParaRPr lang="en-US" altLang="en-US" sz="2000" dirty="0"/>
          </a:p>
          <a:p>
            <a:pPr>
              <a:buFont typeface="Wingdings" panose="05000000000000000000" pitchFamily="2" charset="2"/>
              <a:buChar char="§"/>
            </a:pPr>
            <a:endParaRPr lang="en-GB" altLang="en-US" dirty="0"/>
          </a:p>
        </p:txBody>
      </p:sp>
      <p:sp>
        <p:nvSpPr>
          <p:cNvPr id="4" name="Date Placeholder 3">
            <a:extLst>
              <a:ext uri="{FF2B5EF4-FFF2-40B4-BE49-F238E27FC236}">
                <a16:creationId xmlns:a16="http://schemas.microsoft.com/office/drawing/2014/main" id="{7B91B968-1B52-4E96-A9DD-5C894B372080}"/>
              </a:ext>
            </a:extLst>
          </p:cNvPr>
          <p:cNvSpPr>
            <a:spLocks noGrp="1"/>
          </p:cNvSpPr>
          <p:nvPr>
            <p:ph type="dt" sz="half" idx="10"/>
          </p:nvPr>
        </p:nvSpPr>
        <p:spPr/>
        <p:txBody>
          <a:bodyPr/>
          <a:lstStyle/>
          <a:p>
            <a:pPr>
              <a:defRPr/>
            </a:pPr>
            <a:fld id="{2AF6E3BD-2E92-472E-8EDA-F6014803D143}" type="datetime1">
              <a:rPr lang="en-GB" altLang="en-US"/>
              <a:pPr>
                <a:defRPr/>
              </a:pPr>
              <a:t>25/10/2019</a:t>
            </a:fld>
            <a:endParaRPr lang="en-GB" altLang="en-US"/>
          </a:p>
        </p:txBody>
      </p:sp>
      <p:pic>
        <p:nvPicPr>
          <p:cNvPr id="5" name="j0074307.mid">
            <a:hlinkClick r:id="" action="ppaction://media"/>
          </p:cNvPr>
          <p:cNvPicPr>
            <a:picLocks noRot="1" noChangeAspect="1"/>
          </p:cNvPicPr>
          <p:nvPr>
            <a:audioFile r:link="rId1"/>
          </p:nvPr>
        </p:nvPicPr>
        <p:blipFill>
          <a:blip r:embed="rId6"/>
          <a:stretch>
            <a:fillRect/>
          </a:stretch>
        </p:blipFill>
        <p:spPr>
          <a:xfrm>
            <a:off x="214282" y="6143644"/>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63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4">
            <a:duotone>
              <a:prstClr val="black"/>
              <a:srgbClr val="D9C3A5">
                <a:tint val="50000"/>
                <a:satMod val="180000"/>
              </a:srgbClr>
            </a:duotone>
            <a:extLst>
              <a:ext uri="{BEBA8EAE-BF5A-486C-A8C5-ECC9F3942E4B}">
                <a14:imgProps xmlns:a14="http://schemas.microsoft.com/office/drawing/2010/main">
                  <a14:imgLayer r:embed="rId5">
                    <a14:imgEffect>
                      <a14:colorTemperature colorTemp="5300"/>
                    </a14:imgEffect>
                    <a14:imgEffect>
                      <a14:saturation sat="33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354012" y="1411"/>
            <a:ext cx="8435975" cy="1123333"/>
          </a:xfrm>
        </p:spPr>
        <p:txBody>
          <a:bodyPr/>
          <a:lstStyle/>
          <a:p>
            <a:pPr eaLnBrk="1" hangingPunct="1"/>
            <a:r>
              <a:rPr lang="en-GB" altLang="en-US" sz="3200" b="1" i="1" dirty="0">
                <a:effectLst>
                  <a:reflection blurRad="6350" stA="60000" endA="900" endPos="58000" dir="5400000" sy="-100000" algn="bl" rotWithShape="0"/>
                </a:effectLst>
              </a:rPr>
              <a:t>Findings</a:t>
            </a:r>
          </a:p>
        </p:txBody>
      </p:sp>
      <p:sp>
        <p:nvSpPr>
          <p:cNvPr id="25604" name="Content Placeholder 2">
            <a:extLst>
              <a:ext uri="{FF2B5EF4-FFF2-40B4-BE49-F238E27FC236}">
                <a16:creationId xmlns:a16="http://schemas.microsoft.com/office/drawing/2014/main" id="{C292C6D8-9C4D-4B1B-9380-CB3E2B0B5EBC}"/>
              </a:ext>
            </a:extLst>
          </p:cNvPr>
          <p:cNvSpPr>
            <a:spLocks noGrp="1"/>
          </p:cNvSpPr>
          <p:nvPr>
            <p:ph idx="1"/>
          </p:nvPr>
        </p:nvSpPr>
        <p:spPr>
          <a:xfrm>
            <a:off x="457198" y="908721"/>
            <a:ext cx="8229600" cy="4650928"/>
          </a:xfrm>
        </p:spPr>
        <p:txBody>
          <a:bodyPr/>
          <a:lstStyle/>
          <a:p>
            <a:pPr marL="0" indent="0">
              <a:buNone/>
            </a:pPr>
            <a:endParaRPr lang="en-GB" sz="2000" dirty="0">
              <a:effectLst>
                <a:glow rad="63500">
                  <a:schemeClr val="accent5">
                    <a:satMod val="175000"/>
                    <a:alpha val="40000"/>
                  </a:schemeClr>
                </a:glow>
              </a:effectLst>
            </a:endParaRPr>
          </a:p>
          <a:p>
            <a:pPr marL="0" indent="0">
              <a:buNone/>
            </a:pPr>
            <a:r>
              <a:rPr lang="en-GB" sz="2000" dirty="0">
                <a:effectLst>
                  <a:glow rad="63500">
                    <a:schemeClr val="accent5">
                      <a:satMod val="175000"/>
                      <a:alpha val="40000"/>
                    </a:schemeClr>
                  </a:glow>
                  <a:innerShdw blurRad="63500" dist="101600">
                    <a:prstClr val="black">
                      <a:alpha val="73000"/>
                    </a:prstClr>
                  </a:innerShdw>
                </a:effectLst>
              </a:rPr>
              <a:t>Marriott hotel it has found that they are operating their all operations or functions with great efficiency. But in order to getting more recognition and success in the business the manager must consider some efficacious plans in their functions as it will enables them to provide higher customer experience which will open paths of the success and recondition in the marketplace. They should focus on increasing the food variety so that customers can order as per their choices and needs. Also, they give their main concern to organise live shows in their hotel so that customers can feel their stay more convenient and enjoyable. For enhancing the guests experience in their hotel they should also focus on appointing more experienced employees in their organisation which can also deliver the basic essential during their working hour either it be a day or a night shift. </a:t>
            </a:r>
          </a:p>
          <a:p>
            <a:pPr marL="0" indent="0">
              <a:buNone/>
            </a:pPr>
            <a:endParaRPr lang="en-GB" altLang="en-US" dirty="0">
              <a:effectLst>
                <a:innerShdw blurRad="63500" dist="50800" dir="18900000">
                  <a:schemeClr val="accent1">
                    <a:alpha val="50000"/>
                  </a:schemeClr>
                </a:innerShdw>
              </a:effectLst>
            </a:endParaRPr>
          </a:p>
        </p:txBody>
      </p:sp>
      <p:sp>
        <p:nvSpPr>
          <p:cNvPr id="4" name="Date Placeholder 3">
            <a:extLst>
              <a:ext uri="{FF2B5EF4-FFF2-40B4-BE49-F238E27FC236}">
                <a16:creationId xmlns:a16="http://schemas.microsoft.com/office/drawing/2014/main" id="{7B91B968-1B52-4E96-A9DD-5C894B372080}"/>
              </a:ext>
            </a:extLst>
          </p:cNvPr>
          <p:cNvSpPr>
            <a:spLocks noGrp="1"/>
          </p:cNvSpPr>
          <p:nvPr>
            <p:ph type="dt" sz="half" idx="10"/>
          </p:nvPr>
        </p:nvSpPr>
        <p:spPr/>
        <p:txBody>
          <a:bodyPr/>
          <a:lstStyle/>
          <a:p>
            <a:pPr>
              <a:defRPr/>
            </a:pPr>
            <a:fld id="{2AF6E3BD-2E92-472E-8EDA-F6014803D143}" type="datetime1">
              <a:rPr lang="en-GB" altLang="en-US"/>
              <a:pPr>
                <a:defRPr/>
              </a:pPr>
              <a:t>25/10/2019</a:t>
            </a:fld>
            <a:endParaRPr lang="en-GB" altLang="en-US"/>
          </a:p>
        </p:txBody>
      </p:sp>
      <p:pic>
        <p:nvPicPr>
          <p:cNvPr id="5" name="j0074307.mid">
            <a:hlinkClick r:id="" action="ppaction://media"/>
          </p:cNvPr>
          <p:cNvPicPr>
            <a:picLocks noRot="1" noChangeAspect="1"/>
          </p:cNvPicPr>
          <p:nvPr>
            <a:audioFile r:link="rId1"/>
          </p:nvPr>
        </p:nvPicPr>
        <p:blipFill>
          <a:blip r:embed="rId6"/>
          <a:stretch>
            <a:fillRect/>
          </a:stretch>
        </p:blipFill>
        <p:spPr>
          <a:xfrm>
            <a:off x="142844" y="6000768"/>
            <a:ext cx="304800" cy="304800"/>
          </a:xfrm>
          <a:prstGeom prst="rect">
            <a:avLst/>
          </a:prstGeom>
        </p:spPr>
      </p:pic>
    </p:spTree>
    <p:extLst>
      <p:ext uri="{BB962C8B-B14F-4D97-AF65-F5344CB8AC3E}">
        <p14:creationId xmlns:p14="http://schemas.microsoft.com/office/powerpoint/2010/main" val="194717963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63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354012" y="69112"/>
            <a:ext cx="8435975" cy="271519"/>
          </a:xfrm>
        </p:spPr>
        <p:txBody>
          <a:bodyPr/>
          <a:lstStyle/>
          <a:p>
            <a:pPr eaLnBrk="1" hangingPunct="1"/>
            <a:r>
              <a:rPr lang="en-GB" altLang="en-US" sz="3200" b="1" i="1" dirty="0">
                <a:effectLst>
                  <a:outerShdw blurRad="50800" dist="139700" dir="2700000" algn="tl" rotWithShape="0">
                    <a:prstClr val="black">
                      <a:alpha val="40000"/>
                    </a:prstClr>
                  </a:outerShdw>
                </a:effectLst>
              </a:rPr>
              <a:t>References</a:t>
            </a:r>
          </a:p>
        </p:txBody>
      </p:sp>
      <p:sp>
        <p:nvSpPr>
          <p:cNvPr id="25604" name="Content Placeholder 2">
            <a:extLst>
              <a:ext uri="{FF2B5EF4-FFF2-40B4-BE49-F238E27FC236}">
                <a16:creationId xmlns:a16="http://schemas.microsoft.com/office/drawing/2014/main" id="{C292C6D8-9C4D-4B1B-9380-CB3E2B0B5EBC}"/>
              </a:ext>
            </a:extLst>
          </p:cNvPr>
          <p:cNvSpPr>
            <a:spLocks noGrp="1"/>
          </p:cNvSpPr>
          <p:nvPr>
            <p:ph idx="1"/>
          </p:nvPr>
        </p:nvSpPr>
        <p:spPr>
          <a:xfrm>
            <a:off x="0" y="404664"/>
            <a:ext cx="9144000" cy="5256584"/>
          </a:xfrm>
        </p:spPr>
        <p:txBody>
          <a:bodyPr/>
          <a:lstStyle/>
          <a:p>
            <a:pPr marL="0" indent="0">
              <a:buNone/>
            </a:pPr>
            <a:r>
              <a:rPr lang="en-GB" sz="1200" b="1" u="sng" dirty="0"/>
              <a:t>  Books &amp; Journal</a:t>
            </a:r>
          </a:p>
          <a:p>
            <a:pPr>
              <a:buFont typeface="Wingdings" panose="05000000000000000000" pitchFamily="2" charset="2"/>
              <a:buChar char="§"/>
            </a:pPr>
            <a:r>
              <a:rPr lang="en-GB" sz="1200" dirty="0"/>
              <a:t>Chan, E. S. and Hsu, C. H., 2016. Environmental management research in hospitality. </a:t>
            </a:r>
            <a:r>
              <a:rPr lang="en-GB" sz="1200" i="1" dirty="0"/>
              <a:t>International Journal of Contemporary Hospitality Management</a:t>
            </a:r>
            <a:r>
              <a:rPr lang="en-GB" sz="1200" dirty="0"/>
              <a:t>. 28(5). pp.886-923.</a:t>
            </a:r>
          </a:p>
          <a:p>
            <a:pPr>
              <a:buFont typeface="Wingdings" panose="05000000000000000000" pitchFamily="2" charset="2"/>
              <a:buChar char="§"/>
            </a:pPr>
            <a:r>
              <a:rPr lang="en-GB" sz="1200" dirty="0"/>
              <a:t>Chen, Y. F. and Law, R., 2016. A review of research on electronic word-of-mouth in hospitality and tourism management. </a:t>
            </a:r>
            <a:r>
              <a:rPr lang="en-GB" sz="1200" i="1" dirty="0"/>
              <a:t>International Journal of Hospitality &amp; Tourism Administration</a:t>
            </a:r>
            <a:r>
              <a:rPr lang="en-GB" sz="1200" dirty="0"/>
              <a:t>. 17(4). pp.347-372.</a:t>
            </a:r>
          </a:p>
          <a:p>
            <a:pPr>
              <a:buFont typeface="Wingdings" panose="05000000000000000000" pitchFamily="2" charset="2"/>
              <a:buChar char="§"/>
            </a:pPr>
            <a:r>
              <a:rPr lang="en-GB" sz="1200" dirty="0"/>
              <a:t>Kapiki, S., 2012. Quality management in tourism and hospitality: An exploratory study among tourism stakeholders. </a:t>
            </a:r>
            <a:r>
              <a:rPr lang="en-GB" sz="1200" i="1" dirty="0"/>
              <a:t>International Journal of Economic Practices and Theories</a:t>
            </a:r>
            <a:r>
              <a:rPr lang="en-GB" sz="1200" dirty="0"/>
              <a:t>. 2(2).</a:t>
            </a:r>
          </a:p>
          <a:p>
            <a:pPr>
              <a:buFont typeface="Wingdings" panose="05000000000000000000" pitchFamily="2" charset="2"/>
              <a:buChar char="§"/>
            </a:pPr>
            <a:r>
              <a:rPr lang="en-GB" sz="1200" dirty="0"/>
              <a:t>Kim, M., Knutson, B. J. and Vogt, C. A., 2014. Post trip behavioural differences between first-time and repeat guests: A two-phase study in a hospitality setting. </a:t>
            </a:r>
            <a:r>
              <a:rPr lang="en-GB" sz="1200" i="1" dirty="0"/>
              <a:t>Journal of Hospitality Marketing &amp; Management. </a:t>
            </a:r>
            <a:r>
              <a:rPr lang="en-GB" sz="1200" dirty="0"/>
              <a:t>23(7). pp.722-745.</a:t>
            </a:r>
          </a:p>
          <a:p>
            <a:pPr>
              <a:buFont typeface="Wingdings" panose="05000000000000000000" pitchFamily="2" charset="2"/>
              <a:buChar char="§"/>
            </a:pPr>
            <a:r>
              <a:rPr lang="en-GB" sz="1200" dirty="0"/>
              <a:t>Kim, W. G., Stonesifer, H. W. and Han, J. S., 2012. Accommodating the needs of disabled hotel guests: Implications for guests and management. </a:t>
            </a:r>
            <a:r>
              <a:rPr lang="en-GB" sz="1200" i="1" dirty="0"/>
              <a:t>International Journal of Hospitality Management</a:t>
            </a:r>
            <a:r>
              <a:rPr lang="en-GB" sz="1200" dirty="0"/>
              <a:t>. 31(4). pp.1311-1317.</a:t>
            </a:r>
          </a:p>
          <a:p>
            <a:pPr>
              <a:buFont typeface="Wingdings" panose="05000000000000000000" pitchFamily="2" charset="2"/>
              <a:buChar char="§"/>
            </a:pPr>
            <a:r>
              <a:rPr lang="en-GB" sz="1200" dirty="0" err="1"/>
              <a:t>Lampinen</a:t>
            </a:r>
            <a:r>
              <a:rPr lang="en-GB" sz="1200" dirty="0"/>
              <a:t>, A., 2016. Hosting together via Couchsurfing: Privacy management in the context of network hospitality. </a:t>
            </a:r>
            <a:r>
              <a:rPr lang="en-GB" sz="1200" i="1" dirty="0"/>
              <a:t>International Journal of Communication</a:t>
            </a:r>
            <a:r>
              <a:rPr lang="en-GB" sz="1200" dirty="0"/>
              <a:t>. 10</a:t>
            </a:r>
            <a:r>
              <a:rPr lang="en-GB" sz="1200" i="1" dirty="0"/>
              <a:t>.</a:t>
            </a:r>
            <a:r>
              <a:rPr lang="en-GB" sz="1200" dirty="0"/>
              <a:t> p.20.</a:t>
            </a:r>
          </a:p>
          <a:p>
            <a:pPr>
              <a:buFont typeface="Wingdings" panose="05000000000000000000" pitchFamily="2" charset="2"/>
              <a:buChar char="§"/>
            </a:pPr>
            <a:r>
              <a:rPr lang="en-GB" sz="1200" dirty="0"/>
              <a:t>Lashley, C., 2015. Hospitality and hospitableness. </a:t>
            </a:r>
            <a:r>
              <a:rPr lang="en-GB" sz="1200" i="1" dirty="0"/>
              <a:t>Research in Hospitality Management</a:t>
            </a:r>
            <a:r>
              <a:rPr lang="en-GB" sz="1200" dirty="0"/>
              <a:t>. 5(1). pp.1-7.</a:t>
            </a:r>
          </a:p>
          <a:p>
            <a:pPr>
              <a:buFont typeface="Wingdings" panose="05000000000000000000" pitchFamily="2" charset="2"/>
              <a:buChar char="§"/>
            </a:pPr>
            <a:r>
              <a:rPr lang="en-GB" sz="1200" dirty="0"/>
              <a:t>Lashley, C., 2015. Hospitality studies: escaping the tyranny?. </a:t>
            </a:r>
            <a:r>
              <a:rPr lang="en-GB" sz="1200" i="1" dirty="0"/>
              <a:t>Quality Assurance in Education</a:t>
            </a:r>
            <a:r>
              <a:rPr lang="en-GB" sz="1200" dirty="0"/>
              <a:t>. 23(4). pp.364-377</a:t>
            </a:r>
            <a:r>
              <a:rPr lang="en-GB" sz="1400" dirty="0"/>
              <a:t>.</a:t>
            </a:r>
          </a:p>
          <a:p>
            <a:pPr>
              <a:buFont typeface="Wingdings" panose="05000000000000000000" pitchFamily="2" charset="2"/>
              <a:buChar char="§"/>
            </a:pPr>
            <a:r>
              <a:rPr lang="en-GB" sz="1200" dirty="0" err="1"/>
              <a:t>Nunkoo</a:t>
            </a:r>
            <a:r>
              <a:rPr lang="en-GB" sz="1200" dirty="0"/>
              <a:t>, R., </a:t>
            </a:r>
            <a:r>
              <a:rPr lang="en-GB" sz="1200" dirty="0" err="1"/>
              <a:t>Gursoy</a:t>
            </a:r>
            <a:r>
              <a:rPr lang="en-GB" sz="1200" dirty="0"/>
              <a:t>, D. and </a:t>
            </a:r>
            <a:r>
              <a:rPr lang="en-GB" sz="1200" dirty="0" err="1"/>
              <a:t>Ramkissoon</a:t>
            </a:r>
            <a:r>
              <a:rPr lang="en-GB" sz="1200" dirty="0"/>
              <a:t>, H., 2013. Developments in hospitality marketing and management: Social network analysis and research themes. </a:t>
            </a:r>
            <a:r>
              <a:rPr lang="en-GB" sz="1200" i="1" dirty="0"/>
              <a:t>Journal of Hospitality Marketing &amp; Management</a:t>
            </a:r>
            <a:r>
              <a:rPr lang="en-GB" sz="1200" dirty="0"/>
              <a:t>. 22(3). pp.269-288.</a:t>
            </a:r>
          </a:p>
          <a:p>
            <a:pPr>
              <a:buFont typeface="Wingdings" panose="05000000000000000000" pitchFamily="2" charset="2"/>
              <a:buChar char="§"/>
            </a:pPr>
            <a:r>
              <a:rPr lang="en-GB" sz="1200" dirty="0"/>
              <a:t>Rauch, E. and et. al., 2016. Lean Hospitality-Application of Lean Management methods in the hotel sector. </a:t>
            </a:r>
            <a:r>
              <a:rPr lang="en-GB" sz="1200" i="1" dirty="0"/>
              <a:t>Procedia CIRP</a:t>
            </a:r>
            <a:r>
              <a:rPr lang="en-GB" sz="1200" dirty="0"/>
              <a:t>. 41</a:t>
            </a:r>
            <a:r>
              <a:rPr lang="en-GB" sz="1200" i="1" dirty="0"/>
              <a:t>.</a:t>
            </a:r>
            <a:r>
              <a:rPr lang="en-GB" sz="1200" dirty="0"/>
              <a:t> pp.614-619.</a:t>
            </a:r>
          </a:p>
          <a:p>
            <a:pPr>
              <a:buFont typeface="Wingdings" panose="05000000000000000000" pitchFamily="2" charset="2"/>
              <a:buChar char="§"/>
            </a:pPr>
            <a:r>
              <a:rPr lang="en-GB" sz="1200" dirty="0"/>
              <a:t>Ryan, C., 2015. Trends in hospitality management research: a personal reflection. </a:t>
            </a:r>
            <a:r>
              <a:rPr lang="en-GB" sz="1200" i="1" dirty="0"/>
              <a:t>International Journal of Contemporary Hospitality Management</a:t>
            </a:r>
            <a:r>
              <a:rPr lang="en-GB" sz="1200" dirty="0"/>
              <a:t>. 27(3). pp.340-361.</a:t>
            </a:r>
          </a:p>
          <a:p>
            <a:pPr>
              <a:buFont typeface="Wingdings" panose="05000000000000000000" pitchFamily="2" charset="2"/>
              <a:buChar char="§"/>
            </a:pPr>
            <a:r>
              <a:rPr lang="en-GB" sz="1200" dirty="0" err="1"/>
              <a:t>Stierand</a:t>
            </a:r>
            <a:r>
              <a:rPr lang="en-GB" sz="1200" dirty="0"/>
              <a:t>, M. and </a:t>
            </a:r>
            <a:r>
              <a:rPr lang="en-GB" sz="1200" dirty="0" err="1"/>
              <a:t>Zizka</a:t>
            </a:r>
            <a:r>
              <a:rPr lang="en-GB" sz="1200" dirty="0"/>
              <a:t>, L., 2015. Reflecting on hospitality management education through a practice lens. </a:t>
            </a:r>
            <a:r>
              <a:rPr lang="en-GB" sz="1200" i="1" dirty="0"/>
              <a:t>Quality Assurance in Education</a:t>
            </a:r>
            <a:r>
              <a:rPr lang="en-GB" sz="1200" dirty="0"/>
              <a:t>. 23(4). pp.353-363.</a:t>
            </a:r>
          </a:p>
          <a:p>
            <a:pPr marL="0" indent="0">
              <a:buNone/>
            </a:pPr>
            <a:r>
              <a:rPr lang="en-GB" sz="1200" dirty="0"/>
              <a:t>   </a:t>
            </a:r>
            <a:r>
              <a:rPr lang="en-GB" sz="1200" b="1" u="sng" dirty="0"/>
              <a:t>Online</a:t>
            </a:r>
          </a:p>
          <a:p>
            <a:pPr marL="0" indent="0">
              <a:buNone/>
            </a:pPr>
            <a:r>
              <a:rPr lang="en-GB" sz="1200" i="1" dirty="0"/>
              <a:t>Hospitality &amp; Tourism. 2019.</a:t>
            </a:r>
            <a:r>
              <a:rPr lang="en-GB" sz="1200" dirty="0"/>
              <a:t> [Online]. Available through:&lt;</a:t>
            </a:r>
            <a:r>
              <a:rPr lang="en-GB" sz="1200" u="sng" dirty="0">
                <a:hlinkClick r:id="rId4"/>
              </a:rPr>
              <a:t>http://www.investinuk.net/industry/hospitality-tourism/hospitality-tourism</a:t>
            </a:r>
            <a:r>
              <a:rPr lang="en-GB" sz="1200" dirty="0"/>
              <a:t>&gt;.</a:t>
            </a:r>
          </a:p>
          <a:p>
            <a:pPr marL="0" indent="0">
              <a:buNone/>
            </a:pPr>
            <a:endParaRPr lang="en-GB" sz="1200" b="1" u="sng" dirty="0"/>
          </a:p>
          <a:p>
            <a:pPr>
              <a:buFont typeface="Wingdings" panose="05000000000000000000" pitchFamily="2" charset="2"/>
              <a:buChar char="§"/>
            </a:pPr>
            <a:endParaRPr lang="en-GB" sz="1200" dirty="0"/>
          </a:p>
          <a:p>
            <a:pPr>
              <a:buFont typeface="Wingdings" panose="05000000000000000000" pitchFamily="2" charset="2"/>
              <a:buChar char="§"/>
            </a:pPr>
            <a:endParaRPr lang="en-GB" sz="1400" dirty="0"/>
          </a:p>
          <a:p>
            <a:pPr marL="0" indent="0">
              <a:buNone/>
            </a:pPr>
            <a:endParaRPr lang="en-GB" sz="1400" dirty="0"/>
          </a:p>
          <a:p>
            <a:pPr>
              <a:buFont typeface="Wingdings" panose="05000000000000000000" pitchFamily="2" charset="2"/>
              <a:buChar char="§"/>
            </a:pPr>
            <a:endParaRPr lang="en-GB" sz="1400" dirty="0"/>
          </a:p>
          <a:p>
            <a:pPr>
              <a:buFont typeface="Wingdings" panose="05000000000000000000" pitchFamily="2" charset="2"/>
              <a:buChar char="§"/>
            </a:pPr>
            <a:endParaRPr lang="en-GB" sz="1400" dirty="0"/>
          </a:p>
          <a:p>
            <a:pPr>
              <a:buFont typeface="Wingdings" panose="05000000000000000000" pitchFamily="2" charset="2"/>
              <a:buChar char="§"/>
            </a:pPr>
            <a:endParaRPr lang="en-GB" altLang="en-US" dirty="0"/>
          </a:p>
        </p:txBody>
      </p:sp>
      <p:sp>
        <p:nvSpPr>
          <p:cNvPr id="4" name="Date Placeholder 3">
            <a:extLst>
              <a:ext uri="{FF2B5EF4-FFF2-40B4-BE49-F238E27FC236}">
                <a16:creationId xmlns:a16="http://schemas.microsoft.com/office/drawing/2014/main" id="{7B91B968-1B52-4E96-A9DD-5C894B372080}"/>
              </a:ext>
            </a:extLst>
          </p:cNvPr>
          <p:cNvSpPr>
            <a:spLocks noGrp="1"/>
          </p:cNvSpPr>
          <p:nvPr>
            <p:ph type="dt" sz="half" idx="10"/>
          </p:nvPr>
        </p:nvSpPr>
        <p:spPr/>
        <p:txBody>
          <a:bodyPr/>
          <a:lstStyle/>
          <a:p>
            <a:pPr>
              <a:defRPr/>
            </a:pPr>
            <a:fld id="{2AF6E3BD-2E92-472E-8EDA-F6014803D143}" type="datetime1">
              <a:rPr lang="en-GB" altLang="en-US"/>
              <a:pPr>
                <a:defRPr/>
              </a:pPr>
              <a:t>25/10/2019</a:t>
            </a:fld>
            <a:endParaRPr lang="en-GB" altLang="en-US"/>
          </a:p>
        </p:txBody>
      </p:sp>
      <p:pic>
        <p:nvPicPr>
          <p:cNvPr id="5" name="j0074307.mid">
            <a:hlinkClick r:id="" action="ppaction://media"/>
          </p:cNvPr>
          <p:cNvPicPr>
            <a:picLocks noRot="1" noChangeAspect="1"/>
          </p:cNvPicPr>
          <p:nvPr>
            <a:audioFile r:link="rId1"/>
          </p:nvPr>
        </p:nvPicPr>
        <p:blipFill>
          <a:blip r:embed="rId5"/>
          <a:stretch>
            <a:fillRect/>
          </a:stretch>
        </p:blipFill>
        <p:spPr>
          <a:xfrm>
            <a:off x="0" y="6000768"/>
            <a:ext cx="304800" cy="304800"/>
          </a:xfrm>
          <a:prstGeom prst="rect">
            <a:avLst/>
          </a:prstGeom>
        </p:spPr>
      </p:pic>
    </p:spTree>
    <p:extLst>
      <p:ext uri="{BB962C8B-B14F-4D97-AF65-F5344CB8AC3E}">
        <p14:creationId xmlns:p14="http://schemas.microsoft.com/office/powerpoint/2010/main" val="159628212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63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137248AF56DD74D85DAB8F8E10D0F23" ma:contentTypeVersion="2" ma:contentTypeDescription="Create a new document." ma:contentTypeScope="" ma:versionID="38b1667ccfdfe98cc9f7fb3475455182">
  <xsd:schema xmlns:xsd="http://www.w3.org/2001/XMLSchema" xmlns:xs="http://www.w3.org/2001/XMLSchema" xmlns:p="http://schemas.microsoft.com/office/2006/metadata/properties" xmlns:ns3="cc3da4c2-8df5-43e8-a6f3-0aebddca5a1b" targetNamespace="http://schemas.microsoft.com/office/2006/metadata/properties" ma:root="true" ma:fieldsID="65095eef65955505bc58321db5725220" ns3:_="">
    <xsd:import namespace="cc3da4c2-8df5-43e8-a6f3-0aebddca5a1b"/>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da4c2-8df5-43e8-a6f3-0aebddca5a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5FCF19-0B1C-4701-89AC-1872D79A7C58}">
  <ds:schemaRefs>
    <ds:schemaRef ds:uri="http://schemas.microsoft.com/office/2006/metadata/properties"/>
    <ds:schemaRef ds:uri="http://www.w3.org/2000/xmlns/"/>
  </ds:schemaRefs>
</ds:datastoreItem>
</file>

<file path=customXml/itemProps2.xml><?xml version="1.0" encoding="utf-8"?>
<ds:datastoreItem xmlns:ds="http://schemas.openxmlformats.org/officeDocument/2006/customXml" ds:itemID="{57B4D7C9-1731-46EE-9343-C97169E5E7C3}">
  <ds:schemaRefs>
    <ds:schemaRef ds:uri="http://schemas.microsoft.com/office/2006/metadata/contentType"/>
    <ds:schemaRef ds:uri="http://schemas.microsoft.com/office/2006/metadata/properties/metaAttributes"/>
    <ds:schemaRef ds:uri="http://www.w3.org/2000/xmlns/"/>
    <ds:schemaRef ds:uri="http://www.w3.org/2001/XMLSchema"/>
    <ds:schemaRef ds:uri="cc3da4c2-8df5-43e8-a6f3-0aebddca5a1b"/>
  </ds:schemaRefs>
</ds:datastoreItem>
</file>

<file path=customXml/itemProps3.xml><?xml version="1.0" encoding="utf-8"?>
<ds:datastoreItem xmlns:ds="http://schemas.openxmlformats.org/officeDocument/2006/customXml" ds:itemID="{4B744830-9116-418A-B592-82A5BC9D64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235</TotalTime>
  <Words>1994</Words>
  <Application>Microsoft Office PowerPoint</Application>
  <PresentationFormat>On-screen Show (4:3)</PresentationFormat>
  <Paragraphs>95</Paragraphs>
  <Slides>14</Slides>
  <Notes>12</Notes>
  <HiddenSlides>0</HiddenSlides>
  <MMClips>14</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20140311PresentationUWTSDTemplate</vt:lpstr>
      <vt:lpstr>An Appraisal of a Guest Service Experience</vt:lpstr>
      <vt:lpstr>The Sector within the Hospitality and  Tourism Industry: </vt:lpstr>
      <vt:lpstr>An Appraisal of a Guest Service Experience</vt:lpstr>
      <vt:lpstr>PowerPoint Presentation</vt:lpstr>
      <vt:lpstr>PowerPoint Presentation</vt:lpstr>
      <vt:lpstr>PowerPoint Presentation</vt:lpstr>
      <vt:lpstr>Service Delivery by Marriott</vt:lpstr>
      <vt:lpstr>Guest Service Experience</vt:lpstr>
      <vt:lpstr>PowerPoint Presentation</vt:lpstr>
      <vt:lpstr>    Consumer 2</vt:lpstr>
      <vt:lpstr>Consumer 3 </vt:lpstr>
      <vt:lpstr>Conclusion</vt:lpstr>
      <vt:lpstr>Findings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Appraisal of a Guest Service Experience</dc:title>
  <dc:creator>Simona Pavalache (1816300)</dc:creator>
  <cp:lastModifiedBy>Simona Pavalache (1816300)</cp:lastModifiedBy>
  <cp:revision>6</cp:revision>
  <dcterms:created xsi:type="dcterms:W3CDTF">2019-10-24T13:53:05Z</dcterms:created>
  <dcterms:modified xsi:type="dcterms:W3CDTF">2019-10-25T10:29:00Z</dcterms:modified>
</cp:coreProperties>
</file>