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FION SOUTHGATE" initials="FS" lastIdx="1" clrIdx="0">
    <p:extLst>
      <p:ext uri="{19B8F6BF-5375-455C-9EA6-DF929625EA0E}">
        <p15:presenceInfo xmlns:p15="http://schemas.microsoft.com/office/powerpoint/2012/main" userId="S-1-5-21-611898407-1479474180-3664137271-6179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A8CB9-87CD-48A2-81D1-C94A449594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542672-BE2A-4769-A730-F5714C2C67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DCCF5-E9B5-4093-868B-AA29F3274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21326-FA8B-424D-A620-C1CBD6242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AADB4-E8A4-446F-A8D3-2C551FA2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984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99B7-453E-4ED5-9A29-1977CA33F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E7160-4907-4986-B5C8-6A03F9551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F56DE-E6FD-4A75-9227-5F55BE904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9AB38-40B6-4AEE-9D5E-2629917A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D1C0A-570C-44C3-A387-FADE1B811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764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56104-8C6A-4914-924E-104180A96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47E64-11AE-40DF-9F5E-41FA6F4A3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482E5-635A-46FC-A8EB-D144EC7CD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D96F8-BA29-4072-BC97-DE085C203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76A4-84E3-44BA-ACE5-CBE78BCAE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304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8D288-DB2B-460D-B284-B562FF6DF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AA025-8F4C-4F60-BCC8-78FF27CA6C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5575B8-363A-4923-8B52-D9CA053D1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0B3A2-2CE8-45D9-9C94-4B44DBCB3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91AB8E-67F9-47DC-B0BF-3C4E2A22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CD769B-5FCF-461B-9D56-36873E6EF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06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B8496-8FE5-4D4F-82F0-0A2D2A9F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6D7F7-FF73-4E25-AB0F-241B106E4F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F9970B-C863-4F18-A7A2-96A68D53F8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BE1FB4-E887-44AD-8246-51F93D4702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829966-366B-4079-8305-D806A2999E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17EDEC-E052-43D1-9586-DD37F4EF3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6149DB-A01B-4202-A26E-3D57CAB5C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38339-844B-4685-82CE-720DC1E11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D182C-7CF0-4975-A3F5-D7A7EE490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2DBB72-7E0C-4071-8FC6-2C45A0051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EF320B-FE27-4899-AF5E-AD2F105FE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F27EA6-7C0F-4784-9C7A-E00594F07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14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B46FF4-AE00-4943-AA36-897C5A65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12AF0F-1A6E-4ABF-A237-1DF15F2F0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45A760-7155-4067-88C3-DA472A47C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672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F5F2B-75F9-4464-B33E-B78EB4C38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F11C2-BAE2-4F97-9043-1BDF58032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AD34A-0E49-4018-85D7-61E6F2D83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A20DDD-8DCC-4748-9420-49079131C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38AB3-FF16-4C03-8C67-EA3C05E22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7F4536-FD6C-4F0C-846C-7C62B3371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0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446B9-878F-49DB-9164-41F8D0108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FE2BC1-07F2-4183-9FC1-34D95E9405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E5A25A-0FD1-42C9-9DE8-A3D469DF0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93A4C-4C9A-4FF5-AEBF-32EA55104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BF017A-89B8-4635-BDF9-6663E924C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E8D5EE-2A16-49E0-92C3-14855BC0B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04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95E24-6623-413A-BAB8-73DDC5A82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B0E9F-8E75-4403-89AE-A40AD0F3B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898663-4670-4AB6-981E-1451903D6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8085D3-47B4-402E-9F38-196FD2A8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B19F3-3D98-4BBA-A493-9B43272CA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614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4AE16C-5A9E-4478-9CF0-0BD3E73DF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3931FD-420F-4215-90FC-9E246A3AD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72BB4-D123-4695-A1C0-678A9D025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A86F9-D8F1-4337-BE9B-2B76D49E1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F8A5B-CB35-4EBE-B9DE-24F6DA4C6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130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BFFF5E-66E8-413C-B659-5363DB72E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A797E1-63FB-4EFA-B4D8-58B0F9AE1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D2C05-92BF-4639-872F-A11C94A266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21B3D-488D-4C27-A30B-BEA5F4726826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E2A8A-0AA6-41D2-AC4D-58B7112D9E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091F7-FA7C-4636-BAE9-E3B963DBFD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24717-0963-49C6-82DA-65E2B8D56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73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0.jpe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hyperlink" Target="https://www.google.com/url?sa=i&amp;rct=j&amp;q=&amp;esrc=s&amp;source=images&amp;cd=&amp;cad=rja&amp;uact=8&amp;ved=2ahUKEwiYrpO_pp_eAhWszIUKHaLhAYgQjRx6BAgBEAU&amp;url=https://me.me/i/how-about-a-nice-big-cup-of-critical-thinking-research-20396544&amp;psig=AOvVaw05TVCOyepg8lYkujSgiNA_&amp;ust=1540478121767427" TargetMode="External"/><Relationship Id="rId2" Type="http://schemas.openxmlformats.org/officeDocument/2006/relationships/hyperlink" Target="https://www.papermasters.com/teaching-critical-thinking-skills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kairo.9terrains.co/analyse-writing/" TargetMode="External"/><Relationship Id="rId3" Type="http://schemas.openxmlformats.org/officeDocument/2006/relationships/hyperlink" Target="https://successtoro.com/best-books-on-critical-thinking/" TargetMode="External"/><Relationship Id="rId7" Type="http://schemas.openxmlformats.org/officeDocument/2006/relationships/hyperlink" Target="https://www.translatemedia.com/translation-blog/how-language-affects-decision-making/" TargetMode="External"/><Relationship Id="rId2" Type="http://schemas.openxmlformats.org/officeDocument/2006/relationships/hyperlink" Target="https://www.copyblogger.com/critical-thinkin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edium.com/@Iqra.rahman/problem-solving-better-way-to-think-creatively-217bd28d1024" TargetMode="External"/><Relationship Id="rId5" Type="http://schemas.openxmlformats.org/officeDocument/2006/relationships/hyperlink" Target="https://www.privateschoolreview.com/blog/evaluating-and-choosing-a-private-school" TargetMode="External"/><Relationship Id="rId10" Type="http://schemas.openxmlformats.org/officeDocument/2006/relationships/hyperlink" Target="https://www.blackenterprise.com/albert-einstein-went-hbcu/" TargetMode="External"/><Relationship Id="rId4" Type="http://schemas.openxmlformats.org/officeDocument/2006/relationships/hyperlink" Target="https://firefighternow.com/downloads/mechanical-reasoning-video-course/" TargetMode="External"/><Relationship Id="rId9" Type="http://schemas.openxmlformats.org/officeDocument/2006/relationships/hyperlink" Target="https://me.me/i/how-about-a-nice-big-cup-of-critical-thinking-research-2039654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>
            <a:extLst>
              <a:ext uri="{FF2B5EF4-FFF2-40B4-BE49-F238E27FC236}">
                <a16:creationId xmlns:a16="http://schemas.microsoft.com/office/drawing/2014/main" id="{FC0E9721-28B5-41C1-A478-9EA97E406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1180" y="9433626"/>
            <a:ext cx="2600960" cy="68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https://www.papermasters.com/teaching-critical-thinking-skills.html</a:t>
            </a: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Picture 2" descr="Philosophy Of Thought And Logic 2011-2012 - The Collaborator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68" y="1280159"/>
            <a:ext cx="3727267" cy="165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982"/>
          <a:stretch/>
        </p:blipFill>
        <p:spPr>
          <a:xfrm>
            <a:off x="4458583" y="684607"/>
            <a:ext cx="2981325" cy="1953454"/>
          </a:xfrm>
          <a:prstGeom prst="rect">
            <a:avLst/>
          </a:prstGeom>
        </p:spPr>
      </p:pic>
      <p:sp>
        <p:nvSpPr>
          <p:cNvPr id="8" name="12-Point Star 7"/>
          <p:cNvSpPr/>
          <p:nvPr/>
        </p:nvSpPr>
        <p:spPr>
          <a:xfrm>
            <a:off x="18213" y="44239"/>
            <a:ext cx="1427720" cy="135304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12-Point Star 11"/>
          <p:cNvSpPr/>
          <p:nvPr/>
        </p:nvSpPr>
        <p:spPr>
          <a:xfrm>
            <a:off x="1305085" y="44239"/>
            <a:ext cx="1427720" cy="135304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12-Point Star 12"/>
          <p:cNvSpPr/>
          <p:nvPr/>
        </p:nvSpPr>
        <p:spPr>
          <a:xfrm>
            <a:off x="2594882" y="44239"/>
            <a:ext cx="1427720" cy="135304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-51655" y="366818"/>
            <a:ext cx="155606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16609" y="0"/>
            <a:ext cx="1422184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</a:t>
            </a:r>
          </a:p>
          <a:p>
            <a:pPr algn="ctr"/>
            <a:r>
              <a:rPr lang="en-US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About </a:t>
            </a:r>
          </a:p>
          <a:p>
            <a:pPr algn="ctr"/>
            <a:r>
              <a:rPr lang="en-US" sz="28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8239" y="366818"/>
            <a:ext cx="16129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Decide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51763" y="8752519"/>
            <a:ext cx="23074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https://ieltsforfree.com/analysing-ielts-task-2-writing-questions/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1" t="12063" r="13030" b="5178"/>
          <a:stretch/>
        </p:blipFill>
        <p:spPr>
          <a:xfrm>
            <a:off x="1689541" y="5220222"/>
            <a:ext cx="1084039" cy="131588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9779749" y="7945095"/>
            <a:ext cx="294022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https://www.copyblogger.com/critical-thinking/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823583" y="7437264"/>
            <a:ext cx="205003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https://www.copyblogger.com/critical-thinking/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AD892E-B04C-45E1-A3E1-4532783D95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53" y="3142177"/>
            <a:ext cx="1219200" cy="12192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340" y="3142178"/>
            <a:ext cx="1206402" cy="1339802"/>
          </a:xfrm>
          <a:prstGeom prst="rect">
            <a:avLst/>
          </a:prstGeom>
        </p:spPr>
      </p:pic>
      <p:sp>
        <p:nvSpPr>
          <p:cNvPr id="19" name="Right Arrow 18"/>
          <p:cNvSpPr/>
          <p:nvPr/>
        </p:nvSpPr>
        <p:spPr>
          <a:xfrm>
            <a:off x="1343961" y="3410210"/>
            <a:ext cx="906852" cy="762432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180" y="3254037"/>
            <a:ext cx="1586279" cy="1074704"/>
          </a:xfrm>
          <a:prstGeom prst="rect">
            <a:avLst/>
          </a:prstGeom>
        </p:spPr>
      </p:pic>
      <p:sp>
        <p:nvSpPr>
          <p:cNvPr id="23" name="Right Arrow 22"/>
          <p:cNvSpPr/>
          <p:nvPr/>
        </p:nvSpPr>
        <p:spPr>
          <a:xfrm>
            <a:off x="3244911" y="3433984"/>
            <a:ext cx="906852" cy="766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064239" y="7437264"/>
            <a:ext cx="18514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https://medium.com/@Iqra.rahman/problem-solving-better-way-to-think-creatively-217bd28d1024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64239" y="5365957"/>
            <a:ext cx="1534841" cy="1024417"/>
          </a:xfrm>
          <a:prstGeom prst="rect">
            <a:avLst/>
          </a:prstGeom>
        </p:spPr>
      </p:pic>
      <p:sp>
        <p:nvSpPr>
          <p:cNvPr id="27" name="Left Arrow 26"/>
          <p:cNvSpPr/>
          <p:nvPr/>
        </p:nvSpPr>
        <p:spPr>
          <a:xfrm flipV="1">
            <a:off x="2925880" y="5508829"/>
            <a:ext cx="749247" cy="770021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-168995" y="4262024"/>
            <a:ext cx="22379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Reasoning</a:t>
            </a:r>
            <a:r>
              <a:rPr lang="en-US" sz="54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934596" y="4509652"/>
            <a:ext cx="19403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Evaluating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244911" y="6341528"/>
            <a:ext cx="29674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Decision making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130680" y="4238031"/>
            <a:ext cx="1718547" cy="107721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Problem </a:t>
            </a:r>
          </a:p>
          <a:p>
            <a:pPr algn="ctr"/>
            <a:r>
              <a:rPr lang="en-US" sz="32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solving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51706" y="6352104"/>
            <a:ext cx="20118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Analyzing</a:t>
            </a:r>
          </a:p>
        </p:txBody>
      </p:sp>
      <p:sp>
        <p:nvSpPr>
          <p:cNvPr id="34" name="U-Turn Arrow 33"/>
          <p:cNvSpPr/>
          <p:nvPr/>
        </p:nvSpPr>
        <p:spPr>
          <a:xfrm rot="5400000">
            <a:off x="5374254" y="4481886"/>
            <a:ext cx="1953454" cy="1101704"/>
          </a:xfrm>
          <a:prstGeom prst="utur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888C000-71BB-4FD4-859B-247F03168182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99"/>
          <a:stretch/>
        </p:blipFill>
        <p:spPr>
          <a:xfrm>
            <a:off x="6940690" y="3390607"/>
            <a:ext cx="1252980" cy="1330808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562713" y="691961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/>
              <a:t>https://www.peardeck.com/pear-deck-blog/back-to-school-chart-your-course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D2AEAD8-54BE-4B37-B1FC-D3714FBC0F0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296" y="541991"/>
            <a:ext cx="4691704" cy="369604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4DCF9928-7378-4145-8E19-D6D5373A1B6D}"/>
              </a:ext>
            </a:extLst>
          </p:cNvPr>
          <p:cNvSpPr txBox="1"/>
          <p:nvPr/>
        </p:nvSpPr>
        <p:spPr>
          <a:xfrm>
            <a:off x="8228488" y="803942"/>
            <a:ext cx="34181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“Education is not the learning of facts but the training of the mind to think”.</a:t>
            </a:r>
          </a:p>
          <a:p>
            <a:pPr algn="ctr"/>
            <a:r>
              <a:rPr lang="en-GB" sz="2800" dirty="0"/>
              <a:t>-Albert Einstein</a:t>
            </a:r>
          </a:p>
        </p:txBody>
      </p:sp>
      <p:pic>
        <p:nvPicPr>
          <p:cNvPr id="41" name="Picture 2" descr="Image result for critical thinking meme">
            <a:hlinkClick r:id="rId12"/>
            <a:extLst>
              <a:ext uri="{FF2B5EF4-FFF2-40B4-BE49-F238E27FC236}">
                <a16:creationId xmlns:a16="http://schemas.microsoft.com/office/drawing/2014/main" id="{2E3BEB2D-5833-46F1-95B4-E4E5075BB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6"/>
          <a:stretch/>
        </p:blipFill>
        <p:spPr bwMode="auto">
          <a:xfrm>
            <a:off x="9149306" y="3546645"/>
            <a:ext cx="2216195" cy="309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98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8C5692-FED5-4EE7-AA53-EC56A2BD4DBF}"/>
              </a:ext>
            </a:extLst>
          </p:cNvPr>
          <p:cNvSpPr txBox="1"/>
          <p:nvPr/>
        </p:nvSpPr>
        <p:spPr>
          <a:xfrm>
            <a:off x="569844" y="410818"/>
            <a:ext cx="1062824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Reference list:</a:t>
            </a:r>
          </a:p>
          <a:p>
            <a:r>
              <a:rPr lang="en-GB" dirty="0">
                <a:hlinkClick r:id="rId2"/>
              </a:rPr>
              <a:t>https://www.copyblogger.com/critical-thinking/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https://successtoro.com/best-books-on-critical-thinking/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https://firefighternow.com/downloads/mechanical-reasoning-video-course/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https://www.privateschoolreview.com/blog/evaluating-and-choosing-a-private-school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6"/>
              </a:rPr>
              <a:t>https://medium.com/@Iqra.rahman/problem-solving-better-way-to-think-creatively-217bd28d1024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7"/>
              </a:rPr>
              <a:t>https://www.translatemedia.com/translation-blog/how-language-affects-decision-making/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8"/>
              </a:rPr>
              <a:t>http://kairo.9terrains.co/analyse-writing/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9"/>
              </a:rPr>
              <a:t>https://me.me/i/how-about-a-nice-big-cup-of-critical-thinking-research-20396544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>
                <a:hlinkClick r:id="rId10"/>
              </a:rPr>
              <a:t>https://www.blackenterprise.com/albert-einstein-went-hbcu/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553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187</Words>
  <Application>Microsoft Office PowerPoint</Application>
  <PresentationFormat>Widescreen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Davies</dc:creator>
  <cp:lastModifiedBy>Jamie Davies</cp:lastModifiedBy>
  <cp:revision>24</cp:revision>
  <dcterms:created xsi:type="dcterms:W3CDTF">2018-10-10T20:09:02Z</dcterms:created>
  <dcterms:modified xsi:type="dcterms:W3CDTF">2018-10-25T19:47:29Z</dcterms:modified>
</cp:coreProperties>
</file>