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3"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charset="0"/>
        <a:ea typeface="宋体" charset="0"/>
        <a:cs typeface="Droid Sans" charset="0"/>
      </a:defRPr>
    </a:lvl1pPr>
    <a:lvl2pPr marL="457200" indent="0" algn="l" defTabSz="914400" eaLnBrk="1" fontAlgn="auto" latinLnBrk="0" hangingPunct="1">
      <a:buNone/>
      <a:defRPr sz="1800" kern="1200">
        <a:solidFill>
          <a:schemeClr val="tx1"/>
        </a:solidFill>
        <a:latin typeface="Droid Sans" charset="0"/>
        <a:ea typeface="宋体" charset="0"/>
        <a:cs typeface="Droid Sans" charset="0"/>
      </a:defRPr>
    </a:lvl2pPr>
    <a:lvl3pPr marL="914400" indent="0" algn="l" defTabSz="914400" eaLnBrk="1" fontAlgn="auto" latinLnBrk="0" hangingPunct="1">
      <a:buNone/>
      <a:defRPr sz="1800" kern="1200">
        <a:solidFill>
          <a:schemeClr val="tx1"/>
        </a:solidFill>
        <a:latin typeface="Droid Sans" charset="0"/>
        <a:ea typeface="宋体" charset="0"/>
        <a:cs typeface="Droid Sans" charset="0"/>
      </a:defRPr>
    </a:lvl3pPr>
    <a:lvl4pPr marL="1371600" indent="0" algn="l" defTabSz="914400" eaLnBrk="1" fontAlgn="auto" latinLnBrk="0" hangingPunct="1">
      <a:buNone/>
      <a:defRPr sz="1800" kern="1200">
        <a:solidFill>
          <a:schemeClr val="tx1"/>
        </a:solidFill>
        <a:latin typeface="Droid Sans" charset="0"/>
        <a:ea typeface="宋体" charset="0"/>
        <a:cs typeface="Droid Sans" charset="0"/>
      </a:defRPr>
    </a:lvl4pPr>
    <a:lvl5pPr marL="1828800" indent="0" algn="l" defTabSz="914400" eaLnBrk="1" fontAlgn="auto" latinLnBrk="0" hangingPunct="1">
      <a:buNone/>
      <a:defRPr sz="1800" kern="1200">
        <a:solidFill>
          <a:schemeClr val="tx1"/>
        </a:solidFill>
        <a:latin typeface="Droid Sans" charset="0"/>
        <a:ea typeface="宋体" charset="0"/>
        <a:cs typeface="Droid Sans" charset="0"/>
      </a:defRPr>
    </a:lvl5pPr>
    <a:lvl6pPr marL="2286000" indent="0" algn="l" defTabSz="914400" eaLnBrk="1" fontAlgn="auto" latinLnBrk="0" hangingPunct="1">
      <a:buNone/>
      <a:defRPr sz="1800" kern="1200">
        <a:solidFill>
          <a:schemeClr val="tx1"/>
        </a:solidFill>
        <a:latin typeface="Droid Sans" charset="0"/>
        <a:ea typeface="宋体" charset="0"/>
        <a:cs typeface="Droid Sans" charset="0"/>
      </a:defRPr>
    </a:lvl6pPr>
    <a:lvl7pPr marL="2743200" indent="0" algn="l" defTabSz="914400" eaLnBrk="1" fontAlgn="auto" latinLnBrk="0" hangingPunct="1">
      <a:buNone/>
      <a:defRPr sz="1800" kern="1200">
        <a:solidFill>
          <a:schemeClr val="tx1"/>
        </a:solidFill>
        <a:latin typeface="Droid Sans" charset="0"/>
        <a:ea typeface="宋体" charset="0"/>
        <a:cs typeface="Droid Sans" charset="0"/>
      </a:defRPr>
    </a:lvl7pPr>
    <a:lvl8pPr marL="3200400" indent="0" algn="l" defTabSz="914400" eaLnBrk="1" fontAlgn="auto" latinLnBrk="0" hangingPunct="1">
      <a:buNone/>
      <a:defRPr sz="1800" kern="1200">
        <a:solidFill>
          <a:schemeClr val="tx1"/>
        </a:solidFill>
        <a:latin typeface="Droid Sans" charset="0"/>
        <a:ea typeface="宋体" charset="0"/>
        <a:cs typeface="Droid Sans" charset="0"/>
      </a:defRPr>
    </a:lvl8pPr>
    <a:lvl9pPr marL="3200400" indent="0" algn="l" defTabSz="914400" eaLnBrk="1" fontAlgn="auto" latinLnBrk="0" hangingPunct="1">
      <a:buNone/>
      <a:defRPr sz="1800" kern="1200">
        <a:solidFill>
          <a:schemeClr val="tx1"/>
        </a:solidFill>
        <a:latin typeface="Droid Sans" charset="0"/>
        <a:ea typeface="宋体" charset="0"/>
        <a:cs typeface="Droid Sans" charset="0"/>
      </a:defRPr>
    </a:lvl9pPr>
  </p:defaultTextStyle>
  <p:extLst>
    <p:ext uri="{EFAFB233-063F-42B5-8137-9DF3F51BA10A}">
      <p15:sldGuideLst xmlns:p15="http://schemas.microsoft.com/office/powerpoint/2012/main">
        <p15:guide id="1" orient="horz" pos="1616">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bin c aji" initials="aa" lastIdx="1" clrIdx="0">
    <p:extLst>
      <p:ext uri="{19B8F6BF-5375-455C-9EA6-DF929625EA0E}">
        <p15:presenceInfo xmlns:p15="http://schemas.microsoft.com/office/powerpoint/2012/main" userId="1f738f1ec67f89b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82046" autoAdjust="0"/>
  </p:normalViewPr>
  <p:slideViewPr>
    <p:cSldViewPr snapToGrid="0" snapToObjects="1">
      <p:cViewPr varScale="1">
        <p:scale>
          <a:sx n="112" d="100"/>
          <a:sy n="112" d="100"/>
        </p:scale>
        <p:origin x="0" y="0"/>
      </p:cViewPr>
      <p:guideLst>
        <p:guide orient="horz" pos="1616"/>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57" d="100"/>
          <a:sy n="57" d="100"/>
        </p:scale>
        <p:origin x="0" y="0"/>
      </p:cViewPr>
      <p:guideLst/>
    </p:cSldViewPr>
  </p:notesViewPr>
  <p:gridSpacing cx="72010" cy="7201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2329443"/>
      </p:ext>
    </p:extLst>
  </p:cSld>
  <p:clrMap bg1="lt1" tx1="dk1" bg2="lt2" tx2="dk2" accent1="accent1" accent2="accent2" accent3="accent3" accent4="accent4" accent5="accent5" accent6="accent6" hlink="hlink" folHlink="folHlink"/>
  <p:hf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charset="0"/>
        <a:ea typeface="宋体" charset="0"/>
        <a:cs typeface="Calibri" charset="0"/>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13"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lvl="1"/>
            <a:endParaRPr lang="zh-CN" altLang="en-US" dirty="0"/>
          </a:p>
        </p:txBody>
      </p:sp>
      <p:sp>
        <p:nvSpPr>
          <p:cNvPr id="14"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1</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867389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34"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This talk will delve into the case study of Lucy Letby and highlight it as one of the critical issues for patient safety and quality assurance from the National Health Service (NHS). It explores how leadership and governance, communication, and addressing clinical issues affect safeguarding (Department of Health and Social Care, 2026). Systematic review analysis through a quality management model to emphasize the lessons learned to improve early help &amp; newborn care service delivery, to improve accountability.</a:t>
            </a:r>
            <a:endParaRPr lang="zh-CN" altLang="en-US"/>
          </a:p>
        </p:txBody>
      </p:sp>
      <p:sp>
        <p:nvSpPr>
          <p:cNvPr id="35"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2</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202842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53"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There was significant concern about identification, escalation, and management of unexpected death and death collapse, especially in the newborn infant. Effective safety systems need to be timely investigated, have clear accountability, and trigger appropriate actions if concerning patterns of situations emerge (Thirlwall Inquiry, 2026). This is a case of why healthcare organizations should have a transparent attitude toward the concerns of their staff and need to pay attention to protecting vulnerable newborns.</a:t>
            </a:r>
            <a:endParaRPr lang="zh-CN" altLang="en-US"/>
          </a:p>
        </p:txBody>
      </p:sp>
      <p:sp>
        <p:nvSpPr>
          <p:cNvPr id="54"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3</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1498846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76"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sz="1200" kern="1200">
                <a:solidFill>
                  <a:schemeClr val="tx1"/>
                </a:solidFill>
                <a:latin typeface="Calibri" charset="0"/>
                <a:ea typeface="宋体" charset="0"/>
                <a:cs typeface="Calibri" charset="0"/>
              </a:rPr>
              <a:t>The use of contributing factors identification looks at the way things can go wrong to bring about significant, major safety incidents, and where within the organisation this is happening not just in an 'act of carelessness'. In this case, the process of clinical practice, leadership decision-making, communication, and governance of the clinicians should be examined (Scandal, 2023). Evidence should distinguish between documentation and interpretation. Evidence is needed to clarify contributing factors and suggestions for meaningful changes in services provided.</a:t>
            </a:r>
            <a:endParaRPr lang="zh-CN" altLang="en-US"/>
          </a:p>
        </p:txBody>
      </p:sp>
      <p:sp>
        <p:nvSpPr>
          <p:cNvPr id="77"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4</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753917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95"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sz="1200" kern="1200">
                <a:solidFill>
                  <a:schemeClr val="tx1"/>
                </a:solidFill>
                <a:latin typeface="Calibri" charset="0"/>
                <a:ea typeface="宋体" charset="0"/>
                <a:cs typeface="Calibri" charset="0"/>
              </a:rPr>
              <a:t>According to Swiss Cheese Model, developed by Reason, neighbourhoods are kept safe by multiple lines of defence: monitoring, escalation, management response and external review of the organisation. The layers are also weak, such as holes in the cheese, and damage occurs only if the holes in all the layers align (Reason, 2000; Shabani et al., 2024). An active failure describes an unsafe act at the frontline and a latent failure refers to a hidden failure in governance, culture and escalation processes in the lead up to the incident. But there are those who question the model is too linear and is not sufficient to capture the complexity of the relationships between individuals and systems. The next slide shows how the model is used in the Lucy Letby case.</a:t>
            </a:r>
            <a:endParaRPr lang="zh-CN" altLang="en-US"/>
          </a:p>
        </p:txBody>
      </p:sp>
      <p:sp>
        <p:nvSpPr>
          <p:cNvPr id="96"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5</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738902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120"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sz="1200" kern="1200">
                <a:solidFill>
                  <a:schemeClr val="tx1"/>
                </a:solidFill>
                <a:latin typeface="Calibri" charset="0"/>
                <a:ea typeface="宋体" charset="0"/>
                <a:cs typeface="Calibri" charset="0"/>
              </a:rPr>
              <a:t>According to the Swiss Cheese Model developed by Reason, harm occurs when multiple weaknesses in successive defenses occur. This instance was caused by unrecognised patterns of death, failure to listen to clinician concerns, defensive management, limited investigation and delayed external review. There is a need for increased surveillance, escalation, holding of individuals to account and independent review processes in each layer to make sure that these are not repeated and there is improved public confidence in neonatal care.</a:t>
            </a:r>
            <a:endParaRPr lang="zh-CN" altLang="en-US"/>
          </a:p>
        </p:txBody>
      </p:sp>
      <p:sp>
        <p:nvSpPr>
          <p:cNvPr id="121"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6</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636100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146"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The Donabedian Model assesses the quality of healthcare in structural, process, and outcome components. Structure involves resources of the organisation and implementation of governance, while process focuses on how care and safety are carried out, and outcomes are how it affects the patients and families (McCullough et al. 2023). The integration of the application enables better connection of care practices and organisational arrangements and leads to areas to be systematically improved being identified.</a:t>
            </a:r>
            <a:endParaRPr lang="zh-CN" altLang="en-US"/>
          </a:p>
        </p:txBody>
      </p:sp>
      <p:sp>
        <p:nvSpPr>
          <p:cNvPr id="147"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7</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651532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164"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The importance of good clinical governance, safeguarding, professional accountability and speaking-up is illustrated. If there is no clear accountability and no action is taken to address concerns, then the safety of a carnival needs to be addressed with a policy (Jalilvand et al. 2024). Going forward, the analysis should explore things that come out of the regulators' expectations and inquiries together with how their opinions on these issues might help strengthen neonatal services through enhanced oversight, transparent reporting, and organisational learning.</a:t>
            </a:r>
            <a:endParaRPr lang="zh-CN" altLang="en-US"/>
          </a:p>
        </p:txBody>
      </p:sp>
      <p:sp>
        <p:nvSpPr>
          <p:cNvPr id="165"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8</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748538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2"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183"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Quality failures can have potentially devastating implications, erode trust, and expose gaps in health care delivery. Investigative and reform resources are also very significant and could be invested into care provision (Iddekinge et al. 2023). Equity factors include provision of family with appropriate information, respectful communication and support. The impacts show how critical is reliable protection and clear leadership.</a:t>
            </a:r>
            <a:endParaRPr lang="zh-CN" altLang="en-US"/>
          </a:p>
        </p:txBody>
      </p:sp>
      <p:sp>
        <p:nvSpPr>
          <p:cNvPr id="184"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9</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1851130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202"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There needs to be some urgency for action, accompanied by accountability and assessment activities, to ensure improvement. Hospitals will be required to communicate their escalation plans with their communities, discuss alarming trends and independently analyze the trends, as appropriate (Beccia et al. 2025). Leaders should assure staff that they can speak up if they have concerns. Progress will be assessed in terms of: Timeliness of response, investigations completed, follow-up with recommendations and evidence of ongoing safety enhancement.</a:t>
            </a:r>
            <a:endParaRPr lang="zh-CN" altLang="en-US"/>
          </a:p>
        </p:txBody>
      </p:sp>
      <p:sp>
        <p:nvSpPr>
          <p:cNvPr id="203"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10</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771327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8"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229"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Component 2 will be a well-structured report, which will develop the main arguments of the presentation. It will describe the case, critically discuss the literature, present quality management models, and explore the space for identifying areas of failure in policies and governance. The latter parts will give evidence-based recommendations, issues of implementing the choices made, and conclusions on sustainable improvements in patient safety and clinical governance.</a:t>
            </a:r>
            <a:endParaRPr lang="zh-CN" altLang="en-US"/>
          </a:p>
        </p:txBody>
      </p:sp>
      <p:sp>
        <p:nvSpPr>
          <p:cNvPr id="230"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11</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11827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8"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249"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r>
              <a:rPr lang="en-US" altLang="zh-CN"/>
              <a:t>The lessons to be learned here in relation to safeguarding, clinical governance and organisational accountability in the Lucy Letby case are important. Action should be taken in a timely way if the action is warranted, and should be part of effective quality assurance procedures if there is concern. Apply models and systems to highlight gaps between protective barriers. Finally, patient safety, clarity of leadership, and learning are a constant need to avoid recurring failures in health care systems.</a:t>
            </a:r>
            <a:endParaRPr lang="zh-CN" altLang="en-US"/>
          </a:p>
        </p:txBody>
      </p:sp>
      <p:sp>
        <p:nvSpPr>
          <p:cNvPr id="250"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12</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852869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7" name="对象"/>
          <p:cNvSpPr>
            <a:spLocks noGrp="1" noRot="1" noChangeAspect="1"/>
          </p:cNvSpPr>
          <p:nvPr>
            <p:ph type="sldImg"/>
          </p:nvPr>
        </p:nvSpPr>
        <p:spPr>
          <a:xfrm>
            <a:off x="0" y="0"/>
            <a:ext cx="0" cy="0"/>
          </a:xfrm>
          <a:prstGeom prst="rect">
            <a:avLst/>
          </a:prstGeom>
          <a:noFill/>
          <a:ln w="12700" cap="flat" cmpd="sng">
            <a:noFill/>
            <a:prstDash val="solid"/>
            <a:miter/>
          </a:ln>
        </p:spPr>
      </p:sp>
      <p:sp>
        <p:nvSpPr>
          <p:cNvPr id="258" name="文本框"/>
          <p:cNvSpPr>
            <a:spLocks noGrp="1"/>
          </p:cNvSpPr>
          <p:nvPr>
            <p:ph type="body" idx="1"/>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endParaRPr lang="zh-CN" altLang="en-US"/>
          </a:p>
        </p:txBody>
      </p:sp>
      <p:sp>
        <p:nvSpPr>
          <p:cNvPr id="259" name="文本框"/>
          <p:cNvSpPr txBox="1">
            <a:spLocks/>
          </p:cNvSpPr>
          <p:nvPr/>
        </p:nvSpPr>
        <p:spPr>
          <a:xfrm>
            <a:off x="0" y="0"/>
            <a:ext cx="0" cy="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charset="0"/>
                <a:ea typeface="宋体" charset="0"/>
                <a:cs typeface="Calibri" charset="0"/>
              </a:rPr>
              <a:t>13</a:t>
            </a:fld>
            <a:endParaRPr lang="zh-CN" altLang="en-US" sz="1800" b="0" i="0" u="none" strike="noStrike" kern="1200" cap="none" spc="0" baseline="0">
              <a:solidFill>
                <a:schemeClr val="tx1"/>
              </a:solidFill>
              <a:latin typeface="Calibri" charset="0"/>
              <a:ea typeface="宋体" charset="0"/>
              <a:cs typeface="Calibri" charset="0"/>
            </a:endParaRPr>
          </a:p>
        </p:txBody>
      </p:sp>
    </p:spTree>
    <p:extLst>
      <p:ext uri="{BB962C8B-B14F-4D97-AF65-F5344CB8AC3E}">
        <p14:creationId xmlns:p14="http://schemas.microsoft.com/office/powerpoint/2010/main" val="557552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685800" y="1597818"/>
            <a:ext cx="7772400" cy="1102518"/>
          </a:xfrm>
        </p:spPr>
        <p:txBody>
          <a:bodyPr/>
          <a:lstStyle/>
          <a:p>
            <a:r>
              <a:rPr lang="zh-CN" altLang="en-US"/>
              <a:t>单击此处编辑母版标题样式</a:t>
            </a:r>
          </a:p>
        </p:txBody>
      </p:sp>
      <p:sp>
        <p:nvSpPr>
          <p:cNvPr id="3" name="文本框"/>
          <p:cNvSpPr>
            <a:spLocks noGrp="1"/>
          </p:cNvSpPr>
          <p:nvPr>
            <p:ph type="subTitle" idx="1"/>
          </p:nvPr>
        </p:nvSpPr>
        <p:spPr>
          <a:xfrm>
            <a:off x="1371600" y="2914649"/>
            <a:ext cx="6400800" cy="131444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
        <p:nvSpPr>
          <p:cNvPr id="6"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283502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文本框"/>
          <p:cNvSpPr>
            <a:spLocks noGrp="1"/>
          </p:cNvSpPr>
          <p:nvPr>
            <p:ph type="title"/>
          </p:nvPr>
        </p:nvSpPr>
        <p:spPr/>
        <p:txBody>
          <a:bodyPr/>
          <a:lstStyle/>
          <a:p>
            <a:r>
              <a:rPr lang="zh-CN" altLang="en-US"/>
              <a:t>单击此处编辑母版标题样式</a:t>
            </a:r>
          </a:p>
        </p:txBody>
      </p:sp>
      <p:sp>
        <p:nvSpPr>
          <p:cNvPr id="3" name="文本框"/>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451679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文本框"/>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框"/>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6"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666344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文本框"/>
          <p:cNvSpPr>
            <a:spLocks noGrp="1"/>
          </p:cNvSpPr>
          <p:nvPr>
            <p:ph type="title"/>
          </p:nvPr>
        </p:nvSpPr>
        <p:spPr/>
        <p:txBody>
          <a:bodyPr/>
          <a:lstStyle/>
          <a:p>
            <a:r>
              <a:rPr lang="zh-CN" altLang="en-US"/>
              <a:t>单击此处编辑母版标题样式</a:t>
            </a:r>
          </a:p>
        </p:txBody>
      </p:sp>
      <p:sp>
        <p:nvSpPr>
          <p:cNvPr id="3" name="文本框"/>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框"/>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831665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文本框"/>
          <p:cNvSpPr>
            <a:spLocks noGrp="1"/>
          </p:cNvSpPr>
          <p:nvPr>
            <p:ph type="title"/>
          </p:nvPr>
        </p:nvSpPr>
        <p:spPr/>
        <p:txBody>
          <a:bodyPr/>
          <a:lstStyle>
            <a:lvl1pPr>
              <a:defRPr/>
            </a:lvl1pPr>
          </a:lstStyle>
          <a:p>
            <a:r>
              <a:rPr lang="zh-CN" altLang="en-US"/>
              <a:t>单击此处编辑母版标题样式</a:t>
            </a:r>
          </a:p>
        </p:txBody>
      </p:sp>
      <p:sp>
        <p:nvSpPr>
          <p:cNvPr id="3" name="文本框"/>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文本框"/>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框"/>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文本框"/>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103335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文本框"/>
          <p:cNvSpPr>
            <a:spLocks noGrp="1"/>
          </p:cNvSpPr>
          <p:nvPr>
            <p:ph type="title"/>
          </p:nvPr>
        </p:nvSpPr>
        <p:spPr/>
        <p:txBody>
          <a:bodyPr/>
          <a:lstStyle/>
          <a:p>
            <a:r>
              <a:rPr lang="zh-CN" altLang="en-US"/>
              <a:t>单击此处编辑母版标题样式</a:t>
            </a:r>
          </a:p>
        </p:txBody>
      </p:sp>
      <p:sp>
        <p:nvSpPr>
          <p:cNvPr id="5"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804080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4"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87775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文本框"/>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文本框"/>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框"/>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7"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907537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文本框"/>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文本框"/>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框"/>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7"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034363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文本框"/>
          <p:cNvSpPr>
            <a:spLocks noGrp="1"/>
          </p:cNvSpPr>
          <p:nvPr>
            <p:ph type="title"/>
          </p:nvPr>
        </p:nvSpPr>
        <p:spPr/>
        <p:txBody>
          <a:bodyPr/>
          <a:lstStyle/>
          <a:p>
            <a:r>
              <a:rPr lang="zh-CN" altLang="en-US"/>
              <a:t>单击此处编辑母版标题样式</a:t>
            </a:r>
          </a:p>
        </p:txBody>
      </p:sp>
      <p:sp>
        <p:nvSpPr>
          <p:cNvPr id="3" name="文本框"/>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56832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文本框"/>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文本框"/>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文本框"/>
          <p:cNvSpPr>
            <a:spLocks noGrp="1"/>
          </p:cNvSpPr>
          <p:nvPr>
            <p:ph type="sldNum" sz="quarter" idx="12"/>
          </p:nvPr>
        </p:nvSpPr>
        <p:spPr/>
        <p:txBody>
          <a:body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878945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自定义版式">
    <p:bg>
      <p:bgPr>
        <a:solidFill>
          <a:schemeClr val="accent1"/>
        </a:solidFill>
        <a:effectLst/>
      </p:bgPr>
    </p:bg>
    <p:spTree>
      <p:nvGrpSpPr>
        <p:cNvPr id="1" name=""/>
        <p:cNvGrpSpPr/>
        <p:nvPr/>
      </p:nvGrpSpPr>
      <p:grpSpPr>
        <a:xfrm>
          <a:off x="0" y="0"/>
          <a:ext cx="0" cy="0"/>
          <a:chOff x="0" y="0"/>
          <a:chExt cx="0" cy="0"/>
        </a:xfrm>
      </p:grpSpPr>
      <p:sp>
        <p:nvSpPr>
          <p:cNvPr id="3" name="文本框"/>
          <p:cNvSpPr>
            <a:spLocks noGrp="1"/>
          </p:cNvSpPr>
          <p:nvPr>
            <p:ph type="title"/>
          </p:nvPr>
        </p:nvSpPr>
        <p:spPr>
          <a:xfrm>
            <a:off x="640080" y="1005839"/>
            <a:ext cx="5029200" cy="228600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endParaRPr lang="zh-CN" altLang="en-US" sz="3400" b="1">
              <a:solidFill>
                <a:schemeClr val="bg1"/>
              </a:solidFill>
            </a:endParaRPr>
          </a:p>
        </p:txBody>
      </p:sp>
    </p:spTree>
    <p:extLst>
      <p:ext uri="{BB962C8B-B14F-4D97-AF65-F5344CB8AC3E}">
        <p14:creationId xmlns:p14="http://schemas.microsoft.com/office/powerpoint/2010/main" val="218110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自定义版式">
    <p:bg>
      <p:bgPr>
        <a:solidFill>
          <a:schemeClr val="bg1"/>
        </a:solidFill>
        <a:effectLst/>
      </p:bgPr>
    </p:bg>
    <p:spTree>
      <p:nvGrpSpPr>
        <p:cNvPr id="1" name=""/>
        <p:cNvGrpSpPr/>
        <p:nvPr/>
      </p:nvGrpSpPr>
      <p:grpSpPr>
        <a:xfrm>
          <a:off x="0" y="0"/>
          <a:ext cx="0" cy="0"/>
          <a:chOff x="0" y="0"/>
          <a:chExt cx="0" cy="0"/>
        </a:xfrm>
      </p:grpSpPr>
      <p:sp>
        <p:nvSpPr>
          <p:cNvPr id="15"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endParaRPr lang="zh-CN" altLang="en-US" sz="2800" b="1">
              <a:solidFill>
                <a:schemeClr val="accent1"/>
              </a:solidFill>
            </a:endParaRPr>
          </a:p>
        </p:txBody>
      </p:sp>
      <p:sp>
        <p:nvSpPr>
          <p:cNvPr id="16" name="文本框"/>
          <p:cNvSpPr>
            <a:spLocks noGrp="1"/>
          </p:cNvSpPr>
          <p:nvPr>
            <p:ph type="sldNum"/>
          </p:nvPr>
        </p:nvSpPr>
        <p:spPr>
          <a:xfrm>
            <a:off x="457200" y="4754880"/>
            <a:ext cx="548640" cy="27432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algn="l"/>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a:t>
            </a:fld>
            <a:endParaRPr lang="zh-CN" altLang="en-US" sz="100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023725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自定义版式">
    <p:bg>
      <p:bgPr>
        <a:solidFill>
          <a:schemeClr val="accent6"/>
        </a:solidFill>
        <a:effectLst/>
      </p:bgPr>
    </p:bg>
    <p:spTree>
      <p:nvGrpSpPr>
        <p:cNvPr id="1" name=""/>
        <p:cNvGrpSpPr/>
        <p:nvPr/>
      </p:nvGrpSpPr>
      <p:grpSpPr>
        <a:xfrm>
          <a:off x="0" y="0"/>
          <a:ext cx="0" cy="0"/>
          <a:chOff x="0" y="0"/>
          <a:chExt cx="0" cy="0"/>
        </a:xfrm>
      </p:grpSpPr>
      <p:sp>
        <p:nvSpPr>
          <p:cNvPr id="55"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endParaRPr lang="zh-CN" altLang="en-US" sz="2800" b="1">
              <a:solidFill>
                <a:schemeClr val="bg1"/>
              </a:solidFill>
            </a:endParaRPr>
          </a:p>
        </p:txBody>
      </p:sp>
      <p:sp>
        <p:nvSpPr>
          <p:cNvPr id="56" name="文本框"/>
          <p:cNvSpPr>
            <a:spLocks noGrp="1"/>
          </p:cNvSpPr>
          <p:nvPr>
            <p:ph type="sldNum"/>
          </p:nvPr>
        </p:nvSpPr>
        <p:spPr>
          <a:xfrm>
            <a:off x="457200" y="4754880"/>
            <a:ext cx="548640" cy="27432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algn="l"/>
            <a:fld id="{CAD2D6BD-DE1B-4B5F-8B41-2702339687B9}" type="slidenum">
              <a:rPr lang="en-US" altLang="zh-CN" sz="1000" b="0" i="0" u="none" strike="noStrike" kern="1200" cap="none" spc="0" baseline="0">
                <a:solidFill>
                  <a:srgbClr val="FFE27A"/>
                </a:solidFill>
                <a:latin typeface="Calibri" charset="0"/>
                <a:ea typeface="等线" charset="0"/>
                <a:cs typeface="Calibri" charset="0"/>
              </a:rPr>
              <a:t>‹#›</a:t>
            </a:fld>
            <a:endParaRPr lang="zh-CN" altLang="en-US" sz="1000">
              <a:solidFill>
                <a:srgbClr val="FFE27A"/>
              </a:solidFill>
              <a:latin typeface="Calibri" charset="0"/>
              <a:ea typeface="等线" charset="0"/>
              <a:cs typeface="Calibri" charset="0"/>
            </a:endParaRPr>
          </a:p>
        </p:txBody>
      </p:sp>
    </p:spTree>
    <p:extLst>
      <p:ext uri="{BB962C8B-B14F-4D97-AF65-F5344CB8AC3E}">
        <p14:creationId xmlns:p14="http://schemas.microsoft.com/office/powerpoint/2010/main" val="1171512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自定义版式">
    <p:bg>
      <p:bgPr>
        <a:solidFill>
          <a:schemeClr val="accent2"/>
        </a:solidFill>
        <a:effectLst/>
      </p:bgPr>
    </p:bg>
    <p:spTree>
      <p:nvGrpSpPr>
        <p:cNvPr id="1" name=""/>
        <p:cNvGrpSpPr/>
        <p:nvPr/>
      </p:nvGrpSpPr>
      <p:grpSpPr>
        <a:xfrm>
          <a:off x="0" y="0"/>
          <a:ext cx="0" cy="0"/>
          <a:chOff x="0" y="0"/>
          <a:chExt cx="0" cy="0"/>
        </a:xfrm>
      </p:grpSpPr>
      <p:sp>
        <p:nvSpPr>
          <p:cNvPr id="122"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l"/>
            <a:endParaRPr lang="zh-CN" altLang="en-US" sz="2800" b="1">
              <a:solidFill>
                <a:schemeClr val="accent6"/>
              </a:solidFill>
            </a:endParaRPr>
          </a:p>
        </p:txBody>
      </p:sp>
      <p:sp>
        <p:nvSpPr>
          <p:cNvPr id="123" name="文本框"/>
          <p:cNvSpPr>
            <a:spLocks noGrp="1"/>
          </p:cNvSpPr>
          <p:nvPr>
            <p:ph type="sldNum"/>
          </p:nvPr>
        </p:nvSpPr>
        <p:spPr>
          <a:xfrm>
            <a:off x="457200" y="4754880"/>
            <a:ext cx="548640" cy="27432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algn="l"/>
            <a:fld id="{CAD2D6BD-DE1B-4B5F-8B41-2702339687B9}" type="slidenum">
              <a:rPr lang="en-US" altLang="zh-CN" sz="1000" b="0" i="0" u="none" strike="noStrike" kern="1200" cap="none" spc="0" baseline="0">
                <a:solidFill>
                  <a:srgbClr val="6B0710"/>
                </a:solidFill>
                <a:latin typeface="Calibri" charset="0"/>
                <a:ea typeface="等线" charset="0"/>
                <a:cs typeface="Calibri" charset="0"/>
              </a:rPr>
              <a:t>‹#›</a:t>
            </a:fld>
            <a:endParaRPr lang="zh-CN" altLang="en-US" sz="1000">
              <a:solidFill>
                <a:srgbClr val="6B0710"/>
              </a:solidFill>
              <a:latin typeface="Calibri" charset="0"/>
              <a:ea typeface="等线" charset="0"/>
              <a:cs typeface="Calibri" charset="0"/>
            </a:endParaRPr>
          </a:p>
        </p:txBody>
      </p:sp>
    </p:spTree>
    <p:extLst>
      <p:ext uri="{BB962C8B-B14F-4D97-AF65-F5344CB8AC3E}">
        <p14:creationId xmlns:p14="http://schemas.microsoft.com/office/powerpoint/2010/main" val="237144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文本框"/>
          <p:cNvSpPr>
            <a:spLocks noGrp="1"/>
          </p:cNvSpPr>
          <p:nvPr>
            <p:ph type="sldNum"/>
          </p:nvPr>
        </p:nvSpPr>
        <p:spPr>
          <a:xfrm>
            <a:off x="457200" y="4754880"/>
            <a:ext cx="548640" cy="274320"/>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algn="l"/>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a:t>
            </a:fld>
            <a:endParaRPr lang="zh-CN" altLang="en-US" sz="100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686137651"/>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lvl1pPr algn="ctr" defTabSz="914400" eaLnBrk="1" fontAlgn="auto" latinLnBrk="0" hangingPunct="1">
        <a:spcBef>
          <a:spcPts val="0"/>
        </a:spcBef>
        <a:buNone/>
        <a:defRPr sz="4400" kern="1200">
          <a:solidFill>
            <a:schemeClr val="tx1"/>
          </a:solidFill>
          <a:latin typeface="Cambria" charset="0"/>
          <a:ea typeface="等线 Light" charset="0"/>
          <a:cs typeface="Cambria"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charset="0"/>
          <a:ea typeface="等线" charset="0"/>
          <a:cs typeface="Calibri"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charset="0"/>
          <a:ea typeface="等线" charset="0"/>
          <a:cs typeface="Calibri"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charset="0"/>
          <a:ea typeface="等线" charset="0"/>
          <a:cs typeface="Calibri"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charset="0"/>
          <a:ea typeface="等线" charset="0"/>
          <a:cs typeface="Calibri"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thirlwall-inquiry-report"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s://thirlwall.public-inquiry.u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椭圆"/>
          <p:cNvSpPr>
            <a:spLocks/>
          </p:cNvSpPr>
          <p:nvPr/>
        </p:nvSpPr>
        <p:spPr>
          <a:xfrm>
            <a:off x="5943599" y="822960"/>
            <a:ext cx="3291840" cy="3291840"/>
          </a:xfrm>
          <a:prstGeom prst="ellipse">
            <a:avLst/>
          </a:prstGeom>
          <a:solidFill>
            <a:schemeClr val="accent2"/>
          </a:solidFill>
          <a:ln w="12700" cap="flat" cmpd="sng">
            <a:noFill/>
            <a:prstDash val="solid"/>
            <a:miter/>
          </a:ln>
        </p:spPr>
      </p:sp>
      <p:sp>
        <p:nvSpPr>
          <p:cNvPr id="5" name="椭圆"/>
          <p:cNvSpPr>
            <a:spLocks/>
          </p:cNvSpPr>
          <p:nvPr/>
        </p:nvSpPr>
        <p:spPr>
          <a:xfrm>
            <a:off x="6400800" y="1280160"/>
            <a:ext cx="2377440" cy="2377440"/>
          </a:xfrm>
          <a:prstGeom prst="ellipse">
            <a:avLst/>
          </a:prstGeom>
          <a:solidFill>
            <a:schemeClr val="accent6"/>
          </a:solidFill>
          <a:ln w="12700" cap="flat" cmpd="sng">
            <a:noFill/>
            <a:prstDash val="solid"/>
            <a:miter/>
          </a:ln>
        </p:spPr>
      </p:sp>
      <p:pic>
        <p:nvPicPr>
          <p:cNvPr id="6" name="图片" descr="Shield icon for patient safety"/>
          <p:cNvPicPr>
            <a:picLocks noChangeAspect="1"/>
          </p:cNvPicPr>
          <p:nvPr/>
        </p:nvPicPr>
        <p:blipFill>
          <a:blip r:embed="rId3" cstate="print"/>
          <a:stretch>
            <a:fillRect/>
          </a:stretch>
        </p:blipFill>
        <p:spPr>
          <a:xfrm>
            <a:off x="6949440" y="1828800"/>
            <a:ext cx="1280159" cy="1280159"/>
          </a:xfrm>
          <a:prstGeom prst="rect">
            <a:avLst/>
          </a:prstGeom>
          <a:noFill/>
          <a:ln w="12700" cap="flat" cmpd="sng">
            <a:noFill/>
            <a:prstDash val="solid"/>
            <a:miter/>
          </a:ln>
        </p:spPr>
      </p:pic>
      <p:sp>
        <p:nvSpPr>
          <p:cNvPr id="7" name="椭圆"/>
          <p:cNvSpPr>
            <a:spLocks/>
          </p:cNvSpPr>
          <p:nvPr/>
        </p:nvSpPr>
        <p:spPr>
          <a:xfrm>
            <a:off x="5577840" y="3931920"/>
            <a:ext cx="457200" cy="457200"/>
          </a:xfrm>
          <a:prstGeom prst="ellipse">
            <a:avLst/>
          </a:prstGeom>
          <a:solidFill>
            <a:schemeClr val="accent5"/>
          </a:solidFill>
          <a:ln w="12700" cap="flat" cmpd="sng">
            <a:noFill/>
            <a:prstDash val="solid"/>
            <a:miter/>
          </a:ln>
        </p:spPr>
      </p:sp>
      <p:sp>
        <p:nvSpPr>
          <p:cNvPr id="8" name="椭圆"/>
          <p:cNvSpPr>
            <a:spLocks/>
          </p:cNvSpPr>
          <p:nvPr/>
        </p:nvSpPr>
        <p:spPr>
          <a:xfrm>
            <a:off x="8321040" y="502919"/>
            <a:ext cx="320040" cy="320040"/>
          </a:xfrm>
          <a:prstGeom prst="ellipse">
            <a:avLst/>
          </a:prstGeom>
          <a:solidFill>
            <a:schemeClr val="accent2"/>
          </a:solidFill>
          <a:ln w="12700" cap="flat" cmpd="sng">
            <a:noFill/>
            <a:prstDash val="solid"/>
            <a:miter/>
          </a:ln>
        </p:spPr>
      </p:sp>
      <p:sp>
        <p:nvSpPr>
          <p:cNvPr id="9" name="文本框"/>
          <p:cNvSpPr>
            <a:spLocks noGrp="1"/>
          </p:cNvSpPr>
          <p:nvPr>
            <p:ph type="title"/>
          </p:nvPr>
        </p:nvSpPr>
        <p:spPr>
          <a:xfrm>
            <a:off x="182880" y="-228601"/>
            <a:ext cx="5029200" cy="22860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3400" b="1" i="0" u="none" strike="noStrike" kern="1200" cap="none" spc="0" baseline="0">
                <a:solidFill>
                  <a:schemeClr val="bg1"/>
                </a:solidFill>
                <a:latin typeface="Cambria" charset="0"/>
                <a:ea typeface="等线 Light" charset="0"/>
                <a:cs typeface="Lucida Sans"/>
              </a:rPr>
              <a:t>Quality Assurance and Service Improvement: The Lucy Letby Case</a:t>
            </a:r>
            <a:endParaRPr lang="zh-CN" altLang="en-US" sz="3400" b="1" i="0" u="none" strike="noStrike" kern="1200" cap="none" spc="0" baseline="0">
              <a:solidFill>
                <a:schemeClr val="bg1"/>
              </a:solidFill>
              <a:latin typeface="Cambria" charset="0"/>
              <a:ea typeface="等线 Light" charset="0"/>
              <a:cs typeface="Lucida Sans"/>
            </a:endParaRPr>
          </a:p>
        </p:txBody>
      </p:sp>
      <p:sp>
        <p:nvSpPr>
          <p:cNvPr id="10" name="圆角矩形"/>
          <p:cNvSpPr>
            <a:spLocks/>
          </p:cNvSpPr>
          <p:nvPr/>
        </p:nvSpPr>
        <p:spPr>
          <a:xfrm>
            <a:off x="0" y="1828801"/>
            <a:ext cx="5577840" cy="3291840"/>
          </a:xfrm>
          <a:prstGeom prst="roundRect">
            <a:avLst>
              <a:gd name="adj" fmla="val 49092"/>
            </a:avLst>
          </a:prstGeom>
          <a:solidFill>
            <a:schemeClr val="accent2"/>
          </a:solidFill>
          <a:ln w="12700" cap="flat" cmpd="sng">
            <a:noFill/>
            <a:prstDash val="solid"/>
            <a:miter/>
          </a:ln>
        </p:spPr>
        <p:txBody>
          <a:bodyPr/>
          <a:lstStyle/>
          <a:p>
            <a:endParaRPr lang="en-IN" dirty="0"/>
          </a:p>
          <a:p>
            <a:r>
              <a:rPr lang="en-IN" b="1" dirty="0"/>
              <a:t>Programme name : </a:t>
            </a:r>
            <a:r>
              <a:rPr lang="en-IN" b="1" dirty="0" err="1"/>
              <a:t>msc</a:t>
            </a:r>
            <a:r>
              <a:rPr lang="en-IN" b="1" dirty="0"/>
              <a:t> public health and social work in practice </a:t>
            </a:r>
          </a:p>
          <a:p>
            <a:endParaRPr lang="en-IN" b="1" dirty="0"/>
          </a:p>
          <a:p>
            <a:r>
              <a:rPr lang="en-IN" b="1" dirty="0"/>
              <a:t>Lecturer: Dr </a:t>
            </a:r>
            <a:r>
              <a:rPr lang="en-IN" b="1" dirty="0" err="1"/>
              <a:t>Fahad</a:t>
            </a:r>
            <a:r>
              <a:rPr lang="en-IN" b="1" dirty="0"/>
              <a:t> khan</a:t>
            </a:r>
          </a:p>
          <a:p>
            <a:endParaRPr lang="en-IN" b="1" dirty="0"/>
          </a:p>
          <a:p>
            <a:r>
              <a:rPr lang="en-IN" b="1" dirty="0"/>
              <a:t>Module name : Quality assurance and service improvement </a:t>
            </a:r>
          </a:p>
          <a:p>
            <a:endParaRPr lang="en-IN" b="1" dirty="0"/>
          </a:p>
        </p:txBody>
      </p:sp>
      <p:sp>
        <p:nvSpPr>
          <p:cNvPr id="11" name="矩形"/>
          <p:cNvSpPr>
            <a:spLocks/>
          </p:cNvSpPr>
          <p:nvPr/>
        </p:nvSpPr>
        <p:spPr>
          <a:xfrm>
            <a:off x="757410" y="500062"/>
            <a:ext cx="3880139" cy="3614738"/>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IN" altLang="zh-CN" sz="1600" b="1" i="0" u="none" strike="noStrike" kern="1200" cap="none" spc="0" baseline="0" dirty="0">
                <a:solidFill>
                  <a:schemeClr val="tx1"/>
                </a:solidFill>
                <a:latin typeface="Calibri" charset="0"/>
                <a:ea typeface="等线" charset="0"/>
                <a:cs typeface="Calibri" charset="0"/>
              </a:rPr>
              <a:t>Student name - Abin cherukunnel Aji </a:t>
            </a:r>
            <a:endParaRPr lang="en-US" altLang="zh-CN" sz="1600" b="1" i="0" u="none" strike="noStrike" kern="1200" cap="none" spc="0" baseline="0" dirty="0">
              <a:solidFill>
                <a:schemeClr val="tx1"/>
              </a:solidFill>
              <a:latin typeface="Calibri" charset="0"/>
              <a:ea typeface="等线" charset="0"/>
              <a:cs typeface="Calibri" charset="0"/>
            </a:endParaRPr>
          </a:p>
          <a:p>
            <a:pPr marL="0" indent="0" algn="ctr">
              <a:lnSpc>
                <a:spcPct val="100000"/>
              </a:lnSpc>
              <a:spcBef>
                <a:spcPts val="0"/>
              </a:spcBef>
              <a:spcAft>
                <a:spcPts val="0"/>
              </a:spcAft>
              <a:buNone/>
            </a:pPr>
            <a:r>
              <a:rPr lang="en-US" altLang="zh-CN" sz="1600" b="1" i="0" u="none" strike="noStrike" kern="1200" cap="none" spc="0" baseline="0" dirty="0">
                <a:solidFill>
                  <a:schemeClr val="tx1"/>
                </a:solidFill>
                <a:latin typeface="Calibri" charset="0"/>
                <a:ea typeface="等线" charset="0"/>
                <a:cs typeface="Calibri" charset="0"/>
              </a:rPr>
              <a:t>Student ID: 2535941</a:t>
            </a:r>
            <a:endParaRPr lang="en-IN" altLang="zh-CN" sz="1600" b="1" i="0" u="none" strike="noStrike" kern="1200" cap="none" spc="0" baseline="0" dirty="0">
              <a:solidFill>
                <a:schemeClr val="tx1"/>
              </a:solidFill>
              <a:latin typeface="Calibri" charset="0"/>
              <a:ea typeface="等线" charset="0"/>
              <a:cs typeface="Calibri" charset="0"/>
            </a:endParaRPr>
          </a:p>
          <a:p>
            <a:pPr marL="0" indent="0" algn="ctr">
              <a:lnSpc>
                <a:spcPct val="100000"/>
              </a:lnSpc>
              <a:spcBef>
                <a:spcPts val="0"/>
              </a:spcBef>
              <a:spcAft>
                <a:spcPts val="0"/>
              </a:spcAft>
              <a:buNone/>
            </a:pPr>
            <a:endParaRPr lang="zh-CN" altLang="en-US" sz="1600" b="0" i="0" u="none" strike="noStrike" kern="1200" cap="none" spc="0" baseline="0" dirty="0">
              <a:solidFill>
                <a:schemeClr val="tx1"/>
              </a:solidFill>
              <a:latin typeface="Calibri" charset="0"/>
              <a:ea typeface="等线" charset="0"/>
              <a:cs typeface="Calibri" charset="0"/>
            </a:endParaRPr>
          </a:p>
        </p:txBody>
      </p:sp>
    </p:spTree>
    <p:extLst>
      <p:ext uri="{BB962C8B-B14F-4D97-AF65-F5344CB8AC3E}">
        <p14:creationId xmlns:p14="http://schemas.microsoft.com/office/powerpoint/2010/main" val="1750306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18"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19"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Introduction and case background</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20" name="圆角矩形"/>
          <p:cNvSpPr>
            <a:spLocks/>
          </p:cNvSpPr>
          <p:nvPr/>
        </p:nvSpPr>
        <p:spPr>
          <a:xfrm>
            <a:off x="457200" y="1417320"/>
            <a:ext cx="8229600" cy="868680"/>
          </a:xfrm>
          <a:prstGeom prst="roundRect">
            <a:avLst>
              <a:gd name="adj" fmla="val 12634"/>
            </a:avLst>
          </a:prstGeom>
          <a:solidFill>
            <a:schemeClr val="bg2"/>
          </a:solidFill>
          <a:ln w="12700" cap="flat" cmpd="sng">
            <a:noFill/>
            <a:prstDash val="solid"/>
            <a:miter/>
          </a:ln>
        </p:spPr>
      </p:sp>
      <p:sp>
        <p:nvSpPr>
          <p:cNvPr id="21" name="椭圆"/>
          <p:cNvSpPr>
            <a:spLocks/>
          </p:cNvSpPr>
          <p:nvPr/>
        </p:nvSpPr>
        <p:spPr>
          <a:xfrm>
            <a:off x="640080" y="1527047"/>
            <a:ext cx="640080" cy="640080"/>
          </a:xfrm>
          <a:prstGeom prst="ellipse">
            <a:avLst/>
          </a:prstGeom>
          <a:solidFill>
            <a:schemeClr val="accent2"/>
          </a:solidFill>
          <a:ln w="12700" cap="flat" cmpd="sng">
            <a:noFill/>
            <a:prstDash val="solid"/>
            <a:miter/>
          </a:ln>
        </p:spPr>
      </p:sp>
      <p:pic>
        <p:nvPicPr>
          <p:cNvPr id="22" name="图片" descr="Intro icon 1"/>
          <p:cNvPicPr>
            <a:picLocks noChangeAspect="1"/>
          </p:cNvPicPr>
          <p:nvPr/>
        </p:nvPicPr>
        <p:blipFill>
          <a:blip r:embed="rId3" cstate="print"/>
          <a:stretch>
            <a:fillRect/>
          </a:stretch>
        </p:blipFill>
        <p:spPr>
          <a:xfrm>
            <a:off x="800100" y="1687068"/>
            <a:ext cx="320039" cy="320039"/>
          </a:xfrm>
          <a:prstGeom prst="rect">
            <a:avLst/>
          </a:prstGeom>
          <a:noFill/>
          <a:ln w="12700" cap="flat" cmpd="sng">
            <a:noFill/>
            <a:prstDash val="solid"/>
            <a:miter/>
          </a:ln>
        </p:spPr>
      </p:pic>
      <p:sp>
        <p:nvSpPr>
          <p:cNvPr id="23" name="矩形"/>
          <p:cNvSpPr>
            <a:spLocks/>
          </p:cNvSpPr>
          <p:nvPr/>
        </p:nvSpPr>
        <p:spPr>
          <a:xfrm>
            <a:off x="1508759" y="1417320"/>
            <a:ext cx="6949440" cy="86868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The scuppered scandal at The Countess of Chester could bring many serious issues to light concerning patient safety.</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24" name="圆角矩形"/>
          <p:cNvSpPr>
            <a:spLocks/>
          </p:cNvSpPr>
          <p:nvPr/>
        </p:nvSpPr>
        <p:spPr>
          <a:xfrm>
            <a:off x="457200" y="2468880"/>
            <a:ext cx="8229600" cy="868680"/>
          </a:xfrm>
          <a:prstGeom prst="roundRect">
            <a:avLst>
              <a:gd name="adj" fmla="val 12634"/>
            </a:avLst>
          </a:prstGeom>
          <a:solidFill>
            <a:schemeClr val="bg2"/>
          </a:solidFill>
          <a:ln w="12700" cap="flat" cmpd="sng">
            <a:noFill/>
            <a:prstDash val="solid"/>
            <a:miter/>
          </a:ln>
        </p:spPr>
      </p:sp>
      <p:sp>
        <p:nvSpPr>
          <p:cNvPr id="25" name="椭圆"/>
          <p:cNvSpPr>
            <a:spLocks/>
          </p:cNvSpPr>
          <p:nvPr/>
        </p:nvSpPr>
        <p:spPr>
          <a:xfrm>
            <a:off x="640080" y="2578608"/>
            <a:ext cx="640080" cy="640079"/>
          </a:xfrm>
          <a:prstGeom prst="ellipse">
            <a:avLst/>
          </a:prstGeom>
          <a:solidFill>
            <a:schemeClr val="accent2"/>
          </a:solidFill>
          <a:ln w="12700" cap="flat" cmpd="sng">
            <a:noFill/>
            <a:prstDash val="solid"/>
            <a:miter/>
          </a:ln>
        </p:spPr>
      </p:sp>
      <p:pic>
        <p:nvPicPr>
          <p:cNvPr id="26" name="图片" descr="Intro icon 2"/>
          <p:cNvPicPr>
            <a:picLocks noChangeAspect="1"/>
          </p:cNvPicPr>
          <p:nvPr/>
        </p:nvPicPr>
        <p:blipFill>
          <a:blip r:embed="rId4" cstate="print"/>
          <a:stretch>
            <a:fillRect/>
          </a:stretch>
        </p:blipFill>
        <p:spPr>
          <a:xfrm>
            <a:off x="800100" y="2738628"/>
            <a:ext cx="320039" cy="320040"/>
          </a:xfrm>
          <a:prstGeom prst="rect">
            <a:avLst/>
          </a:prstGeom>
          <a:noFill/>
          <a:ln w="12700" cap="flat" cmpd="sng">
            <a:noFill/>
            <a:prstDash val="solid"/>
            <a:miter/>
          </a:ln>
        </p:spPr>
      </p:pic>
      <p:sp>
        <p:nvSpPr>
          <p:cNvPr id="27" name="矩形"/>
          <p:cNvSpPr>
            <a:spLocks/>
          </p:cNvSpPr>
          <p:nvPr/>
        </p:nvSpPr>
        <p:spPr>
          <a:xfrm>
            <a:off x="1508759" y="2468880"/>
            <a:ext cx="6949440" cy="86868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There had been several neonatal deaths and collapses resulting in safeguarding concerns (Department of Health and Social Care, 2026).</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28" name="圆角矩形"/>
          <p:cNvSpPr>
            <a:spLocks/>
          </p:cNvSpPr>
          <p:nvPr/>
        </p:nvSpPr>
        <p:spPr>
          <a:xfrm>
            <a:off x="457200" y="3520440"/>
            <a:ext cx="8229600" cy="868680"/>
          </a:xfrm>
          <a:prstGeom prst="roundRect">
            <a:avLst>
              <a:gd name="adj" fmla="val 12634"/>
            </a:avLst>
          </a:prstGeom>
          <a:solidFill>
            <a:schemeClr val="bg2"/>
          </a:solidFill>
          <a:ln w="12700" cap="flat" cmpd="sng">
            <a:noFill/>
            <a:prstDash val="solid"/>
            <a:miter/>
          </a:ln>
        </p:spPr>
      </p:sp>
      <p:sp>
        <p:nvSpPr>
          <p:cNvPr id="29" name="椭圆"/>
          <p:cNvSpPr>
            <a:spLocks/>
          </p:cNvSpPr>
          <p:nvPr/>
        </p:nvSpPr>
        <p:spPr>
          <a:xfrm>
            <a:off x="640080" y="3630167"/>
            <a:ext cx="640080" cy="640079"/>
          </a:xfrm>
          <a:prstGeom prst="ellipse">
            <a:avLst/>
          </a:prstGeom>
          <a:solidFill>
            <a:schemeClr val="accent2"/>
          </a:solidFill>
          <a:ln w="12700" cap="flat" cmpd="sng">
            <a:noFill/>
            <a:prstDash val="solid"/>
            <a:miter/>
          </a:ln>
        </p:spPr>
      </p:sp>
      <p:pic>
        <p:nvPicPr>
          <p:cNvPr id="30" name="图片" descr="Intro icon 3"/>
          <p:cNvPicPr>
            <a:picLocks noChangeAspect="1"/>
          </p:cNvPicPr>
          <p:nvPr/>
        </p:nvPicPr>
        <p:blipFill>
          <a:blip r:embed="rId5" cstate="print"/>
          <a:stretch>
            <a:fillRect/>
          </a:stretch>
        </p:blipFill>
        <p:spPr>
          <a:xfrm>
            <a:off x="800100" y="3790188"/>
            <a:ext cx="320039" cy="320040"/>
          </a:xfrm>
          <a:prstGeom prst="rect">
            <a:avLst/>
          </a:prstGeom>
          <a:noFill/>
          <a:ln w="12700" cap="flat" cmpd="sng">
            <a:noFill/>
            <a:prstDash val="solid"/>
            <a:miter/>
          </a:ln>
        </p:spPr>
      </p:pic>
      <p:sp>
        <p:nvSpPr>
          <p:cNvPr id="31" name="矩形"/>
          <p:cNvSpPr>
            <a:spLocks/>
          </p:cNvSpPr>
          <p:nvPr/>
        </p:nvSpPr>
        <p:spPr>
          <a:xfrm>
            <a:off x="1508759" y="3520440"/>
            <a:ext cx="6949440" cy="86868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Limits were identified in clinical governance, leadership, and escalation.</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32"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2</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490230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37"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38"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The quality and patient safety problem</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39" name="圆角矩形"/>
          <p:cNvSpPr>
            <a:spLocks/>
          </p:cNvSpPr>
          <p:nvPr/>
        </p:nvSpPr>
        <p:spPr>
          <a:xfrm>
            <a:off x="457200" y="1417320"/>
            <a:ext cx="2560320" cy="3063240"/>
          </a:xfrm>
          <a:prstGeom prst="roundRect">
            <a:avLst>
              <a:gd name="adj" fmla="val 4287"/>
            </a:avLst>
          </a:prstGeom>
          <a:solidFill>
            <a:schemeClr val="bg2"/>
          </a:solidFill>
          <a:ln w="12700" cap="flat" cmpd="sng">
            <a:noFill/>
            <a:prstDash val="solid"/>
            <a:miter/>
          </a:ln>
        </p:spPr>
      </p:sp>
      <p:sp>
        <p:nvSpPr>
          <p:cNvPr id="40" name="椭圆"/>
          <p:cNvSpPr>
            <a:spLocks/>
          </p:cNvSpPr>
          <p:nvPr/>
        </p:nvSpPr>
        <p:spPr>
          <a:xfrm>
            <a:off x="731520" y="1645920"/>
            <a:ext cx="868680" cy="868680"/>
          </a:xfrm>
          <a:prstGeom prst="ellipse">
            <a:avLst/>
          </a:prstGeom>
          <a:solidFill>
            <a:schemeClr val="accent2"/>
          </a:solidFill>
          <a:ln w="12700" cap="flat" cmpd="sng">
            <a:noFill/>
            <a:prstDash val="solid"/>
            <a:miter/>
          </a:ln>
        </p:spPr>
      </p:sp>
      <p:pic>
        <p:nvPicPr>
          <p:cNvPr id="41" name="图片" descr="Problem icon 1"/>
          <p:cNvPicPr>
            <a:picLocks noChangeAspect="1"/>
          </p:cNvPicPr>
          <p:nvPr/>
        </p:nvPicPr>
        <p:blipFill>
          <a:blip r:embed="rId3" cstate="print"/>
          <a:stretch>
            <a:fillRect/>
          </a:stretch>
        </p:blipFill>
        <p:spPr>
          <a:xfrm>
            <a:off x="948690" y="1863090"/>
            <a:ext cx="434340" cy="434340"/>
          </a:xfrm>
          <a:prstGeom prst="rect">
            <a:avLst/>
          </a:prstGeom>
          <a:noFill/>
          <a:ln w="12700" cap="flat" cmpd="sng">
            <a:noFill/>
            <a:prstDash val="solid"/>
            <a:miter/>
          </a:ln>
        </p:spPr>
      </p:pic>
      <p:sp>
        <p:nvSpPr>
          <p:cNvPr id="42" name="矩形"/>
          <p:cNvSpPr>
            <a:spLocks/>
          </p:cNvSpPr>
          <p:nvPr/>
        </p:nvSpPr>
        <p:spPr>
          <a:xfrm>
            <a:off x="731520" y="2697480"/>
            <a:ext cx="2057399"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Sudden death and patient collapse in the neonatal period were of major concern for patient safety.</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43" name="圆角矩形"/>
          <p:cNvSpPr>
            <a:spLocks/>
          </p:cNvSpPr>
          <p:nvPr/>
        </p:nvSpPr>
        <p:spPr>
          <a:xfrm>
            <a:off x="3291840" y="1417320"/>
            <a:ext cx="2560320" cy="3063240"/>
          </a:xfrm>
          <a:prstGeom prst="roundRect">
            <a:avLst>
              <a:gd name="adj" fmla="val 4287"/>
            </a:avLst>
          </a:prstGeom>
          <a:solidFill>
            <a:schemeClr val="bg2"/>
          </a:solidFill>
          <a:ln w="12700" cap="flat" cmpd="sng">
            <a:noFill/>
            <a:prstDash val="solid"/>
            <a:miter/>
          </a:ln>
        </p:spPr>
      </p:sp>
      <p:sp>
        <p:nvSpPr>
          <p:cNvPr id="44" name="椭圆"/>
          <p:cNvSpPr>
            <a:spLocks/>
          </p:cNvSpPr>
          <p:nvPr/>
        </p:nvSpPr>
        <p:spPr>
          <a:xfrm>
            <a:off x="3566160" y="1645920"/>
            <a:ext cx="868680" cy="868680"/>
          </a:xfrm>
          <a:prstGeom prst="ellipse">
            <a:avLst/>
          </a:prstGeom>
          <a:solidFill>
            <a:schemeClr val="accent2"/>
          </a:solidFill>
          <a:ln w="12700" cap="flat" cmpd="sng">
            <a:noFill/>
            <a:prstDash val="solid"/>
            <a:miter/>
          </a:ln>
        </p:spPr>
      </p:sp>
      <p:pic>
        <p:nvPicPr>
          <p:cNvPr id="45" name="图片" descr="Problem icon 2"/>
          <p:cNvPicPr>
            <a:picLocks noChangeAspect="1"/>
          </p:cNvPicPr>
          <p:nvPr/>
        </p:nvPicPr>
        <p:blipFill>
          <a:blip r:embed="rId4" cstate="print"/>
          <a:stretch>
            <a:fillRect/>
          </a:stretch>
        </p:blipFill>
        <p:spPr>
          <a:xfrm>
            <a:off x="3783330" y="1863090"/>
            <a:ext cx="434340" cy="434340"/>
          </a:xfrm>
          <a:prstGeom prst="rect">
            <a:avLst/>
          </a:prstGeom>
          <a:noFill/>
          <a:ln w="12700" cap="flat" cmpd="sng">
            <a:noFill/>
            <a:prstDash val="solid"/>
            <a:miter/>
          </a:ln>
        </p:spPr>
      </p:pic>
      <p:sp>
        <p:nvSpPr>
          <p:cNvPr id="46" name="矩形"/>
          <p:cNvSpPr>
            <a:spLocks/>
          </p:cNvSpPr>
          <p:nvPr/>
        </p:nvSpPr>
        <p:spPr>
          <a:xfrm>
            <a:off x="3566160" y="2697480"/>
            <a:ext cx="2057400"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Warnings from Clinicians were not taken up appropriately.</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47" name="圆角矩形"/>
          <p:cNvSpPr>
            <a:spLocks/>
          </p:cNvSpPr>
          <p:nvPr/>
        </p:nvSpPr>
        <p:spPr>
          <a:xfrm>
            <a:off x="6126479" y="1417320"/>
            <a:ext cx="2560320" cy="3063240"/>
          </a:xfrm>
          <a:prstGeom prst="roundRect">
            <a:avLst>
              <a:gd name="adj" fmla="val 4287"/>
            </a:avLst>
          </a:prstGeom>
          <a:solidFill>
            <a:schemeClr val="bg2"/>
          </a:solidFill>
          <a:ln w="12700" cap="flat" cmpd="sng">
            <a:noFill/>
            <a:prstDash val="solid"/>
            <a:miter/>
          </a:ln>
        </p:spPr>
      </p:sp>
      <p:sp>
        <p:nvSpPr>
          <p:cNvPr id="48" name="椭圆"/>
          <p:cNvSpPr>
            <a:spLocks/>
          </p:cNvSpPr>
          <p:nvPr/>
        </p:nvSpPr>
        <p:spPr>
          <a:xfrm>
            <a:off x="6400800" y="1645920"/>
            <a:ext cx="868680" cy="868680"/>
          </a:xfrm>
          <a:prstGeom prst="ellipse">
            <a:avLst/>
          </a:prstGeom>
          <a:solidFill>
            <a:schemeClr val="accent2"/>
          </a:solidFill>
          <a:ln w="12700" cap="flat" cmpd="sng">
            <a:noFill/>
            <a:prstDash val="solid"/>
            <a:miter/>
          </a:ln>
        </p:spPr>
      </p:sp>
      <p:pic>
        <p:nvPicPr>
          <p:cNvPr id="49" name="图片" descr="Problem icon 3"/>
          <p:cNvPicPr>
            <a:picLocks noChangeAspect="1"/>
          </p:cNvPicPr>
          <p:nvPr/>
        </p:nvPicPr>
        <p:blipFill>
          <a:blip r:embed="rId5" cstate="print"/>
          <a:stretch>
            <a:fillRect/>
          </a:stretch>
        </p:blipFill>
        <p:spPr>
          <a:xfrm>
            <a:off x="6617969" y="1863090"/>
            <a:ext cx="434340" cy="434340"/>
          </a:xfrm>
          <a:prstGeom prst="rect">
            <a:avLst/>
          </a:prstGeom>
          <a:noFill/>
          <a:ln w="12700" cap="flat" cmpd="sng">
            <a:noFill/>
            <a:prstDash val="solid"/>
            <a:miter/>
          </a:ln>
        </p:spPr>
      </p:pic>
      <p:sp>
        <p:nvSpPr>
          <p:cNvPr id="50" name="矩形"/>
          <p:cNvSpPr>
            <a:spLocks/>
          </p:cNvSpPr>
          <p:nvPr/>
        </p:nvSpPr>
        <p:spPr>
          <a:xfrm>
            <a:off x="6400800" y="2697480"/>
            <a:ext cx="2057400"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Limited opportunities for intervention due to low-level escalation and low-level supervision (Thirlwall Inquiry, 2026).</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51"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3</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577257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57"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58" name="椭圆"/>
          <p:cNvSpPr>
            <a:spLocks/>
          </p:cNvSpPr>
          <p:nvPr/>
        </p:nvSpPr>
        <p:spPr>
          <a:xfrm>
            <a:off x="7635240" y="868680"/>
            <a:ext cx="457200" cy="457200"/>
          </a:xfrm>
          <a:prstGeom prst="ellipse">
            <a:avLst/>
          </a:prstGeom>
          <a:solidFill>
            <a:schemeClr val="accent5"/>
          </a:solidFill>
          <a:ln w="12700" cap="flat" cmpd="sng">
            <a:noFill/>
            <a:prstDash val="solid"/>
            <a:miter/>
          </a:ln>
        </p:spPr>
      </p:sp>
      <p:sp>
        <p:nvSpPr>
          <p:cNvPr id="59"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bg1"/>
                </a:solidFill>
                <a:latin typeface="Cambria" charset="0"/>
                <a:ea typeface="等线 Light" charset="0"/>
                <a:cs typeface="Lucida Sans"/>
              </a:rPr>
              <a:t>Contributing factors and systemic weaknesses</a:t>
            </a:r>
            <a:endParaRPr lang="zh-CN" altLang="en-US" sz="2800" b="1" i="0" u="none" strike="noStrike" kern="1200" cap="none" spc="0" baseline="0">
              <a:solidFill>
                <a:schemeClr val="bg1"/>
              </a:solidFill>
              <a:latin typeface="Cambria" charset="0"/>
              <a:ea typeface="等线 Light" charset="0"/>
              <a:cs typeface="Lucida Sans"/>
            </a:endParaRPr>
          </a:p>
        </p:txBody>
      </p:sp>
      <p:sp>
        <p:nvSpPr>
          <p:cNvPr id="60" name="圆角矩形"/>
          <p:cNvSpPr>
            <a:spLocks/>
          </p:cNvSpPr>
          <p:nvPr/>
        </p:nvSpPr>
        <p:spPr>
          <a:xfrm>
            <a:off x="457200" y="1371600"/>
            <a:ext cx="5852160" cy="960120"/>
          </a:xfrm>
          <a:prstGeom prst="roundRect">
            <a:avLst>
              <a:gd name="adj" fmla="val 11430"/>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61" name="椭圆"/>
          <p:cNvSpPr>
            <a:spLocks/>
          </p:cNvSpPr>
          <p:nvPr/>
        </p:nvSpPr>
        <p:spPr>
          <a:xfrm>
            <a:off x="640080" y="1600200"/>
            <a:ext cx="502919" cy="502919"/>
          </a:xfrm>
          <a:prstGeom prst="ellipse">
            <a:avLst/>
          </a:prstGeom>
          <a:solidFill>
            <a:schemeClr val="accent2"/>
          </a:solidFill>
          <a:ln w="12700" cap="flat" cmpd="sng">
            <a:noFill/>
            <a:prstDash val="solid"/>
            <a:miter/>
          </a:ln>
        </p:spPr>
      </p:sp>
      <p:sp>
        <p:nvSpPr>
          <p:cNvPr id="62" name="矩形"/>
          <p:cNvSpPr>
            <a:spLocks/>
          </p:cNvSpPr>
          <p:nvPr/>
        </p:nvSpPr>
        <p:spPr>
          <a:xfrm>
            <a:off x="640080" y="1600200"/>
            <a:ext cx="502919" cy="50291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6"/>
                </a:solidFill>
                <a:latin typeface="Calibri" charset="0"/>
                <a:ea typeface="等线" charset="0"/>
                <a:cs typeface="Calibri" charset="0"/>
              </a:rPr>
              <a:t>1</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63" name="矩形"/>
          <p:cNvSpPr>
            <a:spLocks/>
          </p:cNvSpPr>
          <p:nvPr/>
        </p:nvSpPr>
        <p:spPr>
          <a:xfrm>
            <a:off x="1325880" y="1371600"/>
            <a:ext cx="4800600" cy="9601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Weaknesses undermined the effectiveness of leaders' and governors' responses to concerns.</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64" name="圆角矩形"/>
          <p:cNvSpPr>
            <a:spLocks/>
          </p:cNvSpPr>
          <p:nvPr/>
        </p:nvSpPr>
        <p:spPr>
          <a:xfrm>
            <a:off x="914400" y="2468880"/>
            <a:ext cx="5852160" cy="960120"/>
          </a:xfrm>
          <a:prstGeom prst="roundRect">
            <a:avLst>
              <a:gd name="adj" fmla="val 11430"/>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65" name="椭圆"/>
          <p:cNvSpPr>
            <a:spLocks/>
          </p:cNvSpPr>
          <p:nvPr/>
        </p:nvSpPr>
        <p:spPr>
          <a:xfrm>
            <a:off x="1097280" y="2697480"/>
            <a:ext cx="502919" cy="502920"/>
          </a:xfrm>
          <a:prstGeom prst="ellipse">
            <a:avLst/>
          </a:prstGeom>
          <a:solidFill>
            <a:schemeClr val="accent2"/>
          </a:solidFill>
          <a:ln w="12700" cap="flat" cmpd="sng">
            <a:noFill/>
            <a:prstDash val="solid"/>
            <a:miter/>
          </a:ln>
        </p:spPr>
      </p:sp>
      <p:sp>
        <p:nvSpPr>
          <p:cNvPr id="66" name="矩形"/>
          <p:cNvSpPr>
            <a:spLocks/>
          </p:cNvSpPr>
          <p:nvPr/>
        </p:nvSpPr>
        <p:spPr>
          <a:xfrm>
            <a:off x="1097280" y="2697480"/>
            <a:ext cx="502919" cy="5029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6"/>
                </a:solidFill>
                <a:latin typeface="Calibri" charset="0"/>
                <a:ea typeface="等线" charset="0"/>
                <a:cs typeface="Calibri" charset="0"/>
              </a:rPr>
              <a:t>2</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67" name="矩形"/>
          <p:cNvSpPr>
            <a:spLocks/>
          </p:cNvSpPr>
          <p:nvPr/>
        </p:nvSpPr>
        <p:spPr>
          <a:xfrm>
            <a:off x="1783080" y="2468880"/>
            <a:ext cx="4800600" cy="9601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Severe gaps in coordination and lack of escalation limited the possibilities for effective action (Scandal, 2023).</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68" name="圆角矩形"/>
          <p:cNvSpPr>
            <a:spLocks/>
          </p:cNvSpPr>
          <p:nvPr/>
        </p:nvSpPr>
        <p:spPr>
          <a:xfrm>
            <a:off x="1371600" y="3566160"/>
            <a:ext cx="5852160" cy="960120"/>
          </a:xfrm>
          <a:prstGeom prst="roundRect">
            <a:avLst>
              <a:gd name="adj" fmla="val 11430"/>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69" name="椭圆"/>
          <p:cNvSpPr>
            <a:spLocks/>
          </p:cNvSpPr>
          <p:nvPr/>
        </p:nvSpPr>
        <p:spPr>
          <a:xfrm>
            <a:off x="1554480" y="3794760"/>
            <a:ext cx="502919" cy="502920"/>
          </a:xfrm>
          <a:prstGeom prst="ellipse">
            <a:avLst/>
          </a:prstGeom>
          <a:solidFill>
            <a:schemeClr val="accent2"/>
          </a:solidFill>
          <a:ln w="12700" cap="flat" cmpd="sng">
            <a:noFill/>
            <a:prstDash val="solid"/>
            <a:miter/>
          </a:ln>
        </p:spPr>
      </p:sp>
      <p:sp>
        <p:nvSpPr>
          <p:cNvPr id="70" name="矩形"/>
          <p:cNvSpPr>
            <a:spLocks/>
          </p:cNvSpPr>
          <p:nvPr/>
        </p:nvSpPr>
        <p:spPr>
          <a:xfrm>
            <a:off x="1554480" y="3794760"/>
            <a:ext cx="502919" cy="5029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6"/>
                </a:solidFill>
                <a:latin typeface="Calibri" charset="0"/>
                <a:ea typeface="等线" charset="0"/>
                <a:cs typeface="Calibri" charset="0"/>
              </a:rPr>
              <a:t>3</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71" name="矩形"/>
          <p:cNvSpPr>
            <a:spLocks/>
          </p:cNvSpPr>
          <p:nvPr/>
        </p:nvSpPr>
        <p:spPr>
          <a:xfrm>
            <a:off x="2240280" y="3566160"/>
            <a:ext cx="4800600" cy="9601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There was a poor degree of organisational monitoring, limiting opportunities for risk identification and safeguarding vulnerable newborns.</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72" name="椭圆"/>
          <p:cNvSpPr>
            <a:spLocks/>
          </p:cNvSpPr>
          <p:nvPr/>
        </p:nvSpPr>
        <p:spPr>
          <a:xfrm>
            <a:off x="7406639" y="2240280"/>
            <a:ext cx="1280159" cy="1280160"/>
          </a:xfrm>
          <a:prstGeom prst="ellipse">
            <a:avLst/>
          </a:prstGeom>
          <a:solidFill>
            <a:schemeClr val="accent2"/>
          </a:solidFill>
          <a:ln w="12700" cap="flat" cmpd="sng">
            <a:noFill/>
            <a:prstDash val="solid"/>
            <a:miter/>
          </a:ln>
        </p:spPr>
      </p:sp>
      <p:pic>
        <p:nvPicPr>
          <p:cNvPr id="73" name="图片" descr="Organisation structure icon"/>
          <p:cNvPicPr>
            <a:picLocks noChangeAspect="1"/>
          </p:cNvPicPr>
          <p:nvPr/>
        </p:nvPicPr>
        <p:blipFill>
          <a:blip r:embed="rId3" cstate="print"/>
          <a:stretch>
            <a:fillRect/>
          </a:stretch>
        </p:blipFill>
        <p:spPr>
          <a:xfrm>
            <a:off x="7772400" y="2606040"/>
            <a:ext cx="548640" cy="548640"/>
          </a:xfrm>
          <a:prstGeom prst="rect">
            <a:avLst/>
          </a:prstGeom>
          <a:noFill/>
          <a:ln w="12700" cap="flat" cmpd="sng">
            <a:noFill/>
            <a:prstDash val="solid"/>
            <a:miter/>
          </a:ln>
        </p:spPr>
      </p:pic>
      <p:sp>
        <p:nvSpPr>
          <p:cNvPr id="74"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FFE27A"/>
                </a:solidFill>
                <a:latin typeface="Calibri" charset="0"/>
                <a:ea typeface="等线" charset="0"/>
                <a:cs typeface="Calibri" charset="0"/>
              </a:rPr>
              <a:t>4</a:t>
            </a:fld>
            <a:endParaRPr lang="zh-CN" altLang="en-US" sz="1000" b="0" i="0" u="none" strike="noStrike" kern="1200" cap="none" spc="0" baseline="0">
              <a:solidFill>
                <a:srgbClr val="FFE27A"/>
              </a:solidFill>
              <a:latin typeface="Calibri" charset="0"/>
              <a:ea typeface="等线" charset="0"/>
              <a:cs typeface="Calibri" charset="0"/>
            </a:endParaRPr>
          </a:p>
        </p:txBody>
      </p:sp>
    </p:spTree>
    <p:extLst>
      <p:ext uri="{BB962C8B-B14F-4D97-AF65-F5344CB8AC3E}">
        <p14:creationId xmlns:p14="http://schemas.microsoft.com/office/powerpoint/2010/main" val="1327491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79"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80"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Swiss Cheese Model: A systems-based safety analysis</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81" name="椭圆"/>
          <p:cNvSpPr>
            <a:spLocks/>
          </p:cNvSpPr>
          <p:nvPr/>
        </p:nvSpPr>
        <p:spPr>
          <a:xfrm>
            <a:off x="457200" y="1371600"/>
            <a:ext cx="502919" cy="502919"/>
          </a:xfrm>
          <a:prstGeom prst="ellipse">
            <a:avLst/>
          </a:prstGeom>
          <a:solidFill>
            <a:schemeClr val="accent2"/>
          </a:solidFill>
          <a:ln w="12700" cap="flat" cmpd="sng">
            <a:noFill/>
            <a:prstDash val="solid"/>
            <a:miter/>
          </a:ln>
        </p:spPr>
      </p:sp>
      <p:sp>
        <p:nvSpPr>
          <p:cNvPr id="82" name="矩形"/>
          <p:cNvSpPr>
            <a:spLocks/>
          </p:cNvSpPr>
          <p:nvPr/>
        </p:nvSpPr>
        <p:spPr>
          <a:xfrm>
            <a:off x="457200" y="1371600"/>
            <a:ext cx="502919" cy="50291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3"/>
                </a:solidFill>
                <a:latin typeface="Calibri" charset="0"/>
                <a:ea typeface="等线" charset="0"/>
                <a:cs typeface="Calibri" charset="0"/>
              </a:rPr>
              <a:t>1</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83" name="矩形"/>
          <p:cNvSpPr>
            <a:spLocks/>
          </p:cNvSpPr>
          <p:nvPr/>
        </p:nvSpPr>
        <p:spPr>
          <a:xfrm>
            <a:off x="1097280" y="1325880"/>
            <a:ext cx="4023359" cy="6858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According to Reason's model, safety is built upon multiple layers of defenses, with vulnerabilities such as holes in a piece of cheese. </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84" name="椭圆"/>
          <p:cNvSpPr>
            <a:spLocks/>
          </p:cNvSpPr>
          <p:nvPr/>
        </p:nvSpPr>
        <p:spPr>
          <a:xfrm>
            <a:off x="457200" y="2423160"/>
            <a:ext cx="502919" cy="502919"/>
          </a:xfrm>
          <a:prstGeom prst="ellipse">
            <a:avLst/>
          </a:prstGeom>
          <a:solidFill>
            <a:schemeClr val="accent2"/>
          </a:solidFill>
          <a:ln w="12700" cap="flat" cmpd="sng">
            <a:noFill/>
            <a:prstDash val="solid"/>
            <a:miter/>
          </a:ln>
        </p:spPr>
      </p:sp>
      <p:sp>
        <p:nvSpPr>
          <p:cNvPr id="85" name="矩形"/>
          <p:cNvSpPr>
            <a:spLocks/>
          </p:cNvSpPr>
          <p:nvPr/>
        </p:nvSpPr>
        <p:spPr>
          <a:xfrm>
            <a:off x="457200" y="2423160"/>
            <a:ext cx="502919" cy="50291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3"/>
                </a:solidFill>
                <a:latin typeface="Calibri" charset="0"/>
                <a:ea typeface="等线" charset="0"/>
                <a:cs typeface="Calibri" charset="0"/>
              </a:rPr>
              <a:t>2</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86" name="矩形"/>
          <p:cNvSpPr>
            <a:spLocks/>
          </p:cNvSpPr>
          <p:nvPr/>
        </p:nvSpPr>
        <p:spPr>
          <a:xfrm>
            <a:off x="1188720" y="2331720"/>
            <a:ext cx="3749040" cy="68579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Active failures are in the front line unsafe acts, latent failures are in the hidden areas of governance failures and escalation weaknesses.</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87" name="椭圆"/>
          <p:cNvSpPr>
            <a:spLocks/>
          </p:cNvSpPr>
          <p:nvPr/>
        </p:nvSpPr>
        <p:spPr>
          <a:xfrm>
            <a:off x="457200" y="3429000"/>
            <a:ext cx="502919" cy="502920"/>
          </a:xfrm>
          <a:prstGeom prst="ellipse">
            <a:avLst/>
          </a:prstGeom>
          <a:solidFill>
            <a:schemeClr val="accent2"/>
          </a:solidFill>
          <a:ln w="12700" cap="flat" cmpd="sng">
            <a:noFill/>
            <a:prstDash val="solid"/>
            <a:miter/>
          </a:ln>
        </p:spPr>
      </p:sp>
      <p:sp>
        <p:nvSpPr>
          <p:cNvPr id="88" name="矩形"/>
          <p:cNvSpPr>
            <a:spLocks/>
          </p:cNvSpPr>
          <p:nvPr/>
        </p:nvSpPr>
        <p:spPr>
          <a:xfrm>
            <a:off x="457200" y="3429000"/>
            <a:ext cx="502919" cy="50292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1200" cap="none" spc="0" baseline="0">
                <a:solidFill>
                  <a:schemeClr val="accent3"/>
                </a:solidFill>
                <a:latin typeface="Calibri" charset="0"/>
                <a:ea typeface="等线" charset="0"/>
                <a:cs typeface="Calibri" charset="0"/>
              </a:rPr>
              <a:t>3</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89" name="矩形"/>
          <p:cNvSpPr>
            <a:spLocks/>
          </p:cNvSpPr>
          <p:nvPr/>
        </p:nvSpPr>
        <p:spPr>
          <a:xfrm>
            <a:off x="1188720" y="3429000"/>
            <a:ext cx="3749040" cy="6858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Calibri" charset="0"/>
                <a:ea typeface="等线" charset="0"/>
                <a:cs typeface="Calibri" charset="0"/>
              </a:rPr>
              <a:t>Critics say it is oversimplified, and not taking into account the complex interactions among humans and systems (Larouzee and Le Coze, 2020).</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90" name="圆角矩形"/>
          <p:cNvSpPr>
            <a:spLocks/>
          </p:cNvSpPr>
          <p:nvPr/>
        </p:nvSpPr>
        <p:spPr>
          <a:xfrm>
            <a:off x="5212080" y="1325880"/>
            <a:ext cx="3474720" cy="3474720"/>
          </a:xfrm>
          <a:prstGeom prst="roundRect">
            <a:avLst>
              <a:gd name="adj" fmla="val 3157"/>
            </a:avLst>
          </a:prstGeom>
          <a:solidFill>
            <a:schemeClr val="bg1"/>
          </a:solidFill>
          <a:ln w="12700" cap="flat" cmpd="sng">
            <a:noFill/>
            <a:prstDash val="solid"/>
            <a:miter/>
          </a:ln>
          <a:effectLst>
            <a:outerShdw blurRad="101600" dist="25400" dir="5400000" algn="bl" rotWithShape="0">
              <a:srgbClr val="000000">
                <a:alpha val="17647"/>
              </a:srgbClr>
            </a:outerShdw>
          </a:effectLst>
        </p:spPr>
      </p:sp>
      <p:pic>
        <p:nvPicPr>
          <p:cNvPr id="91" name="图片" descr="Swiss Cheese Model flowchart: five safety layers from clinical monitoring to external scrutiny, with detection, reporting, response and oversight gaps leading to risk of harm not being prevented"/>
          <p:cNvPicPr>
            <a:picLocks noChangeAspect="1"/>
          </p:cNvPicPr>
          <p:nvPr/>
        </p:nvPicPr>
        <p:blipFill>
          <a:blip r:embed="rId3" cstate="print"/>
          <a:stretch>
            <a:fillRect/>
          </a:stretch>
        </p:blipFill>
        <p:spPr>
          <a:xfrm>
            <a:off x="5893308" y="1417320"/>
            <a:ext cx="2112264" cy="2926080"/>
          </a:xfrm>
          <a:prstGeom prst="rect">
            <a:avLst/>
          </a:prstGeom>
          <a:noFill/>
          <a:ln w="12700" cap="flat" cmpd="sng">
            <a:noFill/>
            <a:prstDash val="solid"/>
            <a:miter/>
          </a:ln>
        </p:spPr>
      </p:pic>
      <p:sp>
        <p:nvSpPr>
          <p:cNvPr id="92" name="矩形"/>
          <p:cNvSpPr>
            <a:spLocks/>
          </p:cNvSpPr>
          <p:nvPr/>
        </p:nvSpPr>
        <p:spPr>
          <a:xfrm>
            <a:off x="5303520" y="4370832"/>
            <a:ext cx="3291840" cy="384048"/>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000" b="1" i="0" u="none" strike="noStrike" kern="1200" cap="none" spc="0" baseline="0">
                <a:solidFill>
                  <a:schemeClr val="tx1"/>
                </a:solidFill>
                <a:latin typeface="Calibri" charset="0"/>
                <a:ea typeface="等线" charset="0"/>
                <a:cs typeface="Calibri" charset="0"/>
              </a:rPr>
              <a:t>Figure 1: Swiss Cheese Model</a:t>
            </a:r>
            <a:endParaRPr lang="en-US" altLang="zh-CN" sz="1000" b="0" i="0" u="none" strike="noStrike" kern="1200" cap="none" spc="0" baseline="0">
              <a:solidFill>
                <a:schemeClr val="tx1"/>
              </a:solidFill>
              <a:latin typeface="Calibri" charset="0"/>
              <a:ea typeface="等线" charset="0"/>
              <a:cs typeface="Calibri" charset="0"/>
            </a:endParaRPr>
          </a:p>
          <a:p>
            <a:pPr marL="0" indent="0" algn="ctr">
              <a:lnSpc>
                <a:spcPct val="100000"/>
              </a:lnSpc>
              <a:spcBef>
                <a:spcPts val="0"/>
              </a:spcBef>
              <a:spcAft>
                <a:spcPts val="0"/>
              </a:spcAft>
              <a:buNone/>
            </a:pPr>
            <a:r>
              <a:rPr lang="en-US" altLang="zh-CN" sz="1000" b="0" i="0" u="none" strike="noStrike" kern="1200" cap="none" spc="0" baseline="0">
                <a:solidFill>
                  <a:schemeClr val="tx1"/>
                </a:solidFill>
                <a:latin typeface="Calibri" charset="0"/>
                <a:ea typeface="等线" charset="0"/>
                <a:cs typeface="Calibri" charset="0"/>
              </a:rPr>
              <a:t>(Source: Self-made)</a:t>
            </a:r>
            <a:endParaRPr lang="zh-CN" altLang="en-US" sz="1000" b="0" i="0" u="none" strike="noStrike" kern="1200" cap="none" spc="0" baseline="0">
              <a:solidFill>
                <a:schemeClr val="tx1"/>
              </a:solidFill>
              <a:latin typeface="Calibri" charset="0"/>
              <a:ea typeface="等线" charset="0"/>
              <a:cs typeface="Calibri" charset="0"/>
            </a:endParaRPr>
          </a:p>
        </p:txBody>
      </p:sp>
      <p:sp>
        <p:nvSpPr>
          <p:cNvPr id="93"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5</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134267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98" name="椭圆"/>
          <p:cNvSpPr>
            <a:spLocks/>
          </p:cNvSpPr>
          <p:nvPr/>
        </p:nvSpPr>
        <p:spPr>
          <a:xfrm>
            <a:off x="7635240" y="868680"/>
            <a:ext cx="457200" cy="382020"/>
          </a:xfrm>
          <a:prstGeom prst="ellipse">
            <a:avLst/>
          </a:prstGeom>
          <a:solidFill>
            <a:schemeClr val="accent1"/>
          </a:solidFill>
          <a:ln w="12700" cap="flat" cmpd="sng">
            <a:noFill/>
            <a:prstDash val="solid"/>
            <a:miter/>
          </a:ln>
        </p:spPr>
      </p:sp>
      <p:sp>
        <p:nvSpPr>
          <p:cNvPr id="99"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Swiss Cheese Model: Systemic Failures in the Lucy Letby Case</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100" name="圆角矩形"/>
          <p:cNvSpPr>
            <a:spLocks/>
          </p:cNvSpPr>
          <p:nvPr/>
        </p:nvSpPr>
        <p:spPr>
          <a:xfrm>
            <a:off x="117230" y="1482090"/>
            <a:ext cx="4846320" cy="3017519"/>
          </a:xfrm>
          <a:prstGeom prst="roundRect">
            <a:avLst>
              <a:gd name="adj" fmla="val 3634"/>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101" name="矩形"/>
          <p:cNvSpPr>
            <a:spLocks/>
          </p:cNvSpPr>
          <p:nvPr/>
        </p:nvSpPr>
        <p:spPr>
          <a:xfrm>
            <a:off x="208670" y="3950969"/>
            <a:ext cx="4663440" cy="41147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000" b="1" i="0" u="none" strike="noStrike" kern="1200" cap="none" spc="0" baseline="0">
                <a:solidFill>
                  <a:schemeClr val="tx1"/>
                </a:solidFill>
                <a:latin typeface="Calibri" charset="0"/>
                <a:ea typeface="等线" charset="0"/>
                <a:cs typeface="Calibri" charset="0"/>
              </a:rPr>
              <a:t>Figure 2: Detailed Swiss Cheese model </a:t>
            </a:r>
          </a:p>
          <a:p>
            <a:pPr marL="0" indent="0" algn="ctr">
              <a:lnSpc>
                <a:spcPct val="100000"/>
              </a:lnSpc>
              <a:spcBef>
                <a:spcPts val="0"/>
              </a:spcBef>
              <a:spcAft>
                <a:spcPts val="0"/>
              </a:spcAft>
              <a:buNone/>
            </a:pPr>
            <a:r>
              <a:rPr lang="en-US" altLang="zh-CN" sz="1000" b="0" i="0" u="none" strike="noStrike" kern="1200" cap="none" spc="0" baseline="0">
                <a:solidFill>
                  <a:schemeClr val="tx1"/>
                </a:solidFill>
                <a:latin typeface="Calibri" charset="0"/>
                <a:ea typeface="等线" charset="0"/>
                <a:cs typeface="Calibri" charset="0"/>
              </a:rPr>
              <a:t>(Source: Self-made)</a:t>
            </a:r>
            <a:endParaRPr lang="zh-CN" altLang="en-US" sz="1000" b="0" i="0" u="none" strike="noStrike" kern="1200" cap="none" spc="0" baseline="0">
              <a:solidFill>
                <a:schemeClr val="tx1"/>
              </a:solidFill>
              <a:latin typeface="Calibri" charset="0"/>
              <a:ea typeface="等线" charset="0"/>
              <a:cs typeface="Calibri" charset="0"/>
            </a:endParaRPr>
          </a:p>
        </p:txBody>
      </p:sp>
      <p:sp>
        <p:nvSpPr>
          <p:cNvPr id="102" name="圆角矩形"/>
          <p:cNvSpPr>
            <a:spLocks/>
          </p:cNvSpPr>
          <p:nvPr/>
        </p:nvSpPr>
        <p:spPr>
          <a:xfrm>
            <a:off x="5577840" y="938432"/>
            <a:ext cx="3307080" cy="654149"/>
          </a:xfrm>
          <a:prstGeom prst="roundRect">
            <a:avLst>
              <a:gd name="adj" fmla="val 10435"/>
            </a:avLst>
          </a:prstGeom>
          <a:solidFill>
            <a:schemeClr val="bg2"/>
          </a:solidFill>
          <a:ln w="12700" cap="flat" cmpd="sng">
            <a:noFill/>
            <a:prstDash val="solid"/>
            <a:miter/>
          </a:ln>
        </p:spPr>
      </p:sp>
      <p:sp>
        <p:nvSpPr>
          <p:cNvPr id="103" name="椭圆"/>
          <p:cNvSpPr>
            <a:spLocks/>
          </p:cNvSpPr>
          <p:nvPr/>
        </p:nvSpPr>
        <p:spPr>
          <a:xfrm>
            <a:off x="5715000" y="1327052"/>
            <a:ext cx="274319" cy="229212"/>
          </a:xfrm>
          <a:prstGeom prst="ellipse">
            <a:avLst/>
          </a:prstGeom>
          <a:solidFill>
            <a:schemeClr val="accent2"/>
          </a:solidFill>
          <a:ln w="12700" cap="flat" cmpd="sng">
            <a:noFill/>
            <a:prstDash val="solid"/>
            <a:miter/>
          </a:ln>
        </p:spPr>
      </p:sp>
      <p:sp>
        <p:nvSpPr>
          <p:cNvPr id="104" name="矩形"/>
          <p:cNvSpPr>
            <a:spLocks/>
          </p:cNvSpPr>
          <p:nvPr/>
        </p:nvSpPr>
        <p:spPr>
          <a:xfrm>
            <a:off x="6126479" y="938432"/>
            <a:ext cx="2468879" cy="654147"/>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200" b="0" i="0" u="none" strike="noStrike" kern="1200" cap="none" spc="0" baseline="0">
                <a:solidFill>
                  <a:schemeClr val="tx1"/>
                </a:solidFill>
                <a:latin typeface="Calibri" charset="0"/>
                <a:ea typeface="等线" charset="0"/>
                <a:cs typeface="Calibri" charset="0"/>
              </a:rPr>
              <a:t>In both overall and individual terms, the five layers of defense had their own inherent weaknesses.</a:t>
            </a:r>
            <a:endParaRPr lang="zh-CN" altLang="en-US" sz="1200" b="0" i="0" u="none" strike="noStrike" kern="1200" cap="none" spc="0" baseline="0">
              <a:solidFill>
                <a:schemeClr val="tx1"/>
              </a:solidFill>
              <a:latin typeface="Calibri" charset="0"/>
              <a:ea typeface="等线" charset="0"/>
              <a:cs typeface="Calibri" charset="0"/>
            </a:endParaRPr>
          </a:p>
        </p:txBody>
      </p:sp>
      <p:sp>
        <p:nvSpPr>
          <p:cNvPr id="105" name="圆角矩形"/>
          <p:cNvSpPr>
            <a:spLocks/>
          </p:cNvSpPr>
          <p:nvPr/>
        </p:nvSpPr>
        <p:spPr>
          <a:xfrm>
            <a:off x="5577840" y="1652977"/>
            <a:ext cx="3307080" cy="878644"/>
          </a:xfrm>
          <a:prstGeom prst="roundRect">
            <a:avLst>
              <a:gd name="adj" fmla="val 10435"/>
            </a:avLst>
          </a:prstGeom>
          <a:solidFill>
            <a:schemeClr val="bg2"/>
          </a:solidFill>
          <a:ln w="12700" cap="flat" cmpd="sng">
            <a:noFill/>
            <a:prstDash val="solid"/>
            <a:miter/>
          </a:ln>
        </p:spPr>
      </p:sp>
      <p:sp>
        <p:nvSpPr>
          <p:cNvPr id="106" name="椭圆"/>
          <p:cNvSpPr>
            <a:spLocks/>
          </p:cNvSpPr>
          <p:nvPr/>
        </p:nvSpPr>
        <p:spPr>
          <a:xfrm>
            <a:off x="5715000" y="2041597"/>
            <a:ext cx="274319" cy="229212"/>
          </a:xfrm>
          <a:prstGeom prst="ellipse">
            <a:avLst/>
          </a:prstGeom>
          <a:solidFill>
            <a:schemeClr val="accent2"/>
          </a:solidFill>
          <a:ln w="12700" cap="flat" cmpd="sng">
            <a:noFill/>
            <a:prstDash val="solid"/>
            <a:miter/>
          </a:ln>
        </p:spPr>
      </p:sp>
      <p:sp>
        <p:nvSpPr>
          <p:cNvPr id="107" name="矩形"/>
          <p:cNvSpPr>
            <a:spLocks/>
          </p:cNvSpPr>
          <p:nvPr/>
        </p:nvSpPr>
        <p:spPr>
          <a:xfrm>
            <a:off x="6126479" y="1652977"/>
            <a:ext cx="2758440" cy="878644"/>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200" b="0" i="0" u="none" strike="noStrike" kern="1200" cap="none" spc="0" baseline="0">
                <a:solidFill>
                  <a:schemeClr val="tx1"/>
                </a:solidFill>
                <a:latin typeface="Calibri" charset="0"/>
                <a:ea typeface="等线" charset="0"/>
                <a:cs typeface="Calibri" charset="0"/>
              </a:rPr>
              <a:t>Missed opportunity, unheard clinicians, and defensive leadership joined hands, and passed through all the barriers (Shabani et al., 2024).</a:t>
            </a:r>
            <a:endParaRPr lang="zh-CN" altLang="en-US" sz="1200" b="0" i="0" u="none" strike="noStrike" kern="1200" cap="none" spc="0" baseline="0">
              <a:solidFill>
                <a:schemeClr val="tx1"/>
              </a:solidFill>
              <a:latin typeface="Calibri" charset="0"/>
              <a:ea typeface="等线" charset="0"/>
              <a:cs typeface="Calibri" charset="0"/>
            </a:endParaRPr>
          </a:p>
        </p:txBody>
      </p:sp>
      <p:sp>
        <p:nvSpPr>
          <p:cNvPr id="108" name="圆角矩形"/>
          <p:cNvSpPr>
            <a:spLocks/>
          </p:cNvSpPr>
          <p:nvPr/>
        </p:nvSpPr>
        <p:spPr>
          <a:xfrm>
            <a:off x="5577840" y="2597565"/>
            <a:ext cx="3307080" cy="649676"/>
          </a:xfrm>
          <a:prstGeom prst="roundRect">
            <a:avLst>
              <a:gd name="adj" fmla="val 10435"/>
            </a:avLst>
          </a:prstGeom>
          <a:solidFill>
            <a:schemeClr val="bg2"/>
          </a:solidFill>
          <a:ln w="12700" cap="flat" cmpd="sng">
            <a:noFill/>
            <a:prstDash val="solid"/>
            <a:miter/>
          </a:ln>
        </p:spPr>
      </p:sp>
      <p:sp>
        <p:nvSpPr>
          <p:cNvPr id="109" name="椭圆"/>
          <p:cNvSpPr>
            <a:spLocks/>
          </p:cNvSpPr>
          <p:nvPr/>
        </p:nvSpPr>
        <p:spPr>
          <a:xfrm>
            <a:off x="5715000" y="2986185"/>
            <a:ext cx="274319" cy="229211"/>
          </a:xfrm>
          <a:prstGeom prst="ellipse">
            <a:avLst/>
          </a:prstGeom>
          <a:solidFill>
            <a:schemeClr val="accent2"/>
          </a:solidFill>
          <a:ln w="12700" cap="flat" cmpd="sng">
            <a:noFill/>
            <a:prstDash val="solid"/>
            <a:miter/>
          </a:ln>
        </p:spPr>
      </p:sp>
      <p:sp>
        <p:nvSpPr>
          <p:cNvPr id="110" name="矩形"/>
          <p:cNvSpPr>
            <a:spLocks/>
          </p:cNvSpPr>
          <p:nvPr/>
        </p:nvSpPr>
        <p:spPr>
          <a:xfrm>
            <a:off x="6126479" y="2597565"/>
            <a:ext cx="2468879" cy="649676"/>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200" b="0" i="0" u="none" strike="noStrike" kern="1200" cap="none" spc="0" baseline="0">
                <a:solidFill>
                  <a:schemeClr val="tx1"/>
                </a:solidFill>
                <a:latin typeface="Calibri" charset="0"/>
                <a:ea typeface="等线" charset="0"/>
                <a:cs typeface="Calibri" charset="0"/>
              </a:rPr>
              <a:t>Surveillance, speaking-up, accountability and independent review of the strengths reduce the risk to vulnerable newborns.</a:t>
            </a:r>
            <a:endParaRPr lang="zh-CN" altLang="en-US" sz="1200" b="0" i="0" u="none" strike="noStrike" kern="1200" cap="none" spc="0" baseline="0">
              <a:solidFill>
                <a:schemeClr val="tx1"/>
              </a:solidFill>
              <a:latin typeface="Calibri" charset="0"/>
              <a:ea typeface="等线" charset="0"/>
              <a:cs typeface="Calibri" charset="0"/>
            </a:endParaRPr>
          </a:p>
        </p:txBody>
      </p:sp>
      <p:sp>
        <p:nvSpPr>
          <p:cNvPr id="111"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6</a:t>
            </a:fld>
            <a:endParaRPr lang="zh-CN" altLang="en-US" sz="1000" b="0" i="0" u="none" strike="noStrike" kern="1200" cap="none" spc="0" baseline="0">
              <a:solidFill>
                <a:srgbClr val="7A7A7A"/>
              </a:solidFill>
              <a:latin typeface="Calibri" charset="0"/>
              <a:ea typeface="等线" charset="0"/>
              <a:cs typeface="Calibri" charset="0"/>
            </a:endParaRPr>
          </a:p>
        </p:txBody>
      </p:sp>
      <p:pic>
        <p:nvPicPr>
          <p:cNvPr id="112" name="图片"/>
          <p:cNvPicPr>
            <a:picLocks/>
          </p:cNvPicPr>
          <p:nvPr/>
        </p:nvPicPr>
        <p:blipFill>
          <a:blip r:embed="rId3" cstate="print"/>
          <a:stretch>
            <a:fillRect/>
          </a:stretch>
        </p:blipFill>
        <p:spPr>
          <a:xfrm>
            <a:off x="208670" y="1592579"/>
            <a:ext cx="4600135" cy="2134186"/>
          </a:xfrm>
          <a:prstGeom prst="rect">
            <a:avLst/>
          </a:prstGeom>
          <a:noFill/>
          <a:ln w="12700" cap="flat" cmpd="sng">
            <a:noFill/>
            <a:prstDash val="solid"/>
            <a:miter/>
          </a:ln>
        </p:spPr>
      </p:pic>
      <p:sp>
        <p:nvSpPr>
          <p:cNvPr id="113" name="圆角矩形"/>
          <p:cNvSpPr>
            <a:spLocks/>
          </p:cNvSpPr>
          <p:nvPr/>
        </p:nvSpPr>
        <p:spPr>
          <a:xfrm>
            <a:off x="5638800" y="3434666"/>
            <a:ext cx="3280756" cy="878644"/>
          </a:xfrm>
          <a:prstGeom prst="roundRect">
            <a:avLst>
              <a:gd name="adj" fmla="val 10435"/>
            </a:avLst>
          </a:prstGeom>
          <a:solidFill>
            <a:schemeClr val="bg2"/>
          </a:solidFill>
          <a:ln w="12700" cap="flat" cmpd="sng">
            <a:noFill/>
            <a:prstDash val="solid"/>
            <a:miter/>
          </a:ln>
        </p:spPr>
      </p:sp>
      <p:sp>
        <p:nvSpPr>
          <p:cNvPr id="114" name="椭圆"/>
          <p:cNvSpPr>
            <a:spLocks/>
          </p:cNvSpPr>
          <p:nvPr/>
        </p:nvSpPr>
        <p:spPr>
          <a:xfrm>
            <a:off x="5775960" y="3823287"/>
            <a:ext cx="274319" cy="229211"/>
          </a:xfrm>
          <a:prstGeom prst="ellipse">
            <a:avLst/>
          </a:prstGeom>
          <a:solidFill>
            <a:schemeClr val="accent2"/>
          </a:solidFill>
          <a:ln w="12700" cap="flat" cmpd="sng">
            <a:noFill/>
            <a:prstDash val="solid"/>
            <a:miter/>
          </a:ln>
        </p:spPr>
      </p:sp>
      <p:sp>
        <p:nvSpPr>
          <p:cNvPr id="115" name="矩形"/>
          <p:cNvSpPr>
            <a:spLocks/>
          </p:cNvSpPr>
          <p:nvPr/>
        </p:nvSpPr>
        <p:spPr>
          <a:xfrm>
            <a:off x="6187440" y="3434666"/>
            <a:ext cx="2468880" cy="878644"/>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200" b="0" i="0" u="none" strike="noStrike" kern="1200" cap="none" spc="0" baseline="0">
                <a:solidFill>
                  <a:schemeClr val="tx1"/>
                </a:solidFill>
                <a:latin typeface="Calibri" charset="0"/>
                <a:ea typeface="等线" charset="0"/>
                <a:cs typeface="Calibri" charset="0"/>
              </a:rPr>
              <a:t>Improve clinical monitoring to detect unexpected neonatal deaths and collapses as early as possible, and be able to investigate and intervene.</a:t>
            </a:r>
            <a:endParaRPr lang="zh-CN" altLang="en-US" sz="1200" b="0" i="0" u="none" strike="noStrike" kern="1200" cap="none" spc="0" baseline="0">
              <a:solidFill>
                <a:schemeClr val="tx1"/>
              </a:solidFill>
              <a:latin typeface="Calibri" charset="0"/>
              <a:ea typeface="等线" charset="0"/>
              <a:cs typeface="Calibri" charset="0"/>
            </a:endParaRPr>
          </a:p>
        </p:txBody>
      </p:sp>
      <p:sp>
        <p:nvSpPr>
          <p:cNvPr id="116" name="圆角矩形"/>
          <p:cNvSpPr>
            <a:spLocks/>
          </p:cNvSpPr>
          <p:nvPr/>
        </p:nvSpPr>
        <p:spPr>
          <a:xfrm>
            <a:off x="5577839" y="4373708"/>
            <a:ext cx="3341716" cy="678571"/>
          </a:xfrm>
          <a:prstGeom prst="roundRect">
            <a:avLst>
              <a:gd name="adj" fmla="val 10435"/>
            </a:avLst>
          </a:prstGeom>
          <a:solidFill>
            <a:schemeClr val="bg2"/>
          </a:solidFill>
          <a:ln w="12700" cap="flat" cmpd="sng">
            <a:noFill/>
            <a:prstDash val="solid"/>
            <a:miter/>
          </a:ln>
        </p:spPr>
      </p:sp>
      <p:sp>
        <p:nvSpPr>
          <p:cNvPr id="117" name="椭圆"/>
          <p:cNvSpPr>
            <a:spLocks/>
          </p:cNvSpPr>
          <p:nvPr/>
        </p:nvSpPr>
        <p:spPr>
          <a:xfrm>
            <a:off x="5786120" y="4527667"/>
            <a:ext cx="273559" cy="192775"/>
          </a:xfrm>
          <a:prstGeom prst="ellipse">
            <a:avLst/>
          </a:prstGeom>
          <a:solidFill>
            <a:schemeClr val="accent2"/>
          </a:solidFill>
          <a:ln w="12700" cap="flat" cmpd="sng">
            <a:noFill/>
            <a:prstDash val="solid"/>
            <a:miter/>
          </a:ln>
        </p:spPr>
      </p:sp>
      <p:sp>
        <p:nvSpPr>
          <p:cNvPr id="118" name="矩形"/>
          <p:cNvSpPr>
            <a:spLocks/>
          </p:cNvSpPr>
          <p:nvPr/>
        </p:nvSpPr>
        <p:spPr>
          <a:xfrm>
            <a:off x="6197600" y="4331822"/>
            <a:ext cx="2687320" cy="73896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200" b="0" i="0" u="none" strike="noStrike" kern="1200" cap="none" spc="0" baseline="0">
                <a:solidFill>
                  <a:schemeClr val="tx1"/>
                </a:solidFill>
                <a:latin typeface="Calibri" charset="0"/>
                <a:ea typeface="等线" charset="0"/>
                <a:cs typeface="Calibri" charset="0"/>
              </a:rPr>
              <a:t>Set up awareness of independent reviews, accountability, and a set escalation pathway so staff concerns can be acted upon appropriately.</a:t>
            </a:r>
            <a:endParaRPr lang="zh-CN" altLang="en-US" sz="1200" b="0" i="0" u="none" strike="noStrike" kern="1200" cap="none" spc="0" baseline="0">
              <a:solidFill>
                <a:schemeClr val="tx1"/>
              </a:solidFill>
              <a:latin typeface="Calibri" charset="0"/>
              <a:ea typeface="等线" charset="0"/>
              <a:cs typeface="Calibri" charset="0"/>
            </a:endParaRPr>
          </a:p>
        </p:txBody>
      </p:sp>
    </p:spTree>
    <p:extLst>
      <p:ext uri="{BB962C8B-B14F-4D97-AF65-F5344CB8AC3E}">
        <p14:creationId xmlns:p14="http://schemas.microsoft.com/office/powerpoint/2010/main" val="526684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4" name="椭圆"/>
          <p:cNvSpPr>
            <a:spLocks/>
          </p:cNvSpPr>
          <p:nvPr/>
        </p:nvSpPr>
        <p:spPr>
          <a:xfrm>
            <a:off x="7863840" y="-822960"/>
            <a:ext cx="2011679" cy="2011679"/>
          </a:xfrm>
          <a:prstGeom prst="ellipse">
            <a:avLst/>
          </a:prstGeom>
          <a:solidFill>
            <a:schemeClr val="accent1"/>
          </a:solidFill>
          <a:ln w="12700" cap="flat" cmpd="sng">
            <a:noFill/>
            <a:prstDash val="solid"/>
            <a:miter/>
          </a:ln>
        </p:spPr>
      </p:sp>
      <p:sp>
        <p:nvSpPr>
          <p:cNvPr id="125" name="椭圆"/>
          <p:cNvSpPr>
            <a:spLocks/>
          </p:cNvSpPr>
          <p:nvPr/>
        </p:nvSpPr>
        <p:spPr>
          <a:xfrm>
            <a:off x="7635240" y="868680"/>
            <a:ext cx="457200" cy="457200"/>
          </a:xfrm>
          <a:prstGeom prst="ellipse">
            <a:avLst/>
          </a:prstGeom>
          <a:solidFill>
            <a:schemeClr val="accent6"/>
          </a:solidFill>
          <a:ln w="12700" cap="flat" cmpd="sng">
            <a:noFill/>
            <a:prstDash val="solid"/>
            <a:miter/>
          </a:ln>
        </p:spPr>
      </p:sp>
      <p:sp>
        <p:nvSpPr>
          <p:cNvPr id="126"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6"/>
                </a:solidFill>
                <a:latin typeface="Cambria" charset="0"/>
                <a:ea typeface="等线 Light" charset="0"/>
                <a:cs typeface="Lucida Sans"/>
              </a:rPr>
              <a:t>Donabedian Model: Structure, process and outcomes</a:t>
            </a:r>
            <a:endParaRPr lang="zh-CN" altLang="en-US" sz="2800" b="1" i="0" u="none" strike="noStrike" kern="1200" cap="none" spc="0" baseline="0">
              <a:solidFill>
                <a:schemeClr val="accent6"/>
              </a:solidFill>
              <a:latin typeface="Cambria" charset="0"/>
              <a:ea typeface="等线 Light" charset="0"/>
              <a:cs typeface="Lucida Sans"/>
            </a:endParaRPr>
          </a:p>
        </p:txBody>
      </p:sp>
      <p:sp>
        <p:nvSpPr>
          <p:cNvPr id="127" name="圆角矩形"/>
          <p:cNvSpPr>
            <a:spLocks/>
          </p:cNvSpPr>
          <p:nvPr/>
        </p:nvSpPr>
        <p:spPr>
          <a:xfrm>
            <a:off x="457200" y="1417320"/>
            <a:ext cx="2560320" cy="3063240"/>
          </a:xfrm>
          <a:prstGeom prst="roundRect">
            <a:avLst>
              <a:gd name="adj" fmla="val 4287"/>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128" name="椭圆"/>
          <p:cNvSpPr>
            <a:spLocks/>
          </p:cNvSpPr>
          <p:nvPr/>
        </p:nvSpPr>
        <p:spPr>
          <a:xfrm>
            <a:off x="731520" y="1645920"/>
            <a:ext cx="777239" cy="777240"/>
          </a:xfrm>
          <a:prstGeom prst="ellipse">
            <a:avLst/>
          </a:prstGeom>
          <a:solidFill>
            <a:schemeClr val="accent1"/>
          </a:solidFill>
          <a:ln w="12700" cap="flat" cmpd="sng">
            <a:noFill/>
            <a:prstDash val="solid"/>
            <a:miter/>
          </a:ln>
        </p:spPr>
      </p:sp>
      <p:pic>
        <p:nvPicPr>
          <p:cNvPr id="129" name="图片" descr="Donabedian icon 1"/>
          <p:cNvPicPr>
            <a:picLocks noChangeAspect="1"/>
          </p:cNvPicPr>
          <p:nvPr/>
        </p:nvPicPr>
        <p:blipFill>
          <a:blip r:embed="rId3" cstate="print"/>
          <a:stretch>
            <a:fillRect/>
          </a:stretch>
        </p:blipFill>
        <p:spPr>
          <a:xfrm>
            <a:off x="925829" y="1840229"/>
            <a:ext cx="388620" cy="388619"/>
          </a:xfrm>
          <a:prstGeom prst="rect">
            <a:avLst/>
          </a:prstGeom>
          <a:noFill/>
          <a:ln w="12700" cap="flat" cmpd="sng">
            <a:noFill/>
            <a:prstDash val="solid"/>
            <a:miter/>
          </a:ln>
        </p:spPr>
      </p:pic>
      <p:sp>
        <p:nvSpPr>
          <p:cNvPr id="130" name="矩形"/>
          <p:cNvSpPr>
            <a:spLocks/>
          </p:cNvSpPr>
          <p:nvPr/>
        </p:nvSpPr>
        <p:spPr>
          <a:xfrm>
            <a:off x="731520" y="2560320"/>
            <a:ext cx="2011679" cy="3200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1" i="0" u="none" strike="noStrike" kern="0" cap="none" spc="200" baseline="0">
                <a:solidFill>
                  <a:schemeClr val="accent1"/>
                </a:solidFill>
                <a:latin typeface="Calibri" charset="0"/>
                <a:ea typeface="等线" charset="0"/>
                <a:cs typeface="Calibri" charset="0"/>
              </a:rPr>
              <a:t>STRUCTURE</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131" name="矩形"/>
          <p:cNvSpPr>
            <a:spLocks/>
          </p:cNvSpPr>
          <p:nvPr/>
        </p:nvSpPr>
        <p:spPr>
          <a:xfrm>
            <a:off x="731520" y="2926080"/>
            <a:ext cx="2057399" cy="1463039"/>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Skill: Examine the procedures and mechanisms for leadership, staffing, and welfare.</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32" name="圆角矩形"/>
          <p:cNvSpPr>
            <a:spLocks/>
          </p:cNvSpPr>
          <p:nvPr/>
        </p:nvSpPr>
        <p:spPr>
          <a:xfrm>
            <a:off x="3291840" y="1417320"/>
            <a:ext cx="2560320" cy="3063240"/>
          </a:xfrm>
          <a:prstGeom prst="roundRect">
            <a:avLst>
              <a:gd name="adj" fmla="val 4287"/>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133" name="椭圆"/>
          <p:cNvSpPr>
            <a:spLocks/>
          </p:cNvSpPr>
          <p:nvPr/>
        </p:nvSpPr>
        <p:spPr>
          <a:xfrm>
            <a:off x="3566160" y="1645920"/>
            <a:ext cx="777240" cy="777240"/>
          </a:xfrm>
          <a:prstGeom prst="ellipse">
            <a:avLst/>
          </a:prstGeom>
          <a:solidFill>
            <a:schemeClr val="accent1"/>
          </a:solidFill>
          <a:ln w="12700" cap="flat" cmpd="sng">
            <a:noFill/>
            <a:prstDash val="solid"/>
            <a:miter/>
          </a:ln>
        </p:spPr>
      </p:sp>
      <p:pic>
        <p:nvPicPr>
          <p:cNvPr id="134" name="图片" descr="Donabedian icon 2"/>
          <p:cNvPicPr>
            <a:picLocks noChangeAspect="1"/>
          </p:cNvPicPr>
          <p:nvPr/>
        </p:nvPicPr>
        <p:blipFill>
          <a:blip r:embed="rId4" cstate="print"/>
          <a:stretch>
            <a:fillRect/>
          </a:stretch>
        </p:blipFill>
        <p:spPr>
          <a:xfrm>
            <a:off x="3760470" y="1840229"/>
            <a:ext cx="388620" cy="388619"/>
          </a:xfrm>
          <a:prstGeom prst="rect">
            <a:avLst/>
          </a:prstGeom>
          <a:noFill/>
          <a:ln w="12700" cap="flat" cmpd="sng">
            <a:noFill/>
            <a:prstDash val="solid"/>
            <a:miter/>
          </a:ln>
        </p:spPr>
      </p:pic>
      <p:sp>
        <p:nvSpPr>
          <p:cNvPr id="135" name="矩形"/>
          <p:cNvSpPr>
            <a:spLocks/>
          </p:cNvSpPr>
          <p:nvPr/>
        </p:nvSpPr>
        <p:spPr>
          <a:xfrm>
            <a:off x="3566160" y="2560320"/>
            <a:ext cx="2011679" cy="3200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1" i="0" u="none" strike="noStrike" kern="0" cap="none" spc="200" baseline="0">
                <a:solidFill>
                  <a:schemeClr val="accent1"/>
                </a:solidFill>
                <a:latin typeface="Calibri" charset="0"/>
                <a:ea typeface="等线" charset="0"/>
                <a:cs typeface="Calibri" charset="0"/>
              </a:rPr>
              <a:t>PROCESS</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136" name="矩形"/>
          <p:cNvSpPr>
            <a:spLocks/>
          </p:cNvSpPr>
          <p:nvPr/>
        </p:nvSpPr>
        <p:spPr>
          <a:xfrm>
            <a:off x="3566160" y="2926080"/>
            <a:ext cx="2057400" cy="1463039"/>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Define the assessment of monitoring, reporting, and escalation procedures (McCullough </a:t>
            </a:r>
            <a:r>
              <a:rPr lang="en-US" altLang="zh-CN" sz="1400" b="0" i="1" u="none" strike="noStrike" kern="1200" cap="none" spc="0" baseline="0">
                <a:solidFill>
                  <a:schemeClr val="tx1"/>
                </a:solidFill>
                <a:latin typeface="Calibri" charset="0"/>
                <a:ea typeface="等线" charset="0"/>
                <a:cs typeface="Calibri" charset="0"/>
              </a:rPr>
              <a:t>et al.</a:t>
            </a:r>
            <a:r>
              <a:rPr lang="en-US" altLang="zh-CN" sz="1400" b="0" i="0" u="none" strike="noStrike" kern="1200" cap="none" spc="0" baseline="0">
                <a:solidFill>
                  <a:schemeClr val="tx1"/>
                </a:solidFill>
                <a:latin typeface="Calibri" charset="0"/>
                <a:ea typeface="等线" charset="0"/>
                <a:cs typeface="Calibri" charset="0"/>
              </a:rPr>
              <a:t> 2023).</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37" name="圆角矩形"/>
          <p:cNvSpPr>
            <a:spLocks/>
          </p:cNvSpPr>
          <p:nvPr/>
        </p:nvSpPr>
        <p:spPr>
          <a:xfrm>
            <a:off x="6126479" y="1417320"/>
            <a:ext cx="2560320" cy="3063240"/>
          </a:xfrm>
          <a:prstGeom prst="roundRect">
            <a:avLst>
              <a:gd name="adj" fmla="val 4287"/>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138" name="椭圆"/>
          <p:cNvSpPr>
            <a:spLocks/>
          </p:cNvSpPr>
          <p:nvPr/>
        </p:nvSpPr>
        <p:spPr>
          <a:xfrm>
            <a:off x="6400800" y="1645920"/>
            <a:ext cx="777240" cy="777240"/>
          </a:xfrm>
          <a:prstGeom prst="ellipse">
            <a:avLst/>
          </a:prstGeom>
          <a:solidFill>
            <a:schemeClr val="accent1"/>
          </a:solidFill>
          <a:ln w="12700" cap="flat" cmpd="sng">
            <a:noFill/>
            <a:prstDash val="solid"/>
            <a:miter/>
          </a:ln>
        </p:spPr>
      </p:sp>
      <p:pic>
        <p:nvPicPr>
          <p:cNvPr id="139" name="图片" descr="Donabedian icon 3"/>
          <p:cNvPicPr>
            <a:picLocks noChangeAspect="1"/>
          </p:cNvPicPr>
          <p:nvPr/>
        </p:nvPicPr>
        <p:blipFill>
          <a:blip r:embed="rId5" cstate="print"/>
          <a:stretch>
            <a:fillRect/>
          </a:stretch>
        </p:blipFill>
        <p:spPr>
          <a:xfrm>
            <a:off x="6595110" y="1840229"/>
            <a:ext cx="388619" cy="388619"/>
          </a:xfrm>
          <a:prstGeom prst="rect">
            <a:avLst/>
          </a:prstGeom>
          <a:noFill/>
          <a:ln w="12700" cap="flat" cmpd="sng">
            <a:noFill/>
            <a:prstDash val="solid"/>
            <a:miter/>
          </a:ln>
        </p:spPr>
      </p:pic>
      <p:sp>
        <p:nvSpPr>
          <p:cNvPr id="140" name="矩形"/>
          <p:cNvSpPr>
            <a:spLocks/>
          </p:cNvSpPr>
          <p:nvPr/>
        </p:nvSpPr>
        <p:spPr>
          <a:xfrm>
            <a:off x="6400800" y="2560320"/>
            <a:ext cx="2011679" cy="3200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600" b="1" i="0" u="none" strike="noStrike" kern="0" cap="none" spc="200" baseline="0">
                <a:solidFill>
                  <a:schemeClr val="accent1"/>
                </a:solidFill>
                <a:latin typeface="Calibri" charset="0"/>
                <a:ea typeface="等线" charset="0"/>
                <a:cs typeface="Calibri" charset="0"/>
              </a:rPr>
              <a:t>OUTCOMES</a:t>
            </a:r>
            <a:endParaRPr lang="zh-CN" altLang="en-US" sz="1600" b="0" i="0" u="none" strike="noStrike" kern="1200" cap="none" spc="0" baseline="0">
              <a:solidFill>
                <a:schemeClr val="tx1"/>
              </a:solidFill>
              <a:latin typeface="Calibri" charset="0"/>
              <a:ea typeface="等线" charset="0"/>
              <a:cs typeface="Calibri" charset="0"/>
            </a:endParaRPr>
          </a:p>
        </p:txBody>
      </p:sp>
      <p:sp>
        <p:nvSpPr>
          <p:cNvPr id="141" name="矩形"/>
          <p:cNvSpPr>
            <a:spLocks/>
          </p:cNvSpPr>
          <p:nvPr/>
        </p:nvSpPr>
        <p:spPr>
          <a:xfrm>
            <a:off x="6400800" y="2926080"/>
            <a:ext cx="2057400" cy="1463039"/>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Outcomes: Consideration of harm to patients, distress to families, and confidence lost in the public.</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42" name="右箭头"/>
          <p:cNvSpPr>
            <a:spLocks/>
          </p:cNvSpPr>
          <p:nvPr/>
        </p:nvSpPr>
        <p:spPr>
          <a:xfrm>
            <a:off x="3017519" y="2697480"/>
            <a:ext cx="365759" cy="320040"/>
          </a:xfrm>
          <a:prstGeom prst="rightArrow">
            <a:avLst>
              <a:gd name="adj1" fmla="val 50000"/>
              <a:gd name="adj2" fmla="val 48745"/>
            </a:avLst>
          </a:prstGeom>
          <a:solidFill>
            <a:schemeClr val="accent1"/>
          </a:solidFill>
          <a:ln w="12700" cap="flat" cmpd="sng">
            <a:noFill/>
            <a:prstDash val="solid"/>
            <a:miter/>
          </a:ln>
        </p:spPr>
      </p:sp>
      <p:sp>
        <p:nvSpPr>
          <p:cNvPr id="143" name="右箭头"/>
          <p:cNvSpPr>
            <a:spLocks/>
          </p:cNvSpPr>
          <p:nvPr/>
        </p:nvSpPr>
        <p:spPr>
          <a:xfrm>
            <a:off x="5852160" y="2697480"/>
            <a:ext cx="365759" cy="320040"/>
          </a:xfrm>
          <a:prstGeom prst="rightArrow">
            <a:avLst>
              <a:gd name="adj1" fmla="val 50000"/>
              <a:gd name="adj2" fmla="val 48745"/>
            </a:avLst>
          </a:prstGeom>
          <a:solidFill>
            <a:schemeClr val="accent1"/>
          </a:solidFill>
          <a:ln w="12700" cap="flat" cmpd="sng">
            <a:noFill/>
            <a:prstDash val="solid"/>
            <a:miter/>
          </a:ln>
        </p:spPr>
      </p:sp>
      <p:sp>
        <p:nvSpPr>
          <p:cNvPr id="144"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6B0710"/>
                </a:solidFill>
                <a:latin typeface="Calibri" charset="0"/>
                <a:ea typeface="等线" charset="0"/>
                <a:cs typeface="Calibri" charset="0"/>
              </a:rPr>
              <a:t>7</a:t>
            </a:fld>
            <a:endParaRPr lang="zh-CN" altLang="en-US" sz="1000" b="0" i="0" u="none" strike="noStrike" kern="1200" cap="none" spc="0" baseline="0">
              <a:solidFill>
                <a:srgbClr val="6B0710"/>
              </a:solidFill>
              <a:latin typeface="Calibri" charset="0"/>
              <a:ea typeface="等线" charset="0"/>
              <a:cs typeface="Calibri" charset="0"/>
            </a:endParaRPr>
          </a:p>
        </p:txBody>
      </p:sp>
    </p:spTree>
    <p:extLst>
      <p:ext uri="{BB962C8B-B14F-4D97-AF65-F5344CB8AC3E}">
        <p14:creationId xmlns:p14="http://schemas.microsoft.com/office/powerpoint/2010/main" val="815739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148"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149" name="椭圆"/>
          <p:cNvSpPr>
            <a:spLocks/>
          </p:cNvSpPr>
          <p:nvPr/>
        </p:nvSpPr>
        <p:spPr>
          <a:xfrm>
            <a:off x="7635240" y="868680"/>
            <a:ext cx="457200" cy="457200"/>
          </a:xfrm>
          <a:prstGeom prst="ellipse">
            <a:avLst/>
          </a:prstGeom>
          <a:solidFill>
            <a:schemeClr val="accent5"/>
          </a:solidFill>
          <a:ln w="12700" cap="flat" cmpd="sng">
            <a:noFill/>
            <a:prstDash val="solid"/>
            <a:miter/>
          </a:ln>
        </p:spPr>
      </p:sp>
      <p:sp>
        <p:nvSpPr>
          <p:cNvPr id="150"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bg1"/>
                </a:solidFill>
                <a:latin typeface="Cambria" charset="0"/>
                <a:ea typeface="等线 Light" charset="0"/>
                <a:cs typeface="Lucida Sans"/>
              </a:rPr>
              <a:t>Policy, regulation and governance issues</a:t>
            </a:r>
            <a:endParaRPr lang="zh-CN" altLang="en-US" sz="2800" b="1" i="0" u="none" strike="noStrike" kern="1200" cap="none" spc="0" baseline="0">
              <a:solidFill>
                <a:schemeClr val="bg1"/>
              </a:solidFill>
              <a:latin typeface="Cambria" charset="0"/>
              <a:ea typeface="等线 Light" charset="0"/>
              <a:cs typeface="Lucida Sans"/>
            </a:endParaRPr>
          </a:p>
        </p:txBody>
      </p:sp>
      <p:sp>
        <p:nvSpPr>
          <p:cNvPr id="151" name="椭圆"/>
          <p:cNvSpPr>
            <a:spLocks/>
          </p:cNvSpPr>
          <p:nvPr/>
        </p:nvSpPr>
        <p:spPr>
          <a:xfrm>
            <a:off x="457200" y="1783080"/>
            <a:ext cx="1828800" cy="1828800"/>
          </a:xfrm>
          <a:prstGeom prst="ellipse">
            <a:avLst/>
          </a:prstGeom>
          <a:solidFill>
            <a:schemeClr val="accent2"/>
          </a:solidFill>
          <a:ln w="12700" cap="flat" cmpd="sng">
            <a:noFill/>
            <a:prstDash val="solid"/>
            <a:miter/>
          </a:ln>
        </p:spPr>
      </p:sp>
      <p:pic>
        <p:nvPicPr>
          <p:cNvPr id="152" name="图片" descr="Scales of justice icon"/>
          <p:cNvPicPr>
            <a:picLocks noChangeAspect="1"/>
          </p:cNvPicPr>
          <p:nvPr/>
        </p:nvPicPr>
        <p:blipFill>
          <a:blip r:embed="rId3" cstate="print"/>
          <a:stretch>
            <a:fillRect/>
          </a:stretch>
        </p:blipFill>
        <p:spPr>
          <a:xfrm>
            <a:off x="914400" y="2240280"/>
            <a:ext cx="914400" cy="914400"/>
          </a:xfrm>
          <a:prstGeom prst="rect">
            <a:avLst/>
          </a:prstGeom>
          <a:noFill/>
          <a:ln w="12700" cap="flat" cmpd="sng">
            <a:noFill/>
            <a:prstDash val="solid"/>
            <a:miter/>
          </a:ln>
        </p:spPr>
      </p:pic>
      <p:sp>
        <p:nvSpPr>
          <p:cNvPr id="153" name="圆角矩形"/>
          <p:cNvSpPr>
            <a:spLocks/>
          </p:cNvSpPr>
          <p:nvPr/>
        </p:nvSpPr>
        <p:spPr>
          <a:xfrm>
            <a:off x="2743200" y="1371600"/>
            <a:ext cx="5943599" cy="914400"/>
          </a:xfrm>
          <a:prstGeom prst="roundRect">
            <a:avLst>
              <a:gd name="adj" fmla="val 12000"/>
            </a:avLst>
          </a:prstGeom>
          <a:solidFill>
            <a:schemeClr val="bg1"/>
          </a:solidFill>
          <a:ln w="12700" cap="flat" cmpd="sng">
            <a:noFill/>
            <a:prstDash val="solid"/>
            <a:miter/>
          </a:ln>
          <a:effectLst>
            <a:outerShdw blurRad="101600" dist="25400" dir="5400000" algn="bl" rotWithShape="0">
              <a:srgbClr val="000000">
                <a:alpha val="17647"/>
              </a:srgbClr>
            </a:outerShdw>
          </a:effectLst>
        </p:spPr>
      </p:sp>
      <p:pic>
        <p:nvPicPr>
          <p:cNvPr id="154" name="图片" descr="Check mark"/>
          <p:cNvPicPr>
            <a:picLocks noChangeAspect="1"/>
          </p:cNvPicPr>
          <p:nvPr/>
        </p:nvPicPr>
        <p:blipFill>
          <a:blip r:embed="rId4" cstate="print"/>
          <a:stretch>
            <a:fillRect/>
          </a:stretch>
        </p:blipFill>
        <p:spPr>
          <a:xfrm>
            <a:off x="2971799" y="1645920"/>
            <a:ext cx="365759" cy="365760"/>
          </a:xfrm>
          <a:prstGeom prst="rect">
            <a:avLst/>
          </a:prstGeom>
          <a:noFill/>
          <a:ln w="12700" cap="flat" cmpd="sng">
            <a:noFill/>
            <a:prstDash val="solid"/>
            <a:miter/>
          </a:ln>
        </p:spPr>
      </p:pic>
      <p:sp>
        <p:nvSpPr>
          <p:cNvPr id="155" name="矩形"/>
          <p:cNvSpPr>
            <a:spLocks/>
          </p:cNvSpPr>
          <p:nvPr/>
        </p:nvSpPr>
        <p:spPr>
          <a:xfrm>
            <a:off x="3566160" y="1371600"/>
            <a:ext cx="4937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Good accountability and risk management are vital to good clinical governance (Jalilvand </a:t>
            </a:r>
            <a:r>
              <a:rPr lang="en-US" altLang="zh-CN" sz="1500" b="0" i="1" u="none" strike="noStrike" kern="1200" cap="none" spc="0" baseline="0">
                <a:solidFill>
                  <a:schemeClr val="tx1"/>
                </a:solidFill>
                <a:latin typeface="Calibri" charset="0"/>
                <a:ea typeface="等线" charset="0"/>
                <a:cs typeface="Calibri" charset="0"/>
              </a:rPr>
              <a:t>et al.</a:t>
            </a:r>
            <a:r>
              <a:rPr lang="en-US" altLang="zh-CN" sz="1500" b="0" i="0" u="none" strike="noStrike" kern="1200" cap="none" spc="0" baseline="0">
                <a:solidFill>
                  <a:schemeClr val="tx1"/>
                </a:solidFill>
                <a:latin typeface="Calibri" charset="0"/>
                <a:ea typeface="等线" charset="0"/>
                <a:cs typeface="Calibri" charset="0"/>
              </a:rPr>
              <a:t> 2024).</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156" name="圆角矩形"/>
          <p:cNvSpPr>
            <a:spLocks/>
          </p:cNvSpPr>
          <p:nvPr/>
        </p:nvSpPr>
        <p:spPr>
          <a:xfrm>
            <a:off x="2743200" y="2468880"/>
            <a:ext cx="5943599" cy="914400"/>
          </a:xfrm>
          <a:prstGeom prst="roundRect">
            <a:avLst>
              <a:gd name="adj" fmla="val 12000"/>
            </a:avLst>
          </a:prstGeom>
          <a:solidFill>
            <a:schemeClr val="bg1"/>
          </a:solidFill>
          <a:ln w="12700" cap="flat" cmpd="sng">
            <a:noFill/>
            <a:prstDash val="solid"/>
            <a:miter/>
          </a:ln>
          <a:effectLst>
            <a:outerShdw blurRad="101600" dist="25400" dir="5400000" algn="bl" rotWithShape="0">
              <a:srgbClr val="000000">
                <a:alpha val="17647"/>
              </a:srgbClr>
            </a:outerShdw>
          </a:effectLst>
        </p:spPr>
      </p:sp>
      <p:pic>
        <p:nvPicPr>
          <p:cNvPr id="157" name="图片" descr="Check mark"/>
          <p:cNvPicPr>
            <a:picLocks noChangeAspect="1"/>
          </p:cNvPicPr>
          <p:nvPr/>
        </p:nvPicPr>
        <p:blipFill>
          <a:blip r:embed="rId4" cstate="print"/>
          <a:stretch>
            <a:fillRect/>
          </a:stretch>
        </p:blipFill>
        <p:spPr>
          <a:xfrm>
            <a:off x="2971799" y="2743200"/>
            <a:ext cx="365759" cy="365759"/>
          </a:xfrm>
          <a:prstGeom prst="rect">
            <a:avLst/>
          </a:prstGeom>
          <a:noFill/>
          <a:ln w="12700" cap="flat" cmpd="sng">
            <a:noFill/>
            <a:prstDash val="solid"/>
            <a:miter/>
          </a:ln>
        </p:spPr>
      </p:pic>
      <p:sp>
        <p:nvSpPr>
          <p:cNvPr id="158" name="矩形"/>
          <p:cNvSpPr>
            <a:spLocks/>
          </p:cNvSpPr>
          <p:nvPr/>
        </p:nvSpPr>
        <p:spPr>
          <a:xfrm>
            <a:off x="3566160" y="2468880"/>
            <a:ext cx="4937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Escalation and investigation at the right time are vitally important for protection.</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159" name="圆角矩形"/>
          <p:cNvSpPr>
            <a:spLocks/>
          </p:cNvSpPr>
          <p:nvPr/>
        </p:nvSpPr>
        <p:spPr>
          <a:xfrm>
            <a:off x="2743200" y="3566160"/>
            <a:ext cx="5943599" cy="914400"/>
          </a:xfrm>
          <a:prstGeom prst="roundRect">
            <a:avLst>
              <a:gd name="adj" fmla="val 12000"/>
            </a:avLst>
          </a:prstGeom>
          <a:solidFill>
            <a:schemeClr val="bg1"/>
          </a:solidFill>
          <a:ln w="12700" cap="flat" cmpd="sng">
            <a:noFill/>
            <a:prstDash val="solid"/>
            <a:miter/>
          </a:ln>
          <a:effectLst>
            <a:outerShdw blurRad="101600" dist="25400" dir="5400000" algn="bl" rotWithShape="0">
              <a:srgbClr val="000000">
                <a:alpha val="17647"/>
              </a:srgbClr>
            </a:outerShdw>
          </a:effectLst>
        </p:spPr>
      </p:sp>
      <p:pic>
        <p:nvPicPr>
          <p:cNvPr id="160" name="图片" descr="Check mark"/>
          <p:cNvPicPr>
            <a:picLocks noChangeAspect="1"/>
          </p:cNvPicPr>
          <p:nvPr/>
        </p:nvPicPr>
        <p:blipFill>
          <a:blip r:embed="rId4" cstate="print"/>
          <a:stretch>
            <a:fillRect/>
          </a:stretch>
        </p:blipFill>
        <p:spPr>
          <a:xfrm>
            <a:off x="2971799" y="3840480"/>
            <a:ext cx="365759" cy="365759"/>
          </a:xfrm>
          <a:prstGeom prst="rect">
            <a:avLst/>
          </a:prstGeom>
          <a:noFill/>
          <a:ln w="12700" cap="flat" cmpd="sng">
            <a:noFill/>
            <a:prstDash val="solid"/>
            <a:miter/>
          </a:ln>
        </p:spPr>
      </p:pic>
      <p:sp>
        <p:nvSpPr>
          <p:cNvPr id="161" name="矩形"/>
          <p:cNvSpPr>
            <a:spLocks/>
          </p:cNvSpPr>
          <p:nvPr/>
        </p:nvSpPr>
        <p:spPr>
          <a:xfrm>
            <a:off x="3566160" y="3566160"/>
            <a:ext cx="4937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tx1"/>
                </a:solidFill>
                <a:latin typeface="Calibri" charset="0"/>
                <a:ea typeface="等线" charset="0"/>
                <a:cs typeface="Calibri" charset="0"/>
              </a:rPr>
              <a:t>Everyone's concerns about staff should be addressed appropriately with speaking-up policies.</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162"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FFE27A"/>
                </a:solidFill>
                <a:latin typeface="Calibri" charset="0"/>
                <a:ea typeface="等线" charset="0"/>
                <a:cs typeface="Calibri" charset="0"/>
              </a:rPr>
              <a:t>8</a:t>
            </a:fld>
            <a:endParaRPr lang="zh-CN" altLang="en-US" sz="1000" b="0" i="0" u="none" strike="noStrike" kern="1200" cap="none" spc="0" baseline="0">
              <a:solidFill>
                <a:srgbClr val="FFE27A"/>
              </a:solidFill>
              <a:latin typeface="Calibri" charset="0"/>
              <a:ea typeface="等线" charset="0"/>
              <a:cs typeface="Calibri" charset="0"/>
            </a:endParaRPr>
          </a:p>
        </p:txBody>
      </p:sp>
    </p:spTree>
    <p:extLst>
      <p:ext uri="{BB962C8B-B14F-4D97-AF65-F5344CB8AC3E}">
        <p14:creationId xmlns:p14="http://schemas.microsoft.com/office/powerpoint/2010/main" val="1942209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6"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167"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168"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Impact on quality, efficiency and equity</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169" name="圆角矩形"/>
          <p:cNvSpPr>
            <a:spLocks/>
          </p:cNvSpPr>
          <p:nvPr/>
        </p:nvSpPr>
        <p:spPr>
          <a:xfrm>
            <a:off x="457200" y="1417320"/>
            <a:ext cx="2103119" cy="914400"/>
          </a:xfrm>
          <a:prstGeom prst="roundRect">
            <a:avLst>
              <a:gd name="adj" fmla="val 12000"/>
            </a:avLst>
          </a:prstGeom>
          <a:solidFill>
            <a:schemeClr val="accent1"/>
          </a:solidFill>
          <a:ln w="12700" cap="flat" cmpd="sng">
            <a:noFill/>
            <a:prstDash val="solid"/>
            <a:miter/>
          </a:ln>
        </p:spPr>
      </p:sp>
      <p:sp>
        <p:nvSpPr>
          <p:cNvPr id="170" name="矩形"/>
          <p:cNvSpPr>
            <a:spLocks/>
          </p:cNvSpPr>
          <p:nvPr/>
        </p:nvSpPr>
        <p:spPr>
          <a:xfrm>
            <a:off x="457200" y="1417320"/>
            <a:ext cx="2103119"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0" cap="none" spc="200" baseline="0">
                <a:solidFill>
                  <a:schemeClr val="bg1"/>
                </a:solidFill>
                <a:latin typeface="Calibri" charset="0"/>
                <a:ea typeface="等线" charset="0"/>
                <a:cs typeface="Calibri" charset="0"/>
              </a:rPr>
              <a:t>QUALITY</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171" name="圆角矩形"/>
          <p:cNvSpPr>
            <a:spLocks/>
          </p:cNvSpPr>
          <p:nvPr/>
        </p:nvSpPr>
        <p:spPr>
          <a:xfrm>
            <a:off x="2743200" y="1417320"/>
            <a:ext cx="5943599" cy="914400"/>
          </a:xfrm>
          <a:prstGeom prst="roundRect">
            <a:avLst>
              <a:gd name="adj" fmla="val 12000"/>
            </a:avLst>
          </a:prstGeom>
          <a:solidFill>
            <a:schemeClr val="bg2"/>
          </a:solidFill>
          <a:ln w="12700" cap="flat" cmpd="sng">
            <a:noFill/>
            <a:prstDash val="solid"/>
            <a:miter/>
          </a:ln>
        </p:spPr>
      </p:sp>
      <p:sp>
        <p:nvSpPr>
          <p:cNvPr id="172" name="矩形"/>
          <p:cNvSpPr>
            <a:spLocks/>
          </p:cNvSpPr>
          <p:nvPr/>
        </p:nvSpPr>
        <p:spPr>
          <a:xfrm>
            <a:off x="2971799" y="1417320"/>
            <a:ext cx="548640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Quality: Patient safety and reliability of care were seriously challenged.</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73" name="圆角矩形"/>
          <p:cNvSpPr>
            <a:spLocks/>
          </p:cNvSpPr>
          <p:nvPr/>
        </p:nvSpPr>
        <p:spPr>
          <a:xfrm>
            <a:off x="457200" y="2514600"/>
            <a:ext cx="2103119" cy="914400"/>
          </a:xfrm>
          <a:prstGeom prst="roundRect">
            <a:avLst>
              <a:gd name="adj" fmla="val 12000"/>
            </a:avLst>
          </a:prstGeom>
          <a:solidFill>
            <a:schemeClr val="accent1"/>
          </a:solidFill>
          <a:ln w="12700" cap="flat" cmpd="sng">
            <a:noFill/>
            <a:prstDash val="solid"/>
            <a:miter/>
          </a:ln>
        </p:spPr>
      </p:sp>
      <p:sp>
        <p:nvSpPr>
          <p:cNvPr id="174" name="矩形"/>
          <p:cNvSpPr>
            <a:spLocks/>
          </p:cNvSpPr>
          <p:nvPr/>
        </p:nvSpPr>
        <p:spPr>
          <a:xfrm>
            <a:off x="457200" y="2514600"/>
            <a:ext cx="2103119"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0" cap="none" spc="200" baseline="0">
                <a:solidFill>
                  <a:schemeClr val="bg1"/>
                </a:solidFill>
                <a:latin typeface="Calibri" charset="0"/>
                <a:ea typeface="等线" charset="0"/>
                <a:cs typeface="Calibri" charset="0"/>
              </a:rPr>
              <a:t>EFFICIENCY</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175" name="圆角矩形"/>
          <p:cNvSpPr>
            <a:spLocks/>
          </p:cNvSpPr>
          <p:nvPr/>
        </p:nvSpPr>
        <p:spPr>
          <a:xfrm>
            <a:off x="2743200" y="2514600"/>
            <a:ext cx="5943599" cy="914400"/>
          </a:xfrm>
          <a:prstGeom prst="roundRect">
            <a:avLst>
              <a:gd name="adj" fmla="val 12000"/>
            </a:avLst>
          </a:prstGeom>
          <a:solidFill>
            <a:schemeClr val="bg2"/>
          </a:solidFill>
          <a:ln w="12700" cap="flat" cmpd="sng">
            <a:noFill/>
            <a:prstDash val="solid"/>
            <a:miter/>
          </a:ln>
        </p:spPr>
      </p:sp>
      <p:sp>
        <p:nvSpPr>
          <p:cNvPr id="176" name="矩形"/>
          <p:cNvSpPr>
            <a:spLocks/>
          </p:cNvSpPr>
          <p:nvPr/>
        </p:nvSpPr>
        <p:spPr>
          <a:xfrm>
            <a:off x="2971799" y="2514600"/>
            <a:ext cx="548640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Involving a lot of work and effort is necessary in investigations and reviews (large organisational elements) (Iddekinge </a:t>
            </a:r>
            <a:r>
              <a:rPr lang="en-US" altLang="zh-CN" sz="1400" b="0" i="1" u="none" strike="noStrike" kern="1200" cap="none" spc="0" baseline="0">
                <a:solidFill>
                  <a:schemeClr val="tx1"/>
                </a:solidFill>
                <a:latin typeface="Calibri" charset="0"/>
                <a:ea typeface="等线" charset="0"/>
                <a:cs typeface="Calibri" charset="0"/>
              </a:rPr>
              <a:t>et al.</a:t>
            </a:r>
            <a:r>
              <a:rPr lang="en-US" altLang="zh-CN" sz="1400" b="0" i="0" u="none" strike="noStrike" kern="1200" cap="none" spc="0" baseline="0">
                <a:solidFill>
                  <a:schemeClr val="tx1"/>
                </a:solidFill>
                <a:latin typeface="Calibri" charset="0"/>
                <a:ea typeface="等线" charset="0"/>
                <a:cs typeface="Calibri" charset="0"/>
              </a:rPr>
              <a:t> 2023).</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77" name="圆角矩形"/>
          <p:cNvSpPr>
            <a:spLocks/>
          </p:cNvSpPr>
          <p:nvPr/>
        </p:nvSpPr>
        <p:spPr>
          <a:xfrm>
            <a:off x="457200" y="3611880"/>
            <a:ext cx="2103119" cy="914400"/>
          </a:xfrm>
          <a:prstGeom prst="roundRect">
            <a:avLst>
              <a:gd name="adj" fmla="val 12000"/>
            </a:avLst>
          </a:prstGeom>
          <a:solidFill>
            <a:schemeClr val="accent1"/>
          </a:solidFill>
          <a:ln w="12700" cap="flat" cmpd="sng">
            <a:noFill/>
            <a:prstDash val="solid"/>
            <a:miter/>
          </a:ln>
        </p:spPr>
      </p:sp>
      <p:sp>
        <p:nvSpPr>
          <p:cNvPr id="178" name="矩形"/>
          <p:cNvSpPr>
            <a:spLocks/>
          </p:cNvSpPr>
          <p:nvPr/>
        </p:nvSpPr>
        <p:spPr>
          <a:xfrm>
            <a:off x="457200" y="3611880"/>
            <a:ext cx="2103119"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000" b="1" i="0" u="none" strike="noStrike" kern="0" cap="none" spc="200" baseline="0">
                <a:solidFill>
                  <a:schemeClr val="bg1"/>
                </a:solidFill>
                <a:latin typeface="Calibri" charset="0"/>
                <a:ea typeface="等线" charset="0"/>
                <a:cs typeface="Calibri" charset="0"/>
              </a:rPr>
              <a:t>EQUITY</a:t>
            </a:r>
            <a:endParaRPr lang="zh-CN" altLang="en-US" sz="2000" b="0" i="0" u="none" strike="noStrike" kern="1200" cap="none" spc="0" baseline="0">
              <a:solidFill>
                <a:schemeClr val="tx1"/>
              </a:solidFill>
              <a:latin typeface="Calibri" charset="0"/>
              <a:ea typeface="等线" charset="0"/>
              <a:cs typeface="Calibri" charset="0"/>
            </a:endParaRPr>
          </a:p>
        </p:txBody>
      </p:sp>
      <p:sp>
        <p:nvSpPr>
          <p:cNvPr id="179" name="圆角矩形"/>
          <p:cNvSpPr>
            <a:spLocks/>
          </p:cNvSpPr>
          <p:nvPr/>
        </p:nvSpPr>
        <p:spPr>
          <a:xfrm>
            <a:off x="2743200" y="3611880"/>
            <a:ext cx="5943599" cy="914400"/>
          </a:xfrm>
          <a:prstGeom prst="roundRect">
            <a:avLst>
              <a:gd name="adj" fmla="val 12000"/>
            </a:avLst>
          </a:prstGeom>
          <a:solidFill>
            <a:schemeClr val="bg2"/>
          </a:solidFill>
          <a:ln w="12700" cap="flat" cmpd="sng">
            <a:noFill/>
            <a:prstDash val="solid"/>
            <a:miter/>
          </a:ln>
        </p:spPr>
      </p:sp>
      <p:sp>
        <p:nvSpPr>
          <p:cNvPr id="180" name="矩形"/>
          <p:cNvSpPr>
            <a:spLocks/>
          </p:cNvSpPr>
          <p:nvPr/>
        </p:nvSpPr>
        <p:spPr>
          <a:xfrm>
            <a:off x="2971799" y="3611880"/>
            <a:ext cx="548640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Equity: Respectful communication, support and treatment of Families.</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81"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9</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1766823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85" name="椭圆"/>
          <p:cNvSpPr>
            <a:spLocks/>
          </p:cNvSpPr>
          <p:nvPr/>
        </p:nvSpPr>
        <p:spPr>
          <a:xfrm>
            <a:off x="7863840" y="-822960"/>
            <a:ext cx="2011679" cy="2011679"/>
          </a:xfrm>
          <a:prstGeom prst="ellipse">
            <a:avLst/>
          </a:prstGeom>
          <a:solidFill>
            <a:schemeClr val="accent1"/>
          </a:solidFill>
          <a:ln w="12700" cap="flat" cmpd="sng">
            <a:noFill/>
            <a:prstDash val="solid"/>
            <a:miter/>
          </a:ln>
        </p:spPr>
      </p:sp>
      <p:sp>
        <p:nvSpPr>
          <p:cNvPr id="186" name="椭圆"/>
          <p:cNvSpPr>
            <a:spLocks/>
          </p:cNvSpPr>
          <p:nvPr/>
        </p:nvSpPr>
        <p:spPr>
          <a:xfrm>
            <a:off x="7635240" y="868680"/>
            <a:ext cx="457200" cy="457200"/>
          </a:xfrm>
          <a:prstGeom prst="ellipse">
            <a:avLst/>
          </a:prstGeom>
          <a:solidFill>
            <a:schemeClr val="accent6"/>
          </a:solidFill>
          <a:ln w="12700" cap="flat" cmpd="sng">
            <a:noFill/>
            <a:prstDash val="solid"/>
            <a:miter/>
          </a:ln>
        </p:spPr>
      </p:sp>
      <p:sp>
        <p:nvSpPr>
          <p:cNvPr id="187"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6"/>
                </a:solidFill>
                <a:latin typeface="Cambria" charset="0"/>
                <a:ea typeface="等线 Light" charset="0"/>
                <a:cs typeface="Lucida Sans"/>
              </a:rPr>
              <a:t>Recommendations for service improvement</a:t>
            </a:r>
            <a:endParaRPr lang="zh-CN" altLang="en-US" sz="2800" b="1" i="0" u="none" strike="noStrike" kern="1200" cap="none" spc="0" baseline="0">
              <a:solidFill>
                <a:schemeClr val="accent6"/>
              </a:solidFill>
              <a:latin typeface="Cambria" charset="0"/>
              <a:ea typeface="等线 Light" charset="0"/>
              <a:cs typeface="Lucida Sans"/>
            </a:endParaRPr>
          </a:p>
        </p:txBody>
      </p:sp>
      <p:sp>
        <p:nvSpPr>
          <p:cNvPr id="188" name="圆角矩形"/>
          <p:cNvSpPr>
            <a:spLocks/>
          </p:cNvSpPr>
          <p:nvPr/>
        </p:nvSpPr>
        <p:spPr>
          <a:xfrm>
            <a:off x="457200" y="2194560"/>
            <a:ext cx="2560320" cy="2331720"/>
          </a:xfrm>
          <a:prstGeom prst="roundRect">
            <a:avLst>
              <a:gd name="adj" fmla="val 4703"/>
            </a:avLst>
          </a:prstGeom>
          <a:solidFill>
            <a:schemeClr val="bg1"/>
          </a:solidFill>
          <a:ln w="12700" cap="flat" cmpd="sng">
            <a:noFill/>
            <a:prstDash val="solid"/>
            <a:miter/>
          </a:ln>
          <a:effectLst>
            <a:outerShdw blurRad="101600" dist="25400" dir="5400000" algn="bl" rotWithShape="0">
              <a:srgbClr val="000000">
                <a:alpha val="17647"/>
              </a:srgbClr>
            </a:outerShdw>
          </a:effectLst>
        </p:spPr>
      </p:sp>
      <p:sp>
        <p:nvSpPr>
          <p:cNvPr id="189" name="椭圆"/>
          <p:cNvSpPr>
            <a:spLocks/>
          </p:cNvSpPr>
          <p:nvPr/>
        </p:nvSpPr>
        <p:spPr>
          <a:xfrm>
            <a:off x="685800" y="2377440"/>
            <a:ext cx="548640" cy="548640"/>
          </a:xfrm>
          <a:prstGeom prst="ellipse">
            <a:avLst/>
          </a:prstGeom>
          <a:solidFill>
            <a:schemeClr val="accent1"/>
          </a:solidFill>
          <a:ln w="12700" cap="flat" cmpd="sng">
            <a:noFill/>
            <a:prstDash val="solid"/>
            <a:miter/>
          </a:ln>
        </p:spPr>
      </p:sp>
      <p:sp>
        <p:nvSpPr>
          <p:cNvPr id="190" name="矩形"/>
          <p:cNvSpPr>
            <a:spLocks/>
          </p:cNvSpPr>
          <p:nvPr/>
        </p:nvSpPr>
        <p:spPr>
          <a:xfrm>
            <a:off x="685800" y="2377440"/>
            <a:ext cx="548640" cy="5486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200" b="1" i="0" u="none" strike="noStrike" kern="1200" cap="none" spc="0" baseline="0">
                <a:solidFill>
                  <a:schemeClr val="bg1"/>
                </a:solidFill>
                <a:latin typeface="Calibri" charset="0"/>
                <a:ea typeface="等线" charset="0"/>
                <a:cs typeface="Calibri" charset="0"/>
              </a:rPr>
              <a:t>1</a:t>
            </a:r>
            <a:endParaRPr lang="zh-CN" altLang="en-US" sz="2200" b="0" i="0" u="none" strike="noStrike" kern="1200" cap="none" spc="0" baseline="0">
              <a:solidFill>
                <a:schemeClr val="tx1"/>
              </a:solidFill>
              <a:latin typeface="Calibri" charset="0"/>
              <a:ea typeface="等线" charset="0"/>
              <a:cs typeface="Calibri" charset="0"/>
            </a:endParaRPr>
          </a:p>
        </p:txBody>
      </p:sp>
      <p:sp>
        <p:nvSpPr>
          <p:cNvPr id="191" name="矩形"/>
          <p:cNvSpPr>
            <a:spLocks/>
          </p:cNvSpPr>
          <p:nvPr/>
        </p:nvSpPr>
        <p:spPr>
          <a:xfrm>
            <a:off x="685800" y="3017519"/>
            <a:ext cx="2103119" cy="137160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Make sure there are clear protocols with the ability to follow up escalation pathways and independent drill-down of serious concerns.</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92" name="圆角矩形"/>
          <p:cNvSpPr>
            <a:spLocks/>
          </p:cNvSpPr>
          <p:nvPr/>
        </p:nvSpPr>
        <p:spPr>
          <a:xfrm>
            <a:off x="3291840" y="1783080"/>
            <a:ext cx="2560320" cy="2743200"/>
          </a:xfrm>
          <a:prstGeom prst="roundRect">
            <a:avLst>
              <a:gd name="adj" fmla="val 4287"/>
            </a:avLst>
          </a:prstGeom>
          <a:solidFill>
            <a:schemeClr val="accent5"/>
          </a:solidFill>
          <a:ln w="12700" cap="flat" cmpd="sng">
            <a:noFill/>
            <a:prstDash val="solid"/>
            <a:miter/>
          </a:ln>
          <a:effectLst>
            <a:outerShdw blurRad="101600" dist="25400" dir="5400000" algn="bl" rotWithShape="0">
              <a:srgbClr val="000000">
                <a:alpha val="17647"/>
              </a:srgbClr>
            </a:outerShdw>
          </a:effectLst>
        </p:spPr>
      </p:sp>
      <p:sp>
        <p:nvSpPr>
          <p:cNvPr id="193" name="椭圆"/>
          <p:cNvSpPr>
            <a:spLocks/>
          </p:cNvSpPr>
          <p:nvPr/>
        </p:nvSpPr>
        <p:spPr>
          <a:xfrm>
            <a:off x="3520440" y="1965960"/>
            <a:ext cx="548639" cy="548640"/>
          </a:xfrm>
          <a:prstGeom prst="ellipse">
            <a:avLst/>
          </a:prstGeom>
          <a:solidFill>
            <a:schemeClr val="accent1"/>
          </a:solidFill>
          <a:ln w="12700" cap="flat" cmpd="sng">
            <a:noFill/>
            <a:prstDash val="solid"/>
            <a:miter/>
          </a:ln>
        </p:spPr>
      </p:sp>
      <p:sp>
        <p:nvSpPr>
          <p:cNvPr id="194" name="矩形"/>
          <p:cNvSpPr>
            <a:spLocks/>
          </p:cNvSpPr>
          <p:nvPr/>
        </p:nvSpPr>
        <p:spPr>
          <a:xfrm>
            <a:off x="3520440" y="1965960"/>
            <a:ext cx="548639" cy="5486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200" b="1" i="0" u="none" strike="noStrike" kern="1200" cap="none" spc="0" baseline="0">
                <a:solidFill>
                  <a:schemeClr val="bg1"/>
                </a:solidFill>
                <a:latin typeface="Calibri" charset="0"/>
                <a:ea typeface="等线" charset="0"/>
                <a:cs typeface="Calibri" charset="0"/>
              </a:rPr>
              <a:t>2</a:t>
            </a:r>
            <a:endParaRPr lang="zh-CN" altLang="en-US" sz="2200" b="0" i="0" u="none" strike="noStrike" kern="1200" cap="none" spc="0" baseline="0">
              <a:solidFill>
                <a:schemeClr val="tx1"/>
              </a:solidFill>
              <a:latin typeface="Calibri" charset="0"/>
              <a:ea typeface="等线" charset="0"/>
              <a:cs typeface="Calibri" charset="0"/>
            </a:endParaRPr>
          </a:p>
        </p:txBody>
      </p:sp>
      <p:sp>
        <p:nvSpPr>
          <p:cNvPr id="195" name="矩形"/>
          <p:cNvSpPr>
            <a:spLocks/>
          </p:cNvSpPr>
          <p:nvPr/>
        </p:nvSpPr>
        <p:spPr>
          <a:xfrm>
            <a:off x="3520440" y="2606040"/>
            <a:ext cx="2103120" cy="178308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Enhance the accountability and monitoring of incidents involving neonates by leaders (Beccia </a:t>
            </a:r>
            <a:r>
              <a:rPr lang="en-US" altLang="zh-CN" sz="1400" b="0" i="1" u="none" strike="noStrike" kern="1200" cap="none" spc="0" baseline="0">
                <a:solidFill>
                  <a:schemeClr val="tx1"/>
                </a:solidFill>
                <a:latin typeface="Calibri" charset="0"/>
                <a:ea typeface="等线" charset="0"/>
                <a:cs typeface="Calibri" charset="0"/>
              </a:rPr>
              <a:t>et al.</a:t>
            </a:r>
            <a:r>
              <a:rPr lang="en-US" altLang="zh-CN" sz="1400" b="0" i="0" u="none" strike="noStrike" kern="1200" cap="none" spc="0" baseline="0">
                <a:solidFill>
                  <a:schemeClr val="tx1"/>
                </a:solidFill>
                <a:latin typeface="Calibri" charset="0"/>
                <a:ea typeface="等线" charset="0"/>
                <a:cs typeface="Calibri" charset="0"/>
              </a:rPr>
              <a:t> 2025).</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196" name="圆角矩形"/>
          <p:cNvSpPr>
            <a:spLocks/>
          </p:cNvSpPr>
          <p:nvPr/>
        </p:nvSpPr>
        <p:spPr>
          <a:xfrm>
            <a:off x="6126479" y="1371600"/>
            <a:ext cx="2560320" cy="3154680"/>
          </a:xfrm>
          <a:prstGeom prst="roundRect">
            <a:avLst>
              <a:gd name="adj" fmla="val 4287"/>
            </a:avLst>
          </a:prstGeom>
          <a:solidFill>
            <a:schemeClr val="accent1"/>
          </a:solidFill>
          <a:ln w="12700" cap="flat" cmpd="sng">
            <a:noFill/>
            <a:prstDash val="solid"/>
            <a:miter/>
          </a:ln>
          <a:effectLst>
            <a:outerShdw blurRad="101600" dist="25400" dir="5400000" algn="bl" rotWithShape="0">
              <a:srgbClr val="000000">
                <a:alpha val="17647"/>
              </a:srgbClr>
            </a:outerShdw>
          </a:effectLst>
        </p:spPr>
      </p:sp>
      <p:sp>
        <p:nvSpPr>
          <p:cNvPr id="197" name="椭圆"/>
          <p:cNvSpPr>
            <a:spLocks/>
          </p:cNvSpPr>
          <p:nvPr/>
        </p:nvSpPr>
        <p:spPr>
          <a:xfrm>
            <a:off x="6355080" y="1554480"/>
            <a:ext cx="548640" cy="548640"/>
          </a:xfrm>
          <a:prstGeom prst="ellipse">
            <a:avLst/>
          </a:prstGeom>
          <a:solidFill>
            <a:schemeClr val="accent2"/>
          </a:solidFill>
          <a:ln w="12700" cap="flat" cmpd="sng">
            <a:noFill/>
            <a:prstDash val="solid"/>
            <a:miter/>
          </a:ln>
        </p:spPr>
      </p:sp>
      <p:sp>
        <p:nvSpPr>
          <p:cNvPr id="198" name="矩形"/>
          <p:cNvSpPr>
            <a:spLocks/>
          </p:cNvSpPr>
          <p:nvPr/>
        </p:nvSpPr>
        <p:spPr>
          <a:xfrm>
            <a:off x="6355080" y="1554480"/>
            <a:ext cx="548640" cy="5486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2200" b="1" i="0" u="none" strike="noStrike" kern="1200" cap="none" spc="0" baseline="0">
                <a:solidFill>
                  <a:schemeClr val="accent6"/>
                </a:solidFill>
                <a:latin typeface="Calibri" charset="0"/>
                <a:ea typeface="等线" charset="0"/>
                <a:cs typeface="Calibri" charset="0"/>
              </a:rPr>
              <a:t>3</a:t>
            </a:r>
            <a:endParaRPr lang="zh-CN" altLang="en-US" sz="2200" b="0" i="0" u="none" strike="noStrike" kern="1200" cap="none" spc="0" baseline="0">
              <a:solidFill>
                <a:schemeClr val="tx1"/>
              </a:solidFill>
              <a:latin typeface="Calibri" charset="0"/>
              <a:ea typeface="等线" charset="0"/>
              <a:cs typeface="Calibri" charset="0"/>
            </a:endParaRPr>
          </a:p>
        </p:txBody>
      </p:sp>
      <p:sp>
        <p:nvSpPr>
          <p:cNvPr id="199" name="矩形"/>
          <p:cNvSpPr>
            <a:spLocks/>
          </p:cNvSpPr>
          <p:nvPr/>
        </p:nvSpPr>
        <p:spPr>
          <a:xfrm>
            <a:off x="6355080" y="2194560"/>
            <a:ext cx="2103119" cy="219456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bg1"/>
                </a:solidFill>
                <a:latin typeface="Calibri" charset="0"/>
                <a:ea typeface="等线" charset="0"/>
                <a:cs typeface="Calibri" charset="0"/>
              </a:rPr>
              <a:t>Promote open communication and sharing within the organisation, through staff voice and a learning culture.</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200"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6B0710"/>
                </a:solidFill>
                <a:latin typeface="Calibri" charset="0"/>
                <a:ea typeface="等线" charset="0"/>
                <a:cs typeface="Calibri" charset="0"/>
              </a:rPr>
              <a:t>10</a:t>
            </a:fld>
            <a:endParaRPr lang="zh-CN" altLang="en-US" sz="1000" b="0" i="0" u="none" strike="noStrike" kern="1200" cap="none" spc="0" baseline="0">
              <a:solidFill>
                <a:srgbClr val="6B0710"/>
              </a:solidFill>
              <a:latin typeface="Calibri" charset="0"/>
              <a:ea typeface="等线" charset="0"/>
              <a:cs typeface="Calibri" charset="0"/>
            </a:endParaRPr>
          </a:p>
        </p:txBody>
      </p:sp>
    </p:spTree>
    <p:extLst>
      <p:ext uri="{BB962C8B-B14F-4D97-AF65-F5344CB8AC3E}">
        <p14:creationId xmlns:p14="http://schemas.microsoft.com/office/powerpoint/2010/main" val="492346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205"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206"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Proposed structure of Component 2</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207" name="圆角矩形"/>
          <p:cNvSpPr>
            <a:spLocks/>
          </p:cNvSpPr>
          <p:nvPr/>
        </p:nvSpPr>
        <p:spPr>
          <a:xfrm>
            <a:off x="457200" y="1417320"/>
            <a:ext cx="2377440" cy="3017519"/>
          </a:xfrm>
          <a:prstGeom prst="roundRect">
            <a:avLst>
              <a:gd name="adj" fmla="val 4615"/>
            </a:avLst>
          </a:prstGeom>
          <a:solidFill>
            <a:schemeClr val="bg2"/>
          </a:solidFill>
          <a:ln w="12700" cap="flat" cmpd="sng">
            <a:noFill/>
            <a:prstDash val="solid"/>
            <a:miter/>
          </a:ln>
        </p:spPr>
      </p:sp>
      <p:sp>
        <p:nvSpPr>
          <p:cNvPr id="208" name="椭圆"/>
          <p:cNvSpPr>
            <a:spLocks/>
          </p:cNvSpPr>
          <p:nvPr/>
        </p:nvSpPr>
        <p:spPr>
          <a:xfrm>
            <a:off x="731520" y="1645920"/>
            <a:ext cx="822959" cy="822960"/>
          </a:xfrm>
          <a:prstGeom prst="ellipse">
            <a:avLst/>
          </a:prstGeom>
          <a:solidFill>
            <a:schemeClr val="accent2"/>
          </a:solidFill>
          <a:ln w="12700" cap="flat" cmpd="sng">
            <a:noFill/>
            <a:prstDash val="solid"/>
            <a:miter/>
          </a:ln>
        </p:spPr>
      </p:sp>
      <p:pic>
        <p:nvPicPr>
          <p:cNvPr id="209" name="图片" descr="Step icon 1"/>
          <p:cNvPicPr>
            <a:picLocks noChangeAspect="1"/>
          </p:cNvPicPr>
          <p:nvPr/>
        </p:nvPicPr>
        <p:blipFill>
          <a:blip r:embed="rId3" cstate="print"/>
          <a:stretch>
            <a:fillRect/>
          </a:stretch>
        </p:blipFill>
        <p:spPr>
          <a:xfrm>
            <a:off x="937260" y="1851659"/>
            <a:ext cx="411480" cy="411479"/>
          </a:xfrm>
          <a:prstGeom prst="rect">
            <a:avLst/>
          </a:prstGeom>
          <a:noFill/>
          <a:ln w="12700" cap="flat" cmpd="sng">
            <a:noFill/>
            <a:prstDash val="solid"/>
            <a:miter/>
          </a:ln>
        </p:spPr>
      </p:pic>
      <p:sp>
        <p:nvSpPr>
          <p:cNvPr id="210" name="椭圆"/>
          <p:cNvSpPr>
            <a:spLocks/>
          </p:cNvSpPr>
          <p:nvPr/>
        </p:nvSpPr>
        <p:spPr>
          <a:xfrm>
            <a:off x="2148840" y="1645920"/>
            <a:ext cx="457200" cy="457200"/>
          </a:xfrm>
          <a:prstGeom prst="ellipse">
            <a:avLst/>
          </a:prstGeom>
          <a:solidFill>
            <a:schemeClr val="accent1"/>
          </a:solidFill>
          <a:ln w="12700" cap="flat" cmpd="sng">
            <a:noFill/>
            <a:prstDash val="solid"/>
            <a:miter/>
          </a:ln>
        </p:spPr>
      </p:sp>
      <p:sp>
        <p:nvSpPr>
          <p:cNvPr id="211" name="矩形"/>
          <p:cNvSpPr>
            <a:spLocks/>
          </p:cNvSpPr>
          <p:nvPr/>
        </p:nvSpPr>
        <p:spPr>
          <a:xfrm>
            <a:off x="2148840" y="1645920"/>
            <a:ext cx="457200" cy="4572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bg1"/>
                </a:solidFill>
                <a:latin typeface="Calibri" charset="0"/>
                <a:ea typeface="等线" charset="0"/>
                <a:cs typeface="Calibri" charset="0"/>
              </a:rPr>
              <a:t>1</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12" name="矩形"/>
          <p:cNvSpPr>
            <a:spLocks/>
          </p:cNvSpPr>
          <p:nvPr/>
        </p:nvSpPr>
        <p:spPr>
          <a:xfrm>
            <a:off x="731520" y="2697480"/>
            <a:ext cx="1874519"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Background: Prime the case and give definitions regarding the quality issue.</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213" name="圆角矩形"/>
          <p:cNvSpPr>
            <a:spLocks/>
          </p:cNvSpPr>
          <p:nvPr/>
        </p:nvSpPr>
        <p:spPr>
          <a:xfrm>
            <a:off x="3383279" y="1417320"/>
            <a:ext cx="2377440" cy="3017519"/>
          </a:xfrm>
          <a:prstGeom prst="roundRect">
            <a:avLst>
              <a:gd name="adj" fmla="val 4615"/>
            </a:avLst>
          </a:prstGeom>
          <a:solidFill>
            <a:schemeClr val="bg2"/>
          </a:solidFill>
          <a:ln w="12700" cap="flat" cmpd="sng">
            <a:noFill/>
            <a:prstDash val="solid"/>
            <a:miter/>
          </a:ln>
        </p:spPr>
      </p:sp>
      <p:sp>
        <p:nvSpPr>
          <p:cNvPr id="214" name="椭圆"/>
          <p:cNvSpPr>
            <a:spLocks/>
          </p:cNvSpPr>
          <p:nvPr/>
        </p:nvSpPr>
        <p:spPr>
          <a:xfrm>
            <a:off x="3657600" y="1645920"/>
            <a:ext cx="822959" cy="822960"/>
          </a:xfrm>
          <a:prstGeom prst="ellipse">
            <a:avLst/>
          </a:prstGeom>
          <a:solidFill>
            <a:schemeClr val="accent2"/>
          </a:solidFill>
          <a:ln w="12700" cap="flat" cmpd="sng">
            <a:noFill/>
            <a:prstDash val="solid"/>
            <a:miter/>
          </a:ln>
        </p:spPr>
      </p:sp>
      <p:pic>
        <p:nvPicPr>
          <p:cNvPr id="215" name="图片" descr="Step icon 2"/>
          <p:cNvPicPr>
            <a:picLocks noChangeAspect="1"/>
          </p:cNvPicPr>
          <p:nvPr/>
        </p:nvPicPr>
        <p:blipFill>
          <a:blip r:embed="rId4" cstate="print"/>
          <a:stretch>
            <a:fillRect/>
          </a:stretch>
        </p:blipFill>
        <p:spPr>
          <a:xfrm>
            <a:off x="3863340" y="1851659"/>
            <a:ext cx="411479" cy="411479"/>
          </a:xfrm>
          <a:prstGeom prst="rect">
            <a:avLst/>
          </a:prstGeom>
          <a:noFill/>
          <a:ln w="12700" cap="flat" cmpd="sng">
            <a:noFill/>
            <a:prstDash val="solid"/>
            <a:miter/>
          </a:ln>
        </p:spPr>
      </p:pic>
      <p:sp>
        <p:nvSpPr>
          <p:cNvPr id="216" name="椭圆"/>
          <p:cNvSpPr>
            <a:spLocks/>
          </p:cNvSpPr>
          <p:nvPr/>
        </p:nvSpPr>
        <p:spPr>
          <a:xfrm>
            <a:off x="5074920" y="1645920"/>
            <a:ext cx="457200" cy="457200"/>
          </a:xfrm>
          <a:prstGeom prst="ellipse">
            <a:avLst/>
          </a:prstGeom>
          <a:solidFill>
            <a:schemeClr val="accent1"/>
          </a:solidFill>
          <a:ln w="12700" cap="flat" cmpd="sng">
            <a:noFill/>
            <a:prstDash val="solid"/>
            <a:miter/>
          </a:ln>
        </p:spPr>
      </p:sp>
      <p:sp>
        <p:nvSpPr>
          <p:cNvPr id="217" name="矩形"/>
          <p:cNvSpPr>
            <a:spLocks/>
          </p:cNvSpPr>
          <p:nvPr/>
        </p:nvSpPr>
        <p:spPr>
          <a:xfrm>
            <a:off x="5074920" y="1645920"/>
            <a:ext cx="457200" cy="4572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bg1"/>
                </a:solidFill>
                <a:latin typeface="Calibri" charset="0"/>
                <a:ea typeface="等线" charset="0"/>
                <a:cs typeface="Calibri" charset="0"/>
              </a:rPr>
              <a:t>2</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18" name="矩形"/>
          <p:cNvSpPr>
            <a:spLocks/>
          </p:cNvSpPr>
          <p:nvPr/>
        </p:nvSpPr>
        <p:spPr>
          <a:xfrm>
            <a:off x="3657600" y="2697480"/>
            <a:ext cx="1874519"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Critical analysis: Literature analysis, models and policy analysis.</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219" name="圆角矩形"/>
          <p:cNvSpPr>
            <a:spLocks/>
          </p:cNvSpPr>
          <p:nvPr/>
        </p:nvSpPr>
        <p:spPr>
          <a:xfrm>
            <a:off x="6309360" y="1417320"/>
            <a:ext cx="2377440" cy="3017519"/>
          </a:xfrm>
          <a:prstGeom prst="roundRect">
            <a:avLst>
              <a:gd name="adj" fmla="val 4615"/>
            </a:avLst>
          </a:prstGeom>
          <a:solidFill>
            <a:schemeClr val="bg2"/>
          </a:solidFill>
          <a:ln w="12700" cap="flat" cmpd="sng">
            <a:noFill/>
            <a:prstDash val="solid"/>
            <a:miter/>
          </a:ln>
        </p:spPr>
      </p:sp>
      <p:sp>
        <p:nvSpPr>
          <p:cNvPr id="220" name="椭圆"/>
          <p:cNvSpPr>
            <a:spLocks/>
          </p:cNvSpPr>
          <p:nvPr/>
        </p:nvSpPr>
        <p:spPr>
          <a:xfrm>
            <a:off x="6583680" y="1645920"/>
            <a:ext cx="822959" cy="822960"/>
          </a:xfrm>
          <a:prstGeom prst="ellipse">
            <a:avLst/>
          </a:prstGeom>
          <a:solidFill>
            <a:schemeClr val="accent2"/>
          </a:solidFill>
          <a:ln w="12700" cap="flat" cmpd="sng">
            <a:noFill/>
            <a:prstDash val="solid"/>
            <a:miter/>
          </a:ln>
        </p:spPr>
      </p:sp>
      <p:pic>
        <p:nvPicPr>
          <p:cNvPr id="221" name="图片" descr="Step icon 3"/>
          <p:cNvPicPr>
            <a:picLocks noChangeAspect="1"/>
          </p:cNvPicPr>
          <p:nvPr/>
        </p:nvPicPr>
        <p:blipFill>
          <a:blip r:embed="rId5" cstate="print"/>
          <a:stretch>
            <a:fillRect/>
          </a:stretch>
        </p:blipFill>
        <p:spPr>
          <a:xfrm>
            <a:off x="6789420" y="1851659"/>
            <a:ext cx="411480" cy="411479"/>
          </a:xfrm>
          <a:prstGeom prst="rect">
            <a:avLst/>
          </a:prstGeom>
          <a:noFill/>
          <a:ln w="12700" cap="flat" cmpd="sng">
            <a:noFill/>
            <a:prstDash val="solid"/>
            <a:miter/>
          </a:ln>
        </p:spPr>
      </p:pic>
      <p:sp>
        <p:nvSpPr>
          <p:cNvPr id="222" name="椭圆"/>
          <p:cNvSpPr>
            <a:spLocks/>
          </p:cNvSpPr>
          <p:nvPr/>
        </p:nvSpPr>
        <p:spPr>
          <a:xfrm>
            <a:off x="8000999" y="1645920"/>
            <a:ext cx="457200" cy="457200"/>
          </a:xfrm>
          <a:prstGeom prst="ellipse">
            <a:avLst/>
          </a:prstGeom>
          <a:solidFill>
            <a:schemeClr val="accent1"/>
          </a:solidFill>
          <a:ln w="12700" cap="flat" cmpd="sng">
            <a:noFill/>
            <a:prstDash val="solid"/>
            <a:miter/>
          </a:ln>
        </p:spPr>
      </p:sp>
      <p:sp>
        <p:nvSpPr>
          <p:cNvPr id="223" name="矩形"/>
          <p:cNvSpPr>
            <a:spLocks/>
          </p:cNvSpPr>
          <p:nvPr/>
        </p:nvSpPr>
        <p:spPr>
          <a:xfrm>
            <a:off x="8000999" y="1645920"/>
            <a:ext cx="457200" cy="4572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bg1"/>
                </a:solidFill>
                <a:latin typeface="Calibri" charset="0"/>
                <a:ea typeface="等线" charset="0"/>
                <a:cs typeface="Calibri" charset="0"/>
              </a:rPr>
              <a:t>3</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24" name="矩形"/>
          <p:cNvSpPr>
            <a:spLocks/>
          </p:cNvSpPr>
          <p:nvPr/>
        </p:nvSpPr>
        <p:spPr>
          <a:xfrm>
            <a:off x="6583680" y="2697480"/>
            <a:ext cx="1874519" cy="164592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400" b="0" i="0" u="none" strike="noStrike" kern="1200" cap="none" spc="0" baseline="0">
                <a:solidFill>
                  <a:schemeClr val="tx1"/>
                </a:solidFill>
                <a:latin typeface="Calibri" charset="0"/>
                <a:ea typeface="等线" charset="0"/>
                <a:cs typeface="Calibri" charset="0"/>
              </a:rPr>
              <a:t>Propose Solutions, Considerations for Implementation and Conclusions.</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225" name="右箭头"/>
          <p:cNvSpPr>
            <a:spLocks/>
          </p:cNvSpPr>
          <p:nvPr/>
        </p:nvSpPr>
        <p:spPr>
          <a:xfrm>
            <a:off x="2898647" y="2743200"/>
            <a:ext cx="457200" cy="365759"/>
          </a:xfrm>
          <a:prstGeom prst="rightArrow">
            <a:avLst>
              <a:gd name="adj1" fmla="val 50000"/>
              <a:gd name="adj2" fmla="val 48750"/>
            </a:avLst>
          </a:prstGeom>
          <a:solidFill>
            <a:schemeClr val="accent1"/>
          </a:solidFill>
          <a:ln w="12700" cap="flat" cmpd="sng">
            <a:noFill/>
            <a:prstDash val="solid"/>
            <a:miter/>
          </a:ln>
        </p:spPr>
      </p:sp>
      <p:sp>
        <p:nvSpPr>
          <p:cNvPr id="226" name="右箭头"/>
          <p:cNvSpPr>
            <a:spLocks/>
          </p:cNvSpPr>
          <p:nvPr/>
        </p:nvSpPr>
        <p:spPr>
          <a:xfrm>
            <a:off x="5824728" y="2743200"/>
            <a:ext cx="457200" cy="365759"/>
          </a:xfrm>
          <a:prstGeom prst="rightArrow">
            <a:avLst>
              <a:gd name="adj1" fmla="val 50000"/>
              <a:gd name="adj2" fmla="val 48750"/>
            </a:avLst>
          </a:prstGeom>
          <a:solidFill>
            <a:schemeClr val="accent1"/>
          </a:solidFill>
          <a:ln w="12700" cap="flat" cmpd="sng">
            <a:noFill/>
            <a:prstDash val="solid"/>
            <a:miter/>
          </a:ln>
        </p:spPr>
      </p:sp>
      <p:sp>
        <p:nvSpPr>
          <p:cNvPr id="227"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11</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817216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31"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232" name="椭圆"/>
          <p:cNvSpPr>
            <a:spLocks/>
          </p:cNvSpPr>
          <p:nvPr/>
        </p:nvSpPr>
        <p:spPr>
          <a:xfrm>
            <a:off x="7635240" y="868680"/>
            <a:ext cx="457200" cy="457200"/>
          </a:xfrm>
          <a:prstGeom prst="ellipse">
            <a:avLst/>
          </a:prstGeom>
          <a:solidFill>
            <a:schemeClr val="accent5"/>
          </a:solidFill>
          <a:ln w="12700" cap="flat" cmpd="sng">
            <a:noFill/>
            <a:prstDash val="solid"/>
            <a:miter/>
          </a:ln>
        </p:spPr>
      </p:sp>
      <p:sp>
        <p:nvSpPr>
          <p:cNvPr id="233"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bg1"/>
                </a:solidFill>
                <a:latin typeface="Cambria" charset="0"/>
                <a:ea typeface="等线 Light" charset="0"/>
                <a:cs typeface="Lucida Sans"/>
              </a:rPr>
              <a:t>Conclusion</a:t>
            </a:r>
            <a:endParaRPr lang="zh-CN" altLang="en-US" sz="2800" b="1" i="0" u="none" strike="noStrike" kern="1200" cap="none" spc="0" baseline="0">
              <a:solidFill>
                <a:schemeClr val="bg1"/>
              </a:solidFill>
              <a:latin typeface="Cambria" charset="0"/>
              <a:ea typeface="等线 Light" charset="0"/>
              <a:cs typeface="Lucida Sans"/>
            </a:endParaRPr>
          </a:p>
        </p:txBody>
      </p:sp>
      <p:pic>
        <p:nvPicPr>
          <p:cNvPr id="234" name="图片" descr="Check mark"/>
          <p:cNvPicPr>
            <a:picLocks noChangeAspect="1"/>
          </p:cNvPicPr>
          <p:nvPr/>
        </p:nvPicPr>
        <p:blipFill>
          <a:blip r:embed="rId3" cstate="print"/>
          <a:stretch>
            <a:fillRect/>
          </a:stretch>
        </p:blipFill>
        <p:spPr>
          <a:xfrm>
            <a:off x="457200" y="1645920"/>
            <a:ext cx="365760" cy="365760"/>
          </a:xfrm>
          <a:prstGeom prst="rect">
            <a:avLst/>
          </a:prstGeom>
          <a:noFill/>
          <a:ln w="12700" cap="flat" cmpd="sng">
            <a:noFill/>
            <a:prstDash val="solid"/>
            <a:miter/>
          </a:ln>
        </p:spPr>
      </p:pic>
      <p:sp>
        <p:nvSpPr>
          <p:cNvPr id="235" name="矩形"/>
          <p:cNvSpPr>
            <a:spLocks/>
          </p:cNvSpPr>
          <p:nvPr/>
        </p:nvSpPr>
        <p:spPr>
          <a:xfrm>
            <a:off x="1005839" y="1371600"/>
            <a:ext cx="438912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bg1"/>
                </a:solidFill>
                <a:latin typeface="Calibri" charset="0"/>
                <a:ea typeface="等线" charset="0"/>
                <a:cs typeface="Calibri" charset="0"/>
              </a:rPr>
              <a:t>The case is an illustration of good clinical governance and safeguarding practice.</a:t>
            </a:r>
            <a:endParaRPr lang="zh-CN" altLang="en-US" sz="1500" b="0" i="0" u="none" strike="noStrike" kern="1200" cap="none" spc="0" baseline="0">
              <a:solidFill>
                <a:schemeClr val="tx1"/>
              </a:solidFill>
              <a:latin typeface="Calibri" charset="0"/>
              <a:ea typeface="等线" charset="0"/>
              <a:cs typeface="Calibri" charset="0"/>
            </a:endParaRPr>
          </a:p>
        </p:txBody>
      </p:sp>
      <p:pic>
        <p:nvPicPr>
          <p:cNvPr id="236" name="图片" descr="Check mark"/>
          <p:cNvPicPr>
            <a:picLocks noChangeAspect="1"/>
          </p:cNvPicPr>
          <p:nvPr/>
        </p:nvPicPr>
        <p:blipFill>
          <a:blip r:embed="rId3" cstate="print"/>
          <a:stretch>
            <a:fillRect/>
          </a:stretch>
        </p:blipFill>
        <p:spPr>
          <a:xfrm>
            <a:off x="457200" y="2697480"/>
            <a:ext cx="365760" cy="365759"/>
          </a:xfrm>
          <a:prstGeom prst="rect">
            <a:avLst/>
          </a:prstGeom>
          <a:noFill/>
          <a:ln w="12700" cap="flat" cmpd="sng">
            <a:noFill/>
            <a:prstDash val="solid"/>
            <a:miter/>
          </a:ln>
        </p:spPr>
      </p:pic>
      <p:sp>
        <p:nvSpPr>
          <p:cNvPr id="237" name="矩形"/>
          <p:cNvSpPr>
            <a:spLocks/>
          </p:cNvSpPr>
          <p:nvPr/>
        </p:nvSpPr>
        <p:spPr>
          <a:xfrm>
            <a:off x="1005839" y="2423160"/>
            <a:ext cx="4389120" cy="91439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bg1"/>
                </a:solidFill>
                <a:latin typeface="Calibri" charset="0"/>
                <a:ea typeface="等线" charset="0"/>
                <a:cs typeface="Calibri" charset="0"/>
              </a:rPr>
              <a:t>Escalation of incidents and investigation at an opportune time is crucial for safeguarding the patient.</a:t>
            </a:r>
            <a:endParaRPr lang="zh-CN" altLang="en-US" sz="1500" b="0" i="0" u="none" strike="noStrike" kern="1200" cap="none" spc="0" baseline="0">
              <a:solidFill>
                <a:schemeClr val="tx1"/>
              </a:solidFill>
              <a:latin typeface="Calibri" charset="0"/>
              <a:ea typeface="等线" charset="0"/>
              <a:cs typeface="Calibri" charset="0"/>
            </a:endParaRPr>
          </a:p>
        </p:txBody>
      </p:sp>
      <p:pic>
        <p:nvPicPr>
          <p:cNvPr id="238" name="图片" descr="Check mark"/>
          <p:cNvPicPr>
            <a:picLocks noChangeAspect="1"/>
          </p:cNvPicPr>
          <p:nvPr/>
        </p:nvPicPr>
        <p:blipFill>
          <a:blip r:embed="rId3" cstate="print"/>
          <a:stretch>
            <a:fillRect/>
          </a:stretch>
        </p:blipFill>
        <p:spPr>
          <a:xfrm>
            <a:off x="457200" y="3703319"/>
            <a:ext cx="365760" cy="365759"/>
          </a:xfrm>
          <a:prstGeom prst="rect">
            <a:avLst/>
          </a:prstGeom>
          <a:noFill/>
          <a:ln w="12700" cap="flat" cmpd="sng">
            <a:noFill/>
            <a:prstDash val="solid"/>
            <a:miter/>
          </a:ln>
        </p:spPr>
      </p:pic>
      <p:sp>
        <p:nvSpPr>
          <p:cNvPr id="239" name="矩形"/>
          <p:cNvSpPr>
            <a:spLocks/>
          </p:cNvSpPr>
          <p:nvPr/>
        </p:nvSpPr>
        <p:spPr>
          <a:xfrm>
            <a:off x="1005839" y="3429000"/>
            <a:ext cx="438912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500" b="0" i="0" u="none" strike="noStrike" kern="1200" cap="none" spc="0" baseline="0">
                <a:solidFill>
                  <a:schemeClr val="bg1"/>
                </a:solidFill>
                <a:latin typeface="Calibri" charset="0"/>
                <a:ea typeface="等线" charset="0"/>
                <a:cs typeface="Calibri" charset="0"/>
              </a:rPr>
              <a:t>In order to achieve any sustainable improvement, it needs to be based on three pillars: Accountability, Transparency and Organisational Learning.</a:t>
            </a:r>
            <a:endParaRPr lang="zh-CN" altLang="en-US" sz="1500" b="0" i="0" u="none" strike="noStrike" kern="1200" cap="none" spc="0" baseline="0">
              <a:solidFill>
                <a:schemeClr val="tx1"/>
              </a:solidFill>
              <a:latin typeface="Calibri" charset="0"/>
              <a:ea typeface="等线" charset="0"/>
              <a:cs typeface="Calibri" charset="0"/>
            </a:endParaRPr>
          </a:p>
        </p:txBody>
      </p:sp>
      <p:sp>
        <p:nvSpPr>
          <p:cNvPr id="240" name="矩形"/>
          <p:cNvSpPr>
            <a:spLocks/>
          </p:cNvSpPr>
          <p:nvPr/>
        </p:nvSpPr>
        <p:spPr>
          <a:xfrm>
            <a:off x="5760720" y="1371600"/>
            <a:ext cx="2926080" cy="32003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1400" b="1" i="0" u="none" strike="noStrike" kern="0" cap="none" spc="300" baseline="0">
                <a:solidFill>
                  <a:schemeClr val="accent5"/>
                </a:solidFill>
                <a:latin typeface="Calibri" charset="0"/>
                <a:ea typeface="等线" charset="0"/>
                <a:cs typeface="Calibri" charset="0"/>
              </a:rPr>
              <a:t>THREE PILLARS</a:t>
            </a:r>
            <a:endParaRPr lang="zh-CN" altLang="en-US" sz="1400" b="0" i="0" u="none" strike="noStrike" kern="1200" cap="none" spc="0" baseline="0">
              <a:solidFill>
                <a:schemeClr val="tx1"/>
              </a:solidFill>
              <a:latin typeface="Calibri" charset="0"/>
              <a:ea typeface="等线" charset="0"/>
              <a:cs typeface="Calibri" charset="0"/>
            </a:endParaRPr>
          </a:p>
        </p:txBody>
      </p:sp>
      <p:sp>
        <p:nvSpPr>
          <p:cNvPr id="241" name="圆角矩形"/>
          <p:cNvSpPr>
            <a:spLocks/>
          </p:cNvSpPr>
          <p:nvPr/>
        </p:nvSpPr>
        <p:spPr>
          <a:xfrm>
            <a:off x="5760720" y="1874520"/>
            <a:ext cx="2926080" cy="777240"/>
          </a:xfrm>
          <a:prstGeom prst="roundRect">
            <a:avLst>
              <a:gd name="adj" fmla="val 47060"/>
            </a:avLst>
          </a:prstGeom>
          <a:solidFill>
            <a:schemeClr val="accent2"/>
          </a:solidFill>
          <a:ln w="12700" cap="flat" cmpd="sng">
            <a:noFill/>
            <a:prstDash val="solid"/>
            <a:miter/>
          </a:ln>
          <a:effectLst>
            <a:outerShdw blurRad="101600" dist="25400" dir="5400000" algn="bl" rotWithShape="0">
              <a:srgbClr val="000000">
                <a:alpha val="17647"/>
              </a:srgbClr>
            </a:outerShdw>
          </a:effectLst>
        </p:spPr>
      </p:sp>
      <p:sp>
        <p:nvSpPr>
          <p:cNvPr id="242" name="矩形"/>
          <p:cNvSpPr>
            <a:spLocks/>
          </p:cNvSpPr>
          <p:nvPr/>
        </p:nvSpPr>
        <p:spPr>
          <a:xfrm>
            <a:off x="5760720" y="1874520"/>
            <a:ext cx="2926080" cy="7772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accent6"/>
                </a:solidFill>
                <a:latin typeface="Calibri" charset="0"/>
                <a:ea typeface="等线" charset="0"/>
                <a:cs typeface="Calibri" charset="0"/>
              </a:rPr>
              <a:t>Accountability</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43" name="圆角矩形"/>
          <p:cNvSpPr>
            <a:spLocks/>
          </p:cNvSpPr>
          <p:nvPr/>
        </p:nvSpPr>
        <p:spPr>
          <a:xfrm>
            <a:off x="5760720" y="2834640"/>
            <a:ext cx="2926080" cy="777239"/>
          </a:xfrm>
          <a:prstGeom prst="roundRect">
            <a:avLst>
              <a:gd name="adj" fmla="val 47060"/>
            </a:avLst>
          </a:prstGeom>
          <a:solidFill>
            <a:schemeClr val="accent2"/>
          </a:solidFill>
          <a:ln w="12700" cap="flat" cmpd="sng">
            <a:noFill/>
            <a:prstDash val="solid"/>
            <a:miter/>
          </a:ln>
          <a:effectLst>
            <a:outerShdw blurRad="101600" dist="25400" dir="5400000" algn="bl" rotWithShape="0">
              <a:srgbClr val="000000">
                <a:alpha val="17647"/>
              </a:srgbClr>
            </a:outerShdw>
          </a:effectLst>
        </p:spPr>
      </p:sp>
      <p:sp>
        <p:nvSpPr>
          <p:cNvPr id="244" name="矩形"/>
          <p:cNvSpPr>
            <a:spLocks/>
          </p:cNvSpPr>
          <p:nvPr/>
        </p:nvSpPr>
        <p:spPr>
          <a:xfrm>
            <a:off x="5760720" y="2834640"/>
            <a:ext cx="2926080" cy="777239"/>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accent6"/>
                </a:solidFill>
                <a:latin typeface="Calibri" charset="0"/>
                <a:ea typeface="等线" charset="0"/>
                <a:cs typeface="Calibri" charset="0"/>
              </a:rPr>
              <a:t>Transparency</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45" name="圆角矩形"/>
          <p:cNvSpPr>
            <a:spLocks/>
          </p:cNvSpPr>
          <p:nvPr/>
        </p:nvSpPr>
        <p:spPr>
          <a:xfrm>
            <a:off x="5760720" y="3794760"/>
            <a:ext cx="2926080" cy="777240"/>
          </a:xfrm>
          <a:prstGeom prst="roundRect">
            <a:avLst>
              <a:gd name="adj" fmla="val 47060"/>
            </a:avLst>
          </a:prstGeom>
          <a:solidFill>
            <a:schemeClr val="accent2"/>
          </a:solidFill>
          <a:ln w="12700" cap="flat" cmpd="sng">
            <a:noFill/>
            <a:prstDash val="solid"/>
            <a:miter/>
          </a:ln>
          <a:effectLst>
            <a:outerShdw blurRad="101600" dist="25400" dir="5400000" algn="bl" rotWithShape="0">
              <a:srgbClr val="000000">
                <a:alpha val="17647"/>
              </a:srgbClr>
            </a:outerShdw>
          </a:effectLst>
        </p:spPr>
      </p:sp>
      <p:sp>
        <p:nvSpPr>
          <p:cNvPr id="246" name="矩形"/>
          <p:cNvSpPr>
            <a:spLocks/>
          </p:cNvSpPr>
          <p:nvPr/>
        </p:nvSpPr>
        <p:spPr>
          <a:xfrm>
            <a:off x="5760720" y="3794760"/>
            <a:ext cx="2926080" cy="77724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ctr">
              <a:lnSpc>
                <a:spcPct val="100000"/>
              </a:lnSpc>
              <a:spcBef>
                <a:spcPts val="0"/>
              </a:spcBef>
              <a:spcAft>
                <a:spcPts val="0"/>
              </a:spcAft>
              <a:buNone/>
            </a:pPr>
            <a:r>
              <a:rPr lang="en-US" altLang="zh-CN" sz="1800" b="1" i="0" u="none" strike="noStrike" kern="1200" cap="none" spc="0" baseline="0">
                <a:solidFill>
                  <a:schemeClr val="accent6"/>
                </a:solidFill>
                <a:latin typeface="Calibri" charset="0"/>
                <a:ea typeface="等线" charset="0"/>
                <a:cs typeface="Calibri" charset="0"/>
              </a:rPr>
              <a:t>Organisational Learning</a:t>
            </a:r>
            <a:endParaRPr lang="zh-CN" altLang="en-US" sz="1800" b="0" i="0" u="none" strike="noStrike" kern="1200" cap="none" spc="0" baseline="0">
              <a:solidFill>
                <a:schemeClr val="tx1"/>
              </a:solidFill>
              <a:latin typeface="Calibri" charset="0"/>
              <a:ea typeface="等线" charset="0"/>
              <a:cs typeface="Calibri" charset="0"/>
            </a:endParaRPr>
          </a:p>
        </p:txBody>
      </p:sp>
      <p:sp>
        <p:nvSpPr>
          <p:cNvPr id="247"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FFE27A"/>
                </a:solidFill>
                <a:latin typeface="Calibri" charset="0"/>
                <a:ea typeface="等线" charset="0"/>
                <a:cs typeface="Calibri" charset="0"/>
              </a:rPr>
              <a:t>12</a:t>
            </a:fld>
            <a:endParaRPr lang="zh-CN" altLang="en-US" sz="1000" b="0" i="0" u="none" strike="noStrike" kern="1200" cap="none" spc="0" baseline="0">
              <a:solidFill>
                <a:srgbClr val="FFE27A"/>
              </a:solidFill>
              <a:latin typeface="Calibri" charset="0"/>
              <a:ea typeface="等线" charset="0"/>
              <a:cs typeface="Calibri" charset="0"/>
            </a:endParaRPr>
          </a:p>
        </p:txBody>
      </p:sp>
    </p:spTree>
    <p:extLst>
      <p:ext uri="{BB962C8B-B14F-4D97-AF65-F5344CB8AC3E}">
        <p14:creationId xmlns:p14="http://schemas.microsoft.com/office/powerpoint/2010/main" val="1013899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1" name="椭圆"/>
          <p:cNvSpPr>
            <a:spLocks/>
          </p:cNvSpPr>
          <p:nvPr/>
        </p:nvSpPr>
        <p:spPr>
          <a:xfrm>
            <a:off x="7863840" y="-822960"/>
            <a:ext cx="2011679" cy="2011679"/>
          </a:xfrm>
          <a:prstGeom prst="ellipse">
            <a:avLst/>
          </a:prstGeom>
          <a:solidFill>
            <a:schemeClr val="accent2"/>
          </a:solidFill>
          <a:ln w="12700" cap="flat" cmpd="sng">
            <a:noFill/>
            <a:prstDash val="solid"/>
            <a:miter/>
          </a:ln>
        </p:spPr>
      </p:sp>
      <p:sp>
        <p:nvSpPr>
          <p:cNvPr id="252" name="椭圆"/>
          <p:cNvSpPr>
            <a:spLocks/>
          </p:cNvSpPr>
          <p:nvPr/>
        </p:nvSpPr>
        <p:spPr>
          <a:xfrm>
            <a:off x="7635240" y="868680"/>
            <a:ext cx="457200" cy="457200"/>
          </a:xfrm>
          <a:prstGeom prst="ellipse">
            <a:avLst/>
          </a:prstGeom>
          <a:solidFill>
            <a:schemeClr val="accent1"/>
          </a:solidFill>
          <a:ln w="12700" cap="flat" cmpd="sng">
            <a:noFill/>
            <a:prstDash val="solid"/>
            <a:miter/>
          </a:ln>
        </p:spPr>
      </p:sp>
      <p:sp>
        <p:nvSpPr>
          <p:cNvPr id="253" name="文本框"/>
          <p:cNvSpPr>
            <a:spLocks noGrp="1"/>
          </p:cNvSpPr>
          <p:nvPr>
            <p:ph type="title"/>
          </p:nvPr>
        </p:nvSpPr>
        <p:spPr>
          <a:xfrm>
            <a:off x="457200" y="274320"/>
            <a:ext cx="7223760" cy="914400"/>
          </a:xfrm>
          <a:prstGeom prst="rect">
            <a:avLst/>
          </a:prstGeom>
          <a:noFill/>
          <a:ln w="12700" cap="flat" cmpd="sng">
            <a:noFill/>
            <a:prstDash val="solid"/>
            <a:miter/>
          </a:ln>
        </p:spPr>
        <p:txBody>
          <a:bodyPr vert="horz" wrap="square" lIns="0" tIns="0" rIns="0" bIns="0" anchor="ctr" anchorCtr="0">
            <a:prstTxWarp prst="textNoShape">
              <a:avLst/>
            </a:prstTxWarp>
          </a:bodyPr>
          <a:lstStyle/>
          <a:p>
            <a:pPr marL="0" indent="0" algn="l">
              <a:lnSpc>
                <a:spcPct val="100000"/>
              </a:lnSpc>
              <a:spcBef>
                <a:spcPts val="0"/>
              </a:spcBef>
              <a:spcAft>
                <a:spcPts val="0"/>
              </a:spcAft>
              <a:buNone/>
            </a:pPr>
            <a:r>
              <a:rPr lang="en-US" altLang="zh-CN" sz="2800" b="1" i="0" u="none" strike="noStrike" kern="1200" cap="none" spc="0" baseline="0">
                <a:solidFill>
                  <a:schemeClr val="accent1"/>
                </a:solidFill>
                <a:latin typeface="Cambria" charset="0"/>
                <a:ea typeface="等线 Light" charset="0"/>
                <a:cs typeface="Lucida Sans"/>
              </a:rPr>
              <a:t>References</a:t>
            </a:r>
            <a:endParaRPr lang="zh-CN" altLang="en-US" sz="2800" b="1" i="0" u="none" strike="noStrike" kern="1200" cap="none" spc="0" baseline="0">
              <a:solidFill>
                <a:schemeClr val="accent1"/>
              </a:solidFill>
              <a:latin typeface="Cambria" charset="0"/>
              <a:ea typeface="等线 Light" charset="0"/>
              <a:cs typeface="Lucida Sans"/>
            </a:endParaRPr>
          </a:p>
        </p:txBody>
      </p:sp>
      <p:sp>
        <p:nvSpPr>
          <p:cNvPr id="254" name="矩形"/>
          <p:cNvSpPr>
            <a:spLocks/>
          </p:cNvSpPr>
          <p:nvPr/>
        </p:nvSpPr>
        <p:spPr>
          <a:xfrm>
            <a:off x="457200" y="1371600"/>
            <a:ext cx="3931920" cy="320040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0"/>
              </a:spcAft>
              <a:buNone/>
            </a:pPr>
            <a:r>
              <a:rPr lang="en-US" altLang="zh-CN" sz="1100" b="0" i="0" u="none" strike="noStrike" kern="1200" cap="none" spc="0" baseline="0">
                <a:solidFill>
                  <a:schemeClr val="tx1"/>
                </a:solidFill>
                <a:latin typeface="Calibri" charset="0"/>
                <a:ea typeface="等线" charset="0"/>
                <a:cs typeface="Calibri" charset="0"/>
              </a:rPr>
              <a:t>Department of Health and Social Care (2026) Thirlwall Inquiry report. Available at: </a:t>
            </a:r>
            <a:r>
              <a:rPr lang="en-US" altLang="zh-CN" sz="1100" b="0" i="0" u="sng" strike="noStrike" kern="1200" cap="none" spc="0" baseline="0">
                <a:solidFill>
                  <a:schemeClr val="tx1"/>
                </a:solidFill>
                <a:latin typeface="Calibri" charset="0"/>
                <a:ea typeface="等线" charset="0"/>
                <a:cs typeface="Calibri" charset="0"/>
                <a:hlinkClick r:id="rId3"/>
              </a:rPr>
              <a:t>https://www.gov.uk/government/publications/thirlwall-inquiry-report</a:t>
            </a:r>
            <a:r>
              <a:rPr lang="en-US" altLang="zh-CN" sz="1100" b="0" i="0" u="none" strike="noStrike" kern="1200" cap="none" spc="0" baseline="0">
                <a:solidFill>
                  <a:schemeClr val="tx1"/>
                </a:solidFill>
                <a:latin typeface="Calibri" charset="0"/>
                <a:ea typeface="等线" charset="0"/>
                <a:cs typeface="Calibri" charset="0"/>
              </a:rPr>
              <a:t> [Accessed: 10 October 2026].</a:t>
            </a:r>
          </a:p>
          <a:p>
            <a:pPr marL="0" indent="0" algn="l">
              <a:lnSpc>
                <a:spcPct val="100000"/>
              </a:lnSpc>
              <a:spcBef>
                <a:spcPts val="0"/>
              </a:spcBef>
              <a:spcAft>
                <a:spcPts val="0"/>
              </a:spcAft>
              <a:buNone/>
            </a:pPr>
            <a:r>
              <a:rPr lang="en-US" altLang="zh-CN" sz="1100" b="0" i="0" u="none" strike="noStrike" kern="1200" cap="none" spc="0" baseline="0">
                <a:solidFill>
                  <a:schemeClr val="tx1"/>
                </a:solidFill>
                <a:latin typeface="Calibri" charset="0"/>
                <a:ea typeface="等线" charset="0"/>
                <a:cs typeface="Calibri" charset="0"/>
              </a:rPr>
              <a:t>Thirlwall Inquiry (2026) The Thirlwall Inquiry: Official website. Available at: </a:t>
            </a:r>
            <a:r>
              <a:rPr lang="en-US" altLang="zh-CN" sz="1100" b="0" i="0" u="sng" strike="noStrike" kern="1200" cap="none" spc="0" baseline="0">
                <a:solidFill>
                  <a:schemeClr val="tx1"/>
                </a:solidFill>
                <a:latin typeface="Calibri" charset="0"/>
                <a:ea typeface="等线" charset="0"/>
                <a:cs typeface="Calibri" charset="0"/>
                <a:hlinkClick r:id="rId4"/>
              </a:rPr>
              <a:t>https://thirlwall.public-inquiry.uk/</a:t>
            </a:r>
            <a:r>
              <a:rPr lang="en-US" altLang="zh-CN" sz="1100" b="0" i="0" u="none" strike="noStrike" kern="1200" cap="none" spc="0" baseline="0">
                <a:solidFill>
                  <a:schemeClr val="tx1"/>
                </a:solidFill>
                <a:latin typeface="Calibri" charset="0"/>
                <a:ea typeface="等线" charset="0"/>
                <a:cs typeface="Calibri" charset="0"/>
              </a:rPr>
              <a:t> [Accessed: 10 October 2026]</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Scandal, M.S., 2023. The Lucy Letby case: lessons for health systems. Lancet, 402(747), pp.01839-1.</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Shabani, T., Jerie, S. and Shabani, T., 2024. A comprehensive review of the Swiss cheese model in risk management. Safety in extreme environments, 6(1), pp.43-57.</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Thaiduong, N., 2024. Leadership communication styles across corporate governance structures in the Vietnamese banking sector: A comparative analysis. Cogent Business &amp; Management, 11(1), p.2429797.</a:t>
            </a:r>
            <a:endParaRPr lang="zh-CN" altLang="en-US" sz="1100" b="0" i="0" u="none" strike="noStrike" kern="1200" cap="none" spc="0" baseline="0">
              <a:solidFill>
                <a:schemeClr val="tx1"/>
              </a:solidFill>
              <a:latin typeface="Calibri" charset="0"/>
              <a:ea typeface="等线" charset="0"/>
              <a:cs typeface="Calibri" charset="0"/>
            </a:endParaRPr>
          </a:p>
        </p:txBody>
      </p:sp>
      <p:sp>
        <p:nvSpPr>
          <p:cNvPr id="255" name="矩形"/>
          <p:cNvSpPr>
            <a:spLocks/>
          </p:cNvSpPr>
          <p:nvPr/>
        </p:nvSpPr>
        <p:spPr>
          <a:xfrm>
            <a:off x="4754880" y="1371600"/>
            <a:ext cx="3931920" cy="3200400"/>
          </a:xfrm>
          <a:prstGeom prst="rect">
            <a:avLst/>
          </a:prstGeom>
          <a:noFill/>
          <a:ln w="12700" cap="flat" cmpd="sng">
            <a:noFill/>
            <a:prstDash val="solid"/>
            <a:miter/>
          </a:ln>
        </p:spPr>
        <p:txBody>
          <a:bodyPr vert="horz" wrap="square" lIns="0" tIns="0" rIns="0" bIns="0" anchor="t" anchorCtr="0">
            <a:prstTxWarp prst="textNoShape">
              <a:avLst/>
            </a:prstTxWarp>
          </a:bodyPr>
          <a:lstStyle/>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McCullough, K., Andrew, L., Genoni, A., Dunham, M., Whitehead, L. and Porock, D., 2023. An examination of primary health care nursing service evaluation using the Donabedian model: A systematic review. Research in nursing &amp; health, 46(1), pp.159-176.</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Jalilvand, M.A., Raeisi, A.R. and Shaarbafchizadeh, N., 2024. Hospital governance accountability structure: a scoping review. BMC Health Services Research, 24(1), p.47.</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Van Iddekinge, C.H., Arnold, J.D., Aguinis, H., Lang, J.W. and Lievens, F., 2023. Work effort: A conceptual and meta-analytic review. Journal of management, 49(1), pp.125-157.</a:t>
            </a:r>
          </a:p>
          <a:p>
            <a:pPr marL="0" indent="0" algn="l">
              <a:lnSpc>
                <a:spcPct val="100000"/>
              </a:lnSpc>
              <a:spcBef>
                <a:spcPts val="0"/>
              </a:spcBef>
              <a:spcAft>
                <a:spcPts val="700"/>
              </a:spcAft>
              <a:buNone/>
            </a:pPr>
            <a:r>
              <a:rPr lang="en-US" altLang="zh-CN" sz="1100" b="0" i="0" u="none" strike="noStrike" kern="1200" cap="none" spc="0" baseline="0">
                <a:solidFill>
                  <a:schemeClr val="tx1"/>
                </a:solidFill>
                <a:latin typeface="Calibri" charset="0"/>
                <a:ea typeface="等线" charset="0"/>
                <a:cs typeface="Calibri" charset="0"/>
              </a:rPr>
              <a:t>Beccia, F., Gualano, M.R., Fevola, G., Capogna, E., Scarfagna, C., Bonacquisti, M. and Ricciardi, W., 2025. The impact of leadership interventions on neonatal care: a systematic review of current literature. European journal of pediatrics, 184(2), p.126.</a:t>
            </a:r>
            <a:endParaRPr lang="zh-CN" altLang="en-US" sz="1100" b="0" i="0" u="none" strike="noStrike" kern="1200" cap="none" spc="0" baseline="0">
              <a:solidFill>
                <a:schemeClr val="tx1"/>
              </a:solidFill>
              <a:latin typeface="Calibri" charset="0"/>
              <a:ea typeface="等线" charset="0"/>
              <a:cs typeface="Calibri" charset="0"/>
            </a:endParaRPr>
          </a:p>
        </p:txBody>
      </p:sp>
      <p:sp>
        <p:nvSpPr>
          <p:cNvPr id="256" name="文本框"/>
          <p:cNvSpPr>
            <a:spLocks noGrp="1"/>
          </p:cNvSpPr>
          <p:nvPr>
            <p:ph type="sldNum"/>
          </p:nvPr>
        </p:nvSpPr>
        <p:spPr>
          <a:xfrm>
            <a:off x="457200" y="4754880"/>
            <a:ext cx="548640" cy="274320"/>
          </a:xfrm>
          <a:prstGeom prst="rect">
            <a:avLst/>
          </a:prstGeom>
          <a:noFill/>
          <a:ln cap="flat" cmpd="sng">
            <a:noFill/>
            <a:prstDash val="solid"/>
            <a:miter/>
          </a:ln>
        </p:spPr>
        <p:txBody>
          <a:bodyPr vert="horz" wrap="none" lIns="91440" tIns="45720" rIns="91440" bIns="45720" anchor="t" anchorCtr="0">
            <a:prstTxWarp prst="textNoShape">
              <a:avLst/>
            </a:prstTxWarp>
          </a:bodyPr>
          <a:lstStyle/>
          <a:p>
            <a:pPr marL="0" indent="0" algn="l">
              <a:lnSpc>
                <a:spcPct val="100000"/>
              </a:lnSpc>
              <a:spcBef>
                <a:spcPts val="0"/>
              </a:spcBef>
              <a:spcAft>
                <a:spcPts val="0"/>
              </a:spcAft>
              <a:buNone/>
            </a:pPr>
            <a:fld id="{CAD2D6BD-DE1B-4B5F-8B41-2702339687B9}" type="slidenum">
              <a:rPr lang="en-US" altLang="zh-CN" sz="1000" b="0" i="0" u="none" strike="noStrike" kern="1200" cap="none" spc="0" baseline="0">
                <a:solidFill>
                  <a:srgbClr val="7A7A7A"/>
                </a:solidFill>
                <a:latin typeface="Calibri" charset="0"/>
                <a:ea typeface="等线" charset="0"/>
                <a:cs typeface="Calibri" charset="0"/>
              </a:rPr>
              <a:t>13</a:t>
            </a:fld>
            <a:endParaRPr lang="zh-CN" altLang="en-US" sz="1000" b="0" i="0" u="none" strike="noStrike" kern="1200" cap="none" spc="0" baseline="0">
              <a:solidFill>
                <a:srgbClr val="7A7A7A"/>
              </a:solidFill>
              <a:latin typeface="Calibri" charset="0"/>
              <a:ea typeface="等线" charset="0"/>
              <a:cs typeface="Calibri" charset="0"/>
            </a:endParaRPr>
          </a:p>
        </p:txBody>
      </p:sp>
    </p:spTree>
    <p:extLst>
      <p:ext uri="{BB962C8B-B14F-4D97-AF65-F5344CB8AC3E}">
        <p14:creationId xmlns:p14="http://schemas.microsoft.com/office/powerpoint/2010/main" val="674926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 name="文本框"/>
          <p:cNvSpPr>
            <a:spLocks noGrp="1"/>
          </p:cNvSpPr>
          <p:nvPr>
            <p:ph type="title"/>
          </p:nvPr>
        </p:nvSpPr>
        <p:spPr>
          <a:xfrm>
            <a:off x="891914" y="1341619"/>
            <a:ext cx="7223760" cy="1621936"/>
          </a:xfrm>
          <a:prstGeom prst="rect">
            <a:avLst/>
          </a:prstGeom>
          <a:noFill/>
          <a:ln w="12700" cap="flat" cmpd="sng">
            <a:noFill/>
            <a:prstDash val="solid"/>
            <a:miter/>
          </a:ln>
        </p:spPr>
        <p:txBody>
          <a:bodyPr vert="horz" wrap="square" lIns="91440" tIns="45720" rIns="91440" bIns="45720" anchor="t" anchorCtr="0">
            <a:prstTxWarp prst="textNoShape">
              <a:avLst/>
            </a:prstTxWarp>
          </a:bodyPr>
          <a:lstStyle/>
          <a:p>
            <a:pPr marL="0" indent="0" algn="ctr">
              <a:lnSpc>
                <a:spcPct val="100000"/>
              </a:lnSpc>
              <a:spcBef>
                <a:spcPts val="0"/>
              </a:spcBef>
              <a:spcAft>
                <a:spcPts val="0"/>
              </a:spcAft>
              <a:buNone/>
            </a:pPr>
            <a:r>
              <a:rPr lang="en-US" altLang="zh-CN" sz="8800" b="1" i="0" u="none" strike="noStrike" kern="1200" cap="none" spc="0" baseline="0">
                <a:solidFill>
                  <a:schemeClr val="accent1"/>
                </a:solidFill>
                <a:latin typeface="Cambria" charset="0"/>
                <a:ea typeface="等线 Light" charset="0"/>
                <a:cs typeface="Lucida Sans"/>
              </a:rPr>
              <a:t>Thank YOU</a:t>
            </a:r>
            <a:endParaRPr lang="zh-CN" altLang="en-US" sz="8800" b="1" i="0" u="none" strike="noStrike" kern="1200" cap="none" spc="0" baseline="0">
              <a:solidFill>
                <a:schemeClr val="accent1"/>
              </a:solidFill>
              <a:latin typeface="Cambria" charset="0"/>
              <a:ea typeface="等线 Light" charset="0"/>
              <a:cs typeface="Lucida Sans"/>
            </a:endParaRPr>
          </a:p>
        </p:txBody>
      </p:sp>
    </p:spTree>
    <p:extLst>
      <p:ext uri="{BB962C8B-B14F-4D97-AF65-F5344CB8AC3E}">
        <p14:creationId xmlns:p14="http://schemas.microsoft.com/office/powerpoint/2010/main" val="1884637054"/>
      </p:ext>
    </p:extLst>
  </p:cSld>
  <p:clrMapOvr>
    <a:masterClrMapping/>
  </p:clrMapOvr>
</p:sld>
</file>

<file path=ppt/theme/theme1.xml><?xml version="1.0" encoding="utf-8"?>
<a:theme xmlns:a="http://schemas.openxmlformats.org/drawingml/2006/main" name="Red and Yellow Safety">
  <a:themeElements>
    <a:clrScheme name="Red and Yellow Safety">
      <a:dk1>
        <a:srgbClr val="2B0A0D"/>
      </a:dk1>
      <a:lt1>
        <a:srgbClr val="FFFFFF"/>
      </a:lt1>
      <a:dk2>
        <a:srgbClr val="6B0710"/>
      </a:dk2>
      <a:lt2>
        <a:srgbClr val="FDEDEA"/>
      </a:lt2>
      <a:accent1>
        <a:srgbClr val="D7141A"/>
      </a:accent1>
      <a:accent2>
        <a:srgbClr val="FFC400"/>
      </a:accent2>
      <a:accent3>
        <a:srgbClr val="8E0B14"/>
      </a:accent3>
      <a:accent4>
        <a:srgbClr val="FF7A1A"/>
      </a:accent4>
      <a:accent5>
        <a:srgbClr val="FFE27A"/>
      </a:accent5>
      <a:accent6>
        <a:srgbClr val="6B0710"/>
      </a:accent6>
      <a:hlink>
        <a:srgbClr val="D7141A"/>
      </a:hlink>
      <a:folHlink>
        <a:srgbClr val="8E0B14"/>
      </a:folHlink>
    </a:clrScheme>
    <a:fontScheme name="Red and Yellow Safety">
      <a:majorFont>
        <a:latin typeface=""/>
        <a:ea typeface=""/>
        <a:cs typeface=""/>
      </a:majorFont>
      <a:minorFont>
        <a:latin typeface=""/>
        <a:ea typeface=""/>
        <a:cs typeface=""/>
      </a:minorFont>
    </a:fontScheme>
    <a:fmtScheme name="Red and Yellow Safety">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objectDefaults/>
  <a:extraClrSchemeLst/>
</a:theme>
</file>

<file path=ppt/theme/theme2.xml><?xml version="1.0" encoding="utf-8"?>
<a:theme xmlns:a="http://schemas.openxmlformats.org/drawingml/2006/main" name="notesMaster1">
  <a:themeElements>
    <a:clrScheme name="notesMaster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Normal.eit</Template>
  <TotalTime>26</TotalTime>
  <Application>Microsoft Office PowerPoint</Application>
  <PresentationFormat>On-screen Show (16:9)</PresentationFormat>
  <Slides>14</Slides>
  <Notes>13</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Red and Yellow Safety</vt:lpstr>
      <vt:lpstr>Quality Assurance and Service Improvement: The Lucy Letby Case</vt:lpstr>
      <vt:lpstr>Introduction and case background</vt:lpstr>
      <vt:lpstr>The quality and patient safety problem</vt:lpstr>
      <vt:lpstr>Contributing factors and systemic weaknesses</vt:lpstr>
      <vt:lpstr>Swiss Cheese Model: A systems-based safety analysis</vt:lpstr>
      <vt:lpstr>Swiss Cheese Model: Systemic Failures in the Lucy Letby Case</vt:lpstr>
      <vt:lpstr>Donabedian Model: Structure, process and outcomes</vt:lpstr>
      <vt:lpstr>Policy, regulation and governance issues</vt:lpstr>
      <vt:lpstr>Impact on quality, efficiency and equity</vt:lpstr>
      <vt:lpstr>Recommendations for service improvement</vt:lpstr>
      <vt:lpstr>Proposed structure of Component 2</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 The Lucy Letby Case</dc:title>
  <cp:lastModifiedBy>abin c aji</cp:lastModifiedBy>
  <cp:revision>8</cp:revision>
  <dcterms:created xsi:type="dcterms:W3CDTF">2026-10-12T12:41:57Z</dcterms:created>
  <dcterms:modified xsi:type="dcterms:W3CDTF">2026-10-18T22:51:30Z</dcterms:modified>
</cp:coreProperties>
</file>