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comment1.xml" ContentType="application/vnd.openxmlformats-officedocument.presentationml.comment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279" r:id="rId5"/>
    <p:sldId id="259" r:id="rId6"/>
    <p:sldId id="280" r:id="rId7"/>
    <p:sldId id="260" r:id="rId8"/>
    <p:sldId id="261" r:id="rId9"/>
    <p:sldId id="262" r:id="rId10"/>
    <p:sldId id="282" r:id="rId11"/>
    <p:sldId id="263" r:id="rId12"/>
    <p:sldId id="283" r:id="rId13"/>
    <p:sldId id="264" r:id="rId14"/>
    <p:sldId id="284" r:id="rId15"/>
    <p:sldId id="265" r:id="rId16"/>
    <p:sldId id="281" r:id="rId17"/>
    <p:sldId id="266" r:id="rId18"/>
    <p:sldId id="277" r:id="rId19"/>
    <p:sldId id="274" r:id="rId20"/>
    <p:sldId id="275" r:id="rId21"/>
    <p:sldId id="285" r:id="rId22"/>
    <p:sldId id="286" r:id="rId23"/>
    <p:sldId id="27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265164 (Ben Lawrence)" initials="2(L" lastIdx="1" clrIdx="0">
    <p:extLst>
      <p:ext uri="{19B8F6BF-5375-455C-9EA6-DF929625EA0E}">
        <p15:presenceInfo xmlns:p15="http://schemas.microsoft.com/office/powerpoint/2012/main" userId="265164 (Ben Lawrenc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4224" autoAdjust="0"/>
  </p:normalViewPr>
  <p:slideViewPr>
    <p:cSldViewPr snapToGrid="0">
      <p:cViewPr varScale="1">
        <p:scale>
          <a:sx n="76" d="100"/>
          <a:sy n="76" d="100"/>
        </p:scale>
        <p:origin x="126" y="414"/>
      </p:cViewPr>
      <p:guideLst/>
    </p:cSldViewPr>
  </p:slideViewPr>
  <p:notesTextViewPr>
    <p:cViewPr>
      <p:scale>
        <a:sx n="1" d="1"/>
        <a:sy n="1" d="1"/>
      </p:scale>
      <p:origin x="0" y="-1464"/>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13T19:03:12.235" idx="1">
    <p:pos x="7323" y="816"/>
    <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3767D2-BC2F-45C2-AA3B-CBC6B75C75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E50803-95B5-42D8-BBA9-7C6E87157E67}">
      <dgm:prSet/>
      <dgm:spPr/>
      <dgm:t>
        <a:bodyPr/>
        <a:lstStyle/>
        <a:p>
          <a:r>
            <a:rPr lang="en-GB"/>
            <a:t>Traditional method covers Income vs expenses</a:t>
          </a:r>
          <a:endParaRPr lang="en-US"/>
        </a:p>
      </dgm:t>
    </dgm:pt>
    <dgm:pt modelId="{9DF89804-DA55-4A91-BB3F-EA6E1A178C36}" type="parTrans" cxnId="{D2295873-C360-4BDB-ACD7-06BB5A43DD2A}">
      <dgm:prSet/>
      <dgm:spPr/>
      <dgm:t>
        <a:bodyPr/>
        <a:lstStyle/>
        <a:p>
          <a:endParaRPr lang="en-US"/>
        </a:p>
      </dgm:t>
    </dgm:pt>
    <dgm:pt modelId="{83CD8071-14A4-4497-8595-FBCE9560676D}" type="sibTrans" cxnId="{D2295873-C360-4BDB-ACD7-06BB5A43DD2A}">
      <dgm:prSet/>
      <dgm:spPr/>
      <dgm:t>
        <a:bodyPr/>
        <a:lstStyle/>
        <a:p>
          <a:endParaRPr lang="en-US"/>
        </a:p>
      </dgm:t>
    </dgm:pt>
    <dgm:pt modelId="{FFB3F07A-65FC-44EA-859D-094909BCE136}">
      <dgm:prSet/>
      <dgm:spPr/>
      <dgm:t>
        <a:bodyPr/>
        <a:lstStyle/>
        <a:p>
          <a:r>
            <a:rPr lang="en-GB"/>
            <a:t>80/20 Budget: 80% expenses, 20% savings</a:t>
          </a:r>
          <a:endParaRPr lang="en-US"/>
        </a:p>
      </dgm:t>
    </dgm:pt>
    <dgm:pt modelId="{074E7742-6338-452E-B050-3E5C73C0BC21}" type="parTrans" cxnId="{33199C24-969D-47F0-A71E-BCFB5C79691F}">
      <dgm:prSet/>
      <dgm:spPr/>
      <dgm:t>
        <a:bodyPr/>
        <a:lstStyle/>
        <a:p>
          <a:endParaRPr lang="en-US"/>
        </a:p>
      </dgm:t>
    </dgm:pt>
    <dgm:pt modelId="{FA713970-4293-44CC-8ABF-EFDC4BB945CF}" type="sibTrans" cxnId="{33199C24-969D-47F0-A71E-BCFB5C79691F}">
      <dgm:prSet/>
      <dgm:spPr/>
      <dgm:t>
        <a:bodyPr/>
        <a:lstStyle/>
        <a:p>
          <a:endParaRPr lang="en-US"/>
        </a:p>
      </dgm:t>
    </dgm:pt>
    <dgm:pt modelId="{341AEAF5-467A-4753-966F-84AB2C358264}">
      <dgm:prSet/>
      <dgm:spPr/>
      <dgm:t>
        <a:bodyPr/>
        <a:lstStyle/>
        <a:p>
          <a:r>
            <a:rPr lang="en-GB"/>
            <a:t>60/40 Rule: 60% expenses, 40% savings</a:t>
          </a:r>
          <a:endParaRPr lang="en-US"/>
        </a:p>
      </dgm:t>
    </dgm:pt>
    <dgm:pt modelId="{A38792B4-8F70-4AC9-9C48-C5B275332BD8}" type="parTrans" cxnId="{A0E2884D-8FD4-4F2A-AAC9-84ACB3F9DBF7}">
      <dgm:prSet/>
      <dgm:spPr/>
      <dgm:t>
        <a:bodyPr/>
        <a:lstStyle/>
        <a:p>
          <a:endParaRPr lang="en-US"/>
        </a:p>
      </dgm:t>
    </dgm:pt>
    <dgm:pt modelId="{B4EFB8E0-E4D8-4374-A7D7-E5BB3668DD9A}" type="sibTrans" cxnId="{A0E2884D-8FD4-4F2A-AAC9-84ACB3F9DBF7}">
      <dgm:prSet/>
      <dgm:spPr/>
      <dgm:t>
        <a:bodyPr/>
        <a:lstStyle/>
        <a:p>
          <a:endParaRPr lang="en-US"/>
        </a:p>
      </dgm:t>
    </dgm:pt>
    <dgm:pt modelId="{D6CC8465-8B5C-4F4D-8921-FEB13D98BBD0}">
      <dgm:prSet/>
      <dgm:spPr/>
      <dgm:t>
        <a:bodyPr/>
        <a:lstStyle/>
        <a:p>
          <a:r>
            <a:rPr lang="en-GB"/>
            <a:t>The Pay Yourself First System</a:t>
          </a:r>
          <a:endParaRPr lang="en-US"/>
        </a:p>
      </dgm:t>
    </dgm:pt>
    <dgm:pt modelId="{322F66A0-BD69-47B8-8085-AA3E489C46C0}" type="parTrans" cxnId="{AC577A93-7B5C-430F-9CF4-E694561325BB}">
      <dgm:prSet/>
      <dgm:spPr/>
      <dgm:t>
        <a:bodyPr/>
        <a:lstStyle/>
        <a:p>
          <a:endParaRPr lang="en-US"/>
        </a:p>
      </dgm:t>
    </dgm:pt>
    <dgm:pt modelId="{05C5BD98-BFCE-413F-8F9A-36845DA87D3A}" type="sibTrans" cxnId="{AC577A93-7B5C-430F-9CF4-E694561325BB}">
      <dgm:prSet/>
      <dgm:spPr/>
      <dgm:t>
        <a:bodyPr/>
        <a:lstStyle/>
        <a:p>
          <a:endParaRPr lang="en-US"/>
        </a:p>
      </dgm:t>
    </dgm:pt>
    <dgm:pt modelId="{30205FB1-E84E-4381-B714-931F6AA00B49}" type="pres">
      <dgm:prSet presAssocID="{A33767D2-BC2F-45C2-AA3B-CBC6B75C758C}" presName="root" presStyleCnt="0">
        <dgm:presLayoutVars>
          <dgm:dir/>
          <dgm:resizeHandles val="exact"/>
        </dgm:presLayoutVars>
      </dgm:prSet>
      <dgm:spPr/>
    </dgm:pt>
    <dgm:pt modelId="{6665A1B9-7884-4287-A53C-010E9212145D}" type="pres">
      <dgm:prSet presAssocID="{B3E50803-95B5-42D8-BBA9-7C6E87157E67}" presName="compNode" presStyleCnt="0"/>
      <dgm:spPr/>
    </dgm:pt>
    <dgm:pt modelId="{3FDE13CA-41B6-4CFA-9972-9E84E0549570}" type="pres">
      <dgm:prSet presAssocID="{B3E50803-95B5-42D8-BBA9-7C6E87157E67}" presName="bgRect" presStyleLbl="bgShp" presStyleIdx="0" presStyleCnt="4"/>
      <dgm:spPr/>
    </dgm:pt>
    <dgm:pt modelId="{0C6113F3-B390-4A09-AAD5-386AFDD0D8D6}" type="pres">
      <dgm:prSet presAssocID="{B3E50803-95B5-42D8-BBA9-7C6E87157E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0A9BBAE9-955E-499A-B8B8-AD6EB98241C6}" type="pres">
      <dgm:prSet presAssocID="{B3E50803-95B5-42D8-BBA9-7C6E87157E67}" presName="spaceRect" presStyleCnt="0"/>
      <dgm:spPr/>
    </dgm:pt>
    <dgm:pt modelId="{7382C87F-DFC0-41A8-AC83-A46884EF8645}" type="pres">
      <dgm:prSet presAssocID="{B3E50803-95B5-42D8-BBA9-7C6E87157E67}" presName="parTx" presStyleLbl="revTx" presStyleIdx="0" presStyleCnt="4">
        <dgm:presLayoutVars>
          <dgm:chMax val="0"/>
          <dgm:chPref val="0"/>
        </dgm:presLayoutVars>
      </dgm:prSet>
      <dgm:spPr/>
    </dgm:pt>
    <dgm:pt modelId="{55FA6C27-7C33-44A9-8349-2A0D99A0EDA1}" type="pres">
      <dgm:prSet presAssocID="{83CD8071-14A4-4497-8595-FBCE9560676D}" presName="sibTrans" presStyleCnt="0"/>
      <dgm:spPr/>
    </dgm:pt>
    <dgm:pt modelId="{71556651-B058-4353-BCA2-828ED3EC46DD}" type="pres">
      <dgm:prSet presAssocID="{FFB3F07A-65FC-44EA-859D-094909BCE136}" presName="compNode" presStyleCnt="0"/>
      <dgm:spPr/>
    </dgm:pt>
    <dgm:pt modelId="{3C8136F8-E3EB-436A-88F8-9E704B4DD154}" type="pres">
      <dgm:prSet presAssocID="{FFB3F07A-65FC-44EA-859D-094909BCE136}" presName="bgRect" presStyleLbl="bgShp" presStyleIdx="1" presStyleCnt="4"/>
      <dgm:spPr/>
    </dgm:pt>
    <dgm:pt modelId="{BFCE8DE0-C1EF-4875-A05A-E646A8E90D5D}" type="pres">
      <dgm:prSet presAssocID="{FFB3F07A-65FC-44EA-859D-094909BCE1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D260B225-79A2-4D9A-8F94-3E345DD932D5}" type="pres">
      <dgm:prSet presAssocID="{FFB3F07A-65FC-44EA-859D-094909BCE136}" presName="spaceRect" presStyleCnt="0"/>
      <dgm:spPr/>
    </dgm:pt>
    <dgm:pt modelId="{C458C67D-8C6D-4637-8B91-90E94858D253}" type="pres">
      <dgm:prSet presAssocID="{FFB3F07A-65FC-44EA-859D-094909BCE136}" presName="parTx" presStyleLbl="revTx" presStyleIdx="1" presStyleCnt="4">
        <dgm:presLayoutVars>
          <dgm:chMax val="0"/>
          <dgm:chPref val="0"/>
        </dgm:presLayoutVars>
      </dgm:prSet>
      <dgm:spPr/>
    </dgm:pt>
    <dgm:pt modelId="{691FD623-1424-4FCF-8713-FCF54F060C24}" type="pres">
      <dgm:prSet presAssocID="{FA713970-4293-44CC-8ABF-EFDC4BB945CF}" presName="sibTrans" presStyleCnt="0"/>
      <dgm:spPr/>
    </dgm:pt>
    <dgm:pt modelId="{C0B5927E-B75F-4E95-994D-6FEFE6BBC14E}" type="pres">
      <dgm:prSet presAssocID="{341AEAF5-467A-4753-966F-84AB2C358264}" presName="compNode" presStyleCnt="0"/>
      <dgm:spPr/>
    </dgm:pt>
    <dgm:pt modelId="{FBC4E1C6-E1EC-4DF9-B7C7-0186BF10B903}" type="pres">
      <dgm:prSet presAssocID="{341AEAF5-467A-4753-966F-84AB2C358264}" presName="bgRect" presStyleLbl="bgShp" presStyleIdx="2" presStyleCnt="4"/>
      <dgm:spPr/>
    </dgm:pt>
    <dgm:pt modelId="{453CE42A-1814-47C3-A0DF-89D18E1AE7FC}" type="pres">
      <dgm:prSet presAssocID="{341AEAF5-467A-4753-966F-84AB2C3582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uro"/>
        </a:ext>
      </dgm:extLst>
    </dgm:pt>
    <dgm:pt modelId="{DB13C561-01DE-4799-97A1-7BFA600BEDD1}" type="pres">
      <dgm:prSet presAssocID="{341AEAF5-467A-4753-966F-84AB2C358264}" presName="spaceRect" presStyleCnt="0"/>
      <dgm:spPr/>
    </dgm:pt>
    <dgm:pt modelId="{0C427A55-F3B7-4B48-A2FE-99AF9CDA8240}" type="pres">
      <dgm:prSet presAssocID="{341AEAF5-467A-4753-966F-84AB2C358264}" presName="parTx" presStyleLbl="revTx" presStyleIdx="2" presStyleCnt="4">
        <dgm:presLayoutVars>
          <dgm:chMax val="0"/>
          <dgm:chPref val="0"/>
        </dgm:presLayoutVars>
      </dgm:prSet>
      <dgm:spPr/>
    </dgm:pt>
    <dgm:pt modelId="{10843CBC-ABF4-473B-B327-9C995797F88D}" type="pres">
      <dgm:prSet presAssocID="{B4EFB8E0-E4D8-4374-A7D7-E5BB3668DD9A}" presName="sibTrans" presStyleCnt="0"/>
      <dgm:spPr/>
    </dgm:pt>
    <dgm:pt modelId="{ABB9B885-8865-49B8-8353-9A5CC86DA838}" type="pres">
      <dgm:prSet presAssocID="{D6CC8465-8B5C-4F4D-8921-FEB13D98BBD0}" presName="compNode" presStyleCnt="0"/>
      <dgm:spPr/>
    </dgm:pt>
    <dgm:pt modelId="{95452E2F-BB31-455B-AA4C-D6EAF47ECDDD}" type="pres">
      <dgm:prSet presAssocID="{D6CC8465-8B5C-4F4D-8921-FEB13D98BBD0}" presName="bgRect" presStyleLbl="bgShp" presStyleIdx="3" presStyleCnt="4"/>
      <dgm:spPr/>
    </dgm:pt>
    <dgm:pt modelId="{CA75BA77-06A6-4578-9809-F0575F9E9E6B}" type="pres">
      <dgm:prSet presAssocID="{D6CC8465-8B5C-4F4D-8921-FEB13D98BB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ins"/>
        </a:ext>
      </dgm:extLst>
    </dgm:pt>
    <dgm:pt modelId="{FC6ADE6F-93EA-4CDA-A3A2-379C5AB15BFB}" type="pres">
      <dgm:prSet presAssocID="{D6CC8465-8B5C-4F4D-8921-FEB13D98BBD0}" presName="spaceRect" presStyleCnt="0"/>
      <dgm:spPr/>
    </dgm:pt>
    <dgm:pt modelId="{A1FA57EF-9411-4439-A667-C18AA17BD8C1}" type="pres">
      <dgm:prSet presAssocID="{D6CC8465-8B5C-4F4D-8921-FEB13D98BBD0}" presName="parTx" presStyleLbl="revTx" presStyleIdx="3" presStyleCnt="4">
        <dgm:presLayoutVars>
          <dgm:chMax val="0"/>
          <dgm:chPref val="0"/>
        </dgm:presLayoutVars>
      </dgm:prSet>
      <dgm:spPr/>
    </dgm:pt>
  </dgm:ptLst>
  <dgm:cxnLst>
    <dgm:cxn modelId="{5F5C1B04-2C9E-4763-AE72-DBD82EB5EE6F}" type="presOf" srcId="{D6CC8465-8B5C-4F4D-8921-FEB13D98BBD0}" destId="{A1FA57EF-9411-4439-A667-C18AA17BD8C1}" srcOrd="0" destOrd="0" presId="urn:microsoft.com/office/officeart/2018/2/layout/IconVerticalSolidList"/>
    <dgm:cxn modelId="{33199C24-969D-47F0-A71E-BCFB5C79691F}" srcId="{A33767D2-BC2F-45C2-AA3B-CBC6B75C758C}" destId="{FFB3F07A-65FC-44EA-859D-094909BCE136}" srcOrd="1" destOrd="0" parTransId="{074E7742-6338-452E-B050-3E5C73C0BC21}" sibTransId="{FA713970-4293-44CC-8ABF-EFDC4BB945CF}"/>
    <dgm:cxn modelId="{060DBB2D-E1AC-45DE-BD9C-5C64A274F2D9}" type="presOf" srcId="{341AEAF5-467A-4753-966F-84AB2C358264}" destId="{0C427A55-F3B7-4B48-A2FE-99AF9CDA8240}" srcOrd="0" destOrd="0" presId="urn:microsoft.com/office/officeart/2018/2/layout/IconVerticalSolidList"/>
    <dgm:cxn modelId="{B7E0AE3E-8AE5-4A6D-B80F-71351BBDA484}" type="presOf" srcId="{FFB3F07A-65FC-44EA-859D-094909BCE136}" destId="{C458C67D-8C6D-4637-8B91-90E94858D253}" srcOrd="0" destOrd="0" presId="urn:microsoft.com/office/officeart/2018/2/layout/IconVerticalSolidList"/>
    <dgm:cxn modelId="{F76F0D6A-3B56-401A-BC71-BEC0E4D10096}" type="presOf" srcId="{B3E50803-95B5-42D8-BBA9-7C6E87157E67}" destId="{7382C87F-DFC0-41A8-AC83-A46884EF8645}" srcOrd="0" destOrd="0" presId="urn:microsoft.com/office/officeart/2018/2/layout/IconVerticalSolidList"/>
    <dgm:cxn modelId="{A0E2884D-8FD4-4F2A-AAC9-84ACB3F9DBF7}" srcId="{A33767D2-BC2F-45C2-AA3B-CBC6B75C758C}" destId="{341AEAF5-467A-4753-966F-84AB2C358264}" srcOrd="2" destOrd="0" parTransId="{A38792B4-8F70-4AC9-9C48-C5B275332BD8}" sibTransId="{B4EFB8E0-E4D8-4374-A7D7-E5BB3668DD9A}"/>
    <dgm:cxn modelId="{D2295873-C360-4BDB-ACD7-06BB5A43DD2A}" srcId="{A33767D2-BC2F-45C2-AA3B-CBC6B75C758C}" destId="{B3E50803-95B5-42D8-BBA9-7C6E87157E67}" srcOrd="0" destOrd="0" parTransId="{9DF89804-DA55-4A91-BB3F-EA6E1A178C36}" sibTransId="{83CD8071-14A4-4497-8595-FBCE9560676D}"/>
    <dgm:cxn modelId="{B7AB8C58-293F-43F7-BE80-C58D76874F2D}" type="presOf" srcId="{A33767D2-BC2F-45C2-AA3B-CBC6B75C758C}" destId="{30205FB1-E84E-4381-B714-931F6AA00B49}" srcOrd="0" destOrd="0" presId="urn:microsoft.com/office/officeart/2018/2/layout/IconVerticalSolidList"/>
    <dgm:cxn modelId="{AC577A93-7B5C-430F-9CF4-E694561325BB}" srcId="{A33767D2-BC2F-45C2-AA3B-CBC6B75C758C}" destId="{D6CC8465-8B5C-4F4D-8921-FEB13D98BBD0}" srcOrd="3" destOrd="0" parTransId="{322F66A0-BD69-47B8-8085-AA3E489C46C0}" sibTransId="{05C5BD98-BFCE-413F-8F9A-36845DA87D3A}"/>
    <dgm:cxn modelId="{74A366B2-F600-49D1-A382-D1FF815B205E}" type="presParOf" srcId="{30205FB1-E84E-4381-B714-931F6AA00B49}" destId="{6665A1B9-7884-4287-A53C-010E9212145D}" srcOrd="0" destOrd="0" presId="urn:microsoft.com/office/officeart/2018/2/layout/IconVerticalSolidList"/>
    <dgm:cxn modelId="{7F8F422F-26D5-4175-AB1B-B477984286CE}" type="presParOf" srcId="{6665A1B9-7884-4287-A53C-010E9212145D}" destId="{3FDE13CA-41B6-4CFA-9972-9E84E0549570}" srcOrd="0" destOrd="0" presId="urn:microsoft.com/office/officeart/2018/2/layout/IconVerticalSolidList"/>
    <dgm:cxn modelId="{BEA45690-9CC0-4836-97A1-A8091D0612EA}" type="presParOf" srcId="{6665A1B9-7884-4287-A53C-010E9212145D}" destId="{0C6113F3-B390-4A09-AAD5-386AFDD0D8D6}" srcOrd="1" destOrd="0" presId="urn:microsoft.com/office/officeart/2018/2/layout/IconVerticalSolidList"/>
    <dgm:cxn modelId="{33C919A4-7ABA-4BFE-B350-BAFBA6A65022}" type="presParOf" srcId="{6665A1B9-7884-4287-A53C-010E9212145D}" destId="{0A9BBAE9-955E-499A-B8B8-AD6EB98241C6}" srcOrd="2" destOrd="0" presId="urn:microsoft.com/office/officeart/2018/2/layout/IconVerticalSolidList"/>
    <dgm:cxn modelId="{E4CADB03-AB03-4502-952D-562800598965}" type="presParOf" srcId="{6665A1B9-7884-4287-A53C-010E9212145D}" destId="{7382C87F-DFC0-41A8-AC83-A46884EF8645}" srcOrd="3" destOrd="0" presId="urn:microsoft.com/office/officeart/2018/2/layout/IconVerticalSolidList"/>
    <dgm:cxn modelId="{C5BCABB6-7978-4027-9735-2BD279DF260A}" type="presParOf" srcId="{30205FB1-E84E-4381-B714-931F6AA00B49}" destId="{55FA6C27-7C33-44A9-8349-2A0D99A0EDA1}" srcOrd="1" destOrd="0" presId="urn:microsoft.com/office/officeart/2018/2/layout/IconVerticalSolidList"/>
    <dgm:cxn modelId="{7FD9AC97-597E-40F0-8FAE-1136C4098DE8}" type="presParOf" srcId="{30205FB1-E84E-4381-B714-931F6AA00B49}" destId="{71556651-B058-4353-BCA2-828ED3EC46DD}" srcOrd="2" destOrd="0" presId="urn:microsoft.com/office/officeart/2018/2/layout/IconVerticalSolidList"/>
    <dgm:cxn modelId="{BFB1C791-03F8-4C10-BCE3-57B15B1EDBF7}" type="presParOf" srcId="{71556651-B058-4353-BCA2-828ED3EC46DD}" destId="{3C8136F8-E3EB-436A-88F8-9E704B4DD154}" srcOrd="0" destOrd="0" presId="urn:microsoft.com/office/officeart/2018/2/layout/IconVerticalSolidList"/>
    <dgm:cxn modelId="{DBAF1F51-36FA-4307-A618-E8C500529512}" type="presParOf" srcId="{71556651-B058-4353-BCA2-828ED3EC46DD}" destId="{BFCE8DE0-C1EF-4875-A05A-E646A8E90D5D}" srcOrd="1" destOrd="0" presId="urn:microsoft.com/office/officeart/2018/2/layout/IconVerticalSolidList"/>
    <dgm:cxn modelId="{16F1DED1-66BB-4993-9574-18126DFBC612}" type="presParOf" srcId="{71556651-B058-4353-BCA2-828ED3EC46DD}" destId="{D260B225-79A2-4D9A-8F94-3E345DD932D5}" srcOrd="2" destOrd="0" presId="urn:microsoft.com/office/officeart/2018/2/layout/IconVerticalSolidList"/>
    <dgm:cxn modelId="{890D0272-46D6-44B7-8656-E5A8498789DC}" type="presParOf" srcId="{71556651-B058-4353-BCA2-828ED3EC46DD}" destId="{C458C67D-8C6D-4637-8B91-90E94858D253}" srcOrd="3" destOrd="0" presId="urn:microsoft.com/office/officeart/2018/2/layout/IconVerticalSolidList"/>
    <dgm:cxn modelId="{3C35E27C-C225-4526-9EE9-5FD98703CB4B}" type="presParOf" srcId="{30205FB1-E84E-4381-B714-931F6AA00B49}" destId="{691FD623-1424-4FCF-8713-FCF54F060C24}" srcOrd="3" destOrd="0" presId="urn:microsoft.com/office/officeart/2018/2/layout/IconVerticalSolidList"/>
    <dgm:cxn modelId="{536DA0C5-6485-4810-BE17-B61B7EE22203}" type="presParOf" srcId="{30205FB1-E84E-4381-B714-931F6AA00B49}" destId="{C0B5927E-B75F-4E95-994D-6FEFE6BBC14E}" srcOrd="4" destOrd="0" presId="urn:microsoft.com/office/officeart/2018/2/layout/IconVerticalSolidList"/>
    <dgm:cxn modelId="{4CBA1C70-6555-42F7-A1B5-8AABE2B2EF01}" type="presParOf" srcId="{C0B5927E-B75F-4E95-994D-6FEFE6BBC14E}" destId="{FBC4E1C6-E1EC-4DF9-B7C7-0186BF10B903}" srcOrd="0" destOrd="0" presId="urn:microsoft.com/office/officeart/2018/2/layout/IconVerticalSolidList"/>
    <dgm:cxn modelId="{003A15B9-8152-4608-9585-4C17B9A4D0DC}" type="presParOf" srcId="{C0B5927E-B75F-4E95-994D-6FEFE6BBC14E}" destId="{453CE42A-1814-47C3-A0DF-89D18E1AE7FC}" srcOrd="1" destOrd="0" presId="urn:microsoft.com/office/officeart/2018/2/layout/IconVerticalSolidList"/>
    <dgm:cxn modelId="{5B2ADD4A-EEC6-4AC8-B1B9-EBDCD27C758B}" type="presParOf" srcId="{C0B5927E-B75F-4E95-994D-6FEFE6BBC14E}" destId="{DB13C561-01DE-4799-97A1-7BFA600BEDD1}" srcOrd="2" destOrd="0" presId="urn:microsoft.com/office/officeart/2018/2/layout/IconVerticalSolidList"/>
    <dgm:cxn modelId="{EEA20BFC-04A9-42AF-A7DD-F8E36CAE984F}" type="presParOf" srcId="{C0B5927E-B75F-4E95-994D-6FEFE6BBC14E}" destId="{0C427A55-F3B7-4B48-A2FE-99AF9CDA8240}" srcOrd="3" destOrd="0" presId="urn:microsoft.com/office/officeart/2018/2/layout/IconVerticalSolidList"/>
    <dgm:cxn modelId="{2BD2D881-78C5-42CE-AF71-45AC4E8B68AE}" type="presParOf" srcId="{30205FB1-E84E-4381-B714-931F6AA00B49}" destId="{10843CBC-ABF4-473B-B327-9C995797F88D}" srcOrd="5" destOrd="0" presId="urn:microsoft.com/office/officeart/2018/2/layout/IconVerticalSolidList"/>
    <dgm:cxn modelId="{5C39CD0D-94B9-4615-BC4E-D53CAD029270}" type="presParOf" srcId="{30205FB1-E84E-4381-B714-931F6AA00B49}" destId="{ABB9B885-8865-49B8-8353-9A5CC86DA838}" srcOrd="6" destOrd="0" presId="urn:microsoft.com/office/officeart/2018/2/layout/IconVerticalSolidList"/>
    <dgm:cxn modelId="{6A50BD19-2E3A-4E74-84E5-03B660C125D6}" type="presParOf" srcId="{ABB9B885-8865-49B8-8353-9A5CC86DA838}" destId="{95452E2F-BB31-455B-AA4C-D6EAF47ECDDD}" srcOrd="0" destOrd="0" presId="urn:microsoft.com/office/officeart/2018/2/layout/IconVerticalSolidList"/>
    <dgm:cxn modelId="{679652C1-0907-4620-81DF-0C0864F67CBF}" type="presParOf" srcId="{ABB9B885-8865-49B8-8353-9A5CC86DA838}" destId="{CA75BA77-06A6-4578-9809-F0575F9E9E6B}" srcOrd="1" destOrd="0" presId="urn:microsoft.com/office/officeart/2018/2/layout/IconVerticalSolidList"/>
    <dgm:cxn modelId="{CE1A8220-1BE4-45A5-BE43-24EA8ACAAE9A}" type="presParOf" srcId="{ABB9B885-8865-49B8-8353-9A5CC86DA838}" destId="{FC6ADE6F-93EA-4CDA-A3A2-379C5AB15BFB}" srcOrd="2" destOrd="0" presId="urn:microsoft.com/office/officeart/2018/2/layout/IconVerticalSolidList"/>
    <dgm:cxn modelId="{91238DB7-0D7F-42F5-9E1D-D76CE1A77332}" type="presParOf" srcId="{ABB9B885-8865-49B8-8353-9A5CC86DA838}" destId="{A1FA57EF-9411-4439-A667-C18AA17BD8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E13CA-41B6-4CFA-9972-9E84E0549570}">
      <dsp:nvSpPr>
        <dsp:cNvPr id="0" name=""/>
        <dsp:cNvSpPr/>
      </dsp:nvSpPr>
      <dsp:spPr>
        <a:xfrm>
          <a:off x="0" y="2185"/>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113F3-B390-4A09-AAD5-386AFDD0D8D6}">
      <dsp:nvSpPr>
        <dsp:cNvPr id="0" name=""/>
        <dsp:cNvSpPr/>
      </dsp:nvSpPr>
      <dsp:spPr>
        <a:xfrm>
          <a:off x="335004" y="251362"/>
          <a:ext cx="609099" cy="609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82C87F-DFC0-41A8-AC83-A46884EF8645}">
      <dsp:nvSpPr>
        <dsp:cNvPr id="0" name=""/>
        <dsp:cNvSpPr/>
      </dsp:nvSpPr>
      <dsp:spPr>
        <a:xfrm>
          <a:off x="1279109" y="2185"/>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Traditional method covers Income vs expenses</a:t>
          </a:r>
          <a:endParaRPr lang="en-US" sz="2200" kern="1200"/>
        </a:p>
      </dsp:txBody>
      <dsp:txXfrm>
        <a:off x="1279109" y="2185"/>
        <a:ext cx="5553102" cy="1107454"/>
      </dsp:txXfrm>
    </dsp:sp>
    <dsp:sp modelId="{3C8136F8-E3EB-436A-88F8-9E704B4DD154}">
      <dsp:nvSpPr>
        <dsp:cNvPr id="0" name=""/>
        <dsp:cNvSpPr/>
      </dsp:nvSpPr>
      <dsp:spPr>
        <a:xfrm>
          <a:off x="0" y="1386503"/>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E8DE0-C1EF-4875-A05A-E646A8E90D5D}">
      <dsp:nvSpPr>
        <dsp:cNvPr id="0" name=""/>
        <dsp:cNvSpPr/>
      </dsp:nvSpPr>
      <dsp:spPr>
        <a:xfrm>
          <a:off x="335004" y="1635680"/>
          <a:ext cx="609099" cy="609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58C67D-8C6D-4637-8B91-90E94858D253}">
      <dsp:nvSpPr>
        <dsp:cNvPr id="0" name=""/>
        <dsp:cNvSpPr/>
      </dsp:nvSpPr>
      <dsp:spPr>
        <a:xfrm>
          <a:off x="1279109" y="1386503"/>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80/20 Budget: 80% expenses, 20% savings</a:t>
          </a:r>
          <a:endParaRPr lang="en-US" sz="2200" kern="1200"/>
        </a:p>
      </dsp:txBody>
      <dsp:txXfrm>
        <a:off x="1279109" y="1386503"/>
        <a:ext cx="5553102" cy="1107454"/>
      </dsp:txXfrm>
    </dsp:sp>
    <dsp:sp modelId="{FBC4E1C6-E1EC-4DF9-B7C7-0186BF10B903}">
      <dsp:nvSpPr>
        <dsp:cNvPr id="0" name=""/>
        <dsp:cNvSpPr/>
      </dsp:nvSpPr>
      <dsp:spPr>
        <a:xfrm>
          <a:off x="0" y="2770821"/>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CE42A-1814-47C3-A0DF-89D18E1AE7FC}">
      <dsp:nvSpPr>
        <dsp:cNvPr id="0" name=""/>
        <dsp:cNvSpPr/>
      </dsp:nvSpPr>
      <dsp:spPr>
        <a:xfrm>
          <a:off x="335004" y="3019998"/>
          <a:ext cx="609099" cy="609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427A55-F3B7-4B48-A2FE-99AF9CDA8240}">
      <dsp:nvSpPr>
        <dsp:cNvPr id="0" name=""/>
        <dsp:cNvSpPr/>
      </dsp:nvSpPr>
      <dsp:spPr>
        <a:xfrm>
          <a:off x="1279109" y="2770821"/>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60/40 Rule: 60% expenses, 40% savings</a:t>
          </a:r>
          <a:endParaRPr lang="en-US" sz="2200" kern="1200"/>
        </a:p>
      </dsp:txBody>
      <dsp:txXfrm>
        <a:off x="1279109" y="2770821"/>
        <a:ext cx="5553102" cy="1107454"/>
      </dsp:txXfrm>
    </dsp:sp>
    <dsp:sp modelId="{95452E2F-BB31-455B-AA4C-D6EAF47ECDDD}">
      <dsp:nvSpPr>
        <dsp:cNvPr id="0" name=""/>
        <dsp:cNvSpPr/>
      </dsp:nvSpPr>
      <dsp:spPr>
        <a:xfrm>
          <a:off x="0" y="4155139"/>
          <a:ext cx="6832212" cy="1107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5BA77-06A6-4578-9809-F0575F9E9E6B}">
      <dsp:nvSpPr>
        <dsp:cNvPr id="0" name=""/>
        <dsp:cNvSpPr/>
      </dsp:nvSpPr>
      <dsp:spPr>
        <a:xfrm>
          <a:off x="335004" y="4404316"/>
          <a:ext cx="609099" cy="609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FA57EF-9411-4439-A667-C18AA17BD8C1}">
      <dsp:nvSpPr>
        <dsp:cNvPr id="0" name=""/>
        <dsp:cNvSpPr/>
      </dsp:nvSpPr>
      <dsp:spPr>
        <a:xfrm>
          <a:off x="1279109" y="4155139"/>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77900">
            <a:lnSpc>
              <a:spcPct val="90000"/>
            </a:lnSpc>
            <a:spcBef>
              <a:spcPct val="0"/>
            </a:spcBef>
            <a:spcAft>
              <a:spcPct val="35000"/>
            </a:spcAft>
            <a:buNone/>
          </a:pPr>
          <a:r>
            <a:rPr lang="en-GB" sz="2200" kern="1200"/>
            <a:t>The Pay Yourself First System</a:t>
          </a:r>
          <a:endParaRPr lang="en-US" sz="2200" kern="1200"/>
        </a:p>
      </dsp:txBody>
      <dsp:txXfrm>
        <a:off x="1279109" y="4155139"/>
        <a:ext cx="5553102" cy="11074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4DCAF-DBC5-4FC4-8485-32547798BCB3}" type="datetimeFigureOut">
              <a:rPr lang="en-GB" smtClean="0"/>
              <a:t>18/01/2021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223F46-18C6-4F01-8F50-CDD9E4CA8DA8}" type="slidenum">
              <a:rPr lang="en-GB" smtClean="0"/>
              <a:t>‹#›</a:t>
            </a:fld>
            <a:endParaRPr lang="en-GB"/>
          </a:p>
        </p:txBody>
      </p:sp>
    </p:spTree>
    <p:extLst>
      <p:ext uri="{BB962C8B-B14F-4D97-AF65-F5344CB8AC3E}">
        <p14:creationId xmlns:p14="http://schemas.microsoft.com/office/powerpoint/2010/main" val="2113692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affected myself and family, existing solutions presented barriers, discouraged family members from creating budgets.</a:t>
            </a:r>
          </a:p>
        </p:txBody>
      </p:sp>
      <p:sp>
        <p:nvSpPr>
          <p:cNvPr id="4" name="Slide Number Placeholder 3"/>
          <p:cNvSpPr>
            <a:spLocks noGrp="1"/>
          </p:cNvSpPr>
          <p:nvPr>
            <p:ph type="sldNum" sz="quarter" idx="5"/>
          </p:nvPr>
        </p:nvSpPr>
        <p:spPr/>
        <p:txBody>
          <a:bodyPr/>
          <a:lstStyle/>
          <a:p>
            <a:fld id="{9B223F46-18C6-4F01-8F50-CDD9E4CA8DA8}" type="slidenum">
              <a:rPr lang="en-GB" smtClean="0"/>
              <a:t>1</a:t>
            </a:fld>
            <a:endParaRPr lang="en-GB"/>
          </a:p>
        </p:txBody>
      </p:sp>
    </p:spTree>
    <p:extLst>
      <p:ext uri="{BB962C8B-B14F-4D97-AF65-F5344CB8AC3E}">
        <p14:creationId xmlns:p14="http://schemas.microsoft.com/office/powerpoint/2010/main" val="241910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recent COVID-19 events and lockdown measures, financial stress has become increasingly common within the UK. Many studies have linked financial stress to mental health issues and childhood obesity. One of the ways to better manage and reduce financial stress is through budgeting, Creates financial structure and reduces impulse purchases. For many this is however difficult  as current solutions are difficult to use and often confusing. This discourages many new users</a:t>
            </a:r>
          </a:p>
        </p:txBody>
      </p:sp>
      <p:sp>
        <p:nvSpPr>
          <p:cNvPr id="4" name="Slide Number Placeholder 3"/>
          <p:cNvSpPr>
            <a:spLocks noGrp="1"/>
          </p:cNvSpPr>
          <p:nvPr>
            <p:ph type="sldNum" sz="quarter" idx="5"/>
          </p:nvPr>
        </p:nvSpPr>
        <p:spPr/>
        <p:txBody>
          <a:bodyPr/>
          <a:lstStyle/>
          <a:p>
            <a:fld id="{9B223F46-18C6-4F01-8F50-CDD9E4CA8DA8}" type="slidenum">
              <a:rPr lang="en-GB" smtClean="0"/>
              <a:t>2</a:t>
            </a:fld>
            <a:endParaRPr lang="en-GB"/>
          </a:p>
        </p:txBody>
      </p:sp>
    </p:spTree>
    <p:extLst>
      <p:ext uri="{BB962C8B-B14F-4D97-AF65-F5344CB8AC3E}">
        <p14:creationId xmlns:p14="http://schemas.microsoft.com/office/powerpoint/2010/main" val="899860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their book, “the spirit level” Researchers Wilkinson &amp; Pickett document over thirty 30 years of studies on the effects of inequality within society and found there to be strong correlations between income inequality and mental illness. [1] This is supported in studies by Heflin and Iceland which found depression to be more prevalent amongst those who struggle to pay monthly bills. [2] Research into the effects of unemployment by Prattala. Et al. have also found links to depression, both in lower socio-economic classes and within retirees. [3] Suggesting that a lack of meaningful work can have negative effects regardless financial stress, although a lack of employment will lead to increased financial stress for many due to a loss of income.  [4]</a:t>
            </a:r>
          </a:p>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3</a:t>
            </a:fld>
            <a:endParaRPr lang="en-GB"/>
          </a:p>
        </p:txBody>
      </p:sp>
    </p:spTree>
    <p:extLst>
      <p:ext uri="{BB962C8B-B14F-4D97-AF65-F5344CB8AC3E}">
        <p14:creationId xmlns:p14="http://schemas.microsoft.com/office/powerpoint/2010/main" val="3245218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Researchers J. Z. Daniel Et Al reviewed eleven different longitudinal studies which all followed individuals from childhood to adulthood, [5] the earliest study beginning in 1966 and lasting 39 years. Results from studies analysed and consistent links between lower socioeconomic status in childhood and later drug use. Cannabis use was most common; although it’s important to note that studies looking specifically at harder drugs gave contradictory results. Studies by Wilkinson &amp; Pickett also found inequality to negatively correlate with childhood wellbeing,[1] suggesting financial stress can impact the whole family. This is reinforced by G. Evans and P. Kim which found chronic stress increased with every year spent in poverty.[6] H. Lee has also found that those exposed to poverty before the age of 2 are more likely to be at risk of obesity by age 15 [7]</a:t>
            </a:r>
          </a:p>
        </p:txBody>
      </p:sp>
      <p:sp>
        <p:nvSpPr>
          <p:cNvPr id="4" name="Slide Number Placeholder 3"/>
          <p:cNvSpPr>
            <a:spLocks noGrp="1"/>
          </p:cNvSpPr>
          <p:nvPr>
            <p:ph type="sldNum" sz="quarter" idx="5"/>
          </p:nvPr>
        </p:nvSpPr>
        <p:spPr/>
        <p:txBody>
          <a:bodyPr/>
          <a:lstStyle/>
          <a:p>
            <a:fld id="{9B223F46-18C6-4F01-8F50-CDD9E4CA8DA8}" type="slidenum">
              <a:rPr lang="en-GB" smtClean="0"/>
              <a:t>4</a:t>
            </a:fld>
            <a:endParaRPr lang="en-GB"/>
          </a:p>
        </p:txBody>
      </p:sp>
    </p:spTree>
    <p:extLst>
      <p:ext uri="{BB962C8B-B14F-4D97-AF65-F5344CB8AC3E}">
        <p14:creationId xmlns:p14="http://schemas.microsoft.com/office/powerpoint/2010/main" val="4242698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GDP fell 20.4% April to June, many businesses faced closure due to lockdowns and many lost their jobs. ONS States that by September 2020[8] 782,000 fewer people were in payrolled employment than in march. [9] Showing an increase of financial stress for many. However GDP did then rise 15.5% from July to September with the ease of lockdown measures with some returning to work, [10] so for many financial stress was temporarily eased. Despite the furlough scheme covering many workers wages, [11]14% less households cleared their mortgage payments throughout May.[12] A study by S. Wand conducted in June of 2020 found that those leaving work, even has part of the furlough scheme, reported worse mental health than those remaining in work.[13]</a:t>
            </a:r>
          </a:p>
        </p:txBody>
      </p:sp>
      <p:sp>
        <p:nvSpPr>
          <p:cNvPr id="4" name="Slide Number Placeholder 3"/>
          <p:cNvSpPr>
            <a:spLocks noGrp="1"/>
          </p:cNvSpPr>
          <p:nvPr>
            <p:ph type="sldNum" sz="quarter" idx="5"/>
          </p:nvPr>
        </p:nvSpPr>
        <p:spPr/>
        <p:txBody>
          <a:bodyPr/>
          <a:lstStyle/>
          <a:p>
            <a:fld id="{9B223F46-18C6-4F01-8F50-CDD9E4CA8DA8}" type="slidenum">
              <a:rPr lang="en-GB" smtClean="0"/>
              <a:t>5</a:t>
            </a:fld>
            <a:endParaRPr lang="en-GB"/>
          </a:p>
        </p:txBody>
      </p:sp>
    </p:spTree>
    <p:extLst>
      <p:ext uri="{BB962C8B-B14F-4D97-AF65-F5344CB8AC3E}">
        <p14:creationId xmlns:p14="http://schemas.microsoft.com/office/powerpoint/2010/main" val="3097220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 by the </a:t>
            </a:r>
            <a:r>
              <a:rPr lang="en-GB" sz="1800" dirty="0">
                <a:effectLst/>
                <a:latin typeface="Corbel" panose="020B0503020204020204" pitchFamily="34" charset="0"/>
                <a:ea typeface="Corbel" panose="020B0503020204020204" pitchFamily="34" charset="0"/>
                <a:cs typeface="Times New Roman" panose="02020603050405020304" pitchFamily="18" charset="0"/>
              </a:rPr>
              <a:t>Economic and Social Research Council and Health Foundation, mental health issues were found to have risen by 8.1% [14]</a:t>
            </a:r>
          </a:p>
          <a:p>
            <a:r>
              <a:rPr lang="en-GB" sz="1800" dirty="0">
                <a:effectLst/>
                <a:latin typeface="Corbel" panose="020B0503020204020204" pitchFamily="34" charset="0"/>
                <a:cs typeface="Times New Roman" panose="02020603050405020304" pitchFamily="18" charset="0"/>
              </a:rPr>
              <a:t>ONS reports that in March 49% of people in Great Britain claimed to have high anxiety[16]</a:t>
            </a:r>
          </a:p>
          <a:p>
            <a:r>
              <a:rPr lang="en-GB" sz="1800" dirty="0">
                <a:effectLst/>
                <a:latin typeface="Corbel" panose="020B0503020204020204" pitchFamily="34" charset="0"/>
                <a:cs typeface="Times New Roman" panose="02020603050405020304" pitchFamily="18" charset="0"/>
              </a:rPr>
              <a:t>The most commonly reported concern was work and finances[16]</a:t>
            </a:r>
          </a:p>
          <a:p>
            <a:r>
              <a:rPr lang="en-GB" sz="1800" dirty="0">
                <a:effectLst/>
                <a:latin typeface="Corbel" panose="020B0503020204020204" pitchFamily="34" charset="0"/>
                <a:cs typeface="Times New Roman" panose="02020603050405020304" pitchFamily="18" charset="0"/>
              </a:rPr>
              <a:t>Clear that financial stress is becoming an increasingly common issue, many of the individuals reporting that they were negatively impacted by COVID-19 measures have also reported lower well-being[16]</a:t>
            </a:r>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6</a:t>
            </a:fld>
            <a:endParaRPr lang="en-GB"/>
          </a:p>
        </p:txBody>
      </p:sp>
    </p:spTree>
    <p:extLst>
      <p:ext uri="{BB962C8B-B14F-4D97-AF65-F5344CB8AC3E}">
        <p14:creationId xmlns:p14="http://schemas.microsoft.com/office/powerpoint/2010/main" val="1307961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modern budgeting tools have added more complexity to budgeting through new features like notification, spending tracking and dynamic graphs. However, Traditional budgeting is still just your monthly income with expenses listed. This remains the most common form of budgeting and continues to be very effective for most individuals. </a:t>
            </a:r>
          </a:p>
          <a:p>
            <a:r>
              <a:rPr lang="en-GB" dirty="0"/>
              <a:t>-80/20 popularised by  businessman Richard Koch but applied to success, with 80% of success coming from just 20% of effort [18]. Applied to budgeting ,under the guise of spending 80% of your income and saving 20%</a:t>
            </a:r>
          </a:p>
          <a:p>
            <a:r>
              <a:rPr lang="en-GB" dirty="0"/>
              <a:t>-John Bogle took this a step first with the 60/40 rule [20]</a:t>
            </a:r>
          </a:p>
          <a:p>
            <a:r>
              <a:rPr lang="en-GB" dirty="0"/>
              <a:t>-Pay yourself first, T.R. Thomas, maximise the amount of money you save by paying the minimum amount on bills and debts. [21]</a:t>
            </a:r>
          </a:p>
        </p:txBody>
      </p:sp>
      <p:sp>
        <p:nvSpPr>
          <p:cNvPr id="4" name="Slide Number Placeholder 3"/>
          <p:cNvSpPr>
            <a:spLocks noGrp="1"/>
          </p:cNvSpPr>
          <p:nvPr>
            <p:ph type="sldNum" sz="quarter" idx="5"/>
          </p:nvPr>
        </p:nvSpPr>
        <p:spPr/>
        <p:txBody>
          <a:bodyPr/>
          <a:lstStyle/>
          <a:p>
            <a:fld id="{9B223F46-18C6-4F01-8F50-CDD9E4CA8DA8}" type="slidenum">
              <a:rPr lang="en-GB" smtClean="0"/>
              <a:t>7</a:t>
            </a:fld>
            <a:endParaRPr lang="en-GB"/>
          </a:p>
        </p:txBody>
      </p:sp>
    </p:spTree>
    <p:extLst>
      <p:ext uri="{BB962C8B-B14F-4D97-AF65-F5344CB8AC3E}">
        <p14:creationId xmlns:p14="http://schemas.microsoft.com/office/powerpoint/2010/main" val="3250390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looked at three different current tools, some free to use and some with a subscription model. </a:t>
            </a:r>
          </a:p>
        </p:txBody>
      </p:sp>
      <p:sp>
        <p:nvSpPr>
          <p:cNvPr id="4" name="Slide Number Placeholder 3"/>
          <p:cNvSpPr>
            <a:spLocks noGrp="1"/>
          </p:cNvSpPr>
          <p:nvPr>
            <p:ph type="sldNum" sz="quarter" idx="5"/>
          </p:nvPr>
        </p:nvSpPr>
        <p:spPr/>
        <p:txBody>
          <a:bodyPr/>
          <a:lstStyle/>
          <a:p>
            <a:fld id="{9B223F46-18C6-4F01-8F50-CDD9E4CA8DA8}" type="slidenum">
              <a:rPr lang="en-GB" smtClean="0"/>
              <a:t>8</a:t>
            </a:fld>
            <a:endParaRPr lang="en-GB"/>
          </a:p>
        </p:txBody>
      </p:sp>
    </p:spTree>
    <p:extLst>
      <p:ext uri="{BB962C8B-B14F-4D97-AF65-F5344CB8AC3E}">
        <p14:creationId xmlns:p14="http://schemas.microsoft.com/office/powerpoint/2010/main" val="958196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A Budget – First software I looked at, comes with a £9 per month fee. To set up a budget you select expenses from a pre-defined list. It’s easy to use and does allow the user to set savings goals. You also have the option to receive notifications before a scheduled payment is due. Interfaces are clean and user friendly. [22]</a:t>
            </a:r>
          </a:p>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9</a:t>
            </a:fld>
            <a:endParaRPr lang="en-GB"/>
          </a:p>
        </p:txBody>
      </p:sp>
    </p:spTree>
    <p:extLst>
      <p:ext uri="{BB962C8B-B14F-4D97-AF65-F5344CB8AC3E}">
        <p14:creationId xmlns:p14="http://schemas.microsoft.com/office/powerpoint/2010/main" val="620015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can’t mark money as spent unless you’ve connected a current account. Means spending graphs are not generated without this. Will load all expenses from current account, including one off purchases, not always desirable. Using it for more than a basic expense vs income budget is difficult, using the more advanced features becomes complex very quickly.</a:t>
            </a:r>
          </a:p>
        </p:txBody>
      </p:sp>
      <p:sp>
        <p:nvSpPr>
          <p:cNvPr id="4" name="Slide Number Placeholder 3"/>
          <p:cNvSpPr>
            <a:spLocks noGrp="1"/>
          </p:cNvSpPr>
          <p:nvPr>
            <p:ph type="sldNum" sz="quarter" idx="5"/>
          </p:nvPr>
        </p:nvSpPr>
        <p:spPr/>
        <p:txBody>
          <a:bodyPr/>
          <a:lstStyle/>
          <a:p>
            <a:fld id="{9B223F46-18C6-4F01-8F50-CDD9E4CA8DA8}" type="slidenum">
              <a:rPr lang="en-GB" smtClean="0"/>
              <a:t>10</a:t>
            </a:fld>
            <a:endParaRPr lang="en-GB"/>
          </a:p>
        </p:txBody>
      </p:sp>
    </p:spTree>
    <p:extLst>
      <p:ext uri="{BB962C8B-B14F-4D97-AF65-F5344CB8AC3E}">
        <p14:creationId xmlns:p14="http://schemas.microsoft.com/office/powerpoint/2010/main" val="2428279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 to use and maintained by the money and pensions service, which is sponsored by the department for Work and Pensions.</a:t>
            </a:r>
          </a:p>
          <a:p>
            <a:r>
              <a:rPr lang="en-GB" dirty="0"/>
              <a:t>Very easy to use with bright colours making it appealing, user experience overall is fantastic. You can use it without signing in but can’t save the budget.</a:t>
            </a:r>
          </a:p>
          <a:p>
            <a:r>
              <a:rPr lang="en-GB" dirty="0"/>
              <a:t>Ability to download, email and print is good. Option to break it down into monthly, weekly or yearly. [23]</a:t>
            </a:r>
          </a:p>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11</a:t>
            </a:fld>
            <a:endParaRPr lang="en-GB"/>
          </a:p>
        </p:txBody>
      </p:sp>
    </p:spTree>
    <p:extLst>
      <p:ext uri="{BB962C8B-B14F-4D97-AF65-F5344CB8AC3E}">
        <p14:creationId xmlns:p14="http://schemas.microsoft.com/office/powerpoint/2010/main" val="434103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select expenses from pre-defined lists, can’t add your own custom expenses. Can take a while to do as each category is a different webpage.</a:t>
            </a:r>
          </a:p>
          <a:p>
            <a:r>
              <a:rPr lang="en-GB" dirty="0"/>
              <a:t>No option to dedicate income to savings</a:t>
            </a:r>
          </a:p>
        </p:txBody>
      </p:sp>
      <p:sp>
        <p:nvSpPr>
          <p:cNvPr id="4" name="Slide Number Placeholder 3"/>
          <p:cNvSpPr>
            <a:spLocks noGrp="1"/>
          </p:cNvSpPr>
          <p:nvPr>
            <p:ph type="sldNum" sz="quarter" idx="5"/>
          </p:nvPr>
        </p:nvSpPr>
        <p:spPr/>
        <p:txBody>
          <a:bodyPr/>
          <a:lstStyle/>
          <a:p>
            <a:fld id="{9B223F46-18C6-4F01-8F50-CDD9E4CA8DA8}" type="slidenum">
              <a:rPr lang="en-GB" smtClean="0"/>
              <a:t>12</a:t>
            </a:fld>
            <a:endParaRPr lang="en-GB"/>
          </a:p>
        </p:txBody>
      </p:sp>
    </p:spTree>
    <p:extLst>
      <p:ext uri="{BB962C8B-B14F-4D97-AF65-F5344CB8AC3E}">
        <p14:creationId xmlns:p14="http://schemas.microsoft.com/office/powerpoint/2010/main" val="503380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Money Dashboard is a different free to use solution, they have both a web app and mobile app. The theme is high contrast and overall very accessible. Connecting a current also allows for both income and outgoings to be tracked. The finished budget breakdown is also very clear. Unlike the previous solutions, it does allow you to enter your own customised expenses.</a:t>
            </a:r>
          </a:p>
          <a:p>
            <a:endParaRPr lang="en-GB" dirty="0"/>
          </a:p>
          <a:p>
            <a:r>
              <a:rPr lang="en-GB" dirty="0"/>
              <a:t>They do have support for many but not all banks. Without connecting a bank account, many features don’t work, such as keeping track of spending. [24]</a:t>
            </a:r>
          </a:p>
        </p:txBody>
      </p:sp>
      <p:sp>
        <p:nvSpPr>
          <p:cNvPr id="4" name="Slide Number Placeholder 3"/>
          <p:cNvSpPr>
            <a:spLocks noGrp="1"/>
          </p:cNvSpPr>
          <p:nvPr>
            <p:ph type="sldNum" sz="quarter" idx="5"/>
          </p:nvPr>
        </p:nvSpPr>
        <p:spPr/>
        <p:txBody>
          <a:bodyPr/>
          <a:lstStyle/>
          <a:p>
            <a:fld id="{9B223F46-18C6-4F01-8F50-CDD9E4CA8DA8}" type="slidenum">
              <a:rPr lang="en-GB" smtClean="0"/>
              <a:t>13</a:t>
            </a:fld>
            <a:endParaRPr lang="en-GB"/>
          </a:p>
        </p:txBody>
      </p:sp>
    </p:spTree>
    <p:extLst>
      <p:ext uri="{BB962C8B-B14F-4D97-AF65-F5344CB8AC3E}">
        <p14:creationId xmlns:p14="http://schemas.microsoft.com/office/powerpoint/2010/main" val="29343698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spending can’t be updated without connecting a bank account, the breakdown page will never update. Under the budgeting page you also cannot enter specific dates for expenses, making it difficult to track spending per week and throughout the month. </a:t>
            </a:r>
          </a:p>
        </p:txBody>
      </p:sp>
      <p:sp>
        <p:nvSpPr>
          <p:cNvPr id="4" name="Slide Number Placeholder 3"/>
          <p:cNvSpPr>
            <a:spLocks noGrp="1"/>
          </p:cNvSpPr>
          <p:nvPr>
            <p:ph type="sldNum" sz="quarter" idx="5"/>
          </p:nvPr>
        </p:nvSpPr>
        <p:spPr/>
        <p:txBody>
          <a:bodyPr/>
          <a:lstStyle/>
          <a:p>
            <a:fld id="{9B223F46-18C6-4F01-8F50-CDD9E4CA8DA8}" type="slidenum">
              <a:rPr lang="en-GB" smtClean="0"/>
              <a:t>14</a:t>
            </a:fld>
            <a:endParaRPr lang="en-GB"/>
          </a:p>
        </p:txBody>
      </p:sp>
    </p:spTree>
    <p:extLst>
      <p:ext uri="{BB962C8B-B14F-4D97-AF65-F5344CB8AC3E}">
        <p14:creationId xmlns:p14="http://schemas.microsoft.com/office/powerpoint/2010/main" val="1531062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Existing research indicates that a variety of mental health issues are linked to financial stress, these aren’t limited to the individual experiencing the stress and can impact the whole family. Due to the recent pandemic financial stress has increased and the effects already documented. Various budgeting methods exist however existing solutions cater to the traditional income vs expense model. </a:t>
            </a:r>
          </a:p>
        </p:txBody>
      </p:sp>
      <p:sp>
        <p:nvSpPr>
          <p:cNvPr id="4" name="Slide Number Placeholder 3"/>
          <p:cNvSpPr>
            <a:spLocks noGrp="1"/>
          </p:cNvSpPr>
          <p:nvPr>
            <p:ph type="sldNum" sz="quarter" idx="5"/>
          </p:nvPr>
        </p:nvSpPr>
        <p:spPr/>
        <p:txBody>
          <a:bodyPr/>
          <a:lstStyle/>
          <a:p>
            <a:fld id="{9B223F46-18C6-4F01-8F50-CDD9E4CA8DA8}" type="slidenum">
              <a:rPr lang="en-GB" smtClean="0"/>
              <a:t>15</a:t>
            </a:fld>
            <a:endParaRPr lang="en-GB"/>
          </a:p>
        </p:txBody>
      </p:sp>
    </p:spTree>
    <p:extLst>
      <p:ext uri="{BB962C8B-B14F-4D97-AF65-F5344CB8AC3E}">
        <p14:creationId xmlns:p14="http://schemas.microsoft.com/office/powerpoint/2010/main" val="221325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Moving forward, a new system will be built around a simple, intuitive user experience that removes all barriers to entry. It will not require bank accounts to be linked and will instead allow the user to enter their own expenses. Some useful features will be retained from existing solutions like email notifications and a dynamic graph showing budget spending. Colour schemes will remain appealing but high contrast to account for the visually impaired. An option to save or print your budget will also be included, allowing changes to the budget to be made and for offline accessibility. </a:t>
            </a:r>
          </a:p>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16</a:t>
            </a:fld>
            <a:endParaRPr lang="en-GB"/>
          </a:p>
        </p:txBody>
      </p:sp>
    </p:spTree>
    <p:extLst>
      <p:ext uri="{BB962C8B-B14F-4D97-AF65-F5344CB8AC3E}">
        <p14:creationId xmlns:p14="http://schemas.microsoft.com/office/powerpoint/2010/main" val="31359107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Software that can be used by anyone, without prior knowledge and with no technical skills being required.</a:t>
            </a:r>
          </a:p>
        </p:txBody>
      </p:sp>
      <p:sp>
        <p:nvSpPr>
          <p:cNvPr id="4" name="Slide Number Placeholder 3"/>
          <p:cNvSpPr>
            <a:spLocks noGrp="1"/>
          </p:cNvSpPr>
          <p:nvPr>
            <p:ph type="sldNum" sz="quarter" idx="5"/>
          </p:nvPr>
        </p:nvSpPr>
        <p:spPr/>
        <p:txBody>
          <a:bodyPr/>
          <a:lstStyle/>
          <a:p>
            <a:fld id="{9B223F46-18C6-4F01-8F50-CDD9E4CA8DA8}" type="slidenum">
              <a:rPr lang="en-GB" smtClean="0"/>
              <a:t>17</a:t>
            </a:fld>
            <a:endParaRPr lang="en-GB"/>
          </a:p>
        </p:txBody>
      </p:sp>
    </p:spTree>
    <p:extLst>
      <p:ext uri="{BB962C8B-B14F-4D97-AF65-F5344CB8AC3E}">
        <p14:creationId xmlns:p14="http://schemas.microsoft.com/office/powerpoint/2010/main" val="34042348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-already contribute a lot toward the literature review, however due to new information and research becoming available, particularly in regard to the pandemic I will continue to research and update the review over time.</a:t>
            </a:r>
          </a:p>
          <a:p>
            <a:r>
              <a:rPr lang="en-GB" dirty="0"/>
              <a:t>-This should fill gaps in existing solutions and discard their disadvantages</a:t>
            </a:r>
          </a:p>
          <a:p>
            <a:r>
              <a:rPr lang="en-GB" dirty="0"/>
              <a:t>-application success will be evaluated through user testing against a set of criteria, including ease of use, accessibility and overall user experience.</a:t>
            </a:r>
          </a:p>
          <a:p>
            <a:r>
              <a:rPr lang="en-GB" dirty="0"/>
              <a:t>-Areas of future development will include improving the application based on user feedback from the previous user testing phase.</a:t>
            </a:r>
          </a:p>
        </p:txBody>
      </p:sp>
      <p:sp>
        <p:nvSpPr>
          <p:cNvPr id="4" name="Slide Number Placeholder 3"/>
          <p:cNvSpPr>
            <a:spLocks noGrp="1"/>
          </p:cNvSpPr>
          <p:nvPr>
            <p:ph type="sldNum" sz="quarter" idx="5"/>
          </p:nvPr>
        </p:nvSpPr>
        <p:spPr/>
        <p:txBody>
          <a:bodyPr/>
          <a:lstStyle/>
          <a:p>
            <a:fld id="{9B223F46-18C6-4F01-8F50-CDD9E4CA8DA8}" type="slidenum">
              <a:rPr lang="en-GB" smtClean="0"/>
              <a:t>18</a:t>
            </a:fld>
            <a:endParaRPr lang="en-GB"/>
          </a:p>
        </p:txBody>
      </p:sp>
    </p:spTree>
    <p:extLst>
      <p:ext uri="{BB962C8B-B14F-4D97-AF65-F5344CB8AC3E}">
        <p14:creationId xmlns:p14="http://schemas.microsoft.com/office/powerpoint/2010/main" val="23969305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19</a:t>
            </a:fld>
            <a:endParaRPr lang="en-GB"/>
          </a:p>
        </p:txBody>
      </p:sp>
    </p:spTree>
    <p:extLst>
      <p:ext uri="{BB962C8B-B14F-4D97-AF65-F5344CB8AC3E}">
        <p14:creationId xmlns:p14="http://schemas.microsoft.com/office/powerpoint/2010/main" val="11620864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20</a:t>
            </a:fld>
            <a:endParaRPr lang="en-GB"/>
          </a:p>
        </p:txBody>
      </p:sp>
    </p:spTree>
    <p:extLst>
      <p:ext uri="{BB962C8B-B14F-4D97-AF65-F5344CB8AC3E}">
        <p14:creationId xmlns:p14="http://schemas.microsoft.com/office/powerpoint/2010/main" val="38956837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send grid API</a:t>
            </a:r>
          </a:p>
        </p:txBody>
      </p:sp>
      <p:sp>
        <p:nvSpPr>
          <p:cNvPr id="4" name="Slide Number Placeholder 3"/>
          <p:cNvSpPr>
            <a:spLocks noGrp="1"/>
          </p:cNvSpPr>
          <p:nvPr>
            <p:ph type="sldNum" sz="quarter" idx="5"/>
          </p:nvPr>
        </p:nvSpPr>
        <p:spPr/>
        <p:txBody>
          <a:bodyPr/>
          <a:lstStyle/>
          <a:p>
            <a:fld id="{9B223F46-18C6-4F01-8F50-CDD9E4CA8DA8}" type="slidenum">
              <a:rPr lang="en-GB" smtClean="0"/>
              <a:t>21</a:t>
            </a:fld>
            <a:endParaRPr lang="en-GB"/>
          </a:p>
        </p:txBody>
      </p:sp>
    </p:spTree>
    <p:extLst>
      <p:ext uri="{BB962C8B-B14F-4D97-AF65-F5344CB8AC3E}">
        <p14:creationId xmlns:p14="http://schemas.microsoft.com/office/powerpoint/2010/main" val="13176698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22</a:t>
            </a:fld>
            <a:endParaRPr lang="en-GB"/>
          </a:p>
        </p:txBody>
      </p:sp>
    </p:spTree>
    <p:extLst>
      <p:ext uri="{BB962C8B-B14F-4D97-AF65-F5344CB8AC3E}">
        <p14:creationId xmlns:p14="http://schemas.microsoft.com/office/powerpoint/2010/main" val="39943973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 K. Pickett &amp; R. G. Wilkinson. </a:t>
            </a:r>
            <a:r>
              <a:rPr lang="en-GB" sz="1800" i="1" dirty="0">
                <a:effectLst/>
                <a:latin typeface="Corbel" panose="020B0503020204020204" pitchFamily="34" charset="0"/>
                <a:ea typeface="Corbel" panose="020B0503020204020204" pitchFamily="34" charset="0"/>
                <a:cs typeface="Times New Roman" panose="02020603050405020304" pitchFamily="18" charset="0"/>
              </a:rPr>
              <a:t>The Spirit Level: Why Equality is Better for Everyone</a:t>
            </a:r>
            <a:r>
              <a:rPr lang="en-GB" sz="1800" dirty="0">
                <a:effectLst/>
                <a:latin typeface="Corbel" panose="020B0503020204020204" pitchFamily="34" charset="0"/>
                <a:ea typeface="Corbel" panose="020B0503020204020204" pitchFamily="34" charset="0"/>
                <a:cs typeface="Times New Roman" panose="02020603050405020304" pitchFamily="18" charset="0"/>
              </a:rPr>
              <a:t>.  Allen Lane, 2009</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[2] C. M. Heflin &amp; J. Iceland, </a:t>
            </a:r>
            <a:r>
              <a:rPr lang="en-GB" sz="1800" i="1" dirty="0">
                <a:effectLst/>
                <a:latin typeface="Corbel" panose="020B0503020204020204" pitchFamily="34" charset="0"/>
                <a:ea typeface="Corbel" panose="020B0503020204020204" pitchFamily="34" charset="0"/>
                <a:cs typeface="Times New Roman" panose="02020603050405020304" pitchFamily="18" charset="0"/>
              </a:rPr>
              <a:t>Poverty, Material Hardship and Depression</a:t>
            </a:r>
            <a:r>
              <a:rPr lang="en-GB" sz="1800" dirty="0">
                <a:effectLst/>
                <a:latin typeface="Corbel" panose="020B0503020204020204" pitchFamily="34" charset="0"/>
                <a:ea typeface="Corbel" panose="020B0503020204020204" pitchFamily="34" charset="0"/>
                <a:cs typeface="Times New Roman" panose="02020603050405020304" pitchFamily="18" charset="0"/>
              </a:rPr>
              <a:t>, Wiley Online Library, 2009</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[3] K. Talala, T. Huure, H. Aro, T. Martelin, R. Prattala, </a:t>
            </a:r>
            <a:r>
              <a:rPr lang="en-GB" sz="1800" i="1" dirty="0">
                <a:effectLst/>
                <a:latin typeface="Corbel" panose="020B0503020204020204" pitchFamily="34" charset="0"/>
                <a:ea typeface="Corbel" panose="020B0503020204020204" pitchFamily="34" charset="0"/>
                <a:cs typeface="Times New Roman" panose="02020603050405020304" pitchFamily="18" charset="0"/>
              </a:rPr>
              <a:t>Trends in socio-economic differences in self-reported depression during the years 1979-2002 in Finland</a:t>
            </a:r>
            <a:r>
              <a:rPr lang="en-GB" sz="1800" dirty="0">
                <a:effectLst/>
                <a:latin typeface="Corbel" panose="020B0503020204020204" pitchFamily="34" charset="0"/>
                <a:ea typeface="Corbel" panose="020B0503020204020204" pitchFamily="34" charset="0"/>
                <a:cs typeface="Times New Roman" panose="02020603050405020304" pitchFamily="18" charset="0"/>
              </a:rPr>
              <a:t>. Soc Psychiatry, 2009</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[4] K. M. Talala, T. P. Martelin, A. H. Haukkala, T. T. </a:t>
            </a:r>
            <a:r>
              <a:rPr lang="en-GB" sz="1800" dirty="0" err="1">
                <a:effectLst/>
                <a:latin typeface="Corbel" panose="020B0503020204020204" pitchFamily="34" charset="0"/>
                <a:ea typeface="Corbel" panose="020B0503020204020204" pitchFamily="34" charset="0"/>
                <a:cs typeface="Times New Roman" panose="02020603050405020304" pitchFamily="18" charset="0"/>
              </a:rPr>
              <a:t>Harkanen</a:t>
            </a:r>
            <a:r>
              <a:rPr lang="en-GB" sz="1800" dirty="0">
                <a:effectLst/>
                <a:latin typeface="Corbel" panose="020B0503020204020204" pitchFamily="34" charset="0"/>
                <a:ea typeface="Corbel" panose="020B0503020204020204" pitchFamily="34" charset="0"/>
                <a:cs typeface="Times New Roman" panose="02020603050405020304" pitchFamily="18" charset="0"/>
              </a:rPr>
              <a:t>, R. S. Prattala, </a:t>
            </a:r>
            <a:r>
              <a:rPr lang="en-GB" sz="1800" i="1" dirty="0">
                <a:effectLst/>
                <a:latin typeface="Corbel" panose="020B0503020204020204" pitchFamily="34" charset="0"/>
                <a:ea typeface="Corbel" panose="020B0503020204020204" pitchFamily="34" charset="0"/>
                <a:cs typeface="Times New Roman" panose="02020603050405020304" pitchFamily="18" charset="0"/>
              </a:rPr>
              <a:t>Socio-economic differences in self-reported insomnia and stress in Finland from 1979 to 2002: a population-based repeated cross-sectional survey</a:t>
            </a:r>
            <a:r>
              <a:rPr lang="en-GB" sz="1800" dirty="0">
                <a:effectLst/>
                <a:latin typeface="Corbel" panose="020B0503020204020204" pitchFamily="34" charset="0"/>
                <a:ea typeface="Corbel" panose="020B0503020204020204" pitchFamily="34" charset="0"/>
                <a:cs typeface="Times New Roman" panose="02020603050405020304" pitchFamily="18" charset="0"/>
              </a:rPr>
              <a:t>, BMC Public Health, 2012</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[5] J. Z. Daniel, M. Hickman, J. Macleod, N. Wiles, A. Lingford-Hughes, M. Farrel, R. Araya, P. Skapinakis, J. Haynes, G. Lewis. </a:t>
            </a:r>
            <a:r>
              <a:rPr lang="en-GB" sz="1800" i="1" dirty="0">
                <a:effectLst/>
                <a:latin typeface="Corbel" panose="020B0503020204020204" pitchFamily="34" charset="0"/>
                <a:ea typeface="Corbel" panose="020B0503020204020204" pitchFamily="34" charset="0"/>
                <a:cs typeface="Times New Roman" panose="02020603050405020304" pitchFamily="18" charset="0"/>
              </a:rPr>
              <a:t>Is Socioeconomic status in early life associated with drug use?  A Systematic review of the evidence</a:t>
            </a:r>
            <a:r>
              <a:rPr lang="en-GB" sz="1800" dirty="0">
                <a:effectLst/>
                <a:latin typeface="Corbel" panose="020B0503020204020204" pitchFamily="34" charset="0"/>
                <a:ea typeface="Corbel" panose="020B0503020204020204" pitchFamily="34" charset="0"/>
                <a:cs typeface="Times New Roman" panose="02020603050405020304" pitchFamily="18" charset="0"/>
              </a:rPr>
              <a:t>, Wiley, 2009</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[6] G. W. Evans, P. Kim, </a:t>
            </a:r>
            <a:r>
              <a:rPr lang="en-GB" sz="1800" i="1" dirty="0">
                <a:effectLst/>
                <a:latin typeface="Corbel" panose="020B0503020204020204" pitchFamily="34" charset="0"/>
                <a:ea typeface="Corbel" panose="020B0503020204020204" pitchFamily="34" charset="0"/>
                <a:cs typeface="Times New Roman" panose="02020603050405020304" pitchFamily="18" charset="0"/>
              </a:rPr>
              <a:t>Childhood Poverty and Health: Cumulative Risk Exposure and Stress Dysregulation</a:t>
            </a:r>
            <a:r>
              <a:rPr lang="en-GB" sz="1800" dirty="0">
                <a:effectLst/>
                <a:latin typeface="Corbel" panose="020B0503020204020204" pitchFamily="34" charset="0"/>
                <a:ea typeface="Corbel" panose="020B0503020204020204" pitchFamily="34" charset="0"/>
                <a:cs typeface="Times New Roman" panose="02020603050405020304" pitchFamily="18" charset="0"/>
              </a:rPr>
              <a:t>, Sage Journals, 2007 </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[7] H. Lee, M. Andrew, A. Gebremariam, J. C. Lumeng, J. M. Lee, </a:t>
            </a:r>
            <a:r>
              <a:rPr lang="en-GB" sz="1800" i="1" dirty="0">
                <a:effectLst/>
                <a:latin typeface="Corbel" panose="020B0503020204020204" pitchFamily="34" charset="0"/>
                <a:ea typeface="Corbel" panose="020B0503020204020204" pitchFamily="34" charset="0"/>
                <a:cs typeface="Times New Roman" panose="02020603050405020304" pitchFamily="18" charset="0"/>
              </a:rPr>
              <a:t>Longitudinal Associations Between Poverty and Obesity from Birth Through Adolescence</a:t>
            </a:r>
            <a:r>
              <a:rPr lang="en-GB" sz="1800" dirty="0">
                <a:effectLst/>
                <a:latin typeface="Corbel" panose="020B0503020204020204" pitchFamily="34" charset="0"/>
                <a:ea typeface="Corbel" panose="020B0503020204020204" pitchFamily="34" charset="0"/>
                <a:cs typeface="Times New Roman" panose="02020603050405020304" pitchFamily="18" charset="0"/>
              </a:rPr>
              <a:t>, American Public Health Association, 2014</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[8] </a:t>
            </a:r>
            <a:r>
              <a:rPr lang="en-GB" sz="1800" i="1" dirty="0">
                <a:effectLst/>
                <a:latin typeface="Corbel" panose="020B0503020204020204" pitchFamily="34" charset="0"/>
                <a:ea typeface="Corbel" panose="020B0503020204020204" pitchFamily="34" charset="0"/>
                <a:cs typeface="Times New Roman" panose="02020603050405020304" pitchFamily="18" charset="0"/>
              </a:rPr>
              <a:t>Coronavirus and the impact on output in the UK economy: June 2020</a:t>
            </a:r>
            <a:r>
              <a:rPr lang="en-GB" sz="18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[9] </a:t>
            </a:r>
            <a:r>
              <a:rPr lang="en-GB" sz="1800" i="1" dirty="0">
                <a:effectLst/>
                <a:latin typeface="Corbel" panose="020B0503020204020204" pitchFamily="34" charset="0"/>
                <a:ea typeface="Corbel" panose="020B0503020204020204" pitchFamily="34" charset="0"/>
                <a:cs typeface="Times New Roman" panose="02020603050405020304" pitchFamily="18" charset="0"/>
              </a:rPr>
              <a:t>Labour market overview, UK: November 2020</a:t>
            </a:r>
            <a:r>
              <a:rPr lang="en-GB" sz="18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[10]</a:t>
            </a:r>
            <a:r>
              <a:rPr lang="en-GB" sz="1800" i="1" dirty="0">
                <a:effectLst/>
                <a:latin typeface="Corbel" panose="020B0503020204020204" pitchFamily="34" charset="0"/>
                <a:ea typeface="Corbel" panose="020B0503020204020204" pitchFamily="34" charset="0"/>
                <a:cs typeface="Times New Roman" panose="02020603050405020304" pitchFamily="18" charset="0"/>
              </a:rPr>
              <a:t> Coronavirus and the impact on output in the UK economy: September 2020</a:t>
            </a:r>
            <a:r>
              <a:rPr lang="en-GB" sz="18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[11] UK Government, Work and Financial Support during Coronavirus</a:t>
            </a:r>
            <a:r>
              <a:rPr lang="en-GB" sz="1800" i="1" dirty="0">
                <a:effectLst/>
                <a:latin typeface="Corbel" panose="020B0503020204020204" pitchFamily="34" charset="0"/>
                <a:ea typeface="Corbel" panose="020B0503020204020204" pitchFamily="34" charset="0"/>
                <a:cs typeface="Times New Roman" panose="02020603050405020304" pitchFamily="18" charset="0"/>
              </a:rPr>
              <a:t>, Check if your employer can use the Coronavirus Job Retention Scheme</a:t>
            </a:r>
            <a:r>
              <a:rPr lang="en-GB" sz="1800" dirty="0">
                <a:effectLst/>
                <a:latin typeface="Corbel" panose="020B0503020204020204" pitchFamily="34" charset="0"/>
                <a:ea typeface="Corbel" panose="020B0503020204020204" pitchFamily="34" charset="0"/>
                <a:cs typeface="Times New Roman" panose="02020603050405020304" pitchFamily="18" charset="0"/>
              </a:rPr>
              <a:t>, 2020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[12] P. Bourquin, I. Delestre, R. Joyce, I. Rasul, T. Waters, </a:t>
            </a:r>
            <a:r>
              <a:rPr lang="en-GB" sz="1800" i="1" dirty="0">
                <a:effectLst/>
                <a:latin typeface="Corbel" panose="020B0503020204020204" pitchFamily="34" charset="0"/>
                <a:ea typeface="Corbel" panose="020B0503020204020204" pitchFamily="34" charset="0"/>
                <a:cs typeface="Times New Roman" panose="02020603050405020304" pitchFamily="18" charset="0"/>
              </a:rPr>
              <a:t>The effects of coronavirus on household finances and financial distress, </a:t>
            </a:r>
            <a:r>
              <a:rPr lang="en-GB" sz="1800" dirty="0">
                <a:effectLst/>
                <a:latin typeface="Corbel" panose="020B0503020204020204" pitchFamily="34" charset="0"/>
                <a:ea typeface="Corbel" panose="020B0503020204020204" pitchFamily="34" charset="0"/>
                <a:cs typeface="Times New Roman" panose="02020603050405020304" pitchFamily="18" charset="0"/>
              </a:rPr>
              <a:t>Institute for Fiscal Studies, 2020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[13] B. Burchell, S. Wang, D. Kamerade, I. Bessa, J. Rubery, </a:t>
            </a:r>
            <a:r>
              <a:rPr lang="en-GB" sz="1800" i="1" dirty="0">
                <a:effectLst/>
                <a:latin typeface="Corbel" panose="020B0503020204020204" pitchFamily="34" charset="0"/>
                <a:ea typeface="Corbel" panose="020B0503020204020204" pitchFamily="34" charset="0"/>
                <a:cs typeface="Times New Roman" panose="02020603050405020304" pitchFamily="18" charset="0"/>
              </a:rPr>
              <a:t>Cut hours, not people: no work, furlough, short hours and mental health during COVID-19 pandemic in the UK, </a:t>
            </a:r>
            <a:r>
              <a:rPr lang="en-GB" sz="1800" dirty="0">
                <a:effectLst/>
                <a:latin typeface="Corbel" panose="020B0503020204020204" pitchFamily="34" charset="0"/>
                <a:ea typeface="Corbel" panose="020B0503020204020204" pitchFamily="34" charset="0"/>
                <a:cs typeface="Times New Roman" panose="02020603050405020304" pitchFamily="18" charset="0"/>
              </a:rPr>
              <a:t>USIR (University of Salford), 2020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[14] J. Banks, X. Xu, </a:t>
            </a:r>
            <a:r>
              <a:rPr lang="en-GB" sz="1800" i="1" dirty="0">
                <a:effectLst/>
                <a:latin typeface="Corbel" panose="020B0503020204020204" pitchFamily="34" charset="0"/>
                <a:ea typeface="Corbel" panose="020B0503020204020204" pitchFamily="34" charset="0"/>
                <a:cs typeface="Times New Roman" panose="02020603050405020304" pitchFamily="18" charset="0"/>
              </a:rPr>
              <a:t>The mental health effects of the first two months of  lockdown and social distancing during the Covid-19 pandemic in the UK,</a:t>
            </a:r>
            <a:r>
              <a:rPr lang="en-GB" sz="1800" dirty="0">
                <a:effectLst/>
                <a:latin typeface="Corbel" panose="020B0503020204020204" pitchFamily="34" charset="0"/>
                <a:ea typeface="Corbel" panose="020B0503020204020204" pitchFamily="34" charset="0"/>
                <a:cs typeface="Times New Roman" panose="02020603050405020304" pitchFamily="18" charset="0"/>
              </a:rPr>
              <a:t> IFS Working Papers, Institute for Fiscal Studies (IFS) 2020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[15] </a:t>
            </a:r>
            <a:r>
              <a:rPr lang="en-GB" sz="1800" i="1" dirty="0">
                <a:effectLst/>
                <a:latin typeface="Corbel" panose="020B0503020204020204" pitchFamily="34" charset="0"/>
                <a:ea typeface="Corbel" panose="020B0503020204020204" pitchFamily="34" charset="0"/>
                <a:cs typeface="Times New Roman" panose="02020603050405020304" pitchFamily="18" charset="0"/>
              </a:rPr>
              <a:t>Personal and economic well-being in Great Britain: May 2020,</a:t>
            </a:r>
            <a:r>
              <a:rPr lang="en-GB" sz="18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[16] </a:t>
            </a:r>
            <a:r>
              <a:rPr lang="en-GB" sz="1800" i="1" dirty="0">
                <a:effectLst/>
                <a:latin typeface="Corbel" panose="020B0503020204020204" pitchFamily="34" charset="0"/>
                <a:ea typeface="Corbel" panose="020B0503020204020204" pitchFamily="34" charset="0"/>
                <a:cs typeface="Times New Roman" panose="02020603050405020304" pitchFamily="18" charset="0"/>
              </a:rPr>
              <a:t>Personal and economic well-being in Great Britain: May 2020,</a:t>
            </a:r>
            <a:r>
              <a:rPr lang="en-GB" sz="18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[17] R. Koch, </a:t>
            </a:r>
            <a:r>
              <a:rPr lang="en-GB" sz="1800" i="1" dirty="0">
                <a:effectLst/>
                <a:latin typeface="Corbel" panose="020B0503020204020204" pitchFamily="34" charset="0"/>
                <a:ea typeface="Corbel" panose="020B0503020204020204" pitchFamily="34" charset="0"/>
                <a:cs typeface="Times New Roman" panose="02020603050405020304" pitchFamily="18" charset="0"/>
              </a:rPr>
              <a:t>The 80/20 Principle, </a:t>
            </a:r>
            <a:r>
              <a:rPr lang="en-GB" sz="1800" dirty="0">
                <a:effectLst/>
                <a:latin typeface="Corbel" panose="020B0503020204020204" pitchFamily="34" charset="0"/>
                <a:ea typeface="Corbel" panose="020B0503020204020204" pitchFamily="34" charset="0"/>
                <a:cs typeface="Times New Roman" panose="02020603050405020304" pitchFamily="18" charset="0"/>
              </a:rPr>
              <a:t>Nicholas Brealey, 1997</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[18] P. J. Vaccaro</a:t>
            </a:r>
            <a:r>
              <a:rPr lang="en-GB" sz="1800" i="1" dirty="0">
                <a:effectLst/>
                <a:latin typeface="Corbel" panose="020B0503020204020204" pitchFamily="34" charset="0"/>
                <a:ea typeface="Corbel" panose="020B0503020204020204" pitchFamily="34" charset="0"/>
                <a:cs typeface="Times New Roman" panose="02020603050405020304" pitchFamily="18" charset="0"/>
              </a:rPr>
              <a:t>, The 80/20 Rule of Time Management</a:t>
            </a:r>
            <a:r>
              <a:rPr lang="en-GB" sz="1800" dirty="0">
                <a:effectLst/>
                <a:latin typeface="Corbel" panose="020B0503020204020204" pitchFamily="34" charset="0"/>
                <a:ea typeface="Corbel" panose="020B0503020204020204" pitchFamily="34" charset="0"/>
                <a:cs typeface="Times New Roman" panose="02020603050405020304" pitchFamily="18" charset="0"/>
              </a:rPr>
              <a:t>, FPM, 2000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[19] R. Koch, </a:t>
            </a:r>
            <a:r>
              <a:rPr lang="en-GB" sz="1800" i="1" dirty="0">
                <a:effectLst/>
                <a:latin typeface="Corbel" panose="020B0503020204020204" pitchFamily="34" charset="0"/>
                <a:ea typeface="Corbel" panose="020B0503020204020204" pitchFamily="34" charset="0"/>
                <a:cs typeface="Times New Roman" panose="02020603050405020304" pitchFamily="18" charset="0"/>
              </a:rPr>
              <a:t>The 80/20 Principle, </a:t>
            </a:r>
            <a:r>
              <a:rPr lang="en-GB" sz="1800" dirty="0">
                <a:effectLst/>
                <a:latin typeface="Corbel" panose="020B0503020204020204" pitchFamily="34" charset="0"/>
                <a:ea typeface="Corbel" panose="020B0503020204020204" pitchFamily="34" charset="0"/>
                <a:cs typeface="Times New Roman" panose="02020603050405020304" pitchFamily="18" charset="0"/>
              </a:rPr>
              <a:t>chapter 15, pg. 238, Nicholas Brealey, 1997 </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[20] W. T. Ziemba, </a:t>
            </a:r>
            <a:r>
              <a:rPr lang="en-GB" sz="1800" i="1" dirty="0">
                <a:effectLst/>
                <a:latin typeface="Corbel" panose="020B0503020204020204" pitchFamily="34" charset="0"/>
                <a:ea typeface="Corbel" panose="020B0503020204020204" pitchFamily="34" charset="0"/>
                <a:cs typeface="Times New Roman" panose="02020603050405020304" pitchFamily="18" charset="0"/>
              </a:rPr>
              <a:t>Is the 60-40 Stock-Bond Pension Fund Rule Wise?, </a:t>
            </a:r>
            <a:r>
              <a:rPr lang="en-GB" sz="1800" dirty="0">
                <a:effectLst/>
                <a:latin typeface="Corbel" panose="020B0503020204020204" pitchFamily="34" charset="0"/>
                <a:ea typeface="Corbel" panose="020B0503020204020204" pitchFamily="34" charset="0"/>
                <a:cs typeface="Times New Roman" panose="02020603050405020304" pitchFamily="18" charset="0"/>
              </a:rPr>
              <a:t>The Journal of Portfolio Management, 2013</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[21] T. R. Thomas, Pay yourself first system, Liberty Peak Ventures LLC, 2010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[22] YNAB, You need a budget, Homepage, Copyright 2020</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[23] The Money Advice Service, Budget Planner, Copyright 2020 The Money Advice Service</a:t>
            </a:r>
          </a:p>
          <a:p>
            <a:pPr>
              <a:lnSpc>
                <a:spcPct val="107000"/>
              </a:lnSpc>
              <a:spcAft>
                <a:spcPts val="800"/>
              </a:spcAft>
            </a:pPr>
            <a:r>
              <a:rPr lang="en-GB" sz="1800" dirty="0">
                <a:effectLst/>
                <a:latin typeface="Corbel" panose="020B0503020204020204" pitchFamily="34" charset="0"/>
                <a:ea typeface="Corbel" panose="020B0503020204020204" pitchFamily="34" charset="0"/>
                <a:cs typeface="Times New Roman" panose="02020603050405020304" pitchFamily="18" charset="0"/>
              </a:rPr>
              <a:t>[24] Money Dashboard LTD, The Money Dashboard, Copyright 2020</a:t>
            </a:r>
          </a:p>
          <a:p>
            <a:endParaRPr lang="en-GB" dirty="0"/>
          </a:p>
        </p:txBody>
      </p:sp>
      <p:sp>
        <p:nvSpPr>
          <p:cNvPr id="4" name="Slide Number Placeholder 3"/>
          <p:cNvSpPr>
            <a:spLocks noGrp="1"/>
          </p:cNvSpPr>
          <p:nvPr>
            <p:ph type="sldNum" sz="quarter" idx="5"/>
          </p:nvPr>
        </p:nvSpPr>
        <p:spPr/>
        <p:txBody>
          <a:bodyPr/>
          <a:lstStyle/>
          <a:p>
            <a:fld id="{9B223F46-18C6-4F01-8F50-CDD9E4CA8DA8}" type="slidenum">
              <a:rPr lang="en-GB" smtClean="0"/>
              <a:t>23</a:t>
            </a:fld>
            <a:endParaRPr lang="en-GB"/>
          </a:p>
        </p:txBody>
      </p:sp>
    </p:spTree>
    <p:extLst>
      <p:ext uri="{BB962C8B-B14F-4D97-AF65-F5344CB8AC3E}">
        <p14:creationId xmlns:p14="http://schemas.microsoft.com/office/powerpoint/2010/main" val="4102307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94DF01-7D9B-404F-AF6B-5C7E3E55D05A}"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787782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94DF01-7D9B-404F-AF6B-5C7E3E55D05A}"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2410402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94DF01-7D9B-404F-AF6B-5C7E3E55D05A}"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44304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94DF01-7D9B-404F-AF6B-5C7E3E55D05A}"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3060829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94DF01-7D9B-404F-AF6B-5C7E3E55D05A}" type="datetimeFigureOut">
              <a:rPr lang="en-GB" smtClean="0"/>
              <a:t>18/01/2021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1682322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94DF01-7D9B-404F-AF6B-5C7E3E55D05A}" type="datetimeFigureOut">
              <a:rPr lang="en-GB" smtClean="0"/>
              <a:t>18/01/2021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2650916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94DF01-7D9B-404F-AF6B-5C7E3E55D05A}" type="datetimeFigureOut">
              <a:rPr lang="en-GB" smtClean="0"/>
              <a:t>18/01/2021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1780880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94DF01-7D9B-404F-AF6B-5C7E3E55D05A}"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1724675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94DF01-7D9B-404F-AF6B-5C7E3E55D05A}"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3826012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94DF01-7D9B-404F-AF6B-5C7E3E55D05A}"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3965973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94DF01-7D9B-404F-AF6B-5C7E3E55D05A}"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0979AB2-74F7-4FE9-BF5E-777B31D4B3E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6030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194DF01-7D9B-404F-AF6B-5C7E3E55D05A}"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420496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194DF01-7D9B-404F-AF6B-5C7E3E55D05A}"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0979AB2-74F7-4FE9-BF5E-777B31D4B3E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520886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194DF01-7D9B-404F-AF6B-5C7E3E55D05A}"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2032441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94DF01-7D9B-404F-AF6B-5C7E3E55D05A}"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489473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94DF01-7D9B-404F-AF6B-5C7E3E55D05A}"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0979AB2-74F7-4FE9-BF5E-777B31D4B3E2}" type="slidenum">
              <a:rPr lang="en-GB" smtClean="0"/>
              <a:t>‹#›</a:t>
            </a:fld>
            <a:endParaRPr lang="en-GB"/>
          </a:p>
        </p:txBody>
      </p:sp>
    </p:spTree>
    <p:extLst>
      <p:ext uri="{BB962C8B-B14F-4D97-AF65-F5344CB8AC3E}">
        <p14:creationId xmlns:p14="http://schemas.microsoft.com/office/powerpoint/2010/main" val="54284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194DF01-7D9B-404F-AF6B-5C7E3E55D05A}" type="datetimeFigureOut">
              <a:rPr lang="en-GB" smtClean="0"/>
              <a:t>18/01/2021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0979AB2-74F7-4FE9-BF5E-777B31D4B3E2}" type="slidenum">
              <a:rPr lang="en-GB" smtClean="0"/>
              <a:t>‹#›</a:t>
            </a:fld>
            <a:endParaRPr lang="en-GB"/>
          </a:p>
        </p:txBody>
      </p:sp>
    </p:spTree>
    <p:extLst>
      <p:ext uri="{BB962C8B-B14F-4D97-AF65-F5344CB8AC3E}">
        <p14:creationId xmlns:p14="http://schemas.microsoft.com/office/powerpoint/2010/main" val="33225670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jp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4533D-0DC1-4CA2-8CEE-F7F03AEBCEB9}"/>
              </a:ext>
            </a:extLst>
          </p:cNvPr>
          <p:cNvSpPr>
            <a:spLocks noGrp="1"/>
          </p:cNvSpPr>
          <p:nvPr>
            <p:ph type="ctrTitle"/>
          </p:nvPr>
        </p:nvSpPr>
        <p:spPr>
          <a:xfrm>
            <a:off x="2424906" y="2805609"/>
            <a:ext cx="9244012" cy="1246781"/>
          </a:xfrm>
        </p:spPr>
        <p:txBody>
          <a:bodyPr>
            <a:noAutofit/>
          </a:bodyPr>
          <a:lstStyle/>
          <a:p>
            <a:r>
              <a:rPr lang="en-GB" sz="4000" dirty="0"/>
              <a:t>How can software can aid personal budgeting and financial stress</a:t>
            </a:r>
          </a:p>
        </p:txBody>
      </p:sp>
      <p:sp>
        <p:nvSpPr>
          <p:cNvPr id="3" name="Subtitle 2">
            <a:extLst>
              <a:ext uri="{FF2B5EF4-FFF2-40B4-BE49-F238E27FC236}">
                <a16:creationId xmlns:a16="http://schemas.microsoft.com/office/drawing/2014/main" id="{9D83CD8E-DAB1-4ACD-9B90-EC88DDE1BC22}"/>
              </a:ext>
            </a:extLst>
          </p:cNvPr>
          <p:cNvSpPr>
            <a:spLocks noGrp="1"/>
          </p:cNvSpPr>
          <p:nvPr>
            <p:ph type="subTitle" idx="1"/>
          </p:nvPr>
        </p:nvSpPr>
        <p:spPr>
          <a:xfrm>
            <a:off x="2424906" y="4167779"/>
            <a:ext cx="8915399" cy="1126283"/>
          </a:xfrm>
        </p:spPr>
        <p:txBody>
          <a:bodyPr/>
          <a:lstStyle/>
          <a:p>
            <a:r>
              <a:rPr lang="en-GB" dirty="0"/>
              <a:t>Interim Viva, Ben Lawrence</a:t>
            </a:r>
          </a:p>
        </p:txBody>
      </p:sp>
    </p:spTree>
    <p:extLst>
      <p:ext uri="{BB962C8B-B14F-4D97-AF65-F5344CB8AC3E}">
        <p14:creationId xmlns:p14="http://schemas.microsoft.com/office/powerpoint/2010/main" val="2455050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98B6-71F8-4B8C-A3C1-837669D74CAF}"/>
              </a:ext>
            </a:extLst>
          </p:cNvPr>
          <p:cNvSpPr>
            <a:spLocks noGrp="1"/>
          </p:cNvSpPr>
          <p:nvPr>
            <p:ph type="title"/>
          </p:nvPr>
        </p:nvSpPr>
        <p:spPr/>
        <p:txBody>
          <a:bodyPr/>
          <a:lstStyle/>
          <a:p>
            <a:r>
              <a:rPr lang="en-GB" dirty="0"/>
              <a:t>Statement of Problem</a:t>
            </a:r>
          </a:p>
        </p:txBody>
      </p:sp>
      <p:sp>
        <p:nvSpPr>
          <p:cNvPr id="3" name="Content Placeholder 2">
            <a:extLst>
              <a:ext uri="{FF2B5EF4-FFF2-40B4-BE49-F238E27FC236}">
                <a16:creationId xmlns:a16="http://schemas.microsoft.com/office/drawing/2014/main" id="{8494E9B9-6118-4AEF-8ECE-0B370BD6CB0D}"/>
              </a:ext>
            </a:extLst>
          </p:cNvPr>
          <p:cNvSpPr>
            <a:spLocks noGrp="1"/>
          </p:cNvSpPr>
          <p:nvPr>
            <p:ph idx="1"/>
          </p:nvPr>
        </p:nvSpPr>
        <p:spPr/>
        <p:txBody>
          <a:bodyPr/>
          <a:lstStyle/>
          <a:p>
            <a:r>
              <a:rPr lang="en-GB" dirty="0"/>
              <a:t>Financial stress is increasingly prevalent within the UK</a:t>
            </a:r>
          </a:p>
          <a:p>
            <a:endParaRPr lang="en-GB" dirty="0"/>
          </a:p>
          <a:p>
            <a:r>
              <a:rPr lang="en-GB" dirty="0"/>
              <a:t>Linked to multiple mental health issues</a:t>
            </a:r>
          </a:p>
          <a:p>
            <a:endParaRPr lang="en-GB" dirty="0"/>
          </a:p>
          <a:p>
            <a:r>
              <a:rPr lang="en-GB" dirty="0"/>
              <a:t>Budgeting can reduce this stress and create a financial structure</a:t>
            </a:r>
          </a:p>
          <a:p>
            <a:endParaRPr lang="en-GB" dirty="0"/>
          </a:p>
          <a:p>
            <a:r>
              <a:rPr lang="en-GB" dirty="0"/>
              <a:t>Current solutions are overly complex, discourage new users</a:t>
            </a:r>
          </a:p>
        </p:txBody>
      </p:sp>
    </p:spTree>
    <p:extLst>
      <p:ext uri="{BB962C8B-B14F-4D97-AF65-F5344CB8AC3E}">
        <p14:creationId xmlns:p14="http://schemas.microsoft.com/office/powerpoint/2010/main" val="197816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E5B75-9ABB-4377-9DC2-C009B441E6AF}"/>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Impacts of Financial Stress</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EBCDC9-9FB4-4FF5-80FF-A20D8FEC5876}"/>
              </a:ext>
            </a:extLst>
          </p:cNvPr>
          <p:cNvSpPr>
            <a:spLocks noGrp="1"/>
          </p:cNvSpPr>
          <p:nvPr>
            <p:ph idx="1"/>
          </p:nvPr>
        </p:nvSpPr>
        <p:spPr>
          <a:xfrm>
            <a:off x="4706578" y="589722"/>
            <a:ext cx="6798033" cy="5321500"/>
          </a:xfrm>
        </p:spPr>
        <p:txBody>
          <a:bodyPr anchor="ctr">
            <a:normAutofit/>
          </a:bodyPr>
          <a:lstStyle/>
          <a:p>
            <a:r>
              <a:rPr lang="en-GB" dirty="0"/>
              <a:t>Income inequality correlated with mental and physical health issues</a:t>
            </a:r>
          </a:p>
          <a:p>
            <a:endParaRPr lang="en-GB" dirty="0"/>
          </a:p>
          <a:p>
            <a:r>
              <a:rPr lang="en-GB" dirty="0"/>
              <a:t>Strong connection between financial hardship and depression</a:t>
            </a:r>
          </a:p>
          <a:p>
            <a:endParaRPr lang="en-GB" dirty="0"/>
          </a:p>
          <a:p>
            <a:r>
              <a:rPr lang="en-GB" dirty="0"/>
              <a:t>Links to insomnia also found</a:t>
            </a:r>
          </a:p>
          <a:p>
            <a:endParaRPr lang="en-GB" dirty="0"/>
          </a:p>
          <a:p>
            <a:r>
              <a:rPr lang="en-GB" dirty="0"/>
              <a:t>Lowest income levels more likely to suffer form stress and insomnia</a:t>
            </a:r>
          </a:p>
        </p:txBody>
      </p:sp>
    </p:spTree>
    <p:extLst>
      <p:ext uri="{BB962C8B-B14F-4D97-AF65-F5344CB8AC3E}">
        <p14:creationId xmlns:p14="http://schemas.microsoft.com/office/powerpoint/2010/main" val="267649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F0CB6-841B-4F70-8487-63F264FD5587}"/>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Impacts of Financial Stress</a:t>
            </a:r>
          </a:p>
        </p:txBody>
      </p:sp>
      <p:sp>
        <p:nvSpPr>
          <p:cNvPr id="4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42" name="Rectangle 4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C54B71-2423-4265-B58B-96433AE6A019}"/>
              </a:ext>
            </a:extLst>
          </p:cNvPr>
          <p:cNvSpPr>
            <a:spLocks noGrp="1"/>
          </p:cNvSpPr>
          <p:nvPr>
            <p:ph idx="1"/>
          </p:nvPr>
        </p:nvSpPr>
        <p:spPr>
          <a:xfrm>
            <a:off x="4706578" y="589722"/>
            <a:ext cx="6798033" cy="5321500"/>
          </a:xfrm>
        </p:spPr>
        <p:txBody>
          <a:bodyPr anchor="ctr">
            <a:normAutofit/>
          </a:bodyPr>
          <a:lstStyle/>
          <a:p>
            <a:r>
              <a:rPr lang="en-GB"/>
              <a:t>Links between childhood poverty and drug use in adulthood</a:t>
            </a:r>
          </a:p>
          <a:p>
            <a:endParaRPr lang="en-GB"/>
          </a:p>
          <a:p>
            <a:r>
              <a:rPr lang="en-GB"/>
              <a:t>Income inequality negatively correlates with child wellbeing</a:t>
            </a:r>
          </a:p>
          <a:p>
            <a:endParaRPr lang="en-GB"/>
          </a:p>
          <a:p>
            <a:r>
              <a:rPr lang="en-GB"/>
              <a:t>Chronic stress increased within adolescent with the time spent in poverty</a:t>
            </a:r>
          </a:p>
          <a:p>
            <a:endParaRPr lang="en-GB"/>
          </a:p>
          <a:p>
            <a:r>
              <a:rPr lang="en-GB"/>
              <a:t>Increased risk of obesity.</a:t>
            </a:r>
          </a:p>
          <a:p>
            <a:endParaRPr lang="en-GB" dirty="0"/>
          </a:p>
        </p:txBody>
      </p:sp>
    </p:spTree>
    <p:extLst>
      <p:ext uri="{BB962C8B-B14F-4D97-AF65-F5344CB8AC3E}">
        <p14:creationId xmlns:p14="http://schemas.microsoft.com/office/powerpoint/2010/main" val="4180237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9" name="Rectangle 14">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FB83F-F399-4D25-A6F8-F340F8A6890C}"/>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Individual Financial Stress in the UK Today</a:t>
            </a:r>
          </a:p>
        </p:txBody>
      </p:sp>
      <p:sp>
        <p:nvSpPr>
          <p:cNvPr id="5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51" name="Rectangle 18">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6DBD87-3794-4488-8C8B-29C8CD9D9A26}"/>
              </a:ext>
            </a:extLst>
          </p:cNvPr>
          <p:cNvSpPr>
            <a:spLocks noGrp="1"/>
          </p:cNvSpPr>
          <p:nvPr>
            <p:ph idx="1"/>
          </p:nvPr>
        </p:nvSpPr>
        <p:spPr>
          <a:xfrm>
            <a:off x="4706578" y="589722"/>
            <a:ext cx="6798033" cy="5321500"/>
          </a:xfrm>
        </p:spPr>
        <p:txBody>
          <a:bodyPr anchor="ctr">
            <a:normAutofit/>
          </a:bodyPr>
          <a:lstStyle/>
          <a:p>
            <a:r>
              <a:rPr lang="en-GB" dirty="0"/>
              <a:t>Pandemic forces businesses to close, increasing financial stress for many</a:t>
            </a:r>
          </a:p>
          <a:p>
            <a:endParaRPr lang="en-GB" dirty="0"/>
          </a:p>
          <a:p>
            <a:r>
              <a:rPr lang="en-GB" dirty="0"/>
              <a:t>782,000 fewer people in payrolled employment</a:t>
            </a:r>
          </a:p>
          <a:p>
            <a:endParaRPr lang="en-GB" dirty="0"/>
          </a:p>
          <a:p>
            <a:r>
              <a:rPr lang="en-GB" dirty="0"/>
              <a:t>14% decrease in households making their mortgage payments</a:t>
            </a:r>
          </a:p>
          <a:p>
            <a:endParaRPr lang="en-GB" dirty="0"/>
          </a:p>
          <a:p>
            <a:r>
              <a:rPr lang="en-GB" dirty="0"/>
              <a:t>Employees leaving work found to have worse mental health</a:t>
            </a:r>
          </a:p>
        </p:txBody>
      </p:sp>
    </p:spTree>
    <p:extLst>
      <p:ext uri="{BB962C8B-B14F-4D97-AF65-F5344CB8AC3E}">
        <p14:creationId xmlns:p14="http://schemas.microsoft.com/office/powerpoint/2010/main" val="3989929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E8240-EDCA-4052-B809-2EA1A6940286}"/>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Individual Financial Stress in the UK Today</a:t>
            </a:r>
          </a:p>
        </p:txBody>
      </p:sp>
      <p:sp>
        <p:nvSpPr>
          <p:cNvPr id="17"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9" name="Rectangle 18">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B10778-A655-4770-80E3-756D97B8D470}"/>
              </a:ext>
            </a:extLst>
          </p:cNvPr>
          <p:cNvSpPr>
            <a:spLocks noGrp="1"/>
          </p:cNvSpPr>
          <p:nvPr>
            <p:ph idx="1"/>
          </p:nvPr>
        </p:nvSpPr>
        <p:spPr>
          <a:xfrm>
            <a:off x="4706578" y="589722"/>
            <a:ext cx="6798033" cy="5321500"/>
          </a:xfrm>
        </p:spPr>
        <p:txBody>
          <a:bodyPr anchor="ctr">
            <a:normAutofit/>
          </a:bodyPr>
          <a:lstStyle/>
          <a:p>
            <a:r>
              <a:rPr lang="en-GB" dirty="0"/>
              <a:t>Mental health issues risen by 8.1% in Young Adults</a:t>
            </a:r>
          </a:p>
          <a:p>
            <a:endParaRPr lang="en-GB" dirty="0"/>
          </a:p>
          <a:p>
            <a:r>
              <a:rPr lang="en-GB" dirty="0"/>
              <a:t>49% of people reporting high anxiety</a:t>
            </a:r>
          </a:p>
          <a:p>
            <a:endParaRPr lang="en-GB" dirty="0"/>
          </a:p>
          <a:p>
            <a:r>
              <a:rPr lang="en-GB" dirty="0"/>
              <a:t>Most common concern was work and finances</a:t>
            </a:r>
          </a:p>
        </p:txBody>
      </p:sp>
    </p:spTree>
    <p:extLst>
      <p:ext uri="{BB962C8B-B14F-4D97-AF65-F5344CB8AC3E}">
        <p14:creationId xmlns:p14="http://schemas.microsoft.com/office/powerpoint/2010/main" val="3235675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DAADA-C1F6-43BE-9B4C-1EAC1B855F47}"/>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Methods of Personal Budgeting</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64CC3B7-DB9E-43B8-A3DD-4EC04F25E2BC}"/>
              </a:ext>
            </a:extLst>
          </p:cNvPr>
          <p:cNvGraphicFramePr>
            <a:graphicFrameLocks noGrp="1"/>
          </p:cNvGraphicFramePr>
          <p:nvPr>
            <p:ph idx="1"/>
            <p:extLst>
              <p:ext uri="{D42A27DB-BD31-4B8C-83A1-F6EECF244321}">
                <p14:modId xmlns:p14="http://schemas.microsoft.com/office/powerpoint/2010/main" val="413437319"/>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4404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A6910-7078-4CC8-B01E-9809332655F8}"/>
              </a:ext>
            </a:extLst>
          </p:cNvPr>
          <p:cNvSpPr>
            <a:spLocks noGrp="1"/>
          </p:cNvSpPr>
          <p:nvPr>
            <p:ph type="title"/>
          </p:nvPr>
        </p:nvSpPr>
        <p:spPr/>
        <p:txBody>
          <a:bodyPr/>
          <a:lstStyle/>
          <a:p>
            <a:r>
              <a:rPr lang="en-GB" dirty="0"/>
              <a:t>Current Tools</a:t>
            </a:r>
          </a:p>
        </p:txBody>
      </p:sp>
      <p:sp>
        <p:nvSpPr>
          <p:cNvPr id="3" name="Content Placeholder 2">
            <a:extLst>
              <a:ext uri="{FF2B5EF4-FFF2-40B4-BE49-F238E27FC236}">
                <a16:creationId xmlns:a16="http://schemas.microsoft.com/office/drawing/2014/main" id="{4721A5DE-403E-4913-ABF4-5232AF3E28BD}"/>
              </a:ext>
            </a:extLst>
          </p:cNvPr>
          <p:cNvSpPr>
            <a:spLocks noGrp="1"/>
          </p:cNvSpPr>
          <p:nvPr>
            <p:ph idx="1"/>
          </p:nvPr>
        </p:nvSpPr>
        <p:spPr/>
        <p:txBody>
          <a:bodyPr/>
          <a:lstStyle/>
          <a:p>
            <a:r>
              <a:rPr lang="en-GB" dirty="0"/>
              <a:t>Online dedicated budgeting tools</a:t>
            </a:r>
          </a:p>
          <a:p>
            <a:endParaRPr lang="en-GB" dirty="0"/>
          </a:p>
          <a:p>
            <a:r>
              <a:rPr lang="en-GB" dirty="0"/>
              <a:t>Some free, some requiring a subscription</a:t>
            </a:r>
          </a:p>
          <a:p>
            <a:endParaRPr lang="en-GB" dirty="0"/>
          </a:p>
          <a:p>
            <a:endParaRPr lang="en-GB" dirty="0"/>
          </a:p>
        </p:txBody>
      </p:sp>
    </p:spTree>
    <p:extLst>
      <p:ext uri="{BB962C8B-B14F-4D97-AF65-F5344CB8AC3E}">
        <p14:creationId xmlns:p14="http://schemas.microsoft.com/office/powerpoint/2010/main" val="154948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1F48A-537B-4A40-80BC-E363019B0F7E}"/>
              </a:ext>
            </a:extLst>
          </p:cNvPr>
          <p:cNvSpPr>
            <a:spLocks noGrp="1"/>
          </p:cNvSpPr>
          <p:nvPr>
            <p:ph type="title"/>
          </p:nvPr>
        </p:nvSpPr>
        <p:spPr/>
        <p:txBody>
          <a:bodyPr/>
          <a:lstStyle/>
          <a:p>
            <a:r>
              <a:rPr lang="en-GB" dirty="0"/>
              <a:t>YNAB </a:t>
            </a:r>
          </a:p>
        </p:txBody>
      </p:sp>
      <p:pic>
        <p:nvPicPr>
          <p:cNvPr id="4" name="Content Placeholder 3">
            <a:extLst>
              <a:ext uri="{FF2B5EF4-FFF2-40B4-BE49-F238E27FC236}">
                <a16:creationId xmlns:a16="http://schemas.microsoft.com/office/drawing/2014/main" id="{F21FCA49-C306-4451-AC0C-6D5B257A1980}"/>
              </a:ext>
            </a:extLst>
          </p:cNvPr>
          <p:cNvPicPr>
            <a:picLocks noGrp="1"/>
          </p:cNvPicPr>
          <p:nvPr>
            <p:ph idx="1"/>
          </p:nvPr>
        </p:nvPicPr>
        <p:blipFill>
          <a:blip r:embed="rId3"/>
          <a:stretch>
            <a:fillRect/>
          </a:stretch>
        </p:blipFill>
        <p:spPr>
          <a:xfrm>
            <a:off x="693718" y="1539874"/>
            <a:ext cx="10810894" cy="4694015"/>
          </a:xfrm>
          <a:prstGeom prst="rect">
            <a:avLst/>
          </a:prstGeom>
          <a:ln w="12700">
            <a:solidFill>
              <a:schemeClr val="tx1"/>
            </a:solidFill>
          </a:ln>
        </p:spPr>
      </p:pic>
    </p:spTree>
    <p:extLst>
      <p:ext uri="{BB962C8B-B14F-4D97-AF65-F5344CB8AC3E}">
        <p14:creationId xmlns:p14="http://schemas.microsoft.com/office/powerpoint/2010/main" val="2214181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D1308-FC44-40F2-BCBA-450A37860D30}"/>
              </a:ext>
            </a:extLst>
          </p:cNvPr>
          <p:cNvSpPr>
            <a:spLocks noGrp="1"/>
          </p:cNvSpPr>
          <p:nvPr>
            <p:ph type="title"/>
          </p:nvPr>
        </p:nvSpPr>
        <p:spPr/>
        <p:txBody>
          <a:bodyPr/>
          <a:lstStyle/>
          <a:p>
            <a:r>
              <a:rPr lang="en-GB" dirty="0"/>
              <a:t>YNAB</a:t>
            </a:r>
          </a:p>
        </p:txBody>
      </p:sp>
      <p:pic>
        <p:nvPicPr>
          <p:cNvPr id="4" name="Content Placeholder 3">
            <a:extLst>
              <a:ext uri="{FF2B5EF4-FFF2-40B4-BE49-F238E27FC236}">
                <a16:creationId xmlns:a16="http://schemas.microsoft.com/office/drawing/2014/main" id="{2137B9B1-18BD-423B-BB9E-7FB1C7867BD8}"/>
              </a:ext>
            </a:extLst>
          </p:cNvPr>
          <p:cNvPicPr>
            <a:picLocks noGrp="1"/>
          </p:cNvPicPr>
          <p:nvPr>
            <p:ph idx="1"/>
          </p:nvPr>
        </p:nvPicPr>
        <p:blipFill>
          <a:blip r:embed="rId3"/>
          <a:stretch>
            <a:fillRect/>
          </a:stretch>
        </p:blipFill>
        <p:spPr>
          <a:xfrm>
            <a:off x="954088" y="1501774"/>
            <a:ext cx="10817224" cy="5000625"/>
          </a:xfrm>
          <a:prstGeom prst="rect">
            <a:avLst/>
          </a:prstGeom>
          <a:ln w="12700">
            <a:solidFill>
              <a:schemeClr val="tx1"/>
            </a:solidFill>
          </a:ln>
        </p:spPr>
      </p:pic>
    </p:spTree>
    <p:extLst>
      <p:ext uri="{BB962C8B-B14F-4D97-AF65-F5344CB8AC3E}">
        <p14:creationId xmlns:p14="http://schemas.microsoft.com/office/powerpoint/2010/main" val="771961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0392-0044-4DF3-9AE3-D879368B805E}"/>
              </a:ext>
            </a:extLst>
          </p:cNvPr>
          <p:cNvSpPr>
            <a:spLocks noGrp="1"/>
          </p:cNvSpPr>
          <p:nvPr>
            <p:ph type="title"/>
          </p:nvPr>
        </p:nvSpPr>
        <p:spPr/>
        <p:txBody>
          <a:bodyPr/>
          <a:lstStyle/>
          <a:p>
            <a:r>
              <a:rPr lang="en-GB"/>
              <a:t>The Money Advice Service</a:t>
            </a:r>
            <a:endParaRPr lang="en-GB" dirty="0"/>
          </a:p>
        </p:txBody>
      </p:sp>
      <p:pic>
        <p:nvPicPr>
          <p:cNvPr id="4" name="Content Placeholder 3">
            <a:extLst>
              <a:ext uri="{FF2B5EF4-FFF2-40B4-BE49-F238E27FC236}">
                <a16:creationId xmlns:a16="http://schemas.microsoft.com/office/drawing/2014/main" id="{78A51FAA-A989-4FAB-99A1-DF7A3839D704}"/>
              </a:ext>
            </a:extLst>
          </p:cNvPr>
          <p:cNvPicPr>
            <a:picLocks noGrp="1"/>
          </p:cNvPicPr>
          <p:nvPr>
            <p:ph idx="1"/>
          </p:nvPr>
        </p:nvPicPr>
        <p:blipFill>
          <a:blip r:embed="rId3"/>
          <a:stretch>
            <a:fillRect/>
          </a:stretch>
        </p:blipFill>
        <p:spPr>
          <a:xfrm>
            <a:off x="1090074" y="1714700"/>
            <a:ext cx="10820937" cy="4686100"/>
          </a:xfrm>
          <a:prstGeom prst="rect">
            <a:avLst/>
          </a:prstGeom>
          <a:ln w="12700">
            <a:solidFill>
              <a:schemeClr val="tx1"/>
            </a:solidFill>
          </a:ln>
        </p:spPr>
      </p:pic>
    </p:spTree>
    <p:extLst>
      <p:ext uri="{BB962C8B-B14F-4D97-AF65-F5344CB8AC3E}">
        <p14:creationId xmlns:p14="http://schemas.microsoft.com/office/powerpoint/2010/main" val="349472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7832-BC00-451D-9456-5A88E8802E56}"/>
              </a:ext>
            </a:extLst>
          </p:cNvPr>
          <p:cNvSpPr>
            <a:spLocks noGrp="1"/>
          </p:cNvSpPr>
          <p:nvPr>
            <p:ph type="title"/>
          </p:nvPr>
        </p:nvSpPr>
        <p:spPr/>
        <p:txBody>
          <a:bodyPr/>
          <a:lstStyle/>
          <a:p>
            <a:r>
              <a:rPr lang="en-GB" dirty="0"/>
              <a:t>The Money Advice Service</a:t>
            </a:r>
          </a:p>
        </p:txBody>
      </p:sp>
      <p:pic>
        <p:nvPicPr>
          <p:cNvPr id="4" name="Picture 3">
            <a:extLst>
              <a:ext uri="{FF2B5EF4-FFF2-40B4-BE49-F238E27FC236}">
                <a16:creationId xmlns:a16="http://schemas.microsoft.com/office/drawing/2014/main" id="{0DB2F1DA-D4AD-4FB3-8099-D0B1AB701B6A}"/>
              </a:ext>
            </a:extLst>
          </p:cNvPr>
          <p:cNvPicPr/>
          <p:nvPr/>
        </p:nvPicPr>
        <p:blipFill>
          <a:blip r:embed="rId3"/>
          <a:stretch>
            <a:fillRect/>
          </a:stretch>
        </p:blipFill>
        <p:spPr>
          <a:xfrm>
            <a:off x="1714501" y="1588135"/>
            <a:ext cx="9790112" cy="4253866"/>
          </a:xfrm>
          <a:prstGeom prst="rect">
            <a:avLst/>
          </a:prstGeom>
          <a:ln w="12700">
            <a:solidFill>
              <a:schemeClr val="tx1"/>
            </a:solidFill>
          </a:ln>
        </p:spPr>
      </p:pic>
    </p:spTree>
    <p:extLst>
      <p:ext uri="{BB962C8B-B14F-4D97-AF65-F5344CB8AC3E}">
        <p14:creationId xmlns:p14="http://schemas.microsoft.com/office/powerpoint/2010/main" val="832943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CBD3C-5015-48FD-B4A1-CE12F122EA7B}"/>
              </a:ext>
            </a:extLst>
          </p:cNvPr>
          <p:cNvSpPr>
            <a:spLocks noGrp="1"/>
          </p:cNvSpPr>
          <p:nvPr>
            <p:ph type="title"/>
          </p:nvPr>
        </p:nvSpPr>
        <p:spPr/>
        <p:txBody>
          <a:bodyPr/>
          <a:lstStyle/>
          <a:p>
            <a:r>
              <a:rPr lang="en-GB" dirty="0"/>
              <a:t>Money Dashboard</a:t>
            </a:r>
          </a:p>
        </p:txBody>
      </p:sp>
      <p:pic>
        <p:nvPicPr>
          <p:cNvPr id="4" name="Content Placeholder 3">
            <a:extLst>
              <a:ext uri="{FF2B5EF4-FFF2-40B4-BE49-F238E27FC236}">
                <a16:creationId xmlns:a16="http://schemas.microsoft.com/office/drawing/2014/main" id="{5CAADE50-1511-4722-B77B-DFE1C51C3899}"/>
              </a:ext>
            </a:extLst>
          </p:cNvPr>
          <p:cNvPicPr>
            <a:picLocks noGrp="1"/>
          </p:cNvPicPr>
          <p:nvPr>
            <p:ph idx="1"/>
          </p:nvPr>
        </p:nvPicPr>
        <p:blipFill>
          <a:blip r:embed="rId3"/>
          <a:stretch>
            <a:fillRect/>
          </a:stretch>
        </p:blipFill>
        <p:spPr>
          <a:xfrm>
            <a:off x="793783" y="1384300"/>
            <a:ext cx="10710829" cy="5181600"/>
          </a:xfrm>
          <a:prstGeom prst="rect">
            <a:avLst/>
          </a:prstGeom>
          <a:ln w="12700">
            <a:solidFill>
              <a:schemeClr val="tx1"/>
            </a:solidFill>
          </a:ln>
        </p:spPr>
      </p:pic>
    </p:spTree>
    <p:extLst>
      <p:ext uri="{BB962C8B-B14F-4D97-AF65-F5344CB8AC3E}">
        <p14:creationId xmlns:p14="http://schemas.microsoft.com/office/powerpoint/2010/main" val="2130677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B68E8-DA48-44A1-B178-E2DA31DEC6A7}"/>
              </a:ext>
            </a:extLst>
          </p:cNvPr>
          <p:cNvSpPr>
            <a:spLocks noGrp="1"/>
          </p:cNvSpPr>
          <p:nvPr>
            <p:ph type="title"/>
          </p:nvPr>
        </p:nvSpPr>
        <p:spPr/>
        <p:txBody>
          <a:bodyPr/>
          <a:lstStyle/>
          <a:p>
            <a:r>
              <a:rPr lang="en-GB" dirty="0"/>
              <a:t>Money Dashboard</a:t>
            </a:r>
          </a:p>
        </p:txBody>
      </p:sp>
      <p:pic>
        <p:nvPicPr>
          <p:cNvPr id="5" name="Picture 4">
            <a:extLst>
              <a:ext uri="{FF2B5EF4-FFF2-40B4-BE49-F238E27FC236}">
                <a16:creationId xmlns:a16="http://schemas.microsoft.com/office/drawing/2014/main" id="{64BCBA90-4B42-433F-946A-23DA376E514B}"/>
              </a:ext>
            </a:extLst>
          </p:cNvPr>
          <p:cNvPicPr>
            <a:picLocks noChangeAspect="1"/>
          </p:cNvPicPr>
          <p:nvPr/>
        </p:nvPicPr>
        <p:blipFill rotWithShape="1">
          <a:blip r:embed="rId3"/>
          <a:srcRect b="17124"/>
          <a:stretch/>
        </p:blipFill>
        <p:spPr>
          <a:xfrm>
            <a:off x="1900787" y="1397000"/>
            <a:ext cx="9603825" cy="4836890"/>
          </a:xfrm>
          <a:prstGeom prst="rect">
            <a:avLst/>
          </a:prstGeom>
        </p:spPr>
      </p:pic>
    </p:spTree>
    <p:extLst>
      <p:ext uri="{BB962C8B-B14F-4D97-AF65-F5344CB8AC3E}">
        <p14:creationId xmlns:p14="http://schemas.microsoft.com/office/powerpoint/2010/main" val="3787134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D44C2-A2D3-4114-9D18-35F40594E199}"/>
              </a:ext>
            </a:extLst>
          </p:cNvPr>
          <p:cNvSpPr>
            <a:spLocks noGrp="1"/>
          </p:cNvSpPr>
          <p:nvPr>
            <p:ph type="title"/>
          </p:nvPr>
        </p:nvSpPr>
        <p:spPr/>
        <p:txBody>
          <a:bodyPr/>
          <a:lstStyle/>
          <a:p>
            <a:r>
              <a:rPr lang="en-GB" dirty="0"/>
              <a:t>Concluding</a:t>
            </a:r>
          </a:p>
        </p:txBody>
      </p:sp>
      <p:sp>
        <p:nvSpPr>
          <p:cNvPr id="3" name="Content Placeholder 2">
            <a:extLst>
              <a:ext uri="{FF2B5EF4-FFF2-40B4-BE49-F238E27FC236}">
                <a16:creationId xmlns:a16="http://schemas.microsoft.com/office/drawing/2014/main" id="{B7D9A799-A981-407D-A08D-435AE59CECFE}"/>
              </a:ext>
            </a:extLst>
          </p:cNvPr>
          <p:cNvSpPr>
            <a:spLocks noGrp="1"/>
          </p:cNvSpPr>
          <p:nvPr>
            <p:ph idx="1"/>
          </p:nvPr>
        </p:nvSpPr>
        <p:spPr/>
        <p:txBody>
          <a:bodyPr/>
          <a:lstStyle/>
          <a:p>
            <a:r>
              <a:rPr lang="en-GB" dirty="0"/>
              <a:t>Financial Stress can lead to a variety of mental and physical health conditions</a:t>
            </a:r>
          </a:p>
          <a:p>
            <a:endParaRPr lang="en-GB" dirty="0"/>
          </a:p>
          <a:p>
            <a:r>
              <a:rPr lang="en-GB" dirty="0"/>
              <a:t>The impacts  of financial stress can be past down to children</a:t>
            </a:r>
          </a:p>
          <a:p>
            <a:endParaRPr lang="en-GB" dirty="0"/>
          </a:p>
          <a:p>
            <a:r>
              <a:rPr lang="en-GB" dirty="0"/>
              <a:t>Recent pandemic has caused increased financial stress</a:t>
            </a:r>
          </a:p>
          <a:p>
            <a:endParaRPr lang="en-GB" dirty="0"/>
          </a:p>
          <a:p>
            <a:r>
              <a:rPr lang="en-GB" dirty="0"/>
              <a:t>Existing budgeting solutions cater to the income vs expenses model</a:t>
            </a:r>
          </a:p>
        </p:txBody>
      </p:sp>
    </p:spTree>
    <p:extLst>
      <p:ext uri="{BB962C8B-B14F-4D97-AF65-F5344CB8AC3E}">
        <p14:creationId xmlns:p14="http://schemas.microsoft.com/office/powerpoint/2010/main" val="4292051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801CE-DCC4-4F44-AF20-6594A590A11B}"/>
              </a:ext>
            </a:extLst>
          </p:cNvPr>
          <p:cNvSpPr>
            <a:spLocks noGrp="1"/>
          </p:cNvSpPr>
          <p:nvPr>
            <p:ph type="title"/>
          </p:nvPr>
        </p:nvSpPr>
        <p:spPr/>
        <p:txBody>
          <a:bodyPr/>
          <a:lstStyle/>
          <a:p>
            <a:r>
              <a:rPr lang="en-GB" dirty="0"/>
              <a:t>Concluding</a:t>
            </a:r>
          </a:p>
        </p:txBody>
      </p:sp>
      <p:sp>
        <p:nvSpPr>
          <p:cNvPr id="3" name="Content Placeholder 2">
            <a:extLst>
              <a:ext uri="{FF2B5EF4-FFF2-40B4-BE49-F238E27FC236}">
                <a16:creationId xmlns:a16="http://schemas.microsoft.com/office/drawing/2014/main" id="{0E01DCAF-B1E0-41C8-BEE8-87077901E6BD}"/>
              </a:ext>
            </a:extLst>
          </p:cNvPr>
          <p:cNvSpPr>
            <a:spLocks noGrp="1"/>
          </p:cNvSpPr>
          <p:nvPr>
            <p:ph idx="1"/>
          </p:nvPr>
        </p:nvSpPr>
        <p:spPr/>
        <p:txBody>
          <a:bodyPr/>
          <a:lstStyle/>
          <a:p>
            <a:r>
              <a:rPr lang="en-GB" dirty="0"/>
              <a:t>Existing solutions suffer from complexity and poor user experience</a:t>
            </a:r>
          </a:p>
          <a:p>
            <a:endParaRPr lang="en-GB" dirty="0"/>
          </a:p>
          <a:p>
            <a:r>
              <a:rPr lang="en-GB" dirty="0"/>
              <a:t>A new solution could be built around user experience and simplicity</a:t>
            </a:r>
          </a:p>
          <a:p>
            <a:endParaRPr lang="en-GB" dirty="0"/>
          </a:p>
          <a:p>
            <a:r>
              <a:rPr lang="en-GB" dirty="0"/>
              <a:t>Current events have created a greater need for personal budgeting</a:t>
            </a:r>
          </a:p>
          <a:p>
            <a:endParaRPr lang="en-GB" dirty="0"/>
          </a:p>
          <a:p>
            <a:endParaRPr lang="en-GB" dirty="0"/>
          </a:p>
        </p:txBody>
      </p:sp>
    </p:spTree>
    <p:extLst>
      <p:ext uri="{BB962C8B-B14F-4D97-AF65-F5344CB8AC3E}">
        <p14:creationId xmlns:p14="http://schemas.microsoft.com/office/powerpoint/2010/main" val="4042415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B30-A025-496A-BA9C-D5F9CA9AE59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2F89C72-AE9A-44AE-81BA-0B9A7EE48617}"/>
              </a:ext>
            </a:extLst>
          </p:cNvPr>
          <p:cNvSpPr>
            <a:spLocks noGrp="1"/>
          </p:cNvSpPr>
          <p:nvPr>
            <p:ph idx="1"/>
          </p:nvPr>
        </p:nvSpPr>
        <p:spPr/>
        <p:txBody>
          <a:bodyPr/>
          <a:lstStyle/>
          <a:p>
            <a:r>
              <a:rPr lang="en-GB" dirty="0"/>
              <a:t>AIM – To gain a better understanding of financial stress within the UK</a:t>
            </a:r>
          </a:p>
          <a:p>
            <a:r>
              <a:rPr lang="en-GB" dirty="0"/>
              <a:t>And to develop a new and improved piece of budgeting software</a:t>
            </a:r>
          </a:p>
        </p:txBody>
      </p:sp>
    </p:spTree>
    <p:extLst>
      <p:ext uri="{BB962C8B-B14F-4D97-AF65-F5344CB8AC3E}">
        <p14:creationId xmlns:p14="http://schemas.microsoft.com/office/powerpoint/2010/main" val="3340544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F619-5800-4530-A44E-490732EC5238}"/>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38864B0-BDA7-47C2-88D3-AC7C2629AD62}"/>
              </a:ext>
            </a:extLst>
          </p:cNvPr>
          <p:cNvSpPr>
            <a:spLocks noGrp="1"/>
          </p:cNvSpPr>
          <p:nvPr>
            <p:ph idx="1"/>
          </p:nvPr>
        </p:nvSpPr>
        <p:spPr/>
        <p:txBody>
          <a:bodyPr/>
          <a:lstStyle/>
          <a:p>
            <a:r>
              <a:rPr lang="en-GB" dirty="0"/>
              <a:t>To complete a literary review on financial stress, budgeting methods and modern-day finances</a:t>
            </a:r>
          </a:p>
          <a:p>
            <a:endParaRPr lang="en-GB" dirty="0"/>
          </a:p>
          <a:p>
            <a:r>
              <a:rPr lang="en-GB" dirty="0"/>
              <a:t>To design and develop a personal finance application</a:t>
            </a:r>
          </a:p>
          <a:p>
            <a:endParaRPr lang="en-GB" dirty="0"/>
          </a:p>
          <a:p>
            <a:r>
              <a:rPr lang="en-GB" dirty="0"/>
              <a:t>To evaluate the success of the application</a:t>
            </a:r>
          </a:p>
          <a:p>
            <a:endParaRPr lang="en-GB" dirty="0"/>
          </a:p>
          <a:p>
            <a:r>
              <a:rPr lang="en-GB" dirty="0"/>
              <a:t>To seek areas for future development</a:t>
            </a:r>
          </a:p>
        </p:txBody>
      </p:sp>
    </p:spTree>
    <p:extLst>
      <p:ext uri="{BB962C8B-B14F-4D97-AF65-F5344CB8AC3E}">
        <p14:creationId xmlns:p14="http://schemas.microsoft.com/office/powerpoint/2010/main" val="3506974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EFE9A-AA6E-4349-A9F7-FB6158DF368F}"/>
              </a:ext>
            </a:extLst>
          </p:cNvPr>
          <p:cNvSpPr>
            <a:spLocks noGrp="1"/>
          </p:cNvSpPr>
          <p:nvPr>
            <p:ph type="title"/>
          </p:nvPr>
        </p:nvSpPr>
        <p:spPr/>
        <p:txBody>
          <a:bodyPr/>
          <a:lstStyle/>
          <a:p>
            <a:r>
              <a:rPr lang="en-GB"/>
              <a:t>Project Plan</a:t>
            </a:r>
            <a:endParaRPr lang="en-GB" dirty="0"/>
          </a:p>
        </p:txBody>
      </p:sp>
      <p:pic>
        <p:nvPicPr>
          <p:cNvPr id="4" name="Picture 3" descr="Timeline&#10;&#10;Description automatically generated">
            <a:extLst>
              <a:ext uri="{FF2B5EF4-FFF2-40B4-BE49-F238E27FC236}">
                <a16:creationId xmlns:a16="http://schemas.microsoft.com/office/drawing/2014/main" id="{0770AA35-A7D3-410B-BAD9-6E32B9F4994F}"/>
              </a:ext>
            </a:extLst>
          </p:cNvPr>
          <p:cNvPicPr>
            <a:picLocks noChangeAspect="1"/>
          </p:cNvPicPr>
          <p:nvPr/>
        </p:nvPicPr>
        <p:blipFill rotWithShape="1">
          <a:blip r:embed="rId3">
            <a:extLst>
              <a:ext uri="{28A0092B-C50C-407E-A947-70E740481C1C}">
                <a14:useLocalDpi xmlns:a14="http://schemas.microsoft.com/office/drawing/2010/main" val="0"/>
              </a:ext>
            </a:extLst>
          </a:blip>
          <a:srcRect l="5446" t="11296" b="8148"/>
          <a:stretch/>
        </p:blipFill>
        <p:spPr>
          <a:xfrm>
            <a:off x="1270000" y="1264555"/>
            <a:ext cx="10673160" cy="5524500"/>
          </a:xfrm>
          <a:prstGeom prst="rect">
            <a:avLst/>
          </a:prstGeom>
        </p:spPr>
      </p:pic>
    </p:spTree>
    <p:extLst>
      <p:ext uri="{BB962C8B-B14F-4D97-AF65-F5344CB8AC3E}">
        <p14:creationId xmlns:p14="http://schemas.microsoft.com/office/powerpoint/2010/main" val="1338550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D9AA2-056F-427A-ACDD-FFBD1C39955E}"/>
              </a:ext>
            </a:extLst>
          </p:cNvPr>
          <p:cNvSpPr>
            <a:spLocks noGrp="1"/>
          </p:cNvSpPr>
          <p:nvPr>
            <p:ph type="title"/>
          </p:nvPr>
        </p:nvSpPr>
        <p:spPr/>
        <p:txBody>
          <a:bodyPr/>
          <a:lstStyle/>
          <a:p>
            <a:r>
              <a:rPr lang="en-GB" dirty="0"/>
              <a:t>Interface Design</a:t>
            </a:r>
          </a:p>
        </p:txBody>
      </p:sp>
      <p:sp>
        <p:nvSpPr>
          <p:cNvPr id="4" name="Rectangle 3">
            <a:extLst>
              <a:ext uri="{FF2B5EF4-FFF2-40B4-BE49-F238E27FC236}">
                <a16:creationId xmlns:a16="http://schemas.microsoft.com/office/drawing/2014/main" id="{FE83DA60-B4B9-4637-BF4B-8A7F8A53FA0F}"/>
              </a:ext>
            </a:extLst>
          </p:cNvPr>
          <p:cNvSpPr/>
          <p:nvPr/>
        </p:nvSpPr>
        <p:spPr>
          <a:xfrm>
            <a:off x="582610" y="1625600"/>
            <a:ext cx="4038600" cy="10160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5" name="Rectangle 4">
            <a:extLst>
              <a:ext uri="{FF2B5EF4-FFF2-40B4-BE49-F238E27FC236}">
                <a16:creationId xmlns:a16="http://schemas.microsoft.com/office/drawing/2014/main" id="{9B74E820-E2A4-4A26-B1FE-A0EEB1E853DF}"/>
              </a:ext>
            </a:extLst>
          </p:cNvPr>
          <p:cNvSpPr/>
          <p:nvPr/>
        </p:nvSpPr>
        <p:spPr>
          <a:xfrm>
            <a:off x="582610" y="3643090"/>
            <a:ext cx="4038600" cy="97426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Rectangle 5">
            <a:extLst>
              <a:ext uri="{FF2B5EF4-FFF2-40B4-BE49-F238E27FC236}">
                <a16:creationId xmlns:a16="http://schemas.microsoft.com/office/drawing/2014/main" id="{802977A7-AB62-4374-AB71-42A760A4640C}"/>
              </a:ext>
            </a:extLst>
          </p:cNvPr>
          <p:cNvSpPr/>
          <p:nvPr/>
        </p:nvSpPr>
        <p:spPr>
          <a:xfrm>
            <a:off x="582610" y="5879195"/>
            <a:ext cx="1828798" cy="71210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t>Save</a:t>
            </a:r>
          </a:p>
        </p:txBody>
      </p:sp>
      <p:sp>
        <p:nvSpPr>
          <p:cNvPr id="7" name="Rectangle 6">
            <a:extLst>
              <a:ext uri="{FF2B5EF4-FFF2-40B4-BE49-F238E27FC236}">
                <a16:creationId xmlns:a16="http://schemas.microsoft.com/office/drawing/2014/main" id="{8ADE10D1-2433-435B-B4AA-3400483FC104}"/>
              </a:ext>
            </a:extLst>
          </p:cNvPr>
          <p:cNvSpPr/>
          <p:nvPr/>
        </p:nvSpPr>
        <p:spPr>
          <a:xfrm>
            <a:off x="2792412" y="5879195"/>
            <a:ext cx="1828798" cy="71210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t>Print</a:t>
            </a:r>
          </a:p>
        </p:txBody>
      </p:sp>
      <p:sp>
        <p:nvSpPr>
          <p:cNvPr id="8" name="Rectangle 7">
            <a:extLst>
              <a:ext uri="{FF2B5EF4-FFF2-40B4-BE49-F238E27FC236}">
                <a16:creationId xmlns:a16="http://schemas.microsoft.com/office/drawing/2014/main" id="{9B41EBB3-BE57-44EC-9C17-4D407D9BEE0A}"/>
              </a:ext>
            </a:extLst>
          </p:cNvPr>
          <p:cNvSpPr/>
          <p:nvPr/>
        </p:nvSpPr>
        <p:spPr>
          <a:xfrm>
            <a:off x="582610" y="2699654"/>
            <a:ext cx="1828798" cy="264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New Necessity</a:t>
            </a:r>
          </a:p>
        </p:txBody>
      </p:sp>
      <p:sp>
        <p:nvSpPr>
          <p:cNvPr id="9" name="Rectangle 8">
            <a:extLst>
              <a:ext uri="{FF2B5EF4-FFF2-40B4-BE49-F238E27FC236}">
                <a16:creationId xmlns:a16="http://schemas.microsoft.com/office/drawing/2014/main" id="{BE251D21-C584-4B66-9106-E4BDCAC7C5A1}"/>
              </a:ext>
            </a:extLst>
          </p:cNvPr>
          <p:cNvSpPr/>
          <p:nvPr/>
        </p:nvSpPr>
        <p:spPr>
          <a:xfrm>
            <a:off x="582610" y="3082465"/>
            <a:ext cx="1828798" cy="264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Cost</a:t>
            </a:r>
          </a:p>
        </p:txBody>
      </p:sp>
      <p:sp>
        <p:nvSpPr>
          <p:cNvPr id="10" name="Rectangle 9">
            <a:extLst>
              <a:ext uri="{FF2B5EF4-FFF2-40B4-BE49-F238E27FC236}">
                <a16:creationId xmlns:a16="http://schemas.microsoft.com/office/drawing/2014/main" id="{6B02790D-137A-468F-9A7B-895F3FC66454}"/>
              </a:ext>
            </a:extLst>
          </p:cNvPr>
          <p:cNvSpPr/>
          <p:nvPr/>
        </p:nvSpPr>
        <p:spPr>
          <a:xfrm>
            <a:off x="2792412" y="2699654"/>
            <a:ext cx="1828798" cy="38281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Add</a:t>
            </a:r>
          </a:p>
        </p:txBody>
      </p:sp>
      <p:sp>
        <p:nvSpPr>
          <p:cNvPr id="12" name="Rectangle 11">
            <a:extLst>
              <a:ext uri="{FF2B5EF4-FFF2-40B4-BE49-F238E27FC236}">
                <a16:creationId xmlns:a16="http://schemas.microsoft.com/office/drawing/2014/main" id="{883925E4-9634-491E-96DB-23D03209E931}"/>
              </a:ext>
            </a:extLst>
          </p:cNvPr>
          <p:cNvSpPr/>
          <p:nvPr/>
        </p:nvSpPr>
        <p:spPr>
          <a:xfrm>
            <a:off x="582610" y="4909456"/>
            <a:ext cx="1828798" cy="264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New Expense</a:t>
            </a:r>
          </a:p>
        </p:txBody>
      </p:sp>
      <p:sp>
        <p:nvSpPr>
          <p:cNvPr id="13" name="Rectangle 12">
            <a:extLst>
              <a:ext uri="{FF2B5EF4-FFF2-40B4-BE49-F238E27FC236}">
                <a16:creationId xmlns:a16="http://schemas.microsoft.com/office/drawing/2014/main" id="{982D46C7-0CC6-4B3D-B180-5A422C1639E2}"/>
              </a:ext>
            </a:extLst>
          </p:cNvPr>
          <p:cNvSpPr/>
          <p:nvPr/>
        </p:nvSpPr>
        <p:spPr>
          <a:xfrm>
            <a:off x="582610" y="5292267"/>
            <a:ext cx="1828798" cy="264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Cost</a:t>
            </a:r>
          </a:p>
        </p:txBody>
      </p:sp>
      <p:sp>
        <p:nvSpPr>
          <p:cNvPr id="14" name="Rectangle 13">
            <a:extLst>
              <a:ext uri="{FF2B5EF4-FFF2-40B4-BE49-F238E27FC236}">
                <a16:creationId xmlns:a16="http://schemas.microsoft.com/office/drawing/2014/main" id="{B60C5152-81E0-4981-9A21-4AA788336BC3}"/>
              </a:ext>
            </a:extLst>
          </p:cNvPr>
          <p:cNvSpPr/>
          <p:nvPr/>
        </p:nvSpPr>
        <p:spPr>
          <a:xfrm>
            <a:off x="2792412" y="4909456"/>
            <a:ext cx="1828798" cy="38281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Add</a:t>
            </a:r>
          </a:p>
        </p:txBody>
      </p:sp>
      <p:sp>
        <p:nvSpPr>
          <p:cNvPr id="15" name="Rectangle 14">
            <a:extLst>
              <a:ext uri="{FF2B5EF4-FFF2-40B4-BE49-F238E27FC236}">
                <a16:creationId xmlns:a16="http://schemas.microsoft.com/office/drawing/2014/main" id="{765B19B0-A3D6-434A-A429-E913E41ED625}"/>
              </a:ext>
            </a:extLst>
          </p:cNvPr>
          <p:cNvSpPr/>
          <p:nvPr/>
        </p:nvSpPr>
        <p:spPr>
          <a:xfrm>
            <a:off x="5487460" y="1625600"/>
            <a:ext cx="2986596" cy="175432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2CCC15B7-7119-47C1-BA10-7677B646C856}"/>
              </a:ext>
            </a:extLst>
          </p:cNvPr>
          <p:cNvSpPr/>
          <p:nvPr/>
        </p:nvSpPr>
        <p:spPr>
          <a:xfrm>
            <a:off x="5487460" y="3669392"/>
            <a:ext cx="2996140" cy="292190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18" name="Picture 17">
            <a:extLst>
              <a:ext uri="{FF2B5EF4-FFF2-40B4-BE49-F238E27FC236}">
                <a16:creationId xmlns:a16="http://schemas.microsoft.com/office/drawing/2014/main" id="{7C82EE4A-FE9B-4DBF-BAB6-BC7704EF2A44}"/>
              </a:ext>
            </a:extLst>
          </p:cNvPr>
          <p:cNvPicPr>
            <a:picLocks noChangeAspect="1"/>
          </p:cNvPicPr>
          <p:nvPr/>
        </p:nvPicPr>
        <p:blipFill>
          <a:blip r:embed="rId3"/>
          <a:stretch>
            <a:fillRect/>
          </a:stretch>
        </p:blipFill>
        <p:spPr>
          <a:xfrm>
            <a:off x="8957591" y="1625600"/>
            <a:ext cx="2938721" cy="2075149"/>
          </a:xfrm>
          <a:prstGeom prst="rect">
            <a:avLst/>
          </a:prstGeom>
          <a:ln w="12700">
            <a:solidFill>
              <a:schemeClr val="tx1"/>
            </a:solidFill>
          </a:ln>
        </p:spPr>
      </p:pic>
      <p:sp>
        <p:nvSpPr>
          <p:cNvPr id="19" name="TextBox 18">
            <a:extLst>
              <a:ext uri="{FF2B5EF4-FFF2-40B4-BE49-F238E27FC236}">
                <a16:creationId xmlns:a16="http://schemas.microsoft.com/office/drawing/2014/main" id="{F9C7FF7A-41D7-4713-8DD9-AD42FD9BDE7F}"/>
              </a:ext>
            </a:extLst>
          </p:cNvPr>
          <p:cNvSpPr txBox="1"/>
          <p:nvPr/>
        </p:nvSpPr>
        <p:spPr>
          <a:xfrm>
            <a:off x="640029" y="1673136"/>
            <a:ext cx="2894535" cy="1200329"/>
          </a:xfrm>
          <a:prstGeom prst="rect">
            <a:avLst/>
          </a:prstGeom>
          <a:noFill/>
        </p:spPr>
        <p:txBody>
          <a:bodyPr wrap="square" rtlCol="0">
            <a:spAutoFit/>
          </a:bodyPr>
          <a:lstStyle/>
          <a:p>
            <a:r>
              <a:rPr lang="en-GB" dirty="0"/>
              <a:t>Rent		     £500</a:t>
            </a:r>
          </a:p>
          <a:p>
            <a:r>
              <a:rPr lang="en-GB" dirty="0"/>
              <a:t>Broadband	     £30</a:t>
            </a:r>
          </a:p>
          <a:p>
            <a:r>
              <a:rPr lang="en-GB" dirty="0"/>
              <a:t>Groceries	     £120</a:t>
            </a:r>
          </a:p>
          <a:p>
            <a:endParaRPr lang="en-GB" dirty="0"/>
          </a:p>
        </p:txBody>
      </p:sp>
      <p:pic>
        <p:nvPicPr>
          <p:cNvPr id="29" name="Picture 28">
            <a:extLst>
              <a:ext uri="{FF2B5EF4-FFF2-40B4-BE49-F238E27FC236}">
                <a16:creationId xmlns:a16="http://schemas.microsoft.com/office/drawing/2014/main" id="{BF543FB5-4185-4954-80D6-BCF758E94621}"/>
              </a:ext>
            </a:extLst>
          </p:cNvPr>
          <p:cNvPicPr>
            <a:picLocks noChangeAspect="1"/>
          </p:cNvPicPr>
          <p:nvPr/>
        </p:nvPicPr>
        <p:blipFill>
          <a:blip r:embed="rId4"/>
          <a:stretch>
            <a:fillRect/>
          </a:stretch>
        </p:blipFill>
        <p:spPr>
          <a:xfrm>
            <a:off x="3195239" y="1749068"/>
            <a:ext cx="247503" cy="253540"/>
          </a:xfrm>
          <a:prstGeom prst="rect">
            <a:avLst/>
          </a:prstGeom>
        </p:spPr>
      </p:pic>
      <p:pic>
        <p:nvPicPr>
          <p:cNvPr id="30" name="Picture 29">
            <a:extLst>
              <a:ext uri="{FF2B5EF4-FFF2-40B4-BE49-F238E27FC236}">
                <a16:creationId xmlns:a16="http://schemas.microsoft.com/office/drawing/2014/main" id="{92465B69-D9CB-4C66-9F7B-C102B69FEB7D}"/>
              </a:ext>
            </a:extLst>
          </p:cNvPr>
          <p:cNvPicPr>
            <a:picLocks noChangeAspect="1"/>
          </p:cNvPicPr>
          <p:nvPr/>
        </p:nvPicPr>
        <p:blipFill>
          <a:blip r:embed="rId4"/>
          <a:stretch>
            <a:fillRect/>
          </a:stretch>
        </p:blipFill>
        <p:spPr>
          <a:xfrm>
            <a:off x="3195116" y="2029112"/>
            <a:ext cx="247503" cy="253540"/>
          </a:xfrm>
          <a:prstGeom prst="rect">
            <a:avLst/>
          </a:prstGeom>
        </p:spPr>
      </p:pic>
      <p:pic>
        <p:nvPicPr>
          <p:cNvPr id="31" name="Picture 30">
            <a:extLst>
              <a:ext uri="{FF2B5EF4-FFF2-40B4-BE49-F238E27FC236}">
                <a16:creationId xmlns:a16="http://schemas.microsoft.com/office/drawing/2014/main" id="{210929C8-BA56-4F23-B99B-C80314CE7F40}"/>
              </a:ext>
            </a:extLst>
          </p:cNvPr>
          <p:cNvPicPr>
            <a:picLocks noChangeAspect="1"/>
          </p:cNvPicPr>
          <p:nvPr/>
        </p:nvPicPr>
        <p:blipFill>
          <a:blip r:embed="rId4"/>
          <a:stretch>
            <a:fillRect/>
          </a:stretch>
        </p:blipFill>
        <p:spPr>
          <a:xfrm>
            <a:off x="3195117" y="2307822"/>
            <a:ext cx="247503" cy="253540"/>
          </a:xfrm>
          <a:prstGeom prst="rect">
            <a:avLst/>
          </a:prstGeom>
        </p:spPr>
      </p:pic>
      <p:pic>
        <p:nvPicPr>
          <p:cNvPr id="33" name="Picture 32" descr="A picture containing text, clipart&#10;&#10;Description automatically generated">
            <a:extLst>
              <a:ext uri="{FF2B5EF4-FFF2-40B4-BE49-F238E27FC236}">
                <a16:creationId xmlns:a16="http://schemas.microsoft.com/office/drawing/2014/main" id="{1F8DF339-6066-4B0C-B352-89594B6F4C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44933" y="1749068"/>
            <a:ext cx="264059" cy="264059"/>
          </a:xfrm>
          <a:prstGeom prst="rect">
            <a:avLst/>
          </a:prstGeom>
        </p:spPr>
      </p:pic>
      <p:pic>
        <p:nvPicPr>
          <p:cNvPr id="34" name="Picture 33" descr="A picture containing text, clipart&#10;&#10;Description automatically generated">
            <a:extLst>
              <a:ext uri="{FF2B5EF4-FFF2-40B4-BE49-F238E27FC236}">
                <a16:creationId xmlns:a16="http://schemas.microsoft.com/office/drawing/2014/main" id="{F5DD077E-C7AB-4AEB-B701-668170558C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44933" y="2026739"/>
            <a:ext cx="264059" cy="264059"/>
          </a:xfrm>
          <a:prstGeom prst="rect">
            <a:avLst/>
          </a:prstGeom>
        </p:spPr>
      </p:pic>
      <p:pic>
        <p:nvPicPr>
          <p:cNvPr id="35" name="Picture 34" descr="A picture containing text, clipart&#10;&#10;Description automatically generated">
            <a:extLst>
              <a:ext uri="{FF2B5EF4-FFF2-40B4-BE49-F238E27FC236}">
                <a16:creationId xmlns:a16="http://schemas.microsoft.com/office/drawing/2014/main" id="{AC1D9837-041D-4FA9-9974-0F1A8E1EA9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44933" y="2307822"/>
            <a:ext cx="264059" cy="264059"/>
          </a:xfrm>
          <a:prstGeom prst="rect">
            <a:avLst/>
          </a:prstGeom>
        </p:spPr>
      </p:pic>
      <p:sp>
        <p:nvSpPr>
          <p:cNvPr id="36" name="TextBox 35">
            <a:extLst>
              <a:ext uri="{FF2B5EF4-FFF2-40B4-BE49-F238E27FC236}">
                <a16:creationId xmlns:a16="http://schemas.microsoft.com/office/drawing/2014/main" id="{2414D2E2-E937-41A5-9BD1-4A5DF1077C5B}"/>
              </a:ext>
            </a:extLst>
          </p:cNvPr>
          <p:cNvSpPr txBox="1"/>
          <p:nvPr/>
        </p:nvSpPr>
        <p:spPr>
          <a:xfrm>
            <a:off x="640029" y="3669393"/>
            <a:ext cx="2894535" cy="1200329"/>
          </a:xfrm>
          <a:prstGeom prst="rect">
            <a:avLst/>
          </a:prstGeom>
          <a:noFill/>
        </p:spPr>
        <p:txBody>
          <a:bodyPr wrap="square" rtlCol="0">
            <a:spAutoFit/>
          </a:bodyPr>
          <a:lstStyle/>
          <a:p>
            <a:r>
              <a:rPr lang="en-GB" dirty="0"/>
              <a:t>Netflix		    £14.99</a:t>
            </a:r>
          </a:p>
          <a:p>
            <a:r>
              <a:rPr lang="en-GB" dirty="0"/>
              <a:t>Takeaway	    £15</a:t>
            </a:r>
          </a:p>
          <a:p>
            <a:r>
              <a:rPr lang="en-GB" dirty="0"/>
              <a:t>Spotify		    £9.99</a:t>
            </a:r>
          </a:p>
          <a:p>
            <a:endParaRPr lang="en-GB" dirty="0"/>
          </a:p>
        </p:txBody>
      </p:sp>
      <p:pic>
        <p:nvPicPr>
          <p:cNvPr id="37" name="Picture 36">
            <a:extLst>
              <a:ext uri="{FF2B5EF4-FFF2-40B4-BE49-F238E27FC236}">
                <a16:creationId xmlns:a16="http://schemas.microsoft.com/office/drawing/2014/main" id="{EFAE5B93-F215-4344-92B9-E1413437FB76}"/>
              </a:ext>
            </a:extLst>
          </p:cNvPr>
          <p:cNvPicPr>
            <a:picLocks noChangeAspect="1"/>
          </p:cNvPicPr>
          <p:nvPr/>
        </p:nvPicPr>
        <p:blipFill>
          <a:blip r:embed="rId4"/>
          <a:stretch>
            <a:fillRect/>
          </a:stretch>
        </p:blipFill>
        <p:spPr>
          <a:xfrm>
            <a:off x="3195239" y="3745325"/>
            <a:ext cx="247503" cy="253540"/>
          </a:xfrm>
          <a:prstGeom prst="rect">
            <a:avLst/>
          </a:prstGeom>
        </p:spPr>
      </p:pic>
      <p:pic>
        <p:nvPicPr>
          <p:cNvPr id="38" name="Picture 37">
            <a:extLst>
              <a:ext uri="{FF2B5EF4-FFF2-40B4-BE49-F238E27FC236}">
                <a16:creationId xmlns:a16="http://schemas.microsoft.com/office/drawing/2014/main" id="{68AD04B3-5D29-4CCF-9823-86746B1D3B15}"/>
              </a:ext>
            </a:extLst>
          </p:cNvPr>
          <p:cNvPicPr>
            <a:picLocks noChangeAspect="1"/>
          </p:cNvPicPr>
          <p:nvPr/>
        </p:nvPicPr>
        <p:blipFill>
          <a:blip r:embed="rId4"/>
          <a:stretch>
            <a:fillRect/>
          </a:stretch>
        </p:blipFill>
        <p:spPr>
          <a:xfrm>
            <a:off x="3195116" y="4025369"/>
            <a:ext cx="247503" cy="253540"/>
          </a:xfrm>
          <a:prstGeom prst="rect">
            <a:avLst/>
          </a:prstGeom>
        </p:spPr>
      </p:pic>
      <p:pic>
        <p:nvPicPr>
          <p:cNvPr id="39" name="Picture 38">
            <a:extLst>
              <a:ext uri="{FF2B5EF4-FFF2-40B4-BE49-F238E27FC236}">
                <a16:creationId xmlns:a16="http://schemas.microsoft.com/office/drawing/2014/main" id="{6DC1B203-81F6-4A9C-87B3-F8CD937ECA3A}"/>
              </a:ext>
            </a:extLst>
          </p:cNvPr>
          <p:cNvPicPr>
            <a:picLocks noChangeAspect="1"/>
          </p:cNvPicPr>
          <p:nvPr/>
        </p:nvPicPr>
        <p:blipFill>
          <a:blip r:embed="rId4"/>
          <a:stretch>
            <a:fillRect/>
          </a:stretch>
        </p:blipFill>
        <p:spPr>
          <a:xfrm>
            <a:off x="3195117" y="4304079"/>
            <a:ext cx="247503" cy="253540"/>
          </a:xfrm>
          <a:prstGeom prst="rect">
            <a:avLst/>
          </a:prstGeom>
        </p:spPr>
      </p:pic>
      <p:pic>
        <p:nvPicPr>
          <p:cNvPr id="40" name="Picture 39" descr="A picture containing text, clipart&#10;&#10;Description automatically generated">
            <a:extLst>
              <a:ext uri="{FF2B5EF4-FFF2-40B4-BE49-F238E27FC236}">
                <a16:creationId xmlns:a16="http://schemas.microsoft.com/office/drawing/2014/main" id="{0D9C1025-5E37-4666-B938-CB3788DD134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44933" y="3745325"/>
            <a:ext cx="264059" cy="264059"/>
          </a:xfrm>
          <a:prstGeom prst="rect">
            <a:avLst/>
          </a:prstGeom>
        </p:spPr>
      </p:pic>
      <p:pic>
        <p:nvPicPr>
          <p:cNvPr id="41" name="Picture 40" descr="A picture containing text, clipart&#10;&#10;Description automatically generated">
            <a:extLst>
              <a:ext uri="{FF2B5EF4-FFF2-40B4-BE49-F238E27FC236}">
                <a16:creationId xmlns:a16="http://schemas.microsoft.com/office/drawing/2014/main" id="{6350CEDB-7881-4F00-A98E-7DA46FAD10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44933" y="4022996"/>
            <a:ext cx="264059" cy="264059"/>
          </a:xfrm>
          <a:prstGeom prst="rect">
            <a:avLst/>
          </a:prstGeom>
        </p:spPr>
      </p:pic>
      <p:pic>
        <p:nvPicPr>
          <p:cNvPr id="42" name="Picture 41" descr="A picture containing text, clipart&#10;&#10;Description automatically generated">
            <a:extLst>
              <a:ext uri="{FF2B5EF4-FFF2-40B4-BE49-F238E27FC236}">
                <a16:creationId xmlns:a16="http://schemas.microsoft.com/office/drawing/2014/main" id="{F91BB6E2-BFDA-4D67-9C70-202BA234BC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44933" y="4304079"/>
            <a:ext cx="264059" cy="264059"/>
          </a:xfrm>
          <a:prstGeom prst="rect">
            <a:avLst/>
          </a:prstGeom>
        </p:spPr>
      </p:pic>
      <p:sp>
        <p:nvSpPr>
          <p:cNvPr id="43" name="TextBox 42">
            <a:extLst>
              <a:ext uri="{FF2B5EF4-FFF2-40B4-BE49-F238E27FC236}">
                <a16:creationId xmlns:a16="http://schemas.microsoft.com/office/drawing/2014/main" id="{1AEABE5C-2126-4950-A4BF-E826601504D3}"/>
              </a:ext>
            </a:extLst>
          </p:cNvPr>
          <p:cNvSpPr txBox="1"/>
          <p:nvPr/>
        </p:nvSpPr>
        <p:spPr>
          <a:xfrm>
            <a:off x="5544879" y="1749068"/>
            <a:ext cx="2938721" cy="1754326"/>
          </a:xfrm>
          <a:prstGeom prst="rect">
            <a:avLst/>
          </a:prstGeom>
          <a:noFill/>
        </p:spPr>
        <p:txBody>
          <a:bodyPr wrap="square" rtlCol="0">
            <a:spAutoFit/>
          </a:bodyPr>
          <a:lstStyle/>
          <a:p>
            <a:r>
              <a:rPr lang="en-GB" dirty="0"/>
              <a:t>Total Income: £1000</a:t>
            </a:r>
          </a:p>
          <a:p>
            <a:endParaRPr lang="en-GB" dirty="0"/>
          </a:p>
          <a:p>
            <a:r>
              <a:rPr lang="en-GB" dirty="0"/>
              <a:t>Total Expenses: £689.98</a:t>
            </a:r>
          </a:p>
          <a:p>
            <a:endParaRPr lang="en-GB" dirty="0"/>
          </a:p>
          <a:p>
            <a:r>
              <a:rPr lang="en-GB" dirty="0"/>
              <a:t>Leftover: £310.02</a:t>
            </a:r>
          </a:p>
          <a:p>
            <a:endParaRPr lang="en-GB" dirty="0"/>
          </a:p>
        </p:txBody>
      </p:sp>
      <p:pic>
        <p:nvPicPr>
          <p:cNvPr id="45" name="Picture 44" descr="Logo&#10;&#10;Description automatically generated">
            <a:extLst>
              <a:ext uri="{FF2B5EF4-FFF2-40B4-BE49-F238E27FC236}">
                <a16:creationId xmlns:a16="http://schemas.microsoft.com/office/drawing/2014/main" id="{2CC1E224-BDDA-4A47-A92D-07B1114B52C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89792" y="3605893"/>
            <a:ext cx="4543107" cy="3113224"/>
          </a:xfrm>
          <a:prstGeom prst="rect">
            <a:avLst/>
          </a:prstGeom>
        </p:spPr>
      </p:pic>
    </p:spTree>
    <p:extLst>
      <p:ext uri="{BB962C8B-B14F-4D97-AF65-F5344CB8AC3E}">
        <p14:creationId xmlns:p14="http://schemas.microsoft.com/office/powerpoint/2010/main" val="2522480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4EAE-2884-4260-AAB3-110DCE501798}"/>
              </a:ext>
            </a:extLst>
          </p:cNvPr>
          <p:cNvSpPr>
            <a:spLocks noGrp="1"/>
          </p:cNvSpPr>
          <p:nvPr>
            <p:ph type="title"/>
          </p:nvPr>
        </p:nvSpPr>
        <p:spPr/>
        <p:txBody>
          <a:bodyPr/>
          <a:lstStyle/>
          <a:p>
            <a:r>
              <a:rPr lang="en-GB" dirty="0"/>
              <a:t>Prototype</a:t>
            </a:r>
          </a:p>
        </p:txBody>
      </p:sp>
      <p:pic>
        <p:nvPicPr>
          <p:cNvPr id="5" name="Picture 4">
            <a:extLst>
              <a:ext uri="{FF2B5EF4-FFF2-40B4-BE49-F238E27FC236}">
                <a16:creationId xmlns:a16="http://schemas.microsoft.com/office/drawing/2014/main" id="{6E1A5B5A-2915-473C-BA3E-ED39D88D8B4D}"/>
              </a:ext>
            </a:extLst>
          </p:cNvPr>
          <p:cNvPicPr>
            <a:picLocks noChangeAspect="1"/>
          </p:cNvPicPr>
          <p:nvPr/>
        </p:nvPicPr>
        <p:blipFill>
          <a:blip r:embed="rId3"/>
          <a:stretch>
            <a:fillRect/>
          </a:stretch>
        </p:blipFill>
        <p:spPr>
          <a:xfrm>
            <a:off x="2592925" y="1455055"/>
            <a:ext cx="7075913" cy="5187045"/>
          </a:xfrm>
          <a:prstGeom prst="rect">
            <a:avLst/>
          </a:prstGeom>
        </p:spPr>
      </p:pic>
    </p:spTree>
    <p:extLst>
      <p:ext uri="{BB962C8B-B14F-4D97-AF65-F5344CB8AC3E}">
        <p14:creationId xmlns:p14="http://schemas.microsoft.com/office/powerpoint/2010/main" val="304752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CDEEE-67F6-4DD1-82DA-E9BC3B94666D}"/>
              </a:ext>
            </a:extLst>
          </p:cNvPr>
          <p:cNvSpPr>
            <a:spLocks noGrp="1"/>
          </p:cNvSpPr>
          <p:nvPr>
            <p:ph type="title"/>
          </p:nvPr>
        </p:nvSpPr>
        <p:spPr/>
        <p:txBody>
          <a:bodyPr/>
          <a:lstStyle/>
          <a:p>
            <a:r>
              <a:rPr lang="en-GB" dirty="0"/>
              <a:t>Code Snippet</a:t>
            </a:r>
          </a:p>
        </p:txBody>
      </p:sp>
      <p:pic>
        <p:nvPicPr>
          <p:cNvPr id="5" name="Picture 4">
            <a:extLst>
              <a:ext uri="{FF2B5EF4-FFF2-40B4-BE49-F238E27FC236}">
                <a16:creationId xmlns:a16="http://schemas.microsoft.com/office/drawing/2014/main" id="{BC380DC8-4A68-48FC-9F45-B924B4D9425C}"/>
              </a:ext>
            </a:extLst>
          </p:cNvPr>
          <p:cNvPicPr>
            <a:picLocks noChangeAspect="1"/>
          </p:cNvPicPr>
          <p:nvPr/>
        </p:nvPicPr>
        <p:blipFill>
          <a:blip r:embed="rId3"/>
          <a:stretch>
            <a:fillRect/>
          </a:stretch>
        </p:blipFill>
        <p:spPr>
          <a:xfrm>
            <a:off x="1096962" y="1463674"/>
            <a:ext cx="10353848" cy="4770215"/>
          </a:xfrm>
          <a:prstGeom prst="rect">
            <a:avLst/>
          </a:prstGeom>
        </p:spPr>
      </p:pic>
    </p:spTree>
    <p:extLst>
      <p:ext uri="{BB962C8B-B14F-4D97-AF65-F5344CB8AC3E}">
        <p14:creationId xmlns:p14="http://schemas.microsoft.com/office/powerpoint/2010/main" val="2242945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DE91C-F6FF-4A57-A642-B606231EDD1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FC511BA-648A-47C9-9345-4C93EACBB0E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6858917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2660</Words>
  <Application>Microsoft Office PowerPoint</Application>
  <PresentationFormat>Widescreen</PresentationFormat>
  <Paragraphs>184</Paragraphs>
  <Slides>23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Century Gothic</vt:lpstr>
      <vt:lpstr>Corbel</vt:lpstr>
      <vt:lpstr>Wingdings 3</vt:lpstr>
      <vt:lpstr>Wisp</vt:lpstr>
      <vt:lpstr>How can software can aid personal budgeting and financial stress</vt:lpstr>
      <vt:lpstr>Statement of Problem</vt:lpstr>
      <vt:lpstr>Impacts of Financial Stress</vt:lpstr>
      <vt:lpstr>Impacts of Financial Stress</vt:lpstr>
      <vt:lpstr>Individual Financial Stress in the UK Today</vt:lpstr>
      <vt:lpstr>Individual Financial Stress in the UK Today</vt:lpstr>
      <vt:lpstr>Methods of Personal Budgeting</vt:lpstr>
      <vt:lpstr>Current Tools</vt:lpstr>
      <vt:lpstr>YNAB </vt:lpstr>
      <vt:lpstr>YNAB</vt:lpstr>
      <vt:lpstr>The Money Advice Service</vt:lpstr>
      <vt:lpstr>The Money Advice Service</vt:lpstr>
      <vt:lpstr>Money Dashboard</vt:lpstr>
      <vt:lpstr>Money Dashboard</vt:lpstr>
      <vt:lpstr>Concluding</vt:lpstr>
      <vt:lpstr>Concluding</vt:lpstr>
      <vt:lpstr>Aims</vt:lpstr>
      <vt:lpstr>Objectives</vt:lpstr>
      <vt:lpstr>Project Plan</vt:lpstr>
      <vt:lpstr>Interface Design</vt:lpstr>
      <vt:lpstr>Prototype</vt:lpstr>
      <vt:lpstr>Code Snippet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software can aid personal budgeting and financial stress</dc:title>
  <dc:creator>265164 (Ben Lawrence)</dc:creator>
  <cp:lastModifiedBy>265164 (Ben Lawrence)</cp:lastModifiedBy>
  <cp:revision>25</cp:revision>
  <dcterms:created xsi:type="dcterms:W3CDTF">2021-01-18T20:49:14Z</dcterms:created>
  <dcterms:modified xsi:type="dcterms:W3CDTF">2021-01-18T23:09:12Z</dcterms:modified>
</cp:coreProperties>
</file>