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x="18288000" cy="10287000"/>
  <p:notesSz cx="6858000" cy="9144000"/>
  <p:embeddedFontLst>
    <p:embeddedFont>
      <p:font typeface="Roca One" charset="1" panose="00000500000000000000"/>
      <p:regular r:id="rId29"/>
    </p:embeddedFont>
    <p:embeddedFont>
      <p:font typeface="Garbata" charset="1" panose="00000500000000000000"/>
      <p:regular r:id="rId30"/>
    </p:embeddedFont>
    <p:embeddedFont>
      <p:font typeface="Garbata Bold" charset="1" panose="00000800000000000000"/>
      <p:regular r:id="rId31"/>
    </p:embeddedFont>
    <p:embeddedFont>
      <p:font typeface="Roca One Bold" charset="1" panose="0000080000000000000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17.jpeg" Type="http://schemas.openxmlformats.org/officeDocument/2006/relationships/image"/><Relationship Id="rId19" Target="../media/image18.jpeg" Type="http://schemas.openxmlformats.org/officeDocument/2006/relationships/image"/><Relationship Id="rId2" Target="../media/image1.png" Type="http://schemas.openxmlformats.org/officeDocument/2006/relationships/image"/><Relationship Id="rId20" Target="../media/image19.jpe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0.jpeg" Type="http://schemas.openxmlformats.org/officeDocument/2006/relationships/image"/><Relationship Id="rId19" Target="../media/image17.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1.png" Type="http://schemas.openxmlformats.org/officeDocument/2006/relationships/image"/><Relationship Id="rId11" Target="../media/image12.svg" Type="http://schemas.openxmlformats.org/officeDocument/2006/relationships/image"/><Relationship Id="rId12" Target="../media/image15.png" Type="http://schemas.openxmlformats.org/officeDocument/2006/relationships/image"/><Relationship Id="rId13" Target="../media/image16.svg" Type="http://schemas.openxmlformats.org/officeDocument/2006/relationships/image"/><Relationship Id="rId14" Target="../media/image21.jpeg" Type="http://schemas.openxmlformats.org/officeDocument/2006/relationships/image"/><Relationship Id="rId15" Target="../media/image17.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2.jpeg" Type="http://schemas.openxmlformats.org/officeDocument/2006/relationships/image"/><Relationship Id="rId19" Target="../media/image23.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4.jpeg" Type="http://schemas.openxmlformats.org/officeDocument/2006/relationships/image"/><Relationship Id="rId19" Target="../media/image25.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6.jpeg" Type="http://schemas.openxmlformats.org/officeDocument/2006/relationships/image"/><Relationship Id="rId19" Target="../media/image27.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8.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 Id="rId3" Target="../media/image30.png" Type="http://schemas.openxmlformats.org/officeDocument/2006/relationships/image"/><Relationship Id="rId4" Target="../media/image31.png" Type="http://schemas.openxmlformats.org/officeDocument/2006/relationships/image"/><Relationship Id="rId5" Target="../media/image32.png" Type="http://schemas.openxmlformats.org/officeDocument/2006/relationships/image"/><Relationship Id="rId6" Target="../media/image33.png" Type="http://schemas.openxmlformats.org/officeDocument/2006/relationships/image"/><Relationship Id="rId7" Target="../media/image34.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jpeg" Type="http://schemas.openxmlformats.org/officeDocument/2006/relationships/image"/><Relationship Id="rId3" Target="../media/image36.jpeg" Type="http://schemas.openxmlformats.org/officeDocument/2006/relationships/image"/><Relationship Id="rId4" Target="../media/image37.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8.png" Type="http://schemas.openxmlformats.org/officeDocument/2006/relationships/image"/><Relationship Id="rId3" Target="../media/image39.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0.png" Type="http://schemas.openxmlformats.org/officeDocument/2006/relationships/image"/><Relationship Id="rId3" Target="../media/image41.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28.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5.png" Type="http://schemas.openxmlformats.org/officeDocument/2006/relationships/image"/><Relationship Id="rId15" Target="../media/image16.svg" Type="http://schemas.openxmlformats.org/officeDocument/2006/relationships/image"/><Relationship Id="rId16" Target="../media/image42.jpeg" Type="http://schemas.openxmlformats.org/officeDocument/2006/relationships/image"/><Relationship Id="rId17" Target="../media/image43.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1.png" Type="http://schemas.openxmlformats.org/officeDocument/2006/relationships/image"/><Relationship Id="rId11" Target="../media/image12.svg" Type="http://schemas.openxmlformats.org/officeDocument/2006/relationships/image"/><Relationship Id="rId12" Target="../media/image13.png" Type="http://schemas.openxmlformats.org/officeDocument/2006/relationships/image"/><Relationship Id="rId13" Target="../media/image14.svg" Type="http://schemas.openxmlformats.org/officeDocument/2006/relationships/image"/><Relationship Id="rId14" Target="../media/image15.png" Type="http://schemas.openxmlformats.org/officeDocument/2006/relationships/image"/><Relationship Id="rId15" Target="../media/image16.svg" Type="http://schemas.openxmlformats.org/officeDocument/2006/relationships/image"/><Relationship Id="rId16" Target="../media/image44.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45.png" Type="http://schemas.openxmlformats.org/officeDocument/2006/relationships/image"/><Relationship Id="rId19" Target="../media/image46.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47.png" Type="http://schemas.openxmlformats.org/officeDocument/2006/relationships/image"/><Relationship Id="rId19" Target="../media/image48.png" Type="http://schemas.openxmlformats.org/officeDocument/2006/relationships/image"/><Relationship Id="rId2" Target="../media/image1.png" Type="http://schemas.openxmlformats.org/officeDocument/2006/relationships/image"/><Relationship Id="rId20" Target="../media/image49.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50.jpeg" Type="http://schemas.openxmlformats.org/officeDocument/2006/relationships/image"/><Relationship Id="rId19" Target="../media/image51.jpeg" Type="http://schemas.openxmlformats.org/officeDocument/2006/relationships/image"/><Relationship Id="rId2" Target="../media/image1.png" Type="http://schemas.openxmlformats.org/officeDocument/2006/relationships/image"/><Relationship Id="rId20" Target="../media/image52.png" Type="http://schemas.openxmlformats.org/officeDocument/2006/relationships/image"/><Relationship Id="rId21" Target="../media/image53.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54.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6938841" y="4145082"/>
            <a:ext cx="4244845" cy="3884409"/>
          </a:xfrm>
          <a:custGeom>
            <a:avLst/>
            <a:gdLst/>
            <a:ahLst/>
            <a:cxnLst/>
            <a:rect r="r" b="b" t="t" l="l"/>
            <a:pathLst>
              <a:path h="3884409" w="4244845">
                <a:moveTo>
                  <a:pt x="0" y="0"/>
                </a:moveTo>
                <a:lnTo>
                  <a:pt x="4244845" y="0"/>
                </a:lnTo>
                <a:lnTo>
                  <a:pt x="4244845" y="3884408"/>
                </a:lnTo>
                <a:lnTo>
                  <a:pt x="0" y="3884408"/>
                </a:lnTo>
                <a:lnTo>
                  <a:pt x="0" y="0"/>
                </a:lnTo>
                <a:close/>
              </a:path>
            </a:pathLst>
          </a:custGeom>
          <a:blipFill>
            <a:blip r:embed="rId18"/>
            <a:stretch>
              <a:fillRect l="-39482" t="-15580" r="-32146" b="0"/>
            </a:stretch>
          </a:blipFill>
        </p:spPr>
      </p:sp>
      <p:sp>
        <p:nvSpPr>
          <p:cNvPr name="Freeform 12" id="12"/>
          <p:cNvSpPr/>
          <p:nvPr/>
        </p:nvSpPr>
        <p:spPr>
          <a:xfrm flipH="false" flipV="false" rot="0">
            <a:off x="1960572" y="4145082"/>
            <a:ext cx="4244845" cy="3884409"/>
          </a:xfrm>
          <a:custGeom>
            <a:avLst/>
            <a:gdLst/>
            <a:ahLst/>
            <a:cxnLst/>
            <a:rect r="r" b="b" t="t" l="l"/>
            <a:pathLst>
              <a:path h="3884409" w="4244845">
                <a:moveTo>
                  <a:pt x="0" y="0"/>
                </a:moveTo>
                <a:lnTo>
                  <a:pt x="4244844" y="0"/>
                </a:lnTo>
                <a:lnTo>
                  <a:pt x="4244844" y="3884408"/>
                </a:lnTo>
                <a:lnTo>
                  <a:pt x="0" y="3884408"/>
                </a:lnTo>
                <a:lnTo>
                  <a:pt x="0" y="0"/>
                </a:lnTo>
                <a:close/>
              </a:path>
            </a:pathLst>
          </a:custGeom>
          <a:blipFill>
            <a:blip r:embed="rId19"/>
            <a:stretch>
              <a:fillRect l="0" t="-23688" r="-12317" b="-39964"/>
            </a:stretch>
          </a:blipFill>
        </p:spPr>
      </p:sp>
      <p:sp>
        <p:nvSpPr>
          <p:cNvPr name="Freeform 13" id="13"/>
          <p:cNvSpPr/>
          <p:nvPr/>
        </p:nvSpPr>
        <p:spPr>
          <a:xfrm flipH="false" flipV="false" rot="0">
            <a:off x="11786610" y="4145082"/>
            <a:ext cx="4193766" cy="3884409"/>
          </a:xfrm>
          <a:custGeom>
            <a:avLst/>
            <a:gdLst/>
            <a:ahLst/>
            <a:cxnLst/>
            <a:rect r="r" b="b" t="t" l="l"/>
            <a:pathLst>
              <a:path h="3884409" w="4193766">
                <a:moveTo>
                  <a:pt x="0" y="0"/>
                </a:moveTo>
                <a:lnTo>
                  <a:pt x="4193766" y="0"/>
                </a:lnTo>
                <a:lnTo>
                  <a:pt x="4193766" y="3884408"/>
                </a:lnTo>
                <a:lnTo>
                  <a:pt x="0" y="3884408"/>
                </a:lnTo>
                <a:lnTo>
                  <a:pt x="0" y="0"/>
                </a:lnTo>
                <a:close/>
              </a:path>
            </a:pathLst>
          </a:custGeom>
          <a:blipFill>
            <a:blip r:embed="rId20"/>
            <a:stretch>
              <a:fillRect l="-22950" t="-17638" r="-22330" b="0"/>
            </a:stretch>
          </a:blipFill>
        </p:spPr>
      </p:sp>
      <p:sp>
        <p:nvSpPr>
          <p:cNvPr name="TextBox 14" id="14"/>
          <p:cNvSpPr txBox="true"/>
          <p:nvPr/>
        </p:nvSpPr>
        <p:spPr>
          <a:xfrm rot="0">
            <a:off x="3992803" y="1243333"/>
            <a:ext cx="10545392" cy="3079167"/>
          </a:xfrm>
          <a:prstGeom prst="rect">
            <a:avLst/>
          </a:prstGeom>
        </p:spPr>
        <p:txBody>
          <a:bodyPr anchor="t" rtlCol="false" tIns="0" lIns="0" bIns="0" rIns="0">
            <a:spAutoFit/>
          </a:bodyPr>
          <a:lstStyle/>
          <a:p>
            <a:pPr algn="ctr">
              <a:lnSpc>
                <a:spcPts val="8209"/>
              </a:lnSpc>
            </a:pPr>
            <a:r>
              <a:rPr lang="en-US" sz="5863">
                <a:solidFill>
                  <a:srgbClr val="76905B"/>
                </a:solidFill>
                <a:latin typeface="Roca One"/>
                <a:ea typeface="Roca One"/>
                <a:cs typeface="Roca One"/>
                <a:sym typeface="Roca One"/>
              </a:rPr>
              <a:t>THE FEEL-GOOD HEALTH AND WELLNESS FAYRE- REVIEW</a:t>
            </a:r>
          </a:p>
        </p:txBody>
      </p:sp>
      <p:sp>
        <p:nvSpPr>
          <p:cNvPr name="TextBox 15" id="15"/>
          <p:cNvSpPr txBox="true"/>
          <p:nvPr/>
        </p:nvSpPr>
        <p:spPr>
          <a:xfrm rot="0">
            <a:off x="6092190" y="8216202"/>
            <a:ext cx="5820193" cy="2036570"/>
          </a:xfrm>
          <a:prstGeom prst="rect">
            <a:avLst/>
          </a:prstGeom>
        </p:spPr>
        <p:txBody>
          <a:bodyPr anchor="t" rtlCol="false" tIns="0" lIns="0" bIns="0" rIns="0">
            <a:spAutoFit/>
          </a:bodyPr>
          <a:lstStyle/>
          <a:p>
            <a:pPr algn="ctr">
              <a:lnSpc>
                <a:spcPts val="3248"/>
              </a:lnSpc>
            </a:pPr>
            <a:r>
              <a:rPr lang="en-US" sz="2320">
                <a:solidFill>
                  <a:srgbClr val="76905B"/>
                </a:solidFill>
                <a:latin typeface="Garbata"/>
                <a:ea typeface="Garbata"/>
                <a:cs typeface="Garbata"/>
                <a:sym typeface="Garbata"/>
              </a:rPr>
              <a:t>By Alyssa Stoneman (2401974)</a:t>
            </a:r>
          </a:p>
          <a:p>
            <a:pPr algn="ctr">
              <a:lnSpc>
                <a:spcPts val="3248"/>
              </a:lnSpc>
            </a:pPr>
            <a:r>
              <a:rPr lang="en-US" sz="2320">
                <a:solidFill>
                  <a:srgbClr val="76905B"/>
                </a:solidFill>
                <a:latin typeface="Garbata"/>
                <a:ea typeface="Garbata"/>
                <a:cs typeface="Garbata"/>
                <a:sym typeface="Garbata"/>
              </a:rPr>
              <a:t>Nia Mugford (2404769)</a:t>
            </a:r>
          </a:p>
          <a:p>
            <a:pPr algn="ctr">
              <a:lnSpc>
                <a:spcPts val="3248"/>
              </a:lnSpc>
            </a:pPr>
            <a:r>
              <a:rPr lang="en-US" sz="2320">
                <a:solidFill>
                  <a:srgbClr val="76905B"/>
                </a:solidFill>
                <a:latin typeface="Garbata"/>
                <a:ea typeface="Garbata"/>
                <a:cs typeface="Garbata"/>
                <a:sym typeface="Garbata"/>
              </a:rPr>
              <a:t>Sophia Rabaiotti (2318771)</a:t>
            </a:r>
          </a:p>
          <a:p>
            <a:pPr algn="ctr">
              <a:lnSpc>
                <a:spcPts val="3248"/>
              </a:lnSpc>
            </a:pPr>
            <a:r>
              <a:rPr lang="en-US" sz="2320">
                <a:solidFill>
                  <a:srgbClr val="76905B"/>
                </a:solidFill>
                <a:latin typeface="Garbata"/>
                <a:ea typeface="Garbata"/>
                <a:cs typeface="Garbata"/>
                <a:sym typeface="Garbata"/>
              </a:rPr>
              <a:t>Tyler-Belle Condon (2404497) </a:t>
            </a:r>
          </a:p>
          <a:p>
            <a:pPr algn="ctr">
              <a:lnSpc>
                <a:spcPts val="3248"/>
              </a:lnSpc>
            </a:pPr>
            <a:r>
              <a:rPr lang="en-US" sz="2320">
                <a:solidFill>
                  <a:srgbClr val="76905B"/>
                </a:solidFill>
                <a:latin typeface="Garbata"/>
                <a:ea typeface="Garbata"/>
                <a:cs typeface="Garbata"/>
                <a:sym typeface="Garbata"/>
              </a:rPr>
              <a:t>Andrew Jones (2318163)</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136121" y="1214438"/>
            <a:ext cx="8606009"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INTRODUCTION</a:t>
            </a:r>
          </a:p>
        </p:txBody>
      </p:sp>
      <p:sp>
        <p:nvSpPr>
          <p:cNvPr name="TextBox 12" id="12"/>
          <p:cNvSpPr txBox="true"/>
          <p:nvPr/>
        </p:nvSpPr>
        <p:spPr>
          <a:xfrm rot="0">
            <a:off x="5240327" y="3151302"/>
            <a:ext cx="7501803" cy="4404524"/>
          </a:xfrm>
          <a:prstGeom prst="rect">
            <a:avLst/>
          </a:prstGeom>
        </p:spPr>
        <p:txBody>
          <a:bodyPr anchor="t" rtlCol="false" tIns="0" lIns="0" bIns="0" rIns="0">
            <a:spAutoFit/>
          </a:bodyPr>
          <a:lstStyle/>
          <a:p>
            <a:pPr algn="ctr" marL="599264" indent="-299632" lvl="1">
              <a:lnSpc>
                <a:spcPts val="3885"/>
              </a:lnSpc>
              <a:buFont typeface="Arial"/>
              <a:buChar char="•"/>
            </a:pPr>
            <a:r>
              <a:rPr lang="en-US" sz="2775">
                <a:solidFill>
                  <a:srgbClr val="76905B"/>
                </a:solidFill>
                <a:latin typeface="Garbata"/>
                <a:ea typeface="Garbata"/>
                <a:cs typeface="Garbata"/>
                <a:sym typeface="Garbata"/>
              </a:rPr>
              <a:t>Review of Feel Good Wellness Fayre on 17th March 2026, 10 am–4 pm.</a:t>
            </a:r>
          </a:p>
          <a:p>
            <a:pPr algn="ctr" marL="599264" indent="-299632" lvl="1">
              <a:lnSpc>
                <a:spcPts val="3885"/>
              </a:lnSpc>
              <a:buFont typeface="Arial"/>
              <a:buChar char="•"/>
            </a:pPr>
            <a:r>
              <a:rPr lang="en-US" sz="2775">
                <a:solidFill>
                  <a:srgbClr val="76905B"/>
                </a:solidFill>
                <a:latin typeface="Garbata"/>
                <a:ea typeface="Garbata"/>
                <a:cs typeface="Garbata"/>
                <a:sym typeface="Garbata"/>
              </a:rPr>
              <a:t>Location: UWTSD SA1 Campus, Innovation Matrix &amp; Y Fforwm.</a:t>
            </a:r>
          </a:p>
          <a:p>
            <a:pPr algn="ctr" marL="599264" indent="-299632" lvl="1">
              <a:lnSpc>
                <a:spcPts val="3885"/>
              </a:lnSpc>
              <a:buFont typeface="Arial"/>
              <a:buChar char="•"/>
            </a:pPr>
            <a:r>
              <a:rPr lang="en-US" sz="2775">
                <a:solidFill>
                  <a:srgbClr val="76905B"/>
                </a:solidFill>
                <a:latin typeface="Garbata"/>
                <a:ea typeface="Garbata"/>
                <a:cs typeface="Garbata"/>
                <a:sym typeface="Garbata"/>
              </a:rPr>
              <a:t>Event organized by a team of five students.</a:t>
            </a:r>
          </a:p>
          <a:p>
            <a:pPr algn="ctr" marL="599264" indent="-299632" lvl="1">
              <a:lnSpc>
                <a:spcPts val="3885"/>
              </a:lnSpc>
              <a:buFont typeface="Arial"/>
              <a:buChar char="•"/>
            </a:pPr>
            <a:r>
              <a:rPr lang="en-US" sz="2775">
                <a:solidFill>
                  <a:srgbClr val="76905B"/>
                </a:solidFill>
                <a:latin typeface="Garbata"/>
                <a:ea typeface="Garbata"/>
                <a:cs typeface="Garbata"/>
                <a:sym typeface="Garbata"/>
              </a:rPr>
              <a:t>Purpose: Reflect on delivery, successes, and improvements.</a:t>
            </a:r>
          </a:p>
          <a:p>
            <a:pPr algn="ctr">
              <a:lnSpc>
                <a:spcPts val="3885"/>
              </a:lnSpc>
            </a:pPr>
          </a:p>
        </p:txBody>
      </p:sp>
      <p:grpSp>
        <p:nvGrpSpPr>
          <p:cNvPr name="Group 13" id="13"/>
          <p:cNvGrpSpPr>
            <a:grpSpLocks noChangeAspect="true"/>
          </p:cNvGrpSpPr>
          <p:nvPr/>
        </p:nvGrpSpPr>
        <p:grpSpPr>
          <a:xfrm rot="0">
            <a:off x="0" y="5563666"/>
            <a:ext cx="4808974" cy="4808974"/>
            <a:chOff x="63500" y="63500"/>
            <a:chExt cx="1130300" cy="1130300"/>
          </a:xfrm>
        </p:grpSpPr>
        <p:sp>
          <p:nvSpPr>
            <p:cNvPr name="Freeform 14" id="14"/>
            <p:cNvSpPr/>
            <p:nvPr/>
          </p:nvSpPr>
          <p:spPr>
            <a:xfrm flipH="false" flipV="false" rot="0">
              <a:off x="63500" y="63500"/>
              <a:ext cx="1130300" cy="1130300"/>
            </a:xfrm>
            <a:custGeom>
              <a:avLst/>
              <a:gdLst/>
              <a:ahLst/>
              <a:cxnLst/>
              <a:rect r="r" b="b" t="t" l="l"/>
              <a:pathLst>
                <a:path h="1130300" w="1130300">
                  <a:moveTo>
                    <a:pt x="254000" y="0"/>
                  </a:moveTo>
                  <a:lnTo>
                    <a:pt x="889000" y="0"/>
                  </a:lnTo>
                  <a:lnTo>
                    <a:pt x="1130300" y="571500"/>
                  </a:lnTo>
                  <a:lnTo>
                    <a:pt x="889000" y="1130300"/>
                  </a:lnTo>
                  <a:lnTo>
                    <a:pt x="254000" y="1130300"/>
                  </a:lnTo>
                  <a:lnTo>
                    <a:pt x="0" y="571500"/>
                  </a:lnTo>
                  <a:close/>
                </a:path>
              </a:pathLst>
            </a:custGeom>
            <a:blipFill>
              <a:blip r:embed="rId18"/>
              <a:stretch>
                <a:fillRect l="-5617" t="-16040" r="5617" b="-4804"/>
              </a:stretch>
            </a:blipFill>
          </p:spPr>
        </p:sp>
      </p:grpSp>
      <p:sp>
        <p:nvSpPr>
          <p:cNvPr name="Freeform 15" id="15"/>
          <p:cNvSpPr/>
          <p:nvPr/>
        </p:nvSpPr>
        <p:spPr>
          <a:xfrm flipH="false" flipV="false" rot="0">
            <a:off x="14625029" y="45762"/>
            <a:ext cx="3685847" cy="3468167"/>
          </a:xfrm>
          <a:custGeom>
            <a:avLst/>
            <a:gdLst/>
            <a:ahLst/>
            <a:cxnLst/>
            <a:rect r="r" b="b" t="t" l="l"/>
            <a:pathLst>
              <a:path h="3468167" w="3685847">
                <a:moveTo>
                  <a:pt x="0" y="0"/>
                </a:moveTo>
                <a:lnTo>
                  <a:pt x="3685847" y="0"/>
                </a:lnTo>
                <a:lnTo>
                  <a:pt x="3685847" y="3468167"/>
                </a:lnTo>
                <a:lnTo>
                  <a:pt x="0" y="3468167"/>
                </a:lnTo>
                <a:lnTo>
                  <a:pt x="0" y="0"/>
                </a:lnTo>
                <a:close/>
              </a:path>
            </a:pathLst>
          </a:custGeom>
          <a:blipFill>
            <a:blip r:embed="rId19"/>
            <a:stretch>
              <a:fillRect l="-36756" t="-12001" r="-34416"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2844800" y="6472551"/>
            <a:ext cx="5557805" cy="3814449"/>
          </a:xfrm>
          <a:custGeom>
            <a:avLst/>
            <a:gdLst/>
            <a:ahLst/>
            <a:cxnLst/>
            <a:rect r="r" b="b" t="t" l="l"/>
            <a:pathLst>
              <a:path h="3814449" w="5557805">
                <a:moveTo>
                  <a:pt x="0" y="0"/>
                </a:moveTo>
                <a:lnTo>
                  <a:pt x="5557805" y="0"/>
                </a:lnTo>
                <a:lnTo>
                  <a:pt x="5557805" y="3814449"/>
                </a:lnTo>
                <a:lnTo>
                  <a:pt x="0" y="3814449"/>
                </a:lnTo>
                <a:lnTo>
                  <a:pt x="0" y="0"/>
                </a:lnTo>
                <a:close/>
              </a:path>
            </a:pathLst>
          </a:custGeom>
          <a:blipFill>
            <a:blip r:embed="rId14"/>
            <a:stretch>
              <a:fillRect l="0" t="-50754" r="0" b="-13188"/>
            </a:stretch>
          </a:blipFill>
        </p:spPr>
      </p:sp>
      <p:sp>
        <p:nvSpPr>
          <p:cNvPr name="Freeform 10" id="10"/>
          <p:cNvSpPr/>
          <p:nvPr/>
        </p:nvSpPr>
        <p:spPr>
          <a:xfrm flipH="false" flipV="false" rot="0">
            <a:off x="464586" y="2242385"/>
            <a:ext cx="3685847" cy="3468167"/>
          </a:xfrm>
          <a:custGeom>
            <a:avLst/>
            <a:gdLst/>
            <a:ahLst/>
            <a:cxnLst/>
            <a:rect r="r" b="b" t="t" l="l"/>
            <a:pathLst>
              <a:path h="3468167" w="3685847">
                <a:moveTo>
                  <a:pt x="0" y="0"/>
                </a:moveTo>
                <a:lnTo>
                  <a:pt x="3685847" y="0"/>
                </a:lnTo>
                <a:lnTo>
                  <a:pt x="3685847" y="3468166"/>
                </a:lnTo>
                <a:lnTo>
                  <a:pt x="0" y="3468166"/>
                </a:lnTo>
                <a:lnTo>
                  <a:pt x="0" y="0"/>
                </a:lnTo>
                <a:close/>
              </a:path>
            </a:pathLst>
          </a:custGeom>
          <a:blipFill>
            <a:blip r:embed="rId15"/>
            <a:stretch>
              <a:fillRect l="-36756" t="-12001" r="-34416" b="0"/>
            </a:stretch>
          </a:blipFill>
        </p:spPr>
      </p:sp>
      <p:sp>
        <p:nvSpPr>
          <p:cNvPr name="TextBox 11" id="11"/>
          <p:cNvSpPr txBox="true"/>
          <p:nvPr/>
        </p:nvSpPr>
        <p:spPr>
          <a:xfrm rot="0">
            <a:off x="3579824" y="830131"/>
            <a:ext cx="9987134"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EVENT OVERVIEW:</a:t>
            </a:r>
          </a:p>
        </p:txBody>
      </p:sp>
      <p:sp>
        <p:nvSpPr>
          <p:cNvPr name="TextBox 12" id="12"/>
          <p:cNvSpPr txBox="true"/>
          <p:nvPr/>
        </p:nvSpPr>
        <p:spPr>
          <a:xfrm rot="0">
            <a:off x="4032620" y="2473841"/>
            <a:ext cx="9081542" cy="4844398"/>
          </a:xfrm>
          <a:prstGeom prst="rect">
            <a:avLst/>
          </a:prstGeom>
        </p:spPr>
        <p:txBody>
          <a:bodyPr anchor="t" rtlCol="false" tIns="0" lIns="0" bIns="0" rIns="0">
            <a:spAutoFit/>
          </a:bodyPr>
          <a:lstStyle/>
          <a:p>
            <a:pPr algn="l" marL="599265" indent="-299632" lvl="1">
              <a:lnSpc>
                <a:spcPts val="3885"/>
              </a:lnSpc>
              <a:buFont typeface="Arial"/>
              <a:buChar char="•"/>
            </a:pPr>
            <a:r>
              <a:rPr lang="en-US" sz="2775">
                <a:solidFill>
                  <a:srgbClr val="76905B"/>
                </a:solidFill>
                <a:latin typeface="Garbata"/>
                <a:ea typeface="Garbata"/>
                <a:cs typeface="Garbata"/>
                <a:sym typeface="Garbata"/>
              </a:rPr>
              <a:t>Aim: Engage students, staff, and community in physical, mental, and emotional wellbeing.</a:t>
            </a:r>
          </a:p>
          <a:p>
            <a:pPr algn="l" marL="599265" indent="-299632" lvl="1">
              <a:lnSpc>
                <a:spcPts val="3885"/>
              </a:lnSpc>
              <a:buFont typeface="Arial"/>
              <a:buChar char="•"/>
            </a:pPr>
            <a:r>
              <a:rPr lang="en-US" sz="2775">
                <a:solidFill>
                  <a:srgbClr val="76905B"/>
                </a:solidFill>
                <a:latin typeface="Garbata"/>
                <a:ea typeface="Garbata"/>
                <a:cs typeface="Garbata"/>
                <a:sym typeface="Garbata"/>
              </a:rPr>
              <a:t>Inclusive activities: Pilates, yoga, Qi Gong, wellness products, networking.</a:t>
            </a:r>
          </a:p>
          <a:p>
            <a:pPr algn="l" marL="599265" indent="-299632" lvl="1">
              <a:lnSpc>
                <a:spcPts val="3885"/>
              </a:lnSpc>
              <a:buFont typeface="Arial"/>
              <a:buChar char="•"/>
            </a:pPr>
            <a:r>
              <a:rPr lang="en-US" sz="2775">
                <a:solidFill>
                  <a:srgbClr val="76905B"/>
                </a:solidFill>
                <a:latin typeface="Garbata"/>
                <a:ea typeface="Garbata"/>
                <a:cs typeface="Garbata"/>
                <a:sym typeface="Garbata"/>
              </a:rPr>
              <a:t>Amenities: On-site café and raffle prizes.</a:t>
            </a:r>
          </a:p>
          <a:p>
            <a:pPr algn="l" marL="599265" indent="-299632" lvl="1">
              <a:lnSpc>
                <a:spcPts val="3885"/>
              </a:lnSpc>
              <a:buFont typeface="Arial"/>
              <a:buChar char="•"/>
            </a:pPr>
            <a:r>
              <a:rPr lang="en-US" sz="2775">
                <a:solidFill>
                  <a:srgbClr val="76905B"/>
                </a:solidFill>
                <a:latin typeface="Garbata"/>
                <a:ea typeface="Garbata"/>
                <a:cs typeface="Garbata"/>
                <a:sym typeface="Garbata"/>
              </a:rPr>
              <a:t>Planning &amp; objectives: SMART goals, project management life cycle, EMBOK framework, WBS.</a:t>
            </a:r>
          </a:p>
          <a:p>
            <a:pPr algn="l" marL="599265" indent="-299632" lvl="1">
              <a:lnSpc>
                <a:spcPts val="3885"/>
              </a:lnSpc>
              <a:buFont typeface="Arial"/>
              <a:buChar char="•"/>
            </a:pPr>
            <a:r>
              <a:rPr lang="en-US" sz="2775">
                <a:solidFill>
                  <a:srgbClr val="76905B"/>
                </a:solidFill>
                <a:latin typeface="Garbata"/>
                <a:ea typeface="Garbata"/>
                <a:cs typeface="Garbata"/>
                <a:sym typeface="Garbata"/>
              </a:rPr>
              <a:t>Purpose of review: Highlight successes, identify improvements, evaluate team contributions.</a:t>
            </a:r>
          </a:p>
          <a:p>
            <a:pPr algn="l">
              <a:lnSpc>
                <a:spcPts val="3885"/>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0" y="5018271"/>
            <a:ext cx="3951547" cy="5268729"/>
          </a:xfrm>
          <a:custGeom>
            <a:avLst/>
            <a:gdLst/>
            <a:ahLst/>
            <a:cxnLst/>
            <a:rect r="r" b="b" t="t" l="l"/>
            <a:pathLst>
              <a:path h="5268729" w="3951547">
                <a:moveTo>
                  <a:pt x="0" y="0"/>
                </a:moveTo>
                <a:lnTo>
                  <a:pt x="3951547" y="0"/>
                </a:lnTo>
                <a:lnTo>
                  <a:pt x="3951547" y="5268729"/>
                </a:lnTo>
                <a:lnTo>
                  <a:pt x="0" y="5268729"/>
                </a:lnTo>
                <a:lnTo>
                  <a:pt x="0" y="0"/>
                </a:lnTo>
                <a:close/>
              </a:path>
            </a:pathLst>
          </a:custGeom>
          <a:blipFill>
            <a:blip r:embed="rId18"/>
            <a:stretch>
              <a:fillRect l="0" t="0" r="0" b="0"/>
            </a:stretch>
          </a:blipFill>
        </p:spPr>
      </p:sp>
      <p:sp>
        <p:nvSpPr>
          <p:cNvPr name="Freeform 12" id="12"/>
          <p:cNvSpPr/>
          <p:nvPr/>
        </p:nvSpPr>
        <p:spPr>
          <a:xfrm flipH="false" flipV="false" rot="0">
            <a:off x="14360054" y="5016784"/>
            <a:ext cx="3927946" cy="5270216"/>
          </a:xfrm>
          <a:custGeom>
            <a:avLst/>
            <a:gdLst/>
            <a:ahLst/>
            <a:cxnLst/>
            <a:rect r="r" b="b" t="t" l="l"/>
            <a:pathLst>
              <a:path h="5270216" w="3927946">
                <a:moveTo>
                  <a:pt x="0" y="0"/>
                </a:moveTo>
                <a:lnTo>
                  <a:pt x="3927946" y="0"/>
                </a:lnTo>
                <a:lnTo>
                  <a:pt x="3927946" y="5270216"/>
                </a:lnTo>
                <a:lnTo>
                  <a:pt x="0" y="5270216"/>
                </a:lnTo>
                <a:lnTo>
                  <a:pt x="0" y="0"/>
                </a:lnTo>
                <a:close/>
              </a:path>
            </a:pathLst>
          </a:custGeom>
          <a:blipFill>
            <a:blip r:embed="rId19"/>
            <a:stretch>
              <a:fillRect l="0" t="-1829" r="-2470" b="0"/>
            </a:stretch>
          </a:blipFill>
        </p:spPr>
      </p:sp>
      <p:sp>
        <p:nvSpPr>
          <p:cNvPr name="TextBox 13" id="13"/>
          <p:cNvSpPr txBox="true"/>
          <p:nvPr/>
        </p:nvSpPr>
        <p:spPr>
          <a:xfrm rot="0">
            <a:off x="1660446" y="1020987"/>
            <a:ext cx="14963166" cy="2867609"/>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ANDREW’S ROLE- (INPUT ROLES IN PREP OF EVENT)</a:t>
            </a:r>
          </a:p>
        </p:txBody>
      </p:sp>
      <p:sp>
        <p:nvSpPr>
          <p:cNvPr name="TextBox 14" id="14"/>
          <p:cNvSpPr txBox="true"/>
          <p:nvPr/>
        </p:nvSpPr>
        <p:spPr>
          <a:xfrm rot="0">
            <a:off x="4142742" y="3831446"/>
            <a:ext cx="10026117" cy="5815948"/>
          </a:xfrm>
          <a:prstGeom prst="rect">
            <a:avLst/>
          </a:prstGeom>
        </p:spPr>
        <p:txBody>
          <a:bodyPr anchor="t" rtlCol="false" tIns="0" lIns="0" bIns="0" rIns="0">
            <a:spAutoFit/>
          </a:bodyPr>
          <a:lstStyle/>
          <a:p>
            <a:pPr algn="l">
              <a:lnSpc>
                <a:spcPts val="3885"/>
              </a:lnSpc>
            </a:pPr>
            <a:r>
              <a:rPr lang="en-US" sz="2775">
                <a:solidFill>
                  <a:srgbClr val="76905B"/>
                </a:solidFill>
                <a:latin typeface="Garbata"/>
                <a:ea typeface="Garbata"/>
                <a:cs typeface="Garbata"/>
                <a:sym typeface="Garbata"/>
              </a:rPr>
              <a:t>I was responsible for ensuring the health and safety of the event, covering people, equipment, and the venue. I created a risk assessment identifying hazards and mitigation measures, coordinated with the operations manager of the IM building, and designed the venue layout with contingency plans for emergencies and crowd control. I also researched the legalities and documentation required for the event. I managed parking logistics, making sure all attendees were checked in on parking and assisted with event setup day of and before, supported sponsors by offering refreshments and being curious about them and their brand, and announced raffle prizes and winners.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13179220" y="6399448"/>
            <a:ext cx="5108780" cy="3831585"/>
          </a:xfrm>
          <a:custGeom>
            <a:avLst/>
            <a:gdLst/>
            <a:ahLst/>
            <a:cxnLst/>
            <a:rect r="r" b="b" t="t" l="l"/>
            <a:pathLst>
              <a:path h="3831585" w="5108780">
                <a:moveTo>
                  <a:pt x="0" y="0"/>
                </a:moveTo>
                <a:lnTo>
                  <a:pt x="5108780" y="0"/>
                </a:lnTo>
                <a:lnTo>
                  <a:pt x="5108780" y="3831585"/>
                </a:lnTo>
                <a:lnTo>
                  <a:pt x="0" y="3831585"/>
                </a:lnTo>
                <a:lnTo>
                  <a:pt x="0" y="0"/>
                </a:lnTo>
                <a:close/>
              </a:path>
            </a:pathLst>
          </a:custGeom>
          <a:blipFill>
            <a:blip r:embed="rId18"/>
            <a:stretch>
              <a:fillRect l="0" t="0" r="0" b="0"/>
            </a:stretch>
          </a:blipFill>
        </p:spPr>
      </p:sp>
      <p:sp>
        <p:nvSpPr>
          <p:cNvPr name="Freeform 12" id="12"/>
          <p:cNvSpPr/>
          <p:nvPr/>
        </p:nvSpPr>
        <p:spPr>
          <a:xfrm flipH="false" flipV="false" rot="0">
            <a:off x="0" y="6455415"/>
            <a:ext cx="5108780" cy="3831585"/>
          </a:xfrm>
          <a:custGeom>
            <a:avLst/>
            <a:gdLst/>
            <a:ahLst/>
            <a:cxnLst/>
            <a:rect r="r" b="b" t="t" l="l"/>
            <a:pathLst>
              <a:path h="3831585" w="5108780">
                <a:moveTo>
                  <a:pt x="0" y="0"/>
                </a:moveTo>
                <a:lnTo>
                  <a:pt x="5108780" y="0"/>
                </a:lnTo>
                <a:lnTo>
                  <a:pt x="5108780" y="3831585"/>
                </a:lnTo>
                <a:lnTo>
                  <a:pt x="0" y="3831585"/>
                </a:lnTo>
                <a:lnTo>
                  <a:pt x="0" y="0"/>
                </a:lnTo>
                <a:close/>
              </a:path>
            </a:pathLst>
          </a:custGeom>
          <a:blipFill>
            <a:blip r:embed="rId19"/>
            <a:stretch>
              <a:fillRect l="0" t="0" r="0" b="0"/>
            </a:stretch>
          </a:blipFill>
        </p:spPr>
      </p:sp>
      <p:sp>
        <p:nvSpPr>
          <p:cNvPr name="TextBox 13" id="13"/>
          <p:cNvSpPr txBox="true"/>
          <p:nvPr/>
        </p:nvSpPr>
        <p:spPr>
          <a:xfrm rot="0">
            <a:off x="2727800" y="887281"/>
            <a:ext cx="12832400" cy="1828409"/>
          </a:xfrm>
          <a:prstGeom prst="rect">
            <a:avLst/>
          </a:prstGeom>
        </p:spPr>
        <p:txBody>
          <a:bodyPr anchor="t" rtlCol="false" tIns="0" lIns="0" bIns="0" rIns="0">
            <a:spAutoFit/>
          </a:bodyPr>
          <a:lstStyle/>
          <a:p>
            <a:pPr algn="ctr">
              <a:lnSpc>
                <a:spcPts val="7371"/>
              </a:lnSpc>
            </a:pPr>
            <a:r>
              <a:rPr lang="en-US" sz="5265">
                <a:solidFill>
                  <a:srgbClr val="76905B"/>
                </a:solidFill>
                <a:latin typeface="Roca One"/>
                <a:ea typeface="Roca One"/>
                <a:cs typeface="Roca One"/>
                <a:sym typeface="Roca One"/>
              </a:rPr>
              <a:t>NIA’S ROLE - OPERATIONS (IMMERSIVE ROOM) &amp; OPERATIONS.</a:t>
            </a:r>
          </a:p>
        </p:txBody>
      </p:sp>
      <p:sp>
        <p:nvSpPr>
          <p:cNvPr name="TextBox 14" id="14"/>
          <p:cNvSpPr txBox="true"/>
          <p:nvPr/>
        </p:nvSpPr>
        <p:spPr>
          <a:xfrm rot="0">
            <a:off x="1660446" y="2564255"/>
            <a:ext cx="15387076" cy="4191618"/>
          </a:xfrm>
          <a:prstGeom prst="rect">
            <a:avLst/>
          </a:prstGeom>
        </p:spPr>
        <p:txBody>
          <a:bodyPr anchor="t" rtlCol="false" tIns="0" lIns="0" bIns="0" rIns="0">
            <a:spAutoFit/>
          </a:bodyPr>
          <a:lstStyle/>
          <a:p>
            <a:pPr algn="ctr">
              <a:lnSpc>
                <a:spcPts val="4165"/>
              </a:lnSpc>
            </a:pPr>
            <a:r>
              <a:rPr lang="en-US" sz="2975">
                <a:solidFill>
                  <a:srgbClr val="76905B"/>
                </a:solidFill>
                <a:latin typeface="Garbata"/>
                <a:ea typeface="Garbata"/>
                <a:cs typeface="Garbata"/>
                <a:sym typeface="Garbata"/>
              </a:rPr>
              <a:t>In the run up to the event, I played a key role in organising vendors and sponsors to attend the event- I was successful in securing stall holders Blossom Natural Health and Lewys Davies, immersive room pilates instructor Louise Mellin, and a raffle prize from Hot Pod Yoga. Whilst others were more prolific than myself in securing sponsors, the bulk of my responsibilities lay in the immersive room- with responsibilities such as securing demonstrations to perform in the immersive room, decorating the immersive room and creating images for the hosts, and curating the running order of events in the immersive room for guests to enoy.</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3992803" y="3477618"/>
            <a:ext cx="11166672" cy="4601548"/>
          </a:xfrm>
          <a:prstGeom prst="rect">
            <a:avLst/>
          </a:prstGeom>
        </p:spPr>
        <p:txBody>
          <a:bodyPr anchor="t" rtlCol="false" tIns="0" lIns="0" bIns="0" rIns="0">
            <a:spAutoFit/>
          </a:bodyPr>
          <a:lstStyle/>
          <a:p>
            <a:pPr algn="l">
              <a:lnSpc>
                <a:spcPts val="3348"/>
              </a:lnSpc>
            </a:pPr>
            <a:r>
              <a:rPr lang="en-US" sz="2392">
                <a:solidFill>
                  <a:srgbClr val="76905B"/>
                </a:solidFill>
                <a:latin typeface="Garbata"/>
                <a:ea typeface="Garbata"/>
                <a:cs typeface="Garbata"/>
                <a:sym typeface="Garbata"/>
              </a:rPr>
              <a:t>I played a big part in getting ready for the health and wellness event. Most of my work was on finances, but I also helped with planning and some marketing. I helped keep track of spending, manage the budget, and make sure that resources were used well. I also helped the team plan and organise important parts of the event. I also helped with some of the marketing efforts to get people interested in the event and get them involved. This experience helped me get better at organising things, working with others, and being confident about handling money.</a:t>
            </a:r>
          </a:p>
          <a:p>
            <a:pPr algn="l">
              <a:lnSpc>
                <a:spcPts val="3348"/>
              </a:lnSpc>
            </a:pPr>
            <a:r>
              <a:rPr lang="en-US" sz="2392">
                <a:solidFill>
                  <a:srgbClr val="76905B"/>
                </a:solidFill>
                <a:latin typeface="Garbata"/>
                <a:ea typeface="Garbata"/>
                <a:cs typeface="Garbata"/>
                <a:sym typeface="Garbata"/>
              </a:rPr>
              <a:t>on the day I had helped with the set up of the event both on the day and the day before. I had also helped with the set up of the vendors and ensuring that both vendors and guests were okay and were enjoying the day. </a:t>
            </a:r>
          </a:p>
        </p:txBody>
      </p:sp>
      <p:sp>
        <p:nvSpPr>
          <p:cNvPr name="Freeform 12" id="12"/>
          <p:cNvSpPr/>
          <p:nvPr/>
        </p:nvSpPr>
        <p:spPr>
          <a:xfrm flipH="false" flipV="false" rot="0">
            <a:off x="15276542" y="24923"/>
            <a:ext cx="3011458" cy="3509845"/>
          </a:xfrm>
          <a:custGeom>
            <a:avLst/>
            <a:gdLst/>
            <a:ahLst/>
            <a:cxnLst/>
            <a:rect r="r" b="b" t="t" l="l"/>
            <a:pathLst>
              <a:path h="3509845" w="3011458">
                <a:moveTo>
                  <a:pt x="0" y="0"/>
                </a:moveTo>
                <a:lnTo>
                  <a:pt x="3011458" y="0"/>
                </a:lnTo>
                <a:lnTo>
                  <a:pt x="3011458" y="3509845"/>
                </a:lnTo>
                <a:lnTo>
                  <a:pt x="0" y="3509845"/>
                </a:lnTo>
                <a:lnTo>
                  <a:pt x="0" y="0"/>
                </a:lnTo>
                <a:close/>
              </a:path>
            </a:pathLst>
          </a:custGeom>
          <a:blipFill>
            <a:blip r:embed="rId18"/>
            <a:stretch>
              <a:fillRect l="0" t="0" r="-2098" b="-16800"/>
            </a:stretch>
          </a:blipFill>
        </p:spPr>
      </p:sp>
      <p:sp>
        <p:nvSpPr>
          <p:cNvPr name="Freeform 13" id="13"/>
          <p:cNvSpPr/>
          <p:nvPr/>
        </p:nvSpPr>
        <p:spPr>
          <a:xfrm flipH="false" flipV="false" rot="0">
            <a:off x="-1022145" y="6223003"/>
            <a:ext cx="4974083" cy="4384889"/>
          </a:xfrm>
          <a:custGeom>
            <a:avLst/>
            <a:gdLst/>
            <a:ahLst/>
            <a:cxnLst/>
            <a:rect r="r" b="b" t="t" l="l"/>
            <a:pathLst>
              <a:path h="4384889" w="4974083">
                <a:moveTo>
                  <a:pt x="0" y="0"/>
                </a:moveTo>
                <a:lnTo>
                  <a:pt x="4974083" y="0"/>
                </a:lnTo>
                <a:lnTo>
                  <a:pt x="4974083" y="4384889"/>
                </a:lnTo>
                <a:lnTo>
                  <a:pt x="0" y="4384889"/>
                </a:lnTo>
                <a:lnTo>
                  <a:pt x="0" y="0"/>
                </a:lnTo>
                <a:close/>
              </a:path>
            </a:pathLst>
          </a:custGeom>
          <a:blipFill>
            <a:blip r:embed="rId19"/>
            <a:stretch>
              <a:fillRect l="0" t="-51249" r="0" b="0"/>
            </a:stretch>
          </a:blipFill>
        </p:spPr>
      </p:sp>
      <p:sp>
        <p:nvSpPr>
          <p:cNvPr name="TextBox 14" id="14"/>
          <p:cNvSpPr txBox="true"/>
          <p:nvPr/>
        </p:nvSpPr>
        <p:spPr>
          <a:xfrm rot="0">
            <a:off x="4139142" y="923925"/>
            <a:ext cx="10009715" cy="1921133"/>
          </a:xfrm>
          <a:prstGeom prst="rect">
            <a:avLst/>
          </a:prstGeom>
        </p:spPr>
        <p:txBody>
          <a:bodyPr anchor="t" rtlCol="false" tIns="0" lIns="0" bIns="0" rIns="0">
            <a:spAutoFit/>
          </a:bodyPr>
          <a:lstStyle/>
          <a:p>
            <a:pPr algn="ctr">
              <a:lnSpc>
                <a:spcPts val="7734"/>
              </a:lnSpc>
            </a:pPr>
            <a:r>
              <a:rPr lang="en-US" sz="5524">
                <a:solidFill>
                  <a:srgbClr val="76905B"/>
                </a:solidFill>
                <a:latin typeface="Roca One"/>
                <a:ea typeface="Roca One"/>
                <a:cs typeface="Roca One"/>
                <a:sym typeface="Roca One"/>
              </a:rPr>
              <a:t>TYLER’S ROLE- (INPUT ROLES IN PREP OF EVENT)</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177573">
            <a:off x="-2751427" y="-2851947"/>
            <a:ext cx="7159762" cy="6679937"/>
          </a:xfrm>
          <a:custGeom>
            <a:avLst/>
            <a:gdLst/>
            <a:ahLst/>
            <a:cxnLst/>
            <a:rect r="r" b="b" t="t" l="l"/>
            <a:pathLst>
              <a:path h="6679937" w="7159762">
                <a:moveTo>
                  <a:pt x="0" y="0"/>
                </a:moveTo>
                <a:lnTo>
                  <a:pt x="7159761" y="0"/>
                </a:lnTo>
                <a:lnTo>
                  <a:pt x="7159761" y="6679937"/>
                </a:lnTo>
                <a:lnTo>
                  <a:pt x="0" y="66799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87106" y="6796487"/>
            <a:ext cx="5831119" cy="4923627"/>
          </a:xfrm>
          <a:custGeom>
            <a:avLst/>
            <a:gdLst/>
            <a:ahLst/>
            <a:cxnLst/>
            <a:rect r="r" b="b" t="t" l="l"/>
            <a:pathLst>
              <a:path h="4923627" w="5831119">
                <a:moveTo>
                  <a:pt x="0" y="0"/>
                </a:moveTo>
                <a:lnTo>
                  <a:pt x="5831119" y="0"/>
                </a:lnTo>
                <a:lnTo>
                  <a:pt x="5831119" y="4923626"/>
                </a:lnTo>
                <a:lnTo>
                  <a:pt x="0" y="492362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454763" y="-2491647"/>
            <a:ext cx="4198776" cy="4114800"/>
          </a:xfrm>
          <a:custGeom>
            <a:avLst/>
            <a:gdLst/>
            <a:ahLst/>
            <a:cxnLst/>
            <a:rect r="r" b="b" t="t" l="l"/>
            <a:pathLst>
              <a:path h="4114800" w="4198776">
                <a:moveTo>
                  <a:pt x="0" y="0"/>
                </a:moveTo>
                <a:lnTo>
                  <a:pt x="4198776" y="0"/>
                </a:lnTo>
                <a:lnTo>
                  <a:pt x="4198776"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4141142" y="-1845416"/>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692860" y="0"/>
            <a:ext cx="2233136" cy="1502291"/>
          </a:xfrm>
          <a:custGeom>
            <a:avLst/>
            <a:gdLst/>
            <a:ahLst/>
            <a:cxnLst/>
            <a:rect r="r" b="b" t="t" l="l"/>
            <a:pathLst>
              <a:path h="1502291" w="2233136">
                <a:moveTo>
                  <a:pt x="0" y="0"/>
                </a:moveTo>
                <a:lnTo>
                  <a:pt x="2233136" y="0"/>
                </a:lnTo>
                <a:lnTo>
                  <a:pt x="2233136"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11101" y="3047456"/>
            <a:ext cx="12053778" cy="4791075"/>
          </a:xfrm>
          <a:prstGeom prst="rect">
            <a:avLst/>
          </a:prstGeom>
        </p:spPr>
        <p:txBody>
          <a:bodyPr anchor="t" rtlCol="false" tIns="0" lIns="0" bIns="0" rIns="0">
            <a:spAutoFit/>
          </a:bodyPr>
          <a:lstStyle/>
          <a:p>
            <a:pPr algn="ctr">
              <a:lnSpc>
                <a:spcPts val="4200"/>
              </a:lnSpc>
            </a:pPr>
            <a:r>
              <a:rPr lang="en-US" sz="3000">
                <a:solidFill>
                  <a:srgbClr val="76905B"/>
                </a:solidFill>
                <a:latin typeface="Roca One"/>
                <a:ea typeface="Roca One"/>
                <a:cs typeface="Roca One"/>
                <a:sym typeface="Roca One"/>
              </a:rPr>
              <a:t>Operations Manager: Managed logistics and room setup in IM Building</a:t>
            </a:r>
          </a:p>
          <a:p>
            <a:pPr algn="ctr">
              <a:lnSpc>
                <a:spcPts val="4200"/>
              </a:lnSpc>
            </a:pPr>
            <a:r>
              <a:rPr lang="en-US" sz="3000">
                <a:solidFill>
                  <a:srgbClr val="76905B"/>
                </a:solidFill>
                <a:latin typeface="Roca One"/>
                <a:ea typeface="Roca One"/>
                <a:cs typeface="Roca One"/>
                <a:sym typeface="Roca One"/>
              </a:rPr>
              <a:t>Marketing: Event branding, social media, posters, flyers</a:t>
            </a:r>
          </a:p>
          <a:p>
            <a:pPr algn="ctr">
              <a:lnSpc>
                <a:spcPts val="4200"/>
              </a:lnSpc>
            </a:pPr>
            <a:r>
              <a:rPr lang="en-US" sz="3000">
                <a:solidFill>
                  <a:srgbClr val="76905B"/>
                </a:solidFill>
                <a:latin typeface="Roca One"/>
                <a:ea typeface="Roca One"/>
                <a:cs typeface="Roca One"/>
                <a:sym typeface="Roca One"/>
              </a:rPr>
              <a:t>Market Research: Target audience &amp; competitor analysis</a:t>
            </a:r>
          </a:p>
          <a:p>
            <a:pPr algn="ctr">
              <a:lnSpc>
                <a:spcPts val="4200"/>
              </a:lnSpc>
            </a:pPr>
            <a:r>
              <a:rPr lang="en-US" sz="3000">
                <a:solidFill>
                  <a:srgbClr val="76905B"/>
                </a:solidFill>
                <a:latin typeface="Roca One"/>
                <a:ea typeface="Roca One"/>
                <a:cs typeface="Roca One"/>
                <a:sym typeface="Roca One"/>
              </a:rPr>
              <a:t>Vendors &amp; Sponsorships: Secured partners, funding, and resources</a:t>
            </a:r>
          </a:p>
          <a:p>
            <a:pPr algn="ctr">
              <a:lnSpc>
                <a:spcPts val="4200"/>
              </a:lnSpc>
            </a:pPr>
            <a:r>
              <a:rPr lang="en-US" sz="3000">
                <a:solidFill>
                  <a:srgbClr val="76905B"/>
                </a:solidFill>
                <a:latin typeface="Roca One"/>
                <a:ea typeface="Roca One"/>
                <a:cs typeface="Roca One"/>
                <a:sym typeface="Roca One"/>
              </a:rPr>
              <a:t>Collaboration: Worked with Health &amp; Wellbeing Team</a:t>
            </a:r>
          </a:p>
          <a:p>
            <a:pPr algn="ctr">
              <a:lnSpc>
                <a:spcPts val="4200"/>
              </a:lnSpc>
            </a:pPr>
            <a:r>
              <a:rPr lang="en-US" sz="3000">
                <a:solidFill>
                  <a:srgbClr val="76905B"/>
                </a:solidFill>
                <a:latin typeface="Roca One"/>
                <a:ea typeface="Roca One"/>
                <a:cs typeface="Roca One"/>
                <a:sym typeface="Roca One"/>
              </a:rPr>
              <a:t>Skills: Organisation, marketing, communication, time management</a:t>
            </a:r>
          </a:p>
          <a:p>
            <a:pPr algn="ctr">
              <a:lnSpc>
                <a:spcPts val="4200"/>
              </a:lnSpc>
              <a:spcBef>
                <a:spcPct val="0"/>
              </a:spcBef>
            </a:pPr>
          </a:p>
        </p:txBody>
      </p:sp>
      <p:sp>
        <p:nvSpPr>
          <p:cNvPr name="Freeform 12" id="12"/>
          <p:cNvSpPr/>
          <p:nvPr/>
        </p:nvSpPr>
        <p:spPr>
          <a:xfrm flipH="false" flipV="false" rot="0">
            <a:off x="12897478" y="1965021"/>
            <a:ext cx="4767719" cy="6356958"/>
          </a:xfrm>
          <a:custGeom>
            <a:avLst/>
            <a:gdLst/>
            <a:ahLst/>
            <a:cxnLst/>
            <a:rect r="r" b="b" t="t" l="l"/>
            <a:pathLst>
              <a:path h="6356958" w="4767719">
                <a:moveTo>
                  <a:pt x="0" y="0"/>
                </a:moveTo>
                <a:lnTo>
                  <a:pt x="4767719" y="0"/>
                </a:lnTo>
                <a:lnTo>
                  <a:pt x="4767719" y="6356958"/>
                </a:lnTo>
                <a:lnTo>
                  <a:pt x="0" y="6356958"/>
                </a:lnTo>
                <a:lnTo>
                  <a:pt x="0" y="0"/>
                </a:lnTo>
                <a:close/>
              </a:path>
            </a:pathLst>
          </a:custGeom>
          <a:blipFill>
            <a:blip r:embed="rId18"/>
            <a:stretch>
              <a:fillRect l="0" t="0" r="0" b="0"/>
            </a:stretch>
          </a:blipFill>
        </p:spPr>
      </p:sp>
      <p:sp>
        <p:nvSpPr>
          <p:cNvPr name="TextBox 13" id="13"/>
          <p:cNvSpPr txBox="true"/>
          <p:nvPr/>
        </p:nvSpPr>
        <p:spPr>
          <a:xfrm rot="0">
            <a:off x="1526037" y="281435"/>
            <a:ext cx="11182106" cy="2355988"/>
          </a:xfrm>
          <a:prstGeom prst="rect">
            <a:avLst/>
          </a:prstGeom>
        </p:spPr>
        <p:txBody>
          <a:bodyPr anchor="t" rtlCol="false" tIns="0" lIns="0" bIns="0" rIns="0">
            <a:spAutoFit/>
          </a:bodyPr>
          <a:lstStyle/>
          <a:p>
            <a:pPr algn="ctr">
              <a:lnSpc>
                <a:spcPts val="6280"/>
              </a:lnSpc>
            </a:pPr>
            <a:r>
              <a:rPr lang="en-US" sz="4485">
                <a:solidFill>
                  <a:srgbClr val="76905B"/>
                </a:solidFill>
                <a:latin typeface="Roca One"/>
                <a:ea typeface="Roca One"/>
                <a:cs typeface="Roca One"/>
                <a:sym typeface="Roca One"/>
              </a:rPr>
              <a:t>SOPHIA’S ROLE’S IN PLANNING PROCESS-MARKETING, PROMOTIONS &amp; OPERATIONS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C6D0B7"/>
        </a:solidFill>
      </p:bgPr>
    </p:bg>
    <p:spTree>
      <p:nvGrpSpPr>
        <p:cNvPr id="1" name=""/>
        <p:cNvGrpSpPr/>
        <p:nvPr/>
      </p:nvGrpSpPr>
      <p:grpSpPr>
        <a:xfrm>
          <a:off x="0" y="0"/>
          <a:ext cx="0" cy="0"/>
          <a:chOff x="0" y="0"/>
          <a:chExt cx="0" cy="0"/>
        </a:xfrm>
      </p:grpSpPr>
      <p:grpSp>
        <p:nvGrpSpPr>
          <p:cNvPr name="Group 2" id="2"/>
          <p:cNvGrpSpPr/>
          <p:nvPr/>
        </p:nvGrpSpPr>
        <p:grpSpPr>
          <a:xfrm rot="0">
            <a:off x="4677755" y="677255"/>
            <a:ext cx="2852596" cy="285259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0" y="0"/>
                  </a:moveTo>
                  <a:lnTo>
                    <a:pt x="812800" y="0"/>
                  </a:lnTo>
                  <a:lnTo>
                    <a:pt x="812800" y="812800"/>
                  </a:lnTo>
                  <a:lnTo>
                    <a:pt x="0" y="812800"/>
                  </a:lnTo>
                  <a:close/>
                </a:path>
              </a:pathLst>
            </a:custGeom>
            <a:blipFill>
              <a:blip r:embed="rId2"/>
              <a:stretch>
                <a:fillRect l="0" t="-40774" r="0" b="-9318"/>
              </a:stretch>
            </a:blipFill>
          </p:spPr>
        </p:sp>
      </p:grpSp>
      <p:grpSp>
        <p:nvGrpSpPr>
          <p:cNvPr name="Group 4" id="4"/>
          <p:cNvGrpSpPr/>
          <p:nvPr/>
        </p:nvGrpSpPr>
        <p:grpSpPr>
          <a:xfrm rot="0">
            <a:off x="7663132" y="270711"/>
            <a:ext cx="2774384" cy="3259140"/>
            <a:chOff x="0" y="0"/>
            <a:chExt cx="790515" cy="928638"/>
          </a:xfrm>
        </p:grpSpPr>
        <p:sp>
          <p:nvSpPr>
            <p:cNvPr name="Freeform 5" id="5"/>
            <p:cNvSpPr/>
            <p:nvPr/>
          </p:nvSpPr>
          <p:spPr>
            <a:xfrm flipH="false" flipV="false" rot="0">
              <a:off x="0" y="0"/>
              <a:ext cx="790515" cy="928638"/>
            </a:xfrm>
            <a:custGeom>
              <a:avLst/>
              <a:gdLst/>
              <a:ahLst/>
              <a:cxnLst/>
              <a:rect r="r" b="b" t="t" l="l"/>
              <a:pathLst>
                <a:path h="928638" w="790515">
                  <a:moveTo>
                    <a:pt x="0" y="0"/>
                  </a:moveTo>
                  <a:lnTo>
                    <a:pt x="790515" y="0"/>
                  </a:lnTo>
                  <a:lnTo>
                    <a:pt x="790515" y="928638"/>
                  </a:lnTo>
                  <a:lnTo>
                    <a:pt x="0" y="928638"/>
                  </a:lnTo>
                  <a:close/>
                </a:path>
              </a:pathLst>
            </a:custGeom>
            <a:blipFill>
              <a:blip r:embed="rId3"/>
              <a:stretch>
                <a:fillRect l="-40363" t="0" r="-40363" b="0"/>
              </a:stretch>
            </a:blipFill>
          </p:spPr>
        </p:sp>
      </p:grpSp>
      <p:grpSp>
        <p:nvGrpSpPr>
          <p:cNvPr name="Group 6" id="6"/>
          <p:cNvGrpSpPr/>
          <p:nvPr/>
        </p:nvGrpSpPr>
        <p:grpSpPr>
          <a:xfrm rot="0">
            <a:off x="10757649" y="677255"/>
            <a:ext cx="2852596" cy="2852596"/>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0" y="0"/>
                  </a:moveTo>
                  <a:lnTo>
                    <a:pt x="812800" y="0"/>
                  </a:lnTo>
                  <a:lnTo>
                    <a:pt x="812800" y="812800"/>
                  </a:lnTo>
                  <a:lnTo>
                    <a:pt x="0" y="812800"/>
                  </a:lnTo>
                  <a:close/>
                </a:path>
              </a:pathLst>
            </a:custGeom>
            <a:blipFill>
              <a:blip r:embed="rId4"/>
              <a:stretch>
                <a:fillRect l="-25046" t="0" r="-25046" b="0"/>
              </a:stretch>
            </a:blipFill>
          </p:spPr>
        </p:sp>
      </p:grpSp>
      <p:grpSp>
        <p:nvGrpSpPr>
          <p:cNvPr name="Group 8" id="8"/>
          <p:cNvGrpSpPr/>
          <p:nvPr/>
        </p:nvGrpSpPr>
        <p:grpSpPr>
          <a:xfrm rot="0">
            <a:off x="4677755" y="3717202"/>
            <a:ext cx="4372569" cy="5892543"/>
            <a:chOff x="0" y="0"/>
            <a:chExt cx="1245891" cy="1678983"/>
          </a:xfrm>
        </p:grpSpPr>
        <p:sp>
          <p:nvSpPr>
            <p:cNvPr name="Freeform 9" id="9"/>
            <p:cNvSpPr/>
            <p:nvPr/>
          </p:nvSpPr>
          <p:spPr>
            <a:xfrm flipH="false" flipV="false" rot="0">
              <a:off x="0" y="0"/>
              <a:ext cx="1245891" cy="1678983"/>
            </a:xfrm>
            <a:custGeom>
              <a:avLst/>
              <a:gdLst/>
              <a:ahLst/>
              <a:cxnLst/>
              <a:rect r="r" b="b" t="t" l="l"/>
              <a:pathLst>
                <a:path h="1678983" w="1245891">
                  <a:moveTo>
                    <a:pt x="0" y="0"/>
                  </a:moveTo>
                  <a:lnTo>
                    <a:pt x="1245891" y="0"/>
                  </a:lnTo>
                  <a:lnTo>
                    <a:pt x="1245891" y="1678983"/>
                  </a:lnTo>
                  <a:lnTo>
                    <a:pt x="0" y="1678983"/>
                  </a:lnTo>
                  <a:close/>
                </a:path>
              </a:pathLst>
            </a:custGeom>
            <a:blipFill>
              <a:blip r:embed="rId5"/>
              <a:stretch>
                <a:fillRect l="0" t="-5653" r="0" b="-5653"/>
              </a:stretch>
            </a:blipFill>
          </p:spPr>
        </p:sp>
      </p:grpSp>
      <p:grpSp>
        <p:nvGrpSpPr>
          <p:cNvPr name="Group 10" id="10"/>
          <p:cNvGrpSpPr/>
          <p:nvPr/>
        </p:nvGrpSpPr>
        <p:grpSpPr>
          <a:xfrm rot="0">
            <a:off x="9341795" y="3717202"/>
            <a:ext cx="4559984" cy="5892543"/>
            <a:chOff x="0" y="0"/>
            <a:chExt cx="1299292" cy="1678983"/>
          </a:xfrm>
        </p:grpSpPr>
        <p:sp>
          <p:nvSpPr>
            <p:cNvPr name="Freeform 11" id="11"/>
            <p:cNvSpPr/>
            <p:nvPr/>
          </p:nvSpPr>
          <p:spPr>
            <a:xfrm flipH="false" flipV="false" rot="0">
              <a:off x="0" y="0"/>
              <a:ext cx="1299292" cy="1678983"/>
            </a:xfrm>
            <a:custGeom>
              <a:avLst/>
              <a:gdLst/>
              <a:ahLst/>
              <a:cxnLst/>
              <a:rect r="r" b="b" t="t" l="l"/>
              <a:pathLst>
                <a:path h="1678983" w="1299292">
                  <a:moveTo>
                    <a:pt x="0" y="0"/>
                  </a:moveTo>
                  <a:lnTo>
                    <a:pt x="1299292" y="0"/>
                  </a:lnTo>
                  <a:lnTo>
                    <a:pt x="1299292" y="1678983"/>
                  </a:lnTo>
                  <a:lnTo>
                    <a:pt x="0" y="1678983"/>
                  </a:lnTo>
                  <a:close/>
                </a:path>
              </a:pathLst>
            </a:custGeom>
            <a:blipFill>
              <a:blip r:embed="rId6"/>
              <a:stretch>
                <a:fillRect l="0" t="-8075" r="0" b="-8075"/>
              </a:stretch>
            </a:blipFill>
          </p:spPr>
        </p:sp>
      </p:grpSp>
      <p:grpSp>
        <p:nvGrpSpPr>
          <p:cNvPr name="Group 12" id="12"/>
          <p:cNvGrpSpPr/>
          <p:nvPr/>
        </p:nvGrpSpPr>
        <p:grpSpPr>
          <a:xfrm rot="0">
            <a:off x="4674607" y="677255"/>
            <a:ext cx="2852596" cy="2852596"/>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0" y="0"/>
                  </a:moveTo>
                  <a:lnTo>
                    <a:pt x="812800" y="0"/>
                  </a:lnTo>
                  <a:lnTo>
                    <a:pt x="812800" y="812800"/>
                  </a:lnTo>
                  <a:lnTo>
                    <a:pt x="0" y="812800"/>
                  </a:lnTo>
                  <a:close/>
                </a:path>
              </a:pathLst>
            </a:custGeom>
            <a:blipFill>
              <a:blip r:embed="rId7"/>
              <a:stretch>
                <a:fillRect l="0" t="-34925" r="0" b="-34925"/>
              </a:stretch>
            </a:blipFill>
          </p:spPr>
        </p:sp>
      </p:grpSp>
      <p:sp>
        <p:nvSpPr>
          <p:cNvPr name="TextBox 14" id="14"/>
          <p:cNvSpPr txBox="true"/>
          <p:nvPr/>
        </p:nvSpPr>
        <p:spPr>
          <a:xfrm rot="0">
            <a:off x="0" y="309606"/>
            <a:ext cx="3461852" cy="1590675"/>
          </a:xfrm>
          <a:prstGeom prst="rect">
            <a:avLst/>
          </a:prstGeom>
        </p:spPr>
        <p:txBody>
          <a:bodyPr anchor="t" rtlCol="false" tIns="0" lIns="0" bIns="0" rIns="0">
            <a:spAutoFit/>
          </a:bodyPr>
          <a:lstStyle/>
          <a:p>
            <a:pPr algn="ctr">
              <a:lnSpc>
                <a:spcPts val="4200"/>
              </a:lnSpc>
              <a:spcBef>
                <a:spcPct val="0"/>
              </a:spcBef>
            </a:pPr>
            <a:r>
              <a:rPr lang="en-US" sz="3000">
                <a:solidFill>
                  <a:srgbClr val="000000"/>
                </a:solidFill>
                <a:latin typeface="Roca One"/>
                <a:ea typeface="Roca One"/>
                <a:cs typeface="Roca One"/>
                <a:sym typeface="Roca One"/>
              </a:rPr>
              <a:t>FIGURE A- PROMOTIONAL MATERIALS</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C6D0B7"/>
        </a:solidFill>
      </p:bgPr>
    </p:bg>
    <p:spTree>
      <p:nvGrpSpPr>
        <p:cNvPr id="1" name=""/>
        <p:cNvGrpSpPr/>
        <p:nvPr/>
      </p:nvGrpSpPr>
      <p:grpSpPr>
        <a:xfrm>
          <a:off x="0" y="0"/>
          <a:ext cx="0" cy="0"/>
          <a:chOff x="0" y="0"/>
          <a:chExt cx="0" cy="0"/>
        </a:xfrm>
      </p:grpSpPr>
      <p:sp>
        <p:nvSpPr>
          <p:cNvPr name="Freeform 2" id="2"/>
          <p:cNvSpPr/>
          <p:nvPr/>
        </p:nvSpPr>
        <p:spPr>
          <a:xfrm flipH="false" flipV="false" rot="0">
            <a:off x="609869" y="2412962"/>
            <a:ext cx="17068262" cy="4148677"/>
          </a:xfrm>
          <a:custGeom>
            <a:avLst/>
            <a:gdLst/>
            <a:ahLst/>
            <a:cxnLst/>
            <a:rect r="r" b="b" t="t" l="l"/>
            <a:pathLst>
              <a:path h="4148677" w="17068262">
                <a:moveTo>
                  <a:pt x="0" y="0"/>
                </a:moveTo>
                <a:lnTo>
                  <a:pt x="17068262" y="0"/>
                </a:lnTo>
                <a:lnTo>
                  <a:pt x="17068262" y="4148677"/>
                </a:lnTo>
                <a:lnTo>
                  <a:pt x="0" y="4148677"/>
                </a:lnTo>
                <a:lnTo>
                  <a:pt x="0" y="0"/>
                </a:lnTo>
                <a:close/>
              </a:path>
            </a:pathLst>
          </a:custGeom>
          <a:blipFill>
            <a:blip r:embed="rId2"/>
            <a:stretch>
              <a:fillRect l="-95988" t="-187791" r="0" b="-236319"/>
            </a:stretch>
          </a:blipFill>
        </p:spPr>
      </p:sp>
      <p:sp>
        <p:nvSpPr>
          <p:cNvPr name="TextBox 3" id="3"/>
          <p:cNvSpPr txBox="true"/>
          <p:nvPr/>
        </p:nvSpPr>
        <p:spPr>
          <a:xfrm rot="0">
            <a:off x="609869" y="452258"/>
            <a:ext cx="10394745" cy="1590675"/>
          </a:xfrm>
          <a:prstGeom prst="rect">
            <a:avLst/>
          </a:prstGeom>
        </p:spPr>
        <p:txBody>
          <a:bodyPr anchor="t" rtlCol="false" tIns="0" lIns="0" bIns="0" rIns="0">
            <a:spAutoFit/>
          </a:bodyPr>
          <a:lstStyle/>
          <a:p>
            <a:pPr algn="ctr">
              <a:lnSpc>
                <a:spcPts val="4200"/>
              </a:lnSpc>
            </a:pPr>
            <a:r>
              <a:rPr lang="en-US" sz="3000">
                <a:solidFill>
                  <a:srgbClr val="000000"/>
                </a:solidFill>
                <a:latin typeface="Roca One"/>
                <a:ea typeface="Roca One"/>
                <a:cs typeface="Roca One"/>
                <a:sym typeface="Roca One"/>
              </a:rPr>
              <a:t>FIGURE B- EXCEL SPREADSHEET WITH CONFIRMED VENDORS</a:t>
            </a:r>
          </a:p>
          <a:p>
            <a:pPr algn="ctr">
              <a:lnSpc>
                <a:spcPts val="4200"/>
              </a:lnSpc>
              <a:spcBef>
                <a:spcPct val="0"/>
              </a:spcBef>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C6D0B7"/>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6104711" y="2621221"/>
            <a:ext cx="6078578" cy="6078578"/>
            <a:chOff x="63500" y="63500"/>
            <a:chExt cx="1130300" cy="1130300"/>
          </a:xfrm>
        </p:grpSpPr>
        <p:sp>
          <p:nvSpPr>
            <p:cNvPr name="Freeform 3" id="3"/>
            <p:cNvSpPr/>
            <p:nvPr/>
          </p:nvSpPr>
          <p:spPr>
            <a:xfrm flipH="false" flipV="false" rot="0">
              <a:off x="63500" y="63500"/>
              <a:ext cx="1130300" cy="1130300"/>
            </a:xfrm>
            <a:custGeom>
              <a:avLst/>
              <a:gdLst/>
              <a:ahLst/>
              <a:cxnLst/>
              <a:rect r="r" b="b" t="t" l="l"/>
              <a:pathLst>
                <a:path h="1130300" w="1130300">
                  <a:moveTo>
                    <a:pt x="254000" y="0"/>
                  </a:moveTo>
                  <a:lnTo>
                    <a:pt x="889000" y="0"/>
                  </a:lnTo>
                  <a:lnTo>
                    <a:pt x="1130300" y="571500"/>
                  </a:lnTo>
                  <a:lnTo>
                    <a:pt x="889000" y="1130300"/>
                  </a:lnTo>
                  <a:lnTo>
                    <a:pt x="254000" y="1130300"/>
                  </a:lnTo>
                  <a:lnTo>
                    <a:pt x="0" y="571500"/>
                  </a:lnTo>
                  <a:close/>
                </a:path>
              </a:pathLst>
            </a:custGeom>
            <a:blipFill>
              <a:blip r:embed="rId2"/>
              <a:stretch>
                <a:fillRect l="-5617" t="-16040" r="5617" b="-4804"/>
              </a:stretch>
            </a:blipFill>
          </p:spPr>
        </p:sp>
      </p:grpSp>
      <p:sp>
        <p:nvSpPr>
          <p:cNvPr name="Freeform 4" id="4"/>
          <p:cNvSpPr/>
          <p:nvPr/>
        </p:nvSpPr>
        <p:spPr>
          <a:xfrm flipH="false" flipV="false" rot="0">
            <a:off x="740222" y="2621221"/>
            <a:ext cx="5110084" cy="6356958"/>
          </a:xfrm>
          <a:custGeom>
            <a:avLst/>
            <a:gdLst/>
            <a:ahLst/>
            <a:cxnLst/>
            <a:rect r="r" b="b" t="t" l="l"/>
            <a:pathLst>
              <a:path h="6356958" w="5110084">
                <a:moveTo>
                  <a:pt x="0" y="0"/>
                </a:moveTo>
                <a:lnTo>
                  <a:pt x="5110083" y="0"/>
                </a:lnTo>
                <a:lnTo>
                  <a:pt x="5110083" y="6356958"/>
                </a:lnTo>
                <a:lnTo>
                  <a:pt x="0" y="6356958"/>
                </a:lnTo>
                <a:lnTo>
                  <a:pt x="0" y="0"/>
                </a:lnTo>
                <a:close/>
              </a:path>
            </a:pathLst>
          </a:custGeom>
          <a:blipFill>
            <a:blip r:embed="rId3"/>
            <a:stretch>
              <a:fillRect l="0" t="-3590" r="0" b="-3590"/>
            </a:stretch>
          </a:blipFill>
        </p:spPr>
      </p:sp>
      <p:sp>
        <p:nvSpPr>
          <p:cNvPr name="Freeform 5" id="5"/>
          <p:cNvSpPr/>
          <p:nvPr/>
        </p:nvSpPr>
        <p:spPr>
          <a:xfrm flipH="false" flipV="false" rot="0">
            <a:off x="12691294" y="2114226"/>
            <a:ext cx="4382992" cy="7092568"/>
          </a:xfrm>
          <a:custGeom>
            <a:avLst/>
            <a:gdLst/>
            <a:ahLst/>
            <a:cxnLst/>
            <a:rect r="r" b="b" t="t" l="l"/>
            <a:pathLst>
              <a:path h="7092568" w="4382992">
                <a:moveTo>
                  <a:pt x="0" y="0"/>
                </a:moveTo>
                <a:lnTo>
                  <a:pt x="4382992" y="0"/>
                </a:lnTo>
                <a:lnTo>
                  <a:pt x="4382992" y="7092567"/>
                </a:lnTo>
                <a:lnTo>
                  <a:pt x="0" y="7092567"/>
                </a:lnTo>
                <a:lnTo>
                  <a:pt x="0" y="0"/>
                </a:lnTo>
                <a:close/>
              </a:path>
            </a:pathLst>
          </a:custGeom>
          <a:blipFill>
            <a:blip r:embed="rId4"/>
            <a:stretch>
              <a:fillRect l="0" t="-9861" r="0" b="0"/>
            </a:stretch>
          </a:blipFill>
        </p:spPr>
      </p:sp>
      <p:sp>
        <p:nvSpPr>
          <p:cNvPr name="TextBox 6" id="6"/>
          <p:cNvSpPr txBox="true"/>
          <p:nvPr/>
        </p:nvSpPr>
        <p:spPr>
          <a:xfrm rot="0">
            <a:off x="0" y="537849"/>
            <a:ext cx="9710014" cy="1057275"/>
          </a:xfrm>
          <a:prstGeom prst="rect">
            <a:avLst/>
          </a:prstGeom>
        </p:spPr>
        <p:txBody>
          <a:bodyPr anchor="t" rtlCol="false" tIns="0" lIns="0" bIns="0" rIns="0">
            <a:spAutoFit/>
          </a:bodyPr>
          <a:lstStyle/>
          <a:p>
            <a:pPr algn="ctr">
              <a:lnSpc>
                <a:spcPts val="4200"/>
              </a:lnSpc>
              <a:spcBef>
                <a:spcPct val="0"/>
              </a:spcBef>
            </a:pPr>
            <a:r>
              <a:rPr lang="en-US" sz="3000">
                <a:solidFill>
                  <a:srgbClr val="000000"/>
                </a:solidFill>
                <a:latin typeface="Roca One"/>
                <a:ea typeface="Roca One"/>
                <a:cs typeface="Roca One"/>
                <a:sym typeface="Roca One"/>
              </a:rPr>
              <a:t>FIGURE C- SPONSORSHIP RESOURCES FROM WELL-BEING</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C6D0B7"/>
        </a:solidFill>
      </p:bgPr>
    </p:bg>
    <p:spTree>
      <p:nvGrpSpPr>
        <p:cNvPr id="1" name=""/>
        <p:cNvGrpSpPr/>
        <p:nvPr/>
      </p:nvGrpSpPr>
      <p:grpSpPr>
        <a:xfrm>
          <a:off x="0" y="0"/>
          <a:ext cx="0" cy="0"/>
          <a:chOff x="0" y="0"/>
          <a:chExt cx="0" cy="0"/>
        </a:xfrm>
      </p:grpSpPr>
      <p:sp>
        <p:nvSpPr>
          <p:cNvPr name="Freeform 2" id="2"/>
          <p:cNvSpPr/>
          <p:nvPr/>
        </p:nvSpPr>
        <p:spPr>
          <a:xfrm flipH="false" flipV="false" rot="0">
            <a:off x="1028700" y="3258925"/>
            <a:ext cx="7870959" cy="5299980"/>
          </a:xfrm>
          <a:custGeom>
            <a:avLst/>
            <a:gdLst/>
            <a:ahLst/>
            <a:cxnLst/>
            <a:rect r="r" b="b" t="t" l="l"/>
            <a:pathLst>
              <a:path h="5299980" w="7870959">
                <a:moveTo>
                  <a:pt x="0" y="0"/>
                </a:moveTo>
                <a:lnTo>
                  <a:pt x="7870959" y="0"/>
                </a:lnTo>
                <a:lnTo>
                  <a:pt x="7870959" y="5299979"/>
                </a:lnTo>
                <a:lnTo>
                  <a:pt x="0" y="5299979"/>
                </a:lnTo>
                <a:lnTo>
                  <a:pt x="0" y="0"/>
                </a:lnTo>
                <a:close/>
              </a:path>
            </a:pathLst>
          </a:custGeom>
          <a:blipFill>
            <a:blip r:embed="rId2"/>
            <a:stretch>
              <a:fillRect l="-157788" t="-132998" r="-75435" b="-88665"/>
            </a:stretch>
          </a:blipFill>
        </p:spPr>
      </p:sp>
      <p:sp>
        <p:nvSpPr>
          <p:cNvPr name="Freeform 3" id="3"/>
          <p:cNvSpPr/>
          <p:nvPr/>
        </p:nvSpPr>
        <p:spPr>
          <a:xfrm flipH="false" flipV="false" rot="0">
            <a:off x="9422022" y="1633224"/>
            <a:ext cx="3828452" cy="8322722"/>
          </a:xfrm>
          <a:custGeom>
            <a:avLst/>
            <a:gdLst/>
            <a:ahLst/>
            <a:cxnLst/>
            <a:rect r="r" b="b" t="t" l="l"/>
            <a:pathLst>
              <a:path h="8322722" w="3828452">
                <a:moveTo>
                  <a:pt x="0" y="0"/>
                </a:moveTo>
                <a:lnTo>
                  <a:pt x="3828453" y="0"/>
                </a:lnTo>
                <a:lnTo>
                  <a:pt x="3828453" y="8322722"/>
                </a:lnTo>
                <a:lnTo>
                  <a:pt x="0" y="8322722"/>
                </a:lnTo>
                <a:lnTo>
                  <a:pt x="0" y="0"/>
                </a:lnTo>
                <a:close/>
              </a:path>
            </a:pathLst>
          </a:custGeom>
          <a:blipFill>
            <a:blip r:embed="rId3"/>
            <a:stretch>
              <a:fillRect l="0" t="0" r="0" b="0"/>
            </a:stretch>
          </a:blipFill>
        </p:spPr>
      </p:sp>
      <p:sp>
        <p:nvSpPr>
          <p:cNvPr name="TextBox 4" id="4"/>
          <p:cNvSpPr txBox="true"/>
          <p:nvPr/>
        </p:nvSpPr>
        <p:spPr>
          <a:xfrm rot="0">
            <a:off x="285304" y="537849"/>
            <a:ext cx="11050944" cy="2124075"/>
          </a:xfrm>
          <a:prstGeom prst="rect">
            <a:avLst/>
          </a:prstGeom>
        </p:spPr>
        <p:txBody>
          <a:bodyPr anchor="t" rtlCol="false" tIns="0" lIns="0" bIns="0" rIns="0">
            <a:spAutoFit/>
          </a:bodyPr>
          <a:lstStyle/>
          <a:p>
            <a:pPr algn="ctr">
              <a:lnSpc>
                <a:spcPts val="4200"/>
              </a:lnSpc>
            </a:pPr>
            <a:r>
              <a:rPr lang="en-US" sz="3000">
                <a:solidFill>
                  <a:srgbClr val="000000"/>
                </a:solidFill>
                <a:latin typeface="Roca One"/>
                <a:ea typeface="Roca One"/>
                <a:cs typeface="Roca One"/>
                <a:sym typeface="Roca One"/>
              </a:rPr>
              <a:t>FIGURE D- CORRESPONDENCE PERTAINING TO MARKETING COMMUNICATIONS</a:t>
            </a:r>
          </a:p>
          <a:p>
            <a:pPr algn="ctr">
              <a:lnSpc>
                <a:spcPts val="4200"/>
              </a:lnSpc>
            </a:pPr>
          </a:p>
          <a:p>
            <a:pPr algn="ctr">
              <a:lnSpc>
                <a:spcPts val="4200"/>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C6D0B7"/>
        </a:solidFill>
      </p:bgPr>
    </p:bg>
    <p:spTree>
      <p:nvGrpSpPr>
        <p:cNvPr id="1" name=""/>
        <p:cNvGrpSpPr/>
        <p:nvPr/>
      </p:nvGrpSpPr>
      <p:grpSpPr>
        <a:xfrm>
          <a:off x="0" y="0"/>
          <a:ext cx="0" cy="0"/>
          <a:chOff x="0" y="0"/>
          <a:chExt cx="0" cy="0"/>
        </a:xfrm>
      </p:grpSpPr>
      <p:sp>
        <p:nvSpPr>
          <p:cNvPr name="Freeform 2" id="2"/>
          <p:cNvSpPr/>
          <p:nvPr/>
        </p:nvSpPr>
        <p:spPr>
          <a:xfrm flipH="false" flipV="false" rot="0">
            <a:off x="543683" y="2403062"/>
            <a:ext cx="7336913" cy="2740438"/>
          </a:xfrm>
          <a:custGeom>
            <a:avLst/>
            <a:gdLst/>
            <a:ahLst/>
            <a:cxnLst/>
            <a:rect r="r" b="b" t="t" l="l"/>
            <a:pathLst>
              <a:path h="2740438" w="7336913">
                <a:moveTo>
                  <a:pt x="0" y="0"/>
                </a:moveTo>
                <a:lnTo>
                  <a:pt x="7336913" y="0"/>
                </a:lnTo>
                <a:lnTo>
                  <a:pt x="7336913" y="2740438"/>
                </a:lnTo>
                <a:lnTo>
                  <a:pt x="0" y="2740438"/>
                </a:lnTo>
                <a:lnTo>
                  <a:pt x="0" y="0"/>
                </a:lnTo>
                <a:close/>
              </a:path>
            </a:pathLst>
          </a:custGeom>
          <a:blipFill>
            <a:blip r:embed="rId2"/>
            <a:stretch>
              <a:fillRect l="-176258" t="-490041" r="-147509" b="-147411"/>
            </a:stretch>
          </a:blipFill>
        </p:spPr>
      </p:sp>
      <p:sp>
        <p:nvSpPr>
          <p:cNvPr name="Freeform 3" id="3"/>
          <p:cNvSpPr/>
          <p:nvPr/>
        </p:nvSpPr>
        <p:spPr>
          <a:xfrm flipH="false" flipV="false" rot="0">
            <a:off x="7899646" y="5811702"/>
            <a:ext cx="9703349" cy="3446598"/>
          </a:xfrm>
          <a:custGeom>
            <a:avLst/>
            <a:gdLst/>
            <a:ahLst/>
            <a:cxnLst/>
            <a:rect r="r" b="b" t="t" l="l"/>
            <a:pathLst>
              <a:path h="3446598" w="9703349">
                <a:moveTo>
                  <a:pt x="0" y="0"/>
                </a:moveTo>
                <a:lnTo>
                  <a:pt x="9703349" y="0"/>
                </a:lnTo>
                <a:lnTo>
                  <a:pt x="9703349" y="3446598"/>
                </a:lnTo>
                <a:lnTo>
                  <a:pt x="0" y="3446598"/>
                </a:lnTo>
                <a:lnTo>
                  <a:pt x="0" y="0"/>
                </a:lnTo>
                <a:close/>
              </a:path>
            </a:pathLst>
          </a:custGeom>
          <a:blipFill>
            <a:blip r:embed="rId3"/>
            <a:stretch>
              <a:fillRect l="-78053" t="-52401" r="-9606" b="-191011"/>
            </a:stretch>
          </a:blipFill>
        </p:spPr>
      </p:sp>
      <p:sp>
        <p:nvSpPr>
          <p:cNvPr name="TextBox 4" id="4"/>
          <p:cNvSpPr txBox="true"/>
          <p:nvPr/>
        </p:nvSpPr>
        <p:spPr>
          <a:xfrm rot="0">
            <a:off x="285304" y="537849"/>
            <a:ext cx="13304848" cy="2124075"/>
          </a:xfrm>
          <a:prstGeom prst="rect">
            <a:avLst/>
          </a:prstGeom>
        </p:spPr>
        <p:txBody>
          <a:bodyPr anchor="t" rtlCol="false" tIns="0" lIns="0" bIns="0" rIns="0">
            <a:spAutoFit/>
          </a:bodyPr>
          <a:lstStyle/>
          <a:p>
            <a:pPr algn="ctr">
              <a:lnSpc>
                <a:spcPts val="4200"/>
              </a:lnSpc>
            </a:pPr>
            <a:r>
              <a:rPr lang="en-US" sz="3000">
                <a:solidFill>
                  <a:srgbClr val="000000"/>
                </a:solidFill>
                <a:latin typeface="Roca One"/>
                <a:ea typeface="Roca One"/>
                <a:cs typeface="Roca One"/>
                <a:sym typeface="Roca One"/>
              </a:rPr>
              <a:t>FIGURE E- INTERNAL COMMUNICATION WITH THE OPERATIONS AND CATERING DEPARTMENTS</a:t>
            </a:r>
          </a:p>
          <a:p>
            <a:pPr algn="ctr">
              <a:lnSpc>
                <a:spcPts val="4200"/>
              </a:lnSpc>
            </a:pPr>
          </a:p>
          <a:p>
            <a:pPr algn="ctr">
              <a:lnSpc>
                <a:spcPts val="4200"/>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177573">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87106" y="6796487"/>
            <a:ext cx="5831119" cy="4923627"/>
          </a:xfrm>
          <a:custGeom>
            <a:avLst/>
            <a:gdLst/>
            <a:ahLst/>
            <a:cxnLst/>
            <a:rect r="r" b="b" t="t" l="l"/>
            <a:pathLst>
              <a:path h="4923627" w="5831119">
                <a:moveTo>
                  <a:pt x="0" y="0"/>
                </a:moveTo>
                <a:lnTo>
                  <a:pt x="5831119" y="0"/>
                </a:lnTo>
                <a:lnTo>
                  <a:pt x="5831119" y="4923626"/>
                </a:lnTo>
                <a:lnTo>
                  <a:pt x="0" y="492362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692860" y="0"/>
            <a:ext cx="2233136" cy="1502291"/>
          </a:xfrm>
          <a:custGeom>
            <a:avLst/>
            <a:gdLst/>
            <a:ahLst/>
            <a:cxnLst/>
            <a:rect r="r" b="b" t="t" l="l"/>
            <a:pathLst>
              <a:path h="1502291" w="2233136">
                <a:moveTo>
                  <a:pt x="0" y="0"/>
                </a:moveTo>
                <a:lnTo>
                  <a:pt x="2233136" y="0"/>
                </a:lnTo>
                <a:lnTo>
                  <a:pt x="2233136"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654365" y="2287935"/>
            <a:ext cx="12053778" cy="7458075"/>
          </a:xfrm>
          <a:prstGeom prst="rect">
            <a:avLst/>
          </a:prstGeom>
        </p:spPr>
        <p:txBody>
          <a:bodyPr anchor="t" rtlCol="false" tIns="0" lIns="0" bIns="0" rIns="0">
            <a:spAutoFit/>
          </a:bodyPr>
          <a:lstStyle/>
          <a:p>
            <a:pPr algn="ctr" marL="647700" indent="-323850" lvl="1">
              <a:lnSpc>
                <a:spcPts val="4200"/>
              </a:lnSpc>
              <a:buFont typeface="Arial"/>
              <a:buChar char="•"/>
            </a:pPr>
            <a:r>
              <a:rPr lang="en-US" sz="3000">
                <a:solidFill>
                  <a:srgbClr val="76905B"/>
                </a:solidFill>
                <a:latin typeface="Roca One"/>
                <a:ea typeface="Roca One"/>
                <a:cs typeface="Roca One"/>
                <a:sym typeface="Roca One"/>
              </a:rPr>
              <a:t>Managed entry by checking tickets and distributing raffle tickets</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Assisted with the raffle and prize draws</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Adapted quickly to an unplanned operations role</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Monitored vendor communications; rearranged tables and supported setup when two vendors cancelled last minute.</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Ensured all remaining vendors had necessary resources and support.</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Guided attendees to the immersive room and participated in demonstrations to support instructors.</a:t>
            </a:r>
          </a:p>
          <a:p>
            <a:pPr algn="ctr" marL="647700" indent="-323850" lvl="1">
              <a:lnSpc>
                <a:spcPts val="4200"/>
              </a:lnSpc>
              <a:buFont typeface="Arial"/>
              <a:buChar char="•"/>
            </a:pPr>
            <a:r>
              <a:rPr lang="en-US" sz="3000">
                <a:solidFill>
                  <a:srgbClr val="76905B"/>
                </a:solidFill>
                <a:latin typeface="Roca One"/>
                <a:ea typeface="Roca One"/>
                <a:cs typeface="Roca One"/>
                <a:sym typeface="Roca One"/>
              </a:rPr>
              <a:t>Contributed to the smooth, efficient, and organised running of all event activities</a:t>
            </a:r>
          </a:p>
          <a:p>
            <a:pPr algn="ctr">
              <a:lnSpc>
                <a:spcPts val="4200"/>
              </a:lnSpc>
            </a:pPr>
          </a:p>
          <a:p>
            <a:pPr algn="ctr">
              <a:lnSpc>
                <a:spcPts val="4200"/>
              </a:lnSpc>
              <a:spcBef>
                <a:spcPct val="0"/>
              </a:spcBef>
            </a:pPr>
          </a:p>
        </p:txBody>
      </p:sp>
      <p:sp>
        <p:nvSpPr>
          <p:cNvPr name="Freeform 12" id="12"/>
          <p:cNvSpPr/>
          <p:nvPr/>
        </p:nvSpPr>
        <p:spPr>
          <a:xfrm flipH="false" flipV="false" rot="0">
            <a:off x="12897478" y="1965021"/>
            <a:ext cx="4767719" cy="6356958"/>
          </a:xfrm>
          <a:custGeom>
            <a:avLst/>
            <a:gdLst/>
            <a:ahLst/>
            <a:cxnLst/>
            <a:rect r="r" b="b" t="t" l="l"/>
            <a:pathLst>
              <a:path h="6356958" w="4767719">
                <a:moveTo>
                  <a:pt x="0" y="0"/>
                </a:moveTo>
                <a:lnTo>
                  <a:pt x="4767719" y="0"/>
                </a:lnTo>
                <a:lnTo>
                  <a:pt x="4767719" y="6356958"/>
                </a:lnTo>
                <a:lnTo>
                  <a:pt x="0" y="6356958"/>
                </a:lnTo>
                <a:lnTo>
                  <a:pt x="0" y="0"/>
                </a:lnTo>
                <a:close/>
              </a:path>
            </a:pathLst>
          </a:custGeom>
          <a:blipFill>
            <a:blip r:embed="rId18"/>
            <a:stretch>
              <a:fillRect l="0" t="0" r="0" b="0"/>
            </a:stretch>
          </a:blipFill>
        </p:spPr>
      </p:sp>
      <p:sp>
        <p:nvSpPr>
          <p:cNvPr name="TextBox 13" id="13"/>
          <p:cNvSpPr txBox="true"/>
          <p:nvPr/>
        </p:nvSpPr>
        <p:spPr>
          <a:xfrm rot="0">
            <a:off x="1893415" y="942975"/>
            <a:ext cx="12494505" cy="766519"/>
          </a:xfrm>
          <a:prstGeom prst="rect">
            <a:avLst/>
          </a:prstGeom>
        </p:spPr>
        <p:txBody>
          <a:bodyPr anchor="t" rtlCol="false" tIns="0" lIns="0" bIns="0" rIns="0">
            <a:spAutoFit/>
          </a:bodyPr>
          <a:lstStyle/>
          <a:p>
            <a:pPr algn="ctr">
              <a:lnSpc>
                <a:spcPts val="6280"/>
              </a:lnSpc>
            </a:pPr>
            <a:r>
              <a:rPr lang="en-US" sz="4485">
                <a:solidFill>
                  <a:srgbClr val="76905B"/>
                </a:solidFill>
                <a:latin typeface="Roca One"/>
                <a:ea typeface="Roca One"/>
                <a:cs typeface="Roca One"/>
                <a:sym typeface="Roca One"/>
              </a:rPr>
              <a:t>SOPHIA’S ROLE’S ON THE DAY OF EVENT</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4373319" y="5029782"/>
            <a:ext cx="3920188" cy="5257218"/>
          </a:xfrm>
          <a:custGeom>
            <a:avLst/>
            <a:gdLst/>
            <a:ahLst/>
            <a:cxnLst/>
            <a:rect r="r" b="b" t="t" l="l"/>
            <a:pathLst>
              <a:path h="5257218" w="3920188">
                <a:moveTo>
                  <a:pt x="0" y="0"/>
                </a:moveTo>
                <a:lnTo>
                  <a:pt x="3920188" y="0"/>
                </a:lnTo>
                <a:lnTo>
                  <a:pt x="3920188" y="5257218"/>
                </a:lnTo>
                <a:lnTo>
                  <a:pt x="0" y="5257218"/>
                </a:lnTo>
                <a:lnTo>
                  <a:pt x="0" y="0"/>
                </a:lnTo>
                <a:close/>
              </a:path>
            </a:pathLst>
          </a:custGeom>
          <a:blipFill>
            <a:blip r:embed="rId16"/>
            <a:stretch>
              <a:fillRect l="0" t="-26629" r="0" b="-5935"/>
            </a:stretch>
          </a:blipFill>
        </p:spPr>
      </p:sp>
      <p:sp>
        <p:nvSpPr>
          <p:cNvPr name="Freeform 11" id="11"/>
          <p:cNvSpPr/>
          <p:nvPr/>
        </p:nvSpPr>
        <p:spPr>
          <a:xfrm flipH="false" flipV="false" rot="0">
            <a:off x="0" y="4774252"/>
            <a:ext cx="4198776" cy="5598367"/>
          </a:xfrm>
          <a:custGeom>
            <a:avLst/>
            <a:gdLst/>
            <a:ahLst/>
            <a:cxnLst/>
            <a:rect r="r" b="b" t="t" l="l"/>
            <a:pathLst>
              <a:path h="5598367" w="4198776">
                <a:moveTo>
                  <a:pt x="0" y="0"/>
                </a:moveTo>
                <a:lnTo>
                  <a:pt x="4198776" y="0"/>
                </a:lnTo>
                <a:lnTo>
                  <a:pt x="4198776" y="5598368"/>
                </a:lnTo>
                <a:lnTo>
                  <a:pt x="0" y="5598368"/>
                </a:lnTo>
                <a:lnTo>
                  <a:pt x="0" y="0"/>
                </a:lnTo>
                <a:close/>
              </a:path>
            </a:pathLst>
          </a:custGeom>
          <a:blipFill>
            <a:blip r:embed="rId17"/>
            <a:stretch>
              <a:fillRect l="0" t="0" r="0" b="0"/>
            </a:stretch>
          </a:blipFill>
        </p:spPr>
      </p:sp>
      <p:sp>
        <p:nvSpPr>
          <p:cNvPr name="TextBox 12" id="12"/>
          <p:cNvSpPr txBox="true"/>
          <p:nvPr/>
        </p:nvSpPr>
        <p:spPr>
          <a:xfrm rot="0">
            <a:off x="1893415" y="1214437"/>
            <a:ext cx="14963166" cy="2867609"/>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ALYSSA’S ROLE-DECORATIONS PLANNING </a:t>
            </a:r>
          </a:p>
        </p:txBody>
      </p:sp>
      <p:sp>
        <p:nvSpPr>
          <p:cNvPr name="TextBox 13" id="13"/>
          <p:cNvSpPr txBox="true"/>
          <p:nvPr/>
        </p:nvSpPr>
        <p:spPr>
          <a:xfrm rot="0">
            <a:off x="4386297" y="3813827"/>
            <a:ext cx="9799500" cy="5815948"/>
          </a:xfrm>
          <a:prstGeom prst="rect">
            <a:avLst/>
          </a:prstGeom>
        </p:spPr>
        <p:txBody>
          <a:bodyPr anchor="t" rtlCol="false" tIns="0" lIns="0" bIns="0" rIns="0">
            <a:spAutoFit/>
          </a:bodyPr>
          <a:lstStyle/>
          <a:p>
            <a:pPr algn="l">
              <a:lnSpc>
                <a:spcPts val="3885"/>
              </a:lnSpc>
            </a:pPr>
          </a:p>
          <a:p>
            <a:pPr algn="l">
              <a:lnSpc>
                <a:spcPts val="3885"/>
              </a:lnSpc>
            </a:pPr>
            <a:r>
              <a:rPr lang="en-US" sz="2775">
                <a:solidFill>
                  <a:srgbClr val="76905B"/>
                </a:solidFill>
                <a:latin typeface="Garbata"/>
                <a:ea typeface="Garbata"/>
                <a:cs typeface="Garbata"/>
                <a:sym typeface="Garbata"/>
              </a:rPr>
              <a:t>My role within the event planning process was Decorations Planning, this entailed: </a:t>
            </a:r>
          </a:p>
          <a:p>
            <a:pPr algn="l" marL="599265" indent="-299632" lvl="1">
              <a:lnSpc>
                <a:spcPts val="3885"/>
              </a:lnSpc>
              <a:buFont typeface="Arial"/>
              <a:buChar char="•"/>
            </a:pPr>
            <a:r>
              <a:rPr lang="en-US" sz="2775">
                <a:solidFill>
                  <a:srgbClr val="76905B"/>
                </a:solidFill>
                <a:latin typeface="Garbata"/>
                <a:ea typeface="Garbata"/>
                <a:cs typeface="Garbata"/>
                <a:sym typeface="Garbata"/>
              </a:rPr>
              <a:t>F</a:t>
            </a:r>
            <a:r>
              <a:rPr lang="en-US" sz="2775">
                <a:solidFill>
                  <a:srgbClr val="76905B"/>
                </a:solidFill>
                <a:latin typeface="Garbata"/>
                <a:ea typeface="Garbata"/>
                <a:cs typeface="Garbata"/>
                <a:sym typeface="Garbata"/>
              </a:rPr>
              <a:t>inding cheap decorations to order</a:t>
            </a:r>
          </a:p>
          <a:p>
            <a:pPr algn="l" marL="599265" indent="-299632" lvl="1">
              <a:lnSpc>
                <a:spcPts val="3885"/>
              </a:lnSpc>
              <a:buFont typeface="Arial"/>
              <a:buChar char="•"/>
            </a:pPr>
            <a:r>
              <a:rPr lang="en-US" sz="2775">
                <a:solidFill>
                  <a:srgbClr val="76905B"/>
                </a:solidFill>
                <a:latin typeface="Garbata"/>
                <a:ea typeface="Garbata"/>
                <a:cs typeface="Garbata"/>
                <a:sym typeface="Garbata"/>
              </a:rPr>
              <a:t>Planning out where the decorations would be placed.</a:t>
            </a:r>
          </a:p>
          <a:p>
            <a:pPr algn="l">
              <a:lnSpc>
                <a:spcPts val="3885"/>
              </a:lnSpc>
            </a:pPr>
          </a:p>
          <a:p>
            <a:pPr algn="l">
              <a:lnSpc>
                <a:spcPts val="3885"/>
              </a:lnSpc>
            </a:pPr>
            <a:r>
              <a:rPr lang="en-US" sz="2775">
                <a:solidFill>
                  <a:srgbClr val="76905B"/>
                </a:solidFill>
                <a:latin typeface="Garbata"/>
                <a:ea typeface="Garbata"/>
                <a:cs typeface="Garbata"/>
                <a:sym typeface="Garbata"/>
              </a:rPr>
              <a:t> During the event, I stuck to this role of putting decorations up whilst also taking part in ticketing and checking guests in as well as way-finding and helping guests know where to go for certain vendors or if they needed things like refreshments and toilet facilities. </a:t>
            </a:r>
          </a:p>
          <a:p>
            <a:pPr algn="l">
              <a:lnSpc>
                <a:spcPts val="3885"/>
              </a:lnSpc>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3520281" y="3930042"/>
            <a:ext cx="4767719" cy="6356958"/>
          </a:xfrm>
          <a:custGeom>
            <a:avLst/>
            <a:gdLst/>
            <a:ahLst/>
            <a:cxnLst/>
            <a:rect r="r" b="b" t="t" l="l"/>
            <a:pathLst>
              <a:path h="6356958" w="4767719">
                <a:moveTo>
                  <a:pt x="0" y="0"/>
                </a:moveTo>
                <a:lnTo>
                  <a:pt x="4767719" y="0"/>
                </a:lnTo>
                <a:lnTo>
                  <a:pt x="4767719" y="6356958"/>
                </a:lnTo>
                <a:lnTo>
                  <a:pt x="0" y="6356958"/>
                </a:lnTo>
                <a:lnTo>
                  <a:pt x="0" y="0"/>
                </a:lnTo>
                <a:close/>
              </a:path>
            </a:pathLst>
          </a:custGeom>
          <a:blipFill>
            <a:blip r:embed="rId16"/>
            <a:stretch>
              <a:fillRect l="0" t="0" r="0" b="0"/>
            </a:stretch>
          </a:blipFill>
        </p:spPr>
      </p:sp>
      <p:sp>
        <p:nvSpPr>
          <p:cNvPr name="TextBox 11" id="11"/>
          <p:cNvSpPr txBox="true"/>
          <p:nvPr/>
        </p:nvSpPr>
        <p:spPr>
          <a:xfrm rot="0">
            <a:off x="1893415" y="243033"/>
            <a:ext cx="13283773" cy="2867609"/>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POSITIVES/NEGATIVES OF THE EVENT</a:t>
            </a:r>
          </a:p>
        </p:txBody>
      </p:sp>
      <p:sp>
        <p:nvSpPr>
          <p:cNvPr name="TextBox 12" id="12"/>
          <p:cNvSpPr txBox="true"/>
          <p:nvPr/>
        </p:nvSpPr>
        <p:spPr>
          <a:xfrm rot="0">
            <a:off x="1077655" y="2737199"/>
            <a:ext cx="11630488" cy="6952558"/>
          </a:xfrm>
          <a:prstGeom prst="rect">
            <a:avLst/>
          </a:prstGeom>
        </p:spPr>
        <p:txBody>
          <a:bodyPr anchor="t" rtlCol="false" tIns="0" lIns="0" bIns="0" rIns="0">
            <a:spAutoFit/>
          </a:bodyPr>
          <a:lstStyle/>
          <a:p>
            <a:pPr algn="l">
              <a:lnSpc>
                <a:spcPts val="896"/>
              </a:lnSpc>
            </a:pPr>
          </a:p>
          <a:p>
            <a:pPr algn="l">
              <a:lnSpc>
                <a:spcPts val="2465"/>
              </a:lnSpc>
            </a:pPr>
          </a:p>
          <a:p>
            <a:pPr algn="l">
              <a:lnSpc>
                <a:spcPts val="2465"/>
              </a:lnSpc>
            </a:pPr>
            <a:r>
              <a:rPr lang="en-US" sz="1760" u="sng" b="true">
                <a:solidFill>
                  <a:srgbClr val="76905B"/>
                </a:solidFill>
                <a:latin typeface="Garbata Bold"/>
                <a:ea typeface="Garbata Bold"/>
                <a:cs typeface="Garbata Bold"/>
                <a:sym typeface="Garbata Bold"/>
              </a:rPr>
              <a:t>Alyssa- </a:t>
            </a:r>
            <a:r>
              <a:rPr lang="en-US" sz="1760">
                <a:solidFill>
                  <a:srgbClr val="76905B"/>
                </a:solidFill>
                <a:latin typeface="Garbata"/>
                <a:ea typeface="Garbata"/>
                <a:cs typeface="Garbata"/>
                <a:sym typeface="Garbata"/>
              </a:rPr>
              <a:t>The overall positive to this event was the success we had in bringing the community together which was an objective of ours as well as gaining the confidence and experience to hosting an event. A negative that I’ve taken away from this event experience is that communication wasn’t as strong as I’d have liked it to be, communication is the key to putting on a successful event. </a:t>
            </a:r>
          </a:p>
          <a:p>
            <a:pPr algn="l">
              <a:lnSpc>
                <a:spcPts val="2465"/>
              </a:lnSpc>
            </a:pPr>
          </a:p>
          <a:p>
            <a:pPr algn="l">
              <a:lnSpc>
                <a:spcPts val="2465"/>
              </a:lnSpc>
            </a:pPr>
            <a:r>
              <a:rPr lang="en-US" sz="1760" u="sng" b="true">
                <a:solidFill>
                  <a:srgbClr val="76905B"/>
                </a:solidFill>
                <a:latin typeface="Garbata Bold"/>
                <a:ea typeface="Garbata Bold"/>
                <a:cs typeface="Garbata Bold"/>
                <a:sym typeface="Garbata Bold"/>
              </a:rPr>
              <a:t>Andrew-</a:t>
            </a:r>
            <a:r>
              <a:rPr lang="en-US" sz="1760">
                <a:solidFill>
                  <a:srgbClr val="76905B"/>
                </a:solidFill>
                <a:latin typeface="Garbata"/>
                <a:ea typeface="Garbata"/>
                <a:cs typeface="Garbata"/>
                <a:sym typeface="Garbata"/>
              </a:rPr>
              <a:t> I believe the event held great experience and satisfaction the team, and sponsors, as it was many of their first times attending one. I do believe the event ran for too long, as the original plan was to end it at 2pm, which would have been the sweet spot, but it continued until 4pm, where sponsors had to leave before its conclusion.</a:t>
            </a:r>
          </a:p>
          <a:p>
            <a:pPr algn="l">
              <a:lnSpc>
                <a:spcPts val="2465"/>
              </a:lnSpc>
            </a:pPr>
          </a:p>
          <a:p>
            <a:pPr algn="l">
              <a:lnSpc>
                <a:spcPts val="2465"/>
              </a:lnSpc>
            </a:pPr>
            <a:r>
              <a:rPr lang="en-US" sz="1760" u="sng" b="true">
                <a:solidFill>
                  <a:srgbClr val="76905B"/>
                </a:solidFill>
                <a:latin typeface="Garbata Bold"/>
                <a:ea typeface="Garbata Bold"/>
                <a:cs typeface="Garbata Bold"/>
                <a:sym typeface="Garbata Bold"/>
              </a:rPr>
              <a:t>Nia-</a:t>
            </a:r>
            <a:r>
              <a:rPr lang="en-US" sz="1760">
                <a:solidFill>
                  <a:srgbClr val="76905B"/>
                </a:solidFill>
                <a:latin typeface="Garbata"/>
                <a:ea typeface="Garbata"/>
                <a:cs typeface="Garbata"/>
                <a:sym typeface="Garbata"/>
              </a:rPr>
              <a:t> The event ran smoothly with no complaints and no issues throughout the day. I would argue the event was too long, and we struggled with retaining guests (and vendors) through to 4pm, leading to me having to cancel Ian Standen’s yoga session. </a:t>
            </a:r>
          </a:p>
          <a:p>
            <a:pPr algn="l">
              <a:lnSpc>
                <a:spcPts val="2465"/>
              </a:lnSpc>
            </a:pPr>
          </a:p>
          <a:p>
            <a:pPr algn="l">
              <a:lnSpc>
                <a:spcPts val="2465"/>
              </a:lnSpc>
            </a:pPr>
            <a:r>
              <a:rPr lang="en-US" sz="1760" u="sng" b="true">
                <a:solidFill>
                  <a:srgbClr val="76905B"/>
                </a:solidFill>
                <a:latin typeface="Garbata Bold"/>
                <a:ea typeface="Garbata Bold"/>
                <a:cs typeface="Garbata Bold"/>
                <a:sym typeface="Garbata Bold"/>
              </a:rPr>
              <a:t>Sophia-</a:t>
            </a:r>
            <a:r>
              <a:rPr lang="en-US" sz="1760">
                <a:solidFill>
                  <a:srgbClr val="76905B"/>
                </a:solidFill>
                <a:latin typeface="Garbata"/>
                <a:ea typeface="Garbata"/>
                <a:cs typeface="Garbata"/>
                <a:sym typeface="Garbata"/>
              </a:rPr>
              <a:t> One of the biggest successes of this event was how it brought the community together, achieving one of our main goals, while also providing us with valuable experience and boosting our confidence in organising events. However, a challenge I noticed was that communication could have been stronger, as effective communication is crucial for ensuring an event runs smoothly.</a:t>
            </a:r>
          </a:p>
          <a:p>
            <a:pPr algn="l">
              <a:lnSpc>
                <a:spcPts val="2465"/>
              </a:lnSpc>
            </a:pPr>
          </a:p>
          <a:p>
            <a:pPr algn="l">
              <a:lnSpc>
                <a:spcPts val="2465"/>
              </a:lnSpc>
            </a:pPr>
          </a:p>
          <a:p>
            <a:pPr algn="l">
              <a:lnSpc>
                <a:spcPts val="2465"/>
              </a:lnSpc>
            </a:pPr>
            <a:r>
              <a:rPr lang="en-US" sz="1760" u="sng" b="true">
                <a:solidFill>
                  <a:srgbClr val="76905B"/>
                </a:solidFill>
                <a:latin typeface="Garbata Bold"/>
                <a:ea typeface="Garbata Bold"/>
                <a:cs typeface="Garbata Bold"/>
                <a:sym typeface="Garbata Bold"/>
              </a:rPr>
              <a:t>Tyler- </a:t>
            </a:r>
            <a:r>
              <a:rPr lang="en-US" sz="1760">
                <a:solidFill>
                  <a:srgbClr val="76905B"/>
                </a:solidFill>
                <a:latin typeface="Garbata"/>
                <a:ea typeface="Garbata"/>
                <a:cs typeface="Garbata"/>
                <a:sym typeface="Garbata"/>
              </a:rPr>
              <a:t>the event was a success and did run smoothly, showing students that health and wellness is important. I personally think that the evnt was just a bit too long and should have been 10-2.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1893415" y="933450"/>
            <a:ext cx="13730287" cy="1803973"/>
          </a:xfrm>
          <a:prstGeom prst="rect">
            <a:avLst/>
          </a:prstGeom>
        </p:spPr>
        <p:txBody>
          <a:bodyPr anchor="t" rtlCol="false" tIns="0" lIns="0" bIns="0" rIns="0">
            <a:spAutoFit/>
          </a:bodyPr>
          <a:lstStyle/>
          <a:p>
            <a:pPr algn="ctr">
              <a:lnSpc>
                <a:spcPts val="7275"/>
              </a:lnSpc>
            </a:pPr>
            <a:r>
              <a:rPr lang="en-US" sz="5197">
                <a:solidFill>
                  <a:srgbClr val="76905B"/>
                </a:solidFill>
                <a:latin typeface="Roca One"/>
                <a:ea typeface="Roca One"/>
                <a:cs typeface="Roca One"/>
                <a:sym typeface="Roca One"/>
              </a:rPr>
              <a:t>WHAT WENT WELL? AND WHAT COULDVE BEEN IMPROVED?</a:t>
            </a:r>
          </a:p>
        </p:txBody>
      </p:sp>
      <p:sp>
        <p:nvSpPr>
          <p:cNvPr name="TextBox 12" id="12"/>
          <p:cNvSpPr txBox="true"/>
          <p:nvPr/>
        </p:nvSpPr>
        <p:spPr>
          <a:xfrm rot="0">
            <a:off x="401348" y="2308055"/>
            <a:ext cx="16857952" cy="7590635"/>
          </a:xfrm>
          <a:prstGeom prst="rect">
            <a:avLst/>
          </a:prstGeom>
        </p:spPr>
        <p:txBody>
          <a:bodyPr anchor="t" rtlCol="false" tIns="0" lIns="0" bIns="0" rIns="0">
            <a:spAutoFit/>
          </a:bodyPr>
          <a:lstStyle/>
          <a:p>
            <a:pPr algn="l">
              <a:lnSpc>
                <a:spcPts val="3193"/>
              </a:lnSpc>
            </a:pPr>
          </a:p>
          <a:p>
            <a:pPr algn="l">
              <a:lnSpc>
                <a:spcPts val="3193"/>
              </a:lnSpc>
            </a:pPr>
            <a:r>
              <a:rPr lang="en-US" sz="2281" u="sng" b="true">
                <a:solidFill>
                  <a:srgbClr val="76905B"/>
                </a:solidFill>
                <a:latin typeface="Garbata Bold"/>
                <a:ea typeface="Garbata Bold"/>
                <a:cs typeface="Garbata Bold"/>
                <a:sym typeface="Garbata Bold"/>
              </a:rPr>
              <a:t>Alyssa- </a:t>
            </a:r>
            <a:r>
              <a:rPr lang="en-US" sz="2281">
                <a:solidFill>
                  <a:srgbClr val="76905B"/>
                </a:solidFill>
                <a:latin typeface="Garbata"/>
                <a:ea typeface="Garbata"/>
                <a:cs typeface="Garbata"/>
                <a:sym typeface="Garbata"/>
              </a:rPr>
              <a:t>During the event, I feel that what went well was that we had an amazing turn out with the vendors that attended and we could’ve improved on the overall final push for ticket sales even though we had a better attendance record than anticipated.</a:t>
            </a:r>
          </a:p>
          <a:p>
            <a:pPr algn="l">
              <a:lnSpc>
                <a:spcPts val="3193"/>
              </a:lnSpc>
            </a:pPr>
          </a:p>
          <a:p>
            <a:pPr algn="l">
              <a:lnSpc>
                <a:spcPts val="3193"/>
              </a:lnSpc>
            </a:pPr>
            <a:r>
              <a:rPr lang="en-US" sz="2281" u="sng" b="true">
                <a:solidFill>
                  <a:srgbClr val="76905B"/>
                </a:solidFill>
                <a:latin typeface="Garbata Bold"/>
                <a:ea typeface="Garbata Bold"/>
                <a:cs typeface="Garbata Bold"/>
                <a:sym typeface="Garbata Bold"/>
              </a:rPr>
              <a:t>Andrew- </a:t>
            </a:r>
            <a:r>
              <a:rPr lang="en-US" sz="2281">
                <a:solidFill>
                  <a:srgbClr val="76905B"/>
                </a:solidFill>
                <a:latin typeface="Garbata"/>
                <a:ea typeface="Garbata"/>
                <a:cs typeface="Garbata"/>
                <a:sym typeface="Garbata"/>
              </a:rPr>
              <a:t>Every member of the team was flexible and all worked well on the day, as well as attendance being good. I wish the event was free as we got funding to make it possible, and that the raffle wasn’t delayed in hopes of more attendees.</a:t>
            </a:r>
          </a:p>
          <a:p>
            <a:pPr algn="l">
              <a:lnSpc>
                <a:spcPts val="3193"/>
              </a:lnSpc>
            </a:pPr>
          </a:p>
          <a:p>
            <a:pPr algn="l">
              <a:lnSpc>
                <a:spcPts val="3193"/>
              </a:lnSpc>
            </a:pPr>
            <a:r>
              <a:rPr lang="en-US" sz="2281" u="sng" b="true">
                <a:solidFill>
                  <a:srgbClr val="76905B"/>
                </a:solidFill>
                <a:latin typeface="Garbata Bold"/>
                <a:ea typeface="Garbata Bold"/>
                <a:cs typeface="Garbata Bold"/>
                <a:sym typeface="Garbata Bold"/>
              </a:rPr>
              <a:t>Nia-</a:t>
            </a:r>
            <a:r>
              <a:rPr lang="en-US" sz="2281">
                <a:solidFill>
                  <a:srgbClr val="76905B"/>
                </a:solidFill>
                <a:latin typeface="Garbata"/>
                <a:ea typeface="Garbata"/>
                <a:cs typeface="Garbata"/>
                <a:sym typeface="Garbata"/>
              </a:rPr>
              <a:t> There was a lot of socialisation carried out amongst stall holders- provided an opportunity for networking that otherwise may not have existed. Better promotion of the event might have led to more ticket sales which could’ve led to better guest and sponsor retention.</a:t>
            </a:r>
          </a:p>
          <a:p>
            <a:pPr algn="l">
              <a:lnSpc>
                <a:spcPts val="3193"/>
              </a:lnSpc>
            </a:pPr>
          </a:p>
          <a:p>
            <a:pPr algn="l">
              <a:lnSpc>
                <a:spcPts val="3193"/>
              </a:lnSpc>
            </a:pPr>
            <a:r>
              <a:rPr lang="en-US" sz="2281" u="sng" b="true">
                <a:solidFill>
                  <a:srgbClr val="76905B"/>
                </a:solidFill>
                <a:latin typeface="Garbata Bold"/>
                <a:ea typeface="Garbata Bold"/>
                <a:cs typeface="Garbata Bold"/>
                <a:sym typeface="Garbata Bold"/>
              </a:rPr>
              <a:t>Sophia</a:t>
            </a:r>
            <a:r>
              <a:rPr lang="en-US" sz="2281" b="true">
                <a:solidFill>
                  <a:srgbClr val="76905B"/>
                </a:solidFill>
                <a:latin typeface="Garbata Bold"/>
                <a:ea typeface="Garbata Bold"/>
                <a:cs typeface="Garbata Bold"/>
                <a:sym typeface="Garbata Bold"/>
              </a:rPr>
              <a:t>- </a:t>
            </a:r>
            <a:r>
              <a:rPr lang="en-US" sz="2281">
                <a:solidFill>
                  <a:srgbClr val="76905B"/>
                </a:solidFill>
                <a:latin typeface="Garbata"/>
                <a:ea typeface="Garbata"/>
                <a:cs typeface="Garbata"/>
                <a:sym typeface="Garbata"/>
              </a:rPr>
              <a:t>Overall, the Health and Wellbeing Fayre was a success, with both participants and vendors enjoying a positive and engaging experience. However, the event could have been improved by shortening its duration to maintain energy and engagement throughout, and making it a free event might have attracted even more attendees. Additionally, budget limitations restricted the implementation of some sustainable practices, which could be enhanced in future events. </a:t>
            </a:r>
          </a:p>
          <a:p>
            <a:pPr algn="l">
              <a:lnSpc>
                <a:spcPts val="3193"/>
              </a:lnSpc>
            </a:pPr>
          </a:p>
          <a:p>
            <a:pPr algn="l">
              <a:lnSpc>
                <a:spcPts val="3193"/>
              </a:lnSpc>
            </a:pPr>
            <a:r>
              <a:rPr lang="en-US" sz="2281" u="sng" b="true">
                <a:solidFill>
                  <a:srgbClr val="76905B"/>
                </a:solidFill>
                <a:latin typeface="Garbata Bold"/>
                <a:ea typeface="Garbata Bold"/>
                <a:cs typeface="Garbata Bold"/>
                <a:sym typeface="Garbata Bold"/>
              </a:rPr>
              <a:t>Tyler-</a:t>
            </a:r>
            <a:r>
              <a:rPr lang="en-US" sz="2281">
                <a:solidFill>
                  <a:srgbClr val="76905B"/>
                </a:solidFill>
                <a:latin typeface="Garbata"/>
                <a:ea typeface="Garbata"/>
                <a:cs typeface="Garbata"/>
                <a:sym typeface="Garbata"/>
              </a:rPr>
              <a:t> the event had shown great for the students. also for the stall holders as we had seen that they had had a chance to talk and share what they do. I think that if the marketing was more realistic and tailored to potential guests we would have had more ticket sales. </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1778051" y="1379351"/>
            <a:ext cx="14914809"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OUR PERSONAL FEEDBACK</a:t>
            </a:r>
          </a:p>
        </p:txBody>
      </p:sp>
      <p:sp>
        <p:nvSpPr>
          <p:cNvPr name="TextBox 12" id="12"/>
          <p:cNvSpPr txBox="true"/>
          <p:nvPr/>
        </p:nvSpPr>
        <p:spPr>
          <a:xfrm rot="0">
            <a:off x="2820317" y="3176145"/>
            <a:ext cx="12409513" cy="5815948"/>
          </a:xfrm>
          <a:prstGeom prst="rect">
            <a:avLst/>
          </a:prstGeom>
        </p:spPr>
        <p:txBody>
          <a:bodyPr anchor="t" rtlCol="false" tIns="0" lIns="0" bIns="0" rIns="0">
            <a:spAutoFit/>
          </a:bodyPr>
          <a:lstStyle/>
          <a:p>
            <a:pPr algn="ctr">
              <a:lnSpc>
                <a:spcPts val="3885"/>
              </a:lnSpc>
            </a:pPr>
          </a:p>
          <a:p>
            <a:pPr algn="l" marL="599265" indent="-299632" lvl="1">
              <a:lnSpc>
                <a:spcPts val="3885"/>
              </a:lnSpc>
              <a:buFont typeface="Arial"/>
              <a:buChar char="•"/>
            </a:pPr>
            <a:r>
              <a:rPr lang="en-US" sz="2775">
                <a:solidFill>
                  <a:srgbClr val="76905B"/>
                </a:solidFill>
                <a:latin typeface="Garbata"/>
                <a:ea typeface="Garbata"/>
                <a:cs typeface="Garbata"/>
                <a:sym typeface="Garbata"/>
              </a:rPr>
              <a:t>We had a lack of time to complete this event, most past groups were given anywhere from 4-6 months, we had just less than 2 months. </a:t>
            </a:r>
          </a:p>
          <a:p>
            <a:pPr algn="l">
              <a:lnSpc>
                <a:spcPts val="3885"/>
              </a:lnSpc>
            </a:pPr>
          </a:p>
          <a:p>
            <a:pPr algn="l" marL="599265" indent="-299632" lvl="1">
              <a:lnSpc>
                <a:spcPts val="3885"/>
              </a:lnSpc>
              <a:buFont typeface="Arial"/>
              <a:buChar char="•"/>
            </a:pPr>
            <a:r>
              <a:rPr lang="en-US" sz="2775">
                <a:solidFill>
                  <a:srgbClr val="76905B"/>
                </a:solidFill>
                <a:latin typeface="Garbata"/>
                <a:ea typeface="Garbata"/>
                <a:cs typeface="Garbata"/>
                <a:sym typeface="Garbata"/>
              </a:rPr>
              <a:t>We have also agreed that the planning process was very difficult from the lack of communication with some members of the group. </a:t>
            </a:r>
          </a:p>
          <a:p>
            <a:pPr algn="l">
              <a:lnSpc>
                <a:spcPts val="3885"/>
              </a:lnSpc>
            </a:pPr>
          </a:p>
          <a:p>
            <a:pPr algn="l" marL="599265" indent="-299632" lvl="1">
              <a:lnSpc>
                <a:spcPts val="3885"/>
              </a:lnSpc>
              <a:buFont typeface="Arial"/>
              <a:buChar char="•"/>
            </a:pPr>
            <a:r>
              <a:rPr lang="en-US" sz="2775">
                <a:solidFill>
                  <a:srgbClr val="76905B"/>
                </a:solidFill>
                <a:latin typeface="Garbata"/>
                <a:ea typeface="Garbata"/>
                <a:cs typeface="Garbata"/>
                <a:sym typeface="Garbata"/>
              </a:rPr>
              <a:t>We also agreed that the lack of updates from members including myself regarding the confirmation of vendors caused a few issues on the event day. </a:t>
            </a:r>
          </a:p>
          <a:p>
            <a:pPr algn="l" marL="599265" indent="-299632" lvl="1">
              <a:lnSpc>
                <a:spcPts val="3885"/>
              </a:lnSpc>
              <a:buFont typeface="Arial"/>
              <a:buChar char="•"/>
            </a:pPr>
            <a:r>
              <a:rPr lang="en-US" sz="2775">
                <a:solidFill>
                  <a:srgbClr val="76905B"/>
                </a:solidFill>
                <a:latin typeface="Garbata"/>
                <a:ea typeface="Garbata"/>
                <a:cs typeface="Garbata"/>
                <a:sym typeface="Garbata"/>
              </a:rPr>
              <a:t>Cancelation of vendors</a:t>
            </a:r>
          </a:p>
          <a:p>
            <a:pPr algn="ctr">
              <a:lnSpc>
                <a:spcPts val="3885"/>
              </a:lnSpc>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1375488" y="-152400"/>
            <a:ext cx="15537023"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FEEDBACK ON GROUP WORK</a:t>
            </a:r>
          </a:p>
        </p:txBody>
      </p:sp>
      <p:sp>
        <p:nvSpPr>
          <p:cNvPr name="TextBox 12" id="12"/>
          <p:cNvSpPr txBox="true"/>
          <p:nvPr/>
        </p:nvSpPr>
        <p:spPr>
          <a:xfrm rot="0">
            <a:off x="703479" y="925381"/>
            <a:ext cx="16555821" cy="8797949"/>
          </a:xfrm>
          <a:prstGeom prst="rect">
            <a:avLst/>
          </a:prstGeom>
        </p:spPr>
        <p:txBody>
          <a:bodyPr anchor="t" rtlCol="false" tIns="0" lIns="0" bIns="0" rIns="0">
            <a:spAutoFit/>
          </a:bodyPr>
          <a:lstStyle/>
          <a:p>
            <a:pPr algn="l">
              <a:lnSpc>
                <a:spcPts val="3323"/>
              </a:lnSpc>
            </a:pPr>
          </a:p>
          <a:p>
            <a:pPr algn="l">
              <a:lnSpc>
                <a:spcPts val="3323"/>
              </a:lnSpc>
            </a:pPr>
            <a:r>
              <a:rPr lang="en-US" sz="2374" u="sng" b="true">
                <a:solidFill>
                  <a:srgbClr val="76905B"/>
                </a:solidFill>
                <a:latin typeface="Garbata Bold"/>
                <a:ea typeface="Garbata Bold"/>
                <a:cs typeface="Garbata Bold"/>
                <a:sym typeface="Garbata Bold"/>
              </a:rPr>
              <a:t>Alyssa-</a:t>
            </a:r>
            <a:r>
              <a:rPr lang="en-US" sz="2374">
                <a:solidFill>
                  <a:srgbClr val="76905B"/>
                </a:solidFill>
                <a:latin typeface="Garbata"/>
                <a:ea typeface="Garbata"/>
                <a:cs typeface="Garbata"/>
                <a:sym typeface="Garbata"/>
              </a:rPr>
              <a:t> Every member in this group has incredible and admirable qualities to bring to the table whether that be strength in one area and knowledge in another. And my opinion on the group work is that there seemed to be a bit of a divide within the group and with the lack of communication it caused unnecessary stress. </a:t>
            </a:r>
          </a:p>
          <a:p>
            <a:pPr algn="l">
              <a:lnSpc>
                <a:spcPts val="3323"/>
              </a:lnSpc>
            </a:pPr>
          </a:p>
          <a:p>
            <a:pPr algn="l">
              <a:lnSpc>
                <a:spcPts val="3323"/>
              </a:lnSpc>
            </a:pPr>
            <a:r>
              <a:rPr lang="en-US" sz="2374" u="sng" b="true">
                <a:solidFill>
                  <a:srgbClr val="76905B"/>
                </a:solidFill>
                <a:latin typeface="Garbata Bold"/>
                <a:ea typeface="Garbata Bold"/>
                <a:cs typeface="Garbata Bold"/>
                <a:sym typeface="Garbata Bold"/>
              </a:rPr>
              <a:t>Andrew- </a:t>
            </a:r>
            <a:r>
              <a:rPr lang="en-US" sz="2374">
                <a:solidFill>
                  <a:srgbClr val="76905B"/>
                </a:solidFill>
                <a:latin typeface="Garbata"/>
                <a:ea typeface="Garbata"/>
                <a:cs typeface="Garbata"/>
                <a:sym typeface="Garbata"/>
              </a:rPr>
              <a:t>Each member of the group fulfilled their roles responsibly and on time. Communication was not optimal and low class attendance made frequent meetings difficult. And I personally did not work well with communicating purely through group chats in place of meetings.</a:t>
            </a:r>
          </a:p>
          <a:p>
            <a:pPr algn="l">
              <a:lnSpc>
                <a:spcPts val="3323"/>
              </a:lnSpc>
            </a:pPr>
          </a:p>
          <a:p>
            <a:pPr algn="l">
              <a:lnSpc>
                <a:spcPts val="3323"/>
              </a:lnSpc>
            </a:pPr>
            <a:r>
              <a:rPr lang="en-US" sz="2374" u="sng" b="true">
                <a:solidFill>
                  <a:srgbClr val="76905B"/>
                </a:solidFill>
                <a:latin typeface="Garbata Bold"/>
                <a:ea typeface="Garbata Bold"/>
                <a:cs typeface="Garbata Bold"/>
                <a:sym typeface="Garbata Bold"/>
              </a:rPr>
              <a:t>Nia-</a:t>
            </a:r>
            <a:r>
              <a:rPr lang="en-US" sz="2374">
                <a:solidFill>
                  <a:srgbClr val="76905B"/>
                </a:solidFill>
                <a:latin typeface="Garbata"/>
                <a:ea typeface="Garbata"/>
                <a:cs typeface="Garbata"/>
                <a:sym typeface="Garbata"/>
              </a:rPr>
              <a:t> Easy to work with certain members, frustrating to work with others. Poor group communication, but strong collaborative efforts amongst certain members. </a:t>
            </a:r>
          </a:p>
          <a:p>
            <a:pPr algn="l">
              <a:lnSpc>
                <a:spcPts val="3323"/>
              </a:lnSpc>
            </a:pPr>
          </a:p>
          <a:p>
            <a:pPr algn="l">
              <a:lnSpc>
                <a:spcPts val="3323"/>
              </a:lnSpc>
            </a:pPr>
            <a:r>
              <a:rPr lang="en-US" sz="2374" u="sng" b="true">
                <a:solidFill>
                  <a:srgbClr val="76905B"/>
                </a:solidFill>
                <a:latin typeface="Garbata Bold"/>
                <a:ea typeface="Garbata Bold"/>
                <a:cs typeface="Garbata Bold"/>
                <a:sym typeface="Garbata Bold"/>
              </a:rPr>
              <a:t>S</a:t>
            </a:r>
            <a:r>
              <a:rPr lang="en-US" sz="2374">
                <a:solidFill>
                  <a:srgbClr val="76905B"/>
                </a:solidFill>
                <a:latin typeface="Garbata"/>
                <a:ea typeface="Garbata"/>
                <a:cs typeface="Garbata"/>
                <a:sym typeface="Garbata"/>
              </a:rPr>
              <a:t>ophia- Working as a group on this event was a valuable learning experience, although I ended up taking on more responsibility and multiple roles, which meant I couldn’t focus solely on marketing. The team worked well overall, and we managed to divide tasks effectively, but communication could have been stronger at times. Low attendance in class also made coordination and collaboration more difficult. Despite these challenges, the group demonstrated commitment, adaptability, and teamwork, which contributed significantly to the event’s overall success. </a:t>
            </a:r>
          </a:p>
          <a:p>
            <a:pPr algn="l">
              <a:lnSpc>
                <a:spcPts val="3323"/>
              </a:lnSpc>
            </a:pPr>
          </a:p>
          <a:p>
            <a:pPr algn="l">
              <a:lnSpc>
                <a:spcPts val="3323"/>
              </a:lnSpc>
            </a:pPr>
            <a:r>
              <a:rPr lang="en-US" sz="2374" u="sng" b="true">
                <a:solidFill>
                  <a:srgbClr val="76905B"/>
                </a:solidFill>
                <a:latin typeface="Garbata Bold"/>
                <a:ea typeface="Garbata Bold"/>
                <a:cs typeface="Garbata Bold"/>
                <a:sym typeface="Garbata Bold"/>
              </a:rPr>
              <a:t>Tyler- </a:t>
            </a:r>
            <a:r>
              <a:rPr lang="en-US" sz="2374" b="true">
                <a:solidFill>
                  <a:srgbClr val="76905B"/>
                </a:solidFill>
                <a:latin typeface="Garbata Bold"/>
                <a:ea typeface="Garbata Bold"/>
                <a:cs typeface="Garbata Bold"/>
                <a:sym typeface="Garbata Bold"/>
              </a:rPr>
              <a:t> </a:t>
            </a:r>
            <a:r>
              <a:rPr lang="en-US" sz="2374">
                <a:solidFill>
                  <a:srgbClr val="76905B"/>
                </a:solidFill>
                <a:latin typeface="Garbata"/>
                <a:ea typeface="Garbata"/>
                <a:cs typeface="Garbata"/>
                <a:sym typeface="Garbata"/>
              </a:rPr>
              <a:t>everyone in this group were relatively easy to work with some more than others. The low communication from a few meant that there was a lot of miscommunication with regards to the planning of the event. otherwise the group had worked well to plan such an event.</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441561" y="2156990"/>
            <a:ext cx="7956776" cy="3779468"/>
          </a:xfrm>
          <a:custGeom>
            <a:avLst/>
            <a:gdLst/>
            <a:ahLst/>
            <a:cxnLst/>
            <a:rect r="r" b="b" t="t" l="l"/>
            <a:pathLst>
              <a:path h="3779468" w="7956776">
                <a:moveTo>
                  <a:pt x="0" y="0"/>
                </a:moveTo>
                <a:lnTo>
                  <a:pt x="7956776" y="0"/>
                </a:lnTo>
                <a:lnTo>
                  <a:pt x="7956776" y="3779468"/>
                </a:lnTo>
                <a:lnTo>
                  <a:pt x="0" y="3779468"/>
                </a:lnTo>
                <a:lnTo>
                  <a:pt x="0" y="0"/>
                </a:lnTo>
                <a:close/>
              </a:path>
            </a:pathLst>
          </a:custGeom>
          <a:blipFill>
            <a:blip r:embed="rId18"/>
            <a:stretch>
              <a:fillRect l="0" t="0" r="0" b="0"/>
            </a:stretch>
          </a:blipFill>
        </p:spPr>
      </p:sp>
      <p:sp>
        <p:nvSpPr>
          <p:cNvPr name="Freeform 12" id="12"/>
          <p:cNvSpPr/>
          <p:nvPr/>
        </p:nvSpPr>
        <p:spPr>
          <a:xfrm flipH="false" flipV="false" rot="0">
            <a:off x="9144000" y="2203751"/>
            <a:ext cx="7759886" cy="3685946"/>
          </a:xfrm>
          <a:custGeom>
            <a:avLst/>
            <a:gdLst/>
            <a:ahLst/>
            <a:cxnLst/>
            <a:rect r="r" b="b" t="t" l="l"/>
            <a:pathLst>
              <a:path h="3685946" w="7759886">
                <a:moveTo>
                  <a:pt x="0" y="0"/>
                </a:moveTo>
                <a:lnTo>
                  <a:pt x="7759886" y="0"/>
                </a:lnTo>
                <a:lnTo>
                  <a:pt x="7759886" y="3685946"/>
                </a:lnTo>
                <a:lnTo>
                  <a:pt x="0" y="3685946"/>
                </a:lnTo>
                <a:lnTo>
                  <a:pt x="0" y="0"/>
                </a:lnTo>
                <a:close/>
              </a:path>
            </a:pathLst>
          </a:custGeom>
          <a:blipFill>
            <a:blip r:embed="rId19"/>
            <a:stretch>
              <a:fillRect l="0" t="0" r="0" b="0"/>
            </a:stretch>
          </a:blipFill>
        </p:spPr>
      </p:sp>
      <p:sp>
        <p:nvSpPr>
          <p:cNvPr name="TextBox 13" id="13"/>
          <p:cNvSpPr txBox="true"/>
          <p:nvPr/>
        </p:nvSpPr>
        <p:spPr>
          <a:xfrm rot="0">
            <a:off x="3133406" y="203770"/>
            <a:ext cx="9987134"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SURVEY ANALYSIS</a:t>
            </a:r>
          </a:p>
        </p:txBody>
      </p:sp>
      <p:sp>
        <p:nvSpPr>
          <p:cNvPr name="TextBox 14" id="14"/>
          <p:cNvSpPr txBox="true"/>
          <p:nvPr/>
        </p:nvSpPr>
        <p:spPr>
          <a:xfrm rot="0">
            <a:off x="677013" y="6688933"/>
            <a:ext cx="7151588" cy="2910840"/>
          </a:xfrm>
          <a:prstGeom prst="rect">
            <a:avLst/>
          </a:prstGeom>
        </p:spPr>
        <p:txBody>
          <a:bodyPr anchor="t" rtlCol="false" tIns="0" lIns="0" bIns="0" rIns="0">
            <a:spAutoFit/>
          </a:bodyPr>
          <a:lstStyle/>
          <a:p>
            <a:pPr algn="ctr">
              <a:lnSpc>
                <a:spcPts val="3359"/>
              </a:lnSpc>
            </a:pPr>
            <a:r>
              <a:rPr lang="en-US" sz="2400">
                <a:solidFill>
                  <a:srgbClr val="76905B"/>
                </a:solidFill>
                <a:latin typeface="Roca One"/>
                <a:ea typeface="Roca One"/>
                <a:cs typeface="Roca One"/>
                <a:sym typeface="Roca One"/>
              </a:rPr>
              <a:t> As shown on the graph above on average 60 percent of people were satisfied with our event rating at 5 out of 5.</a:t>
            </a:r>
          </a:p>
          <a:p>
            <a:pPr algn="ctr">
              <a:lnSpc>
                <a:spcPts val="3359"/>
              </a:lnSpc>
              <a:spcBef>
                <a:spcPct val="0"/>
              </a:spcBef>
            </a:pPr>
            <a:r>
              <a:rPr lang="en-US" sz="2400">
                <a:solidFill>
                  <a:srgbClr val="76905B"/>
                </a:solidFill>
                <a:latin typeface="Roca One"/>
                <a:ea typeface="Roca One"/>
                <a:cs typeface="Roca One"/>
                <a:sym typeface="Roca One"/>
              </a:rPr>
              <a:t> a further 23.8% of people rated our event as of 4 out of 5 . lastly 14.3% of people rated our event at three out of 5 meaning that the majority of our guests were extremely satisfied with our event.</a:t>
            </a:r>
          </a:p>
        </p:txBody>
      </p:sp>
      <p:sp>
        <p:nvSpPr>
          <p:cNvPr name="TextBox 15" id="15"/>
          <p:cNvSpPr txBox="true"/>
          <p:nvPr/>
        </p:nvSpPr>
        <p:spPr>
          <a:xfrm rot="0">
            <a:off x="9486043" y="6898483"/>
            <a:ext cx="7268994" cy="2491740"/>
          </a:xfrm>
          <a:prstGeom prst="rect">
            <a:avLst/>
          </a:prstGeom>
        </p:spPr>
        <p:txBody>
          <a:bodyPr anchor="t" rtlCol="false" tIns="0" lIns="0" bIns="0" rIns="0">
            <a:spAutoFit/>
          </a:bodyPr>
          <a:lstStyle/>
          <a:p>
            <a:pPr algn="ctr">
              <a:lnSpc>
                <a:spcPts val="3359"/>
              </a:lnSpc>
              <a:spcBef>
                <a:spcPct val="0"/>
              </a:spcBef>
            </a:pPr>
            <a:r>
              <a:rPr lang="en-US" sz="2400">
                <a:solidFill>
                  <a:srgbClr val="76905B"/>
                </a:solidFill>
                <a:latin typeface="Roca One"/>
                <a:ea typeface="Roca One"/>
                <a:cs typeface="Roca One"/>
                <a:sym typeface="Roca One"/>
              </a:rPr>
              <a:t>With regards to how relevant and helpful our event was to our guests 66.7% of our guests rated out of five meaning that they found it helpful. 14% of people rated our event of four and then 19% of people voted our event as a 3 out of five. Meaning that there is definitely room for improvement.</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255223" y="1630836"/>
            <a:ext cx="9629252" cy="3627018"/>
          </a:xfrm>
          <a:custGeom>
            <a:avLst/>
            <a:gdLst/>
            <a:ahLst/>
            <a:cxnLst/>
            <a:rect r="r" b="b" t="t" l="l"/>
            <a:pathLst>
              <a:path h="3627018" w="9629252">
                <a:moveTo>
                  <a:pt x="0" y="0"/>
                </a:moveTo>
                <a:lnTo>
                  <a:pt x="9629252" y="0"/>
                </a:lnTo>
                <a:lnTo>
                  <a:pt x="9629252" y="3627018"/>
                </a:lnTo>
                <a:lnTo>
                  <a:pt x="0" y="3627018"/>
                </a:lnTo>
                <a:lnTo>
                  <a:pt x="0" y="0"/>
                </a:lnTo>
                <a:close/>
              </a:path>
            </a:pathLst>
          </a:custGeom>
          <a:blipFill>
            <a:blip r:embed="rId18"/>
            <a:stretch>
              <a:fillRect l="0" t="0" r="0" b="0"/>
            </a:stretch>
          </a:blipFill>
        </p:spPr>
      </p:sp>
      <p:sp>
        <p:nvSpPr>
          <p:cNvPr name="Freeform 12" id="12"/>
          <p:cNvSpPr/>
          <p:nvPr/>
        </p:nvSpPr>
        <p:spPr>
          <a:xfrm flipH="false" flipV="false" rot="0">
            <a:off x="10122766" y="4644524"/>
            <a:ext cx="7999387" cy="3802987"/>
          </a:xfrm>
          <a:custGeom>
            <a:avLst/>
            <a:gdLst/>
            <a:ahLst/>
            <a:cxnLst/>
            <a:rect r="r" b="b" t="t" l="l"/>
            <a:pathLst>
              <a:path h="3802987" w="7999387">
                <a:moveTo>
                  <a:pt x="0" y="0"/>
                </a:moveTo>
                <a:lnTo>
                  <a:pt x="7999387" y="0"/>
                </a:lnTo>
                <a:lnTo>
                  <a:pt x="7999387" y="3802987"/>
                </a:lnTo>
                <a:lnTo>
                  <a:pt x="0" y="3802987"/>
                </a:lnTo>
                <a:lnTo>
                  <a:pt x="0" y="0"/>
                </a:lnTo>
                <a:close/>
              </a:path>
            </a:pathLst>
          </a:custGeom>
          <a:blipFill>
            <a:blip r:embed="rId19"/>
            <a:stretch>
              <a:fillRect l="0" t="0" r="0" b="0"/>
            </a:stretch>
          </a:blipFill>
        </p:spPr>
      </p:sp>
      <p:sp>
        <p:nvSpPr>
          <p:cNvPr name="Freeform 13" id="13"/>
          <p:cNvSpPr/>
          <p:nvPr/>
        </p:nvSpPr>
        <p:spPr>
          <a:xfrm flipH="false" flipV="false" rot="0">
            <a:off x="851439" y="5524554"/>
            <a:ext cx="8292561" cy="4408495"/>
          </a:xfrm>
          <a:custGeom>
            <a:avLst/>
            <a:gdLst/>
            <a:ahLst/>
            <a:cxnLst/>
            <a:rect r="r" b="b" t="t" l="l"/>
            <a:pathLst>
              <a:path h="4408495" w="8292561">
                <a:moveTo>
                  <a:pt x="0" y="0"/>
                </a:moveTo>
                <a:lnTo>
                  <a:pt x="8292561" y="0"/>
                </a:lnTo>
                <a:lnTo>
                  <a:pt x="8292561" y="4408495"/>
                </a:lnTo>
                <a:lnTo>
                  <a:pt x="0" y="4408495"/>
                </a:lnTo>
                <a:lnTo>
                  <a:pt x="0" y="0"/>
                </a:lnTo>
                <a:close/>
              </a:path>
            </a:pathLst>
          </a:custGeom>
          <a:blipFill>
            <a:blip r:embed="rId20"/>
            <a:stretch>
              <a:fillRect l="0" t="0" r="-34617" b="-6546"/>
            </a:stretch>
          </a:blipFill>
        </p:spPr>
      </p:sp>
      <p:sp>
        <p:nvSpPr>
          <p:cNvPr name="TextBox 14" id="14"/>
          <p:cNvSpPr txBox="true"/>
          <p:nvPr/>
        </p:nvSpPr>
        <p:spPr>
          <a:xfrm rot="0">
            <a:off x="3133406" y="203770"/>
            <a:ext cx="9987134"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SURVEY ANALYSIS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14137567" y="4106753"/>
            <a:ext cx="4068453" cy="6356958"/>
          </a:xfrm>
          <a:custGeom>
            <a:avLst/>
            <a:gdLst/>
            <a:ahLst/>
            <a:cxnLst/>
            <a:rect r="r" b="b" t="t" l="l"/>
            <a:pathLst>
              <a:path h="6356958" w="4068453">
                <a:moveTo>
                  <a:pt x="0" y="0"/>
                </a:moveTo>
                <a:lnTo>
                  <a:pt x="4068453" y="0"/>
                </a:lnTo>
                <a:lnTo>
                  <a:pt x="4068453" y="6356958"/>
                </a:lnTo>
                <a:lnTo>
                  <a:pt x="0" y="6356958"/>
                </a:lnTo>
                <a:lnTo>
                  <a:pt x="0" y="0"/>
                </a:lnTo>
                <a:close/>
              </a:path>
            </a:pathLst>
          </a:custGeom>
          <a:blipFill>
            <a:blip r:embed="rId18"/>
            <a:stretch>
              <a:fillRect l="0" t="0" r="0" b="0"/>
            </a:stretch>
          </a:blipFill>
        </p:spPr>
      </p:sp>
      <p:sp>
        <p:nvSpPr>
          <p:cNvPr name="Freeform 12" id="12"/>
          <p:cNvSpPr/>
          <p:nvPr/>
        </p:nvSpPr>
        <p:spPr>
          <a:xfrm flipH="false" flipV="false" rot="0">
            <a:off x="24060" y="54469"/>
            <a:ext cx="4126373" cy="2624738"/>
          </a:xfrm>
          <a:custGeom>
            <a:avLst/>
            <a:gdLst/>
            <a:ahLst/>
            <a:cxnLst/>
            <a:rect r="r" b="b" t="t" l="l"/>
            <a:pathLst>
              <a:path h="2624738" w="4126373">
                <a:moveTo>
                  <a:pt x="0" y="0"/>
                </a:moveTo>
                <a:lnTo>
                  <a:pt x="4126373" y="0"/>
                </a:lnTo>
                <a:lnTo>
                  <a:pt x="4126373" y="2624737"/>
                </a:lnTo>
                <a:lnTo>
                  <a:pt x="0" y="2624737"/>
                </a:lnTo>
                <a:lnTo>
                  <a:pt x="0" y="0"/>
                </a:lnTo>
                <a:close/>
              </a:path>
            </a:pathLst>
          </a:custGeom>
          <a:blipFill>
            <a:blip r:embed="rId19"/>
            <a:stretch>
              <a:fillRect l="-6152" t="0" r="-17962" b="0"/>
            </a:stretch>
          </a:blipFill>
        </p:spPr>
      </p:sp>
      <p:sp>
        <p:nvSpPr>
          <p:cNvPr name="Freeform 13" id="13"/>
          <p:cNvSpPr/>
          <p:nvPr/>
        </p:nvSpPr>
        <p:spPr>
          <a:xfrm flipH="false" flipV="false" rot="0">
            <a:off x="24060" y="7106863"/>
            <a:ext cx="8532222" cy="3155908"/>
          </a:xfrm>
          <a:custGeom>
            <a:avLst/>
            <a:gdLst/>
            <a:ahLst/>
            <a:cxnLst/>
            <a:rect r="r" b="b" t="t" l="l"/>
            <a:pathLst>
              <a:path h="3155908" w="8532222">
                <a:moveTo>
                  <a:pt x="0" y="0"/>
                </a:moveTo>
                <a:lnTo>
                  <a:pt x="8532222" y="0"/>
                </a:lnTo>
                <a:lnTo>
                  <a:pt x="8532222" y="3155908"/>
                </a:lnTo>
                <a:lnTo>
                  <a:pt x="0" y="3155908"/>
                </a:lnTo>
                <a:lnTo>
                  <a:pt x="0" y="0"/>
                </a:lnTo>
                <a:close/>
              </a:path>
            </a:pathLst>
          </a:custGeom>
          <a:blipFill>
            <a:blip r:embed="rId20"/>
            <a:stretch>
              <a:fillRect l="0" t="0" r="0" b="0"/>
            </a:stretch>
          </a:blipFill>
        </p:spPr>
      </p:sp>
      <p:sp>
        <p:nvSpPr>
          <p:cNvPr name="Freeform 14" id="14"/>
          <p:cNvSpPr/>
          <p:nvPr/>
        </p:nvSpPr>
        <p:spPr>
          <a:xfrm flipH="false" flipV="false" rot="0">
            <a:off x="8921533" y="5380814"/>
            <a:ext cx="4850784" cy="4906186"/>
          </a:xfrm>
          <a:custGeom>
            <a:avLst/>
            <a:gdLst/>
            <a:ahLst/>
            <a:cxnLst/>
            <a:rect r="r" b="b" t="t" l="l"/>
            <a:pathLst>
              <a:path h="4906186" w="4850784">
                <a:moveTo>
                  <a:pt x="0" y="0"/>
                </a:moveTo>
                <a:lnTo>
                  <a:pt x="4850783" y="0"/>
                </a:lnTo>
                <a:lnTo>
                  <a:pt x="4850783" y="4906186"/>
                </a:lnTo>
                <a:lnTo>
                  <a:pt x="0" y="4906186"/>
                </a:lnTo>
                <a:lnTo>
                  <a:pt x="0" y="0"/>
                </a:lnTo>
                <a:close/>
              </a:path>
            </a:pathLst>
          </a:custGeom>
          <a:blipFill>
            <a:blip r:embed="rId21"/>
            <a:stretch>
              <a:fillRect l="0" t="0" r="0" b="0"/>
            </a:stretch>
          </a:blipFill>
        </p:spPr>
      </p:sp>
      <p:sp>
        <p:nvSpPr>
          <p:cNvPr name="TextBox 15" id="15"/>
          <p:cNvSpPr txBox="true"/>
          <p:nvPr/>
        </p:nvSpPr>
        <p:spPr>
          <a:xfrm rot="0">
            <a:off x="4150433" y="974276"/>
            <a:ext cx="9987134"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REVIEWS</a:t>
            </a:r>
          </a:p>
        </p:txBody>
      </p:sp>
      <p:sp>
        <p:nvSpPr>
          <p:cNvPr name="TextBox 16" id="16"/>
          <p:cNvSpPr txBox="true"/>
          <p:nvPr/>
        </p:nvSpPr>
        <p:spPr>
          <a:xfrm rot="0">
            <a:off x="541061" y="2900013"/>
            <a:ext cx="13460554" cy="3638610"/>
          </a:xfrm>
          <a:prstGeom prst="rect">
            <a:avLst/>
          </a:prstGeom>
        </p:spPr>
        <p:txBody>
          <a:bodyPr anchor="t" rtlCol="false" tIns="0" lIns="0" bIns="0" rIns="0">
            <a:spAutoFit/>
          </a:bodyPr>
          <a:lstStyle/>
          <a:p>
            <a:pPr algn="l">
              <a:lnSpc>
                <a:spcPts val="3671"/>
              </a:lnSpc>
            </a:pPr>
            <a:r>
              <a:rPr lang="en-US" sz="2622">
                <a:solidFill>
                  <a:srgbClr val="76905B"/>
                </a:solidFill>
                <a:latin typeface="Garbata"/>
                <a:ea typeface="Garbata"/>
                <a:cs typeface="Garbata"/>
                <a:sym typeface="Garbata"/>
              </a:rPr>
              <a:t>Rewiews for the event were generally positive- family and friends may have had a sense of bias when praising the event, but feedback from event participants was positive, too. Event stall holders often said they would be interested in part-taking in future events, and were thankful and grateful for the opportunity to come down and be involved in the event. Negative feedback from guests includes that certain immersive room presentations were questionable and they feel the </a:t>
            </a:r>
          </a:p>
          <a:p>
            <a:pPr algn="l">
              <a:lnSpc>
                <a:spcPts val="3671"/>
              </a:lnSpc>
            </a:pPr>
            <a:r>
              <a:rPr lang="en-US" sz="2622">
                <a:solidFill>
                  <a:srgbClr val="76905B"/>
                </a:solidFill>
                <a:latin typeface="Garbata"/>
                <a:ea typeface="Garbata"/>
                <a:cs typeface="Garbata"/>
                <a:sym typeface="Garbata"/>
              </a:rPr>
              <a:t>event would’ve benefitted from leaving out these </a:t>
            </a:r>
          </a:p>
          <a:p>
            <a:pPr algn="l">
              <a:lnSpc>
                <a:spcPts val="3671"/>
              </a:lnSpc>
            </a:pPr>
            <a:r>
              <a:rPr lang="en-US" sz="2622">
                <a:solidFill>
                  <a:srgbClr val="76905B"/>
                </a:solidFill>
                <a:latin typeface="Garbata"/>
                <a:ea typeface="Garbata"/>
                <a:cs typeface="Garbata"/>
                <a:sym typeface="Garbata"/>
              </a:rPr>
              <a:t>demonstrations- though this was verbal feedback.</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150433" y="1001084"/>
            <a:ext cx="9987134" cy="1405123"/>
          </a:xfrm>
          <a:prstGeom prst="rect">
            <a:avLst/>
          </a:prstGeom>
        </p:spPr>
        <p:txBody>
          <a:bodyPr anchor="t" rtlCol="false" tIns="0" lIns="0" bIns="0" rIns="0">
            <a:spAutoFit/>
          </a:bodyPr>
          <a:lstStyle/>
          <a:p>
            <a:pPr algn="ctr">
              <a:lnSpc>
                <a:spcPts val="11561"/>
              </a:lnSpc>
            </a:pPr>
            <a:r>
              <a:rPr lang="en-US" sz="8258">
                <a:solidFill>
                  <a:srgbClr val="76905B"/>
                </a:solidFill>
                <a:latin typeface="Roca One"/>
                <a:ea typeface="Roca One"/>
                <a:cs typeface="Roca One"/>
                <a:sym typeface="Roca One"/>
              </a:rPr>
              <a:t>CONCLUSION</a:t>
            </a:r>
          </a:p>
        </p:txBody>
      </p:sp>
      <p:sp>
        <p:nvSpPr>
          <p:cNvPr name="TextBox 12" id="12"/>
          <p:cNvSpPr txBox="true"/>
          <p:nvPr/>
        </p:nvSpPr>
        <p:spPr>
          <a:xfrm rot="0">
            <a:off x="1503374" y="2581233"/>
            <a:ext cx="16467953" cy="5857875"/>
          </a:xfrm>
          <a:prstGeom prst="rect">
            <a:avLst/>
          </a:prstGeom>
        </p:spPr>
        <p:txBody>
          <a:bodyPr anchor="t" rtlCol="false" tIns="0" lIns="0" bIns="0" rIns="0">
            <a:spAutoFit/>
          </a:bodyPr>
          <a:lstStyle/>
          <a:p>
            <a:pPr algn="ctr">
              <a:lnSpc>
                <a:spcPts val="4200"/>
              </a:lnSpc>
              <a:spcBef>
                <a:spcPct val="0"/>
              </a:spcBef>
            </a:pPr>
            <a:r>
              <a:rPr lang="en-US" sz="3000">
                <a:solidFill>
                  <a:srgbClr val="76905B"/>
                </a:solidFill>
                <a:latin typeface="Roca One"/>
                <a:ea typeface="Roca One"/>
                <a:cs typeface="Roca One"/>
                <a:sym typeface="Roca One"/>
              </a:rPr>
              <a:t>The Health and Wellbeing Fayre was a success, achieving key objectives:</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Engaging participants and vendors</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Promoting community wellbeing</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Providing interactive and educational activities</a:t>
            </a:r>
          </a:p>
          <a:p>
            <a:pPr algn="ctr">
              <a:lnSpc>
                <a:spcPts val="4200"/>
              </a:lnSpc>
              <a:spcBef>
                <a:spcPct val="0"/>
              </a:spcBef>
            </a:pPr>
          </a:p>
          <a:p>
            <a:pPr algn="ctr">
              <a:lnSpc>
                <a:spcPts val="4200"/>
              </a:lnSpc>
              <a:spcBef>
                <a:spcPct val="0"/>
              </a:spcBef>
            </a:pPr>
            <a:r>
              <a:rPr lang="en-US" b="true" sz="3000">
                <a:solidFill>
                  <a:srgbClr val="76905B"/>
                </a:solidFill>
                <a:latin typeface="Roca One Bold"/>
                <a:ea typeface="Roca One Bold"/>
                <a:cs typeface="Roca One Bold"/>
                <a:sym typeface="Roca One Bold"/>
              </a:rPr>
              <a:t>Key learnings:</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Communication and coordination are essential</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Taking on multiple roles can affect focus on specific tasks</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Shorter events or free entry may increase participation</a:t>
            </a:r>
          </a:p>
          <a:p>
            <a:pPr algn="l" marL="647700" indent="-323850" lvl="1">
              <a:lnSpc>
                <a:spcPts val="4200"/>
              </a:lnSpc>
              <a:spcBef>
                <a:spcPct val="0"/>
              </a:spcBef>
              <a:buFont typeface="Arial"/>
              <a:buChar char="•"/>
            </a:pPr>
            <a:r>
              <a:rPr lang="en-US" sz="3000">
                <a:solidFill>
                  <a:srgbClr val="76905B"/>
                </a:solidFill>
                <a:latin typeface="Roca One"/>
                <a:ea typeface="Roca One"/>
                <a:cs typeface="Roca One"/>
                <a:sym typeface="Roca One"/>
              </a:rPr>
              <a:t>Overall, the event provided valuable experience, strengthened teamwork, and created a positive impact on the university and local community.</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6F7E9"/>
        </a:solidFill>
      </p:bgPr>
    </p:bg>
    <p:spTree>
      <p:nvGrpSpPr>
        <p:cNvPr id="1" name=""/>
        <p:cNvGrpSpPr/>
        <p:nvPr/>
      </p:nvGrpSpPr>
      <p:grpSpPr>
        <a:xfrm>
          <a:off x="0" y="0"/>
          <a:ext cx="0" cy="0"/>
          <a:chOff x="0" y="0"/>
          <a:chExt cx="0" cy="0"/>
        </a:xfrm>
      </p:grpSpPr>
      <p:sp>
        <p:nvSpPr>
          <p:cNvPr name="Freeform 2" id="2"/>
          <p:cNvSpPr/>
          <p:nvPr/>
        </p:nvSpPr>
        <p:spPr>
          <a:xfrm flipH="false" flipV="false" rot="0">
            <a:off x="-1919434" y="-2357438"/>
            <a:ext cx="7159762" cy="6679937"/>
          </a:xfrm>
          <a:custGeom>
            <a:avLst/>
            <a:gdLst/>
            <a:ahLst/>
            <a:cxnLst/>
            <a:rect r="r" b="b" t="t" l="l"/>
            <a:pathLst>
              <a:path h="6679937" w="7159762">
                <a:moveTo>
                  <a:pt x="0" y="0"/>
                </a:moveTo>
                <a:lnTo>
                  <a:pt x="7159761" y="0"/>
                </a:lnTo>
                <a:lnTo>
                  <a:pt x="7159761" y="6679938"/>
                </a:lnTo>
                <a:lnTo>
                  <a:pt x="0" y="6679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2145" y="6223003"/>
            <a:ext cx="5831119" cy="4923627"/>
          </a:xfrm>
          <a:custGeom>
            <a:avLst/>
            <a:gdLst/>
            <a:ahLst/>
            <a:cxnLst/>
            <a:rect r="r" b="b" t="t" l="l"/>
            <a:pathLst>
              <a:path h="4923627" w="5831119">
                <a:moveTo>
                  <a:pt x="0" y="0"/>
                </a:moveTo>
                <a:lnTo>
                  <a:pt x="5831119" y="0"/>
                </a:lnTo>
                <a:lnTo>
                  <a:pt x="5831119" y="4923627"/>
                </a:lnTo>
                <a:lnTo>
                  <a:pt x="0" y="49236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77013" y="8315240"/>
            <a:ext cx="1966867" cy="1314535"/>
          </a:xfrm>
          <a:custGeom>
            <a:avLst/>
            <a:gdLst/>
            <a:ahLst/>
            <a:cxnLst/>
            <a:rect r="r" b="b" t="t" l="l"/>
            <a:pathLst>
              <a:path h="1314535" w="1966867">
                <a:moveTo>
                  <a:pt x="0" y="0"/>
                </a:moveTo>
                <a:lnTo>
                  <a:pt x="1966867" y="0"/>
                </a:lnTo>
                <a:lnTo>
                  <a:pt x="1966867" y="1314535"/>
                </a:lnTo>
                <a:lnTo>
                  <a:pt x="0" y="13145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893415" y="-2747962"/>
            <a:ext cx="4198776" cy="4114800"/>
          </a:xfrm>
          <a:custGeom>
            <a:avLst/>
            <a:gdLst/>
            <a:ahLst/>
            <a:cxnLst/>
            <a:rect r="r" b="b" t="t" l="l"/>
            <a:pathLst>
              <a:path h="4114800" w="4198776">
                <a:moveTo>
                  <a:pt x="0" y="0"/>
                </a:moveTo>
                <a:lnTo>
                  <a:pt x="4198775" y="0"/>
                </a:lnTo>
                <a:lnTo>
                  <a:pt x="419877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3313553" y="8029490"/>
            <a:ext cx="6758614" cy="5566640"/>
          </a:xfrm>
          <a:custGeom>
            <a:avLst/>
            <a:gdLst/>
            <a:ahLst/>
            <a:cxnLst/>
            <a:rect r="r" b="b" t="t" l="l"/>
            <a:pathLst>
              <a:path h="5566640" w="6758614">
                <a:moveTo>
                  <a:pt x="6758614" y="0"/>
                </a:moveTo>
                <a:lnTo>
                  <a:pt x="0" y="0"/>
                </a:lnTo>
                <a:lnTo>
                  <a:pt x="0" y="5566640"/>
                </a:lnTo>
                <a:lnTo>
                  <a:pt x="6758614" y="5566640"/>
                </a:lnTo>
                <a:lnTo>
                  <a:pt x="675861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12708143" y="-1479282"/>
            <a:ext cx="5831119" cy="4923627"/>
          </a:xfrm>
          <a:custGeom>
            <a:avLst/>
            <a:gdLst/>
            <a:ahLst/>
            <a:cxnLst/>
            <a:rect r="r" b="b" t="t" l="l"/>
            <a:pathLst>
              <a:path h="4923627" w="5831119">
                <a:moveTo>
                  <a:pt x="5831119" y="4923627"/>
                </a:moveTo>
                <a:lnTo>
                  <a:pt x="0" y="4923627"/>
                </a:lnTo>
                <a:lnTo>
                  <a:pt x="0" y="0"/>
                </a:lnTo>
                <a:lnTo>
                  <a:pt x="5831119" y="0"/>
                </a:lnTo>
                <a:lnTo>
                  <a:pt x="5831119" y="492362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6419210">
            <a:off x="13168805" y="-2057400"/>
            <a:ext cx="2409028" cy="4114800"/>
          </a:xfrm>
          <a:custGeom>
            <a:avLst/>
            <a:gdLst/>
            <a:ahLst/>
            <a:cxnLst/>
            <a:rect r="r" b="b" t="t" l="l"/>
            <a:pathLst>
              <a:path h="4114800" w="2409028">
                <a:moveTo>
                  <a:pt x="0" y="0"/>
                </a:moveTo>
                <a:lnTo>
                  <a:pt x="2409028" y="0"/>
                </a:lnTo>
                <a:lnTo>
                  <a:pt x="2409028"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9" id="9"/>
          <p:cNvSpPr/>
          <p:nvPr/>
        </p:nvSpPr>
        <p:spPr>
          <a:xfrm flipH="false" flipV="false" rot="0">
            <a:off x="14555443" y="8972508"/>
            <a:ext cx="3415883" cy="2174123"/>
          </a:xfrm>
          <a:custGeom>
            <a:avLst/>
            <a:gdLst/>
            <a:ahLst/>
            <a:cxnLst/>
            <a:rect r="r" b="b" t="t" l="l"/>
            <a:pathLst>
              <a:path h="2174123" w="3415883">
                <a:moveTo>
                  <a:pt x="0" y="0"/>
                </a:moveTo>
                <a:lnTo>
                  <a:pt x="3415884" y="0"/>
                </a:lnTo>
                <a:lnTo>
                  <a:pt x="3415884" y="2174122"/>
                </a:lnTo>
                <a:lnTo>
                  <a:pt x="0" y="21741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0">
            <a:off x="16467953" y="1028700"/>
            <a:ext cx="2233136" cy="1502291"/>
          </a:xfrm>
          <a:custGeom>
            <a:avLst/>
            <a:gdLst/>
            <a:ahLst/>
            <a:cxnLst/>
            <a:rect r="r" b="b" t="t" l="l"/>
            <a:pathLst>
              <a:path h="1502291" w="2233136">
                <a:moveTo>
                  <a:pt x="0" y="0"/>
                </a:moveTo>
                <a:lnTo>
                  <a:pt x="2233135" y="0"/>
                </a:lnTo>
                <a:lnTo>
                  <a:pt x="2233135" y="1502291"/>
                </a:lnTo>
                <a:lnTo>
                  <a:pt x="0" y="150229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0">
            <a:off x="5266684" y="1028700"/>
            <a:ext cx="7415101" cy="9401080"/>
          </a:xfrm>
          <a:custGeom>
            <a:avLst/>
            <a:gdLst/>
            <a:ahLst/>
            <a:cxnLst/>
            <a:rect r="r" b="b" t="t" l="l"/>
            <a:pathLst>
              <a:path h="9401080" w="7415101">
                <a:moveTo>
                  <a:pt x="0" y="0"/>
                </a:moveTo>
                <a:lnTo>
                  <a:pt x="7415102" y="0"/>
                </a:lnTo>
                <a:lnTo>
                  <a:pt x="7415102" y="9401080"/>
                </a:lnTo>
                <a:lnTo>
                  <a:pt x="0" y="9401080"/>
                </a:lnTo>
                <a:lnTo>
                  <a:pt x="0" y="0"/>
                </a:lnTo>
                <a:close/>
              </a:path>
            </a:pathLst>
          </a:custGeom>
          <a:blipFill>
            <a:blip r:embed="rId18"/>
            <a:stretch>
              <a:fillRect l="0" t="0" r="0" b="0"/>
            </a:stretch>
          </a:blipFill>
        </p:spPr>
      </p:sp>
      <p:sp>
        <p:nvSpPr>
          <p:cNvPr name="TextBox 12" id="12"/>
          <p:cNvSpPr txBox="true"/>
          <p:nvPr/>
        </p:nvSpPr>
        <p:spPr>
          <a:xfrm rot="0">
            <a:off x="5284106" y="3716189"/>
            <a:ext cx="7719787" cy="3083222"/>
          </a:xfrm>
          <a:prstGeom prst="rect">
            <a:avLst/>
          </a:prstGeom>
        </p:spPr>
        <p:txBody>
          <a:bodyPr anchor="t" rtlCol="false" tIns="0" lIns="0" bIns="0" rIns="0">
            <a:spAutoFit/>
          </a:bodyPr>
          <a:lstStyle/>
          <a:p>
            <a:pPr algn="ctr">
              <a:lnSpc>
                <a:spcPts val="11886"/>
              </a:lnSpc>
            </a:pPr>
            <a:r>
              <a:rPr lang="en-US" sz="11886">
                <a:solidFill>
                  <a:srgbClr val="76905B"/>
                </a:solidFill>
                <a:latin typeface="Roca One"/>
                <a:ea typeface="Roca One"/>
                <a:cs typeface="Roca One"/>
                <a:sym typeface="Roca One"/>
              </a:rPr>
              <a:t>THANK 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DAHEhgRmxss</dc:identifier>
  <dcterms:modified xsi:type="dcterms:W3CDTF">2011-08-01T06:04:30Z</dcterms:modified>
  <cp:revision>1</cp:revision>
  <dc:title>Event Review</dc:title>
</cp:coreProperties>
</file>