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68" r:id="rId4"/>
    <p:sldId id="267" r:id="rId5"/>
    <p:sldId id="257" r:id="rId6"/>
    <p:sldId id="265" r:id="rId7"/>
    <p:sldId id="266" r:id="rId8"/>
    <p:sldId id="258" r:id="rId9"/>
    <p:sldId id="259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9EE3F4-1BA6-DE5A-98C2-62142D075542}" v="201" dt="2024-12-11T11:34:51.160"/>
    <p1510:client id="{413EC253-3289-A943-5299-F220EBA99338}" v="589" dt="2024-12-11T11:08:44.721"/>
    <p1510:client id="{A589517A-08C5-8A6E-E176-6D458EBBF06A}" v="887" dt="2024-12-11T09:57:48.477"/>
    <p1510:client id="{B9F9FDDA-71B6-7F58-5CBE-0CDE8315B76C}" v="11" dt="2024-12-11T07:45:31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12/11/2024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99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737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12/11/2024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4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7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12/11/2024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28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12/11/2024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101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12/11/2024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36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12/11/2024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082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12/11/2024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7429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225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12/11/2024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442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12/11/2024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18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ulturefactor.com/country-comparison-tool?countries=china%2Cunited+kingdom" TargetMode="External"/><Relationship Id="rId2" Type="http://schemas.openxmlformats.org/officeDocument/2006/relationships/hyperlink" Target="https://doi.org/10.1108/0885862061064317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07/s12144-023-05432-0" TargetMode="External"/><Relationship Id="rId4" Type="http://schemas.openxmlformats.org/officeDocument/2006/relationships/hyperlink" Target="https://www.investopedia.com/terms/g/guanxi.asp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C81B7E-BD84-3B11-619F-2306F52FE7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410" r="-2" b="8050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6625392" cy="3988590"/>
          </a:xfrm>
        </p:spPr>
        <p:txBody>
          <a:bodyPr anchor="t"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  <a:cs typeface="Calibri Light"/>
              </a:rPr>
              <a:t>Luca Gerardi </a:t>
            </a:r>
            <a:br>
              <a:rPr lang="en-US" dirty="0">
                <a:cs typeface="Calibri Light"/>
              </a:rPr>
            </a:br>
            <a:r>
              <a:rPr lang="en-US" dirty="0">
                <a:solidFill>
                  <a:srgbClr val="FFFFFF"/>
                </a:solidFill>
                <a:cs typeface="Calibri Light"/>
              </a:rPr>
              <a:t>2219573</a:t>
            </a:r>
            <a:br>
              <a:rPr lang="en-US" dirty="0">
                <a:solidFill>
                  <a:srgbClr val="FFFFFF"/>
                </a:solidFill>
                <a:cs typeface="Calibri Light"/>
              </a:rPr>
            </a:br>
            <a:r>
              <a:rPr lang="en-US" dirty="0" err="1">
                <a:solidFill>
                  <a:srgbClr val="FFFFFF"/>
                </a:solidFill>
                <a:cs typeface="Calibri Light"/>
              </a:rPr>
              <a:t>Lecturer:</a:t>
            </a:r>
            <a:r>
              <a:rPr lang="en-US" b="0" dirty="0" err="1">
                <a:solidFill>
                  <a:srgbClr val="FFFFFF"/>
                </a:solidFill>
                <a:ea typeface="+mj-lt"/>
                <a:cs typeface="+mj-lt"/>
              </a:rPr>
              <a:t>"Rexon</a:t>
            </a:r>
            <a:r>
              <a:rPr lang="en-US" b="0" dirty="0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US" b="0" dirty="0" err="1">
                <a:solidFill>
                  <a:srgbClr val="FFFFFF"/>
                </a:solidFill>
                <a:ea typeface="+mj-lt"/>
                <a:cs typeface="+mj-lt"/>
              </a:rPr>
              <a:t>Nting</a:t>
            </a:r>
            <a:r>
              <a:rPr lang="en-US" b="0" dirty="0">
                <a:solidFill>
                  <a:srgbClr val="FFFFFF"/>
                </a:solidFill>
                <a:ea typeface="+mj-lt"/>
                <a:cs typeface="+mj-lt"/>
              </a:rPr>
              <a:t> </a:t>
            </a:r>
            <a:br>
              <a:rPr lang="en-US" b="0" dirty="0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b="0" dirty="0">
                <a:solidFill>
                  <a:srgbClr val="FFFFFF"/>
                </a:solidFill>
                <a:cs typeface="Calibri Light"/>
              </a:rPr>
              <a:t>Module:LCBB6001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6603" y="2975082"/>
            <a:ext cx="11036522" cy="2871535"/>
          </a:xfrm>
        </p:spPr>
        <p:txBody>
          <a:bodyPr anchor="b">
            <a:normAutofit/>
          </a:bodyPr>
          <a:lstStyle/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Content of Presentation</a:t>
            </a: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85800" indent="-685800">
              <a:buChar char="•"/>
            </a:pPr>
            <a:r>
              <a:rPr lang="en-US" sz="2400" dirty="0"/>
              <a:t>Relate about the UK based company  </a:t>
            </a:r>
            <a:r>
              <a:rPr lang="en-US" sz="2400" dirty="0" err="1"/>
              <a:t>McNCIS</a:t>
            </a:r>
            <a:r>
              <a:rPr lang="en-US" sz="2400" dirty="0"/>
              <a:t> TRUST LTD and the China based company </a:t>
            </a:r>
            <a:r>
              <a:rPr lang="en-US" sz="2400" dirty="0" err="1"/>
              <a:t>LuKahenPiaoliang</a:t>
            </a:r>
            <a:r>
              <a:rPr lang="en-US" sz="2400" dirty="0"/>
              <a:t> on building future relationships and economic benefits between themselves.</a:t>
            </a:r>
          </a:p>
          <a:p>
            <a:pPr marL="342900" indent="-342900">
              <a:buChar char="•"/>
            </a:pPr>
            <a:r>
              <a:rPr lang="en-US" sz="2400" dirty="0"/>
              <a:t>Briefing and expand explanation to the Board of the company for a better </a:t>
            </a:r>
            <a:r>
              <a:rPr lang="en-US" sz="2400" dirty="0" err="1"/>
              <a:t>succeding</a:t>
            </a:r>
            <a:r>
              <a:rPr lang="en-US" sz="2400" dirty="0"/>
              <a:t> on the necessary negotiation via understanding both British and Chinese cultural spectrums.</a:t>
            </a:r>
          </a:p>
          <a:p>
            <a:pPr marL="342900" indent="-342900">
              <a:buChar char="•"/>
            </a:pPr>
            <a:r>
              <a:rPr lang="en-US" sz="2400" dirty="0" err="1"/>
              <a:t>Recomendations</a:t>
            </a:r>
            <a:r>
              <a:rPr lang="en-US" sz="2400" dirty="0"/>
              <a:t> and conclusion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274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Defining Culture</a:t>
            </a: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A community or group's culture is a complex system of learnt and transmitted </a:t>
            </a:r>
            <a:r>
              <a:rPr lang="en-US" sz="2400" dirty="0" err="1">
                <a:ea typeface="+mn-lt"/>
                <a:cs typeface="+mn-lt"/>
              </a:rPr>
              <a:t>behaviours</a:t>
            </a:r>
            <a:r>
              <a:rPr lang="en-US" sz="2400" dirty="0">
                <a:ea typeface="+mn-lt"/>
                <a:cs typeface="+mn-lt"/>
              </a:rPr>
              <a:t>, information, conventions, shared beliefs, and values.</a:t>
            </a:r>
          </a:p>
          <a:p>
            <a:pPr>
              <a:buChar char="•"/>
            </a:pPr>
            <a:r>
              <a:rPr lang="en-US" sz="2400" dirty="0">
                <a:ea typeface="+mn-lt"/>
                <a:cs typeface="+mn-lt"/>
              </a:rPr>
              <a:t> DIFFERENCES BETWEEN CHINA AND THE UK:</a:t>
            </a:r>
            <a:endParaRPr lang="en-US" sz="2400" dirty="0"/>
          </a:p>
          <a:p>
            <a:pPr>
              <a:buChar char="•"/>
            </a:pPr>
            <a:r>
              <a:rPr lang="en-US" sz="2400" dirty="0"/>
              <a:t>Differences in Value in Negotiation: Collective and Individual </a:t>
            </a:r>
            <a:r>
              <a:rPr lang="en-US" sz="2400" dirty="0" err="1"/>
              <a:t>Cosciousness</a:t>
            </a:r>
            <a:r>
              <a:rPr lang="en-US" sz="2400" dirty="0"/>
              <a:t> (Fang,2006).</a:t>
            </a:r>
          </a:p>
          <a:p>
            <a:r>
              <a:rPr lang="en-US" sz="2400" dirty="0"/>
              <a:t>Confucianism and Feudal </a:t>
            </a:r>
            <a:r>
              <a:rPr lang="en-US" sz="2400" dirty="0" err="1"/>
              <a:t>Society,Modern</a:t>
            </a:r>
            <a:r>
              <a:rPr lang="en-US" sz="2400" dirty="0"/>
              <a:t> Communism / Religious </a:t>
            </a:r>
            <a:r>
              <a:rPr lang="en-US" sz="2400" dirty="0" err="1"/>
              <a:t>reformation,industrial</a:t>
            </a:r>
            <a:r>
              <a:rPr lang="en-US" sz="2400" dirty="0"/>
              <a:t> </a:t>
            </a:r>
            <a:r>
              <a:rPr lang="en-US" sz="2400" dirty="0" err="1"/>
              <a:t>Revolution,Ex</a:t>
            </a:r>
            <a:r>
              <a:rPr lang="en-US" sz="2400" dirty="0"/>
              <a:t> </a:t>
            </a:r>
            <a:r>
              <a:rPr lang="en-US" sz="2400" dirty="0" err="1"/>
              <a:t>Empire.Individualism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07188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 fontScale="90000"/>
          </a:bodyPr>
          <a:lstStyle/>
          <a:p>
            <a:r>
              <a:rPr lang="en-US" dirty="0"/>
              <a:t>Defining Culture</a:t>
            </a:r>
            <a:br>
              <a:rPr lang="en-US" dirty="0"/>
            </a:b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400" dirty="0"/>
              <a:t>Differences in the Way of Thinking:</a:t>
            </a:r>
          </a:p>
          <a:p>
            <a:r>
              <a:rPr lang="en-US" sz="2400" dirty="0"/>
              <a:t>China Negotiations Holistic Thinking and UK Negotiations Individual Thinking.</a:t>
            </a:r>
          </a:p>
          <a:p>
            <a:r>
              <a:rPr lang="en-US" sz="2400" dirty="0">
                <a:ea typeface="+mn-lt"/>
                <a:cs typeface="+mn-lt"/>
              </a:rPr>
              <a:t>Differences in the Awareness of Interest:</a:t>
            </a:r>
          </a:p>
          <a:p>
            <a:r>
              <a:rPr lang="en-US" sz="2400" dirty="0">
                <a:ea typeface="+mn-lt"/>
                <a:cs typeface="+mn-lt"/>
              </a:rPr>
              <a:t>Chinese societies are more human-relation-based as a result of Confucian </a:t>
            </a:r>
            <a:r>
              <a:rPr lang="en-US" sz="2400" dirty="0" err="1">
                <a:ea typeface="+mn-lt"/>
                <a:cs typeface="+mn-lt"/>
              </a:rPr>
              <a:t>culture.China</a:t>
            </a:r>
            <a:r>
              <a:rPr lang="en-US" sz="2400" dirty="0">
                <a:ea typeface="+mn-lt"/>
                <a:cs typeface="+mn-lt"/>
              </a:rPr>
              <a:t> is a country with high power distance(Buttery,1996).UK has a lower score in Power </a:t>
            </a:r>
            <a:r>
              <a:rPr lang="en-US" sz="2400" dirty="0" err="1">
                <a:ea typeface="+mn-lt"/>
                <a:cs typeface="+mn-lt"/>
              </a:rPr>
              <a:t>Distance,Seeking</a:t>
            </a:r>
            <a:r>
              <a:rPr lang="en-US" sz="2400" dirty="0">
                <a:ea typeface="+mn-lt"/>
                <a:cs typeface="+mn-lt"/>
              </a:rPr>
              <a:t> to maximize personal interests.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58796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Hofstede's cultural dimension-Theoretical Framework</a:t>
            </a:r>
            <a:r>
              <a:rPr lang="en-US" sz="2400" b="0" dirty="0"/>
              <a:t>(TheCulturefactor.com,2023).</a:t>
            </a:r>
            <a:br>
              <a:rPr lang="en-US" b="0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32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EEFCE9-3487-C353-DB97-26D878B3B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7312"/>
            <a:ext cx="12192000" cy="4118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744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dirty="0"/>
              <a:t>China:5 Cultural Nuances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Guanxi (</a:t>
            </a:r>
            <a:r>
              <a:rPr lang="ja-JP" altLang="en-US" sz="2400">
                <a:ea typeface="+mn-lt"/>
                <a:cs typeface="+mn-lt"/>
              </a:rPr>
              <a:t>关系</a:t>
            </a:r>
            <a:r>
              <a:rPr lang="en-US" sz="2400" dirty="0">
                <a:ea typeface="+mn-lt"/>
                <a:cs typeface="+mn-lt"/>
              </a:rPr>
              <a:t>) – Building Relationships and Trust(Investopedia,2024).</a:t>
            </a:r>
            <a:endParaRPr lang="en-US" sz="2400" dirty="0"/>
          </a:p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Face (</a:t>
            </a:r>
            <a:r>
              <a:rPr lang="ja-JP" altLang="en-US" sz="2400">
                <a:ea typeface="+mn-lt"/>
                <a:cs typeface="+mn-lt"/>
              </a:rPr>
              <a:t>面子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dirty="0" err="1">
                <a:ea typeface="+mn-lt"/>
                <a:cs typeface="+mn-lt"/>
              </a:rPr>
              <a:t>Miànzi</a:t>
            </a:r>
            <a:r>
              <a:rPr lang="en-US" sz="2400" dirty="0">
                <a:ea typeface="+mn-lt"/>
                <a:cs typeface="+mn-lt"/>
              </a:rPr>
              <a:t>) – The Concept of Reputation and Honor</a:t>
            </a:r>
            <a:r>
              <a:rPr lang="en-US" dirty="0"/>
              <a:t> (Zhang &amp; Zhou,2024)</a:t>
            </a:r>
          </a:p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The Role of Hierarchy and Respect for Authority</a:t>
            </a:r>
          </a:p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Patience and the Long-Term View</a:t>
            </a:r>
          </a:p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The Importance of Proper Gifts and Rituals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955033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sz="4000" dirty="0"/>
              <a:t>Characteristic of Business Negotiation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2250450"/>
            <a:ext cx="9664459" cy="432463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400" dirty="0">
              <a:ea typeface="+mn-lt"/>
              <a:cs typeface="+mn-lt"/>
            </a:endParaRPr>
          </a:p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China :Prefer to build positive connections; Slow speed, lots of links with lots of individuals Implicit, difficult to express interest; Multiple considerations and general </a:t>
            </a:r>
            <a:r>
              <a:rPr lang="en-US" sz="2400" dirty="0" err="1">
                <a:ea typeface="+mn-lt"/>
                <a:cs typeface="+mn-lt"/>
              </a:rPr>
              <a:t>thought,dislike</a:t>
            </a:r>
            <a:r>
              <a:rPr lang="en-US" sz="2400" dirty="0">
                <a:ea typeface="+mn-lt"/>
                <a:cs typeface="+mn-lt"/>
              </a:rPr>
              <a:t> speaking too bluntly. Long-term partnerships</a:t>
            </a:r>
            <a:endParaRPr lang="en-US" sz="2400" dirty="0"/>
          </a:p>
          <a:p>
            <a:pPr>
              <a:buChar char="•"/>
            </a:pPr>
            <a:r>
              <a:rPr lang="en-US" sz="2600" dirty="0" err="1">
                <a:ea typeface="+mn-lt"/>
                <a:cs typeface="+mn-lt"/>
              </a:rPr>
              <a:t>UK:Present</a:t>
            </a:r>
            <a:r>
              <a:rPr lang="en-US" sz="2600" dirty="0">
                <a:ea typeface="+mn-lt"/>
                <a:cs typeface="+mn-lt"/>
              </a:rPr>
              <a:t> concepts using reasoned arguments. Display your uniqueness. Guidelines for following procedures; </a:t>
            </a:r>
            <a:r>
              <a:rPr lang="en-US" sz="2600" dirty="0" err="1">
                <a:ea typeface="+mn-lt"/>
                <a:cs typeface="+mn-lt"/>
              </a:rPr>
              <a:t>Decentralisation</a:t>
            </a:r>
            <a:r>
              <a:rPr lang="en-US" sz="2600" dirty="0">
                <a:ea typeface="+mn-lt"/>
                <a:cs typeface="+mn-lt"/>
              </a:rPr>
              <a:t> of </a:t>
            </a:r>
            <a:r>
              <a:rPr lang="en-US" sz="2600" dirty="0" err="1">
                <a:ea typeface="+mn-lt"/>
                <a:cs typeface="+mn-lt"/>
              </a:rPr>
              <a:t>thought,Focusing</a:t>
            </a:r>
            <a:r>
              <a:rPr lang="en-US" sz="2600" dirty="0">
                <a:ea typeface="+mn-lt"/>
                <a:cs typeface="+mn-lt"/>
              </a:rPr>
              <a:t> on facts.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939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sz="4000" dirty="0"/>
              <a:t>Negotiation Strategies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245896" cy="40133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Take the time to build enduring, intimate connections. Avoid hurrying the procedure and have patience.</a:t>
            </a:r>
          </a:p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Be Adaptable: Although contracts are crucial, keep your mind open to unwritten agreements and flexible terms that can be reviewed as your relationship develops.</a:t>
            </a:r>
          </a:p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Create win-win situations for mutual benefits</a:t>
            </a:r>
          </a:p>
          <a:p>
            <a:pPr marL="342900" indent="-342900">
              <a:buChar char="•"/>
            </a:pPr>
            <a:r>
              <a:rPr lang="en-US" sz="2400" dirty="0"/>
              <a:t>Build long term relationships investing time without rushing.</a:t>
            </a:r>
          </a:p>
          <a:p>
            <a:pPr marL="342900" indent="-342900">
              <a:buChar char="•"/>
            </a:pPr>
            <a:r>
              <a:rPr lang="en-US" sz="2400" dirty="0"/>
              <a:t>Politeness and Respect.</a:t>
            </a:r>
          </a:p>
        </p:txBody>
      </p:sp>
    </p:spTree>
    <p:extLst>
      <p:ext uri="{BB962C8B-B14F-4D97-AF65-F5344CB8AC3E}">
        <p14:creationId xmlns:p14="http://schemas.microsoft.com/office/powerpoint/2010/main" val="1551410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sz="4000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1864231"/>
            <a:ext cx="9664459" cy="432463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42900" indent="-342900">
              <a:buChar char="•"/>
            </a:pPr>
            <a:r>
              <a:rPr lang="en-US" sz="2400" dirty="0">
                <a:ea typeface="+mn-lt"/>
                <a:cs typeface="+mn-lt"/>
              </a:rPr>
              <a:t>Chinese negotiators are more focused on the process than the objective, and the means before the end. British negotiators, in contrast, place greater importance on the objective than the method.</a:t>
            </a:r>
          </a:p>
          <a:p>
            <a:pPr marL="342900" indent="-342900">
              <a:buChar char="•"/>
            </a:pPr>
            <a:r>
              <a:rPr lang="en-US" sz="2400" dirty="0"/>
              <a:t>Changing Mindset from Western to </a:t>
            </a:r>
            <a:r>
              <a:rPr lang="en-US" sz="2400"/>
              <a:t>Neo-Taoist Societies </a:t>
            </a:r>
            <a:r>
              <a:rPr lang="en-US" sz="2400" err="1"/>
              <a:t>impriting</a:t>
            </a:r>
            <a:endParaRPr lang="en-US" sz="2400" dirty="0" err="1"/>
          </a:p>
          <a:p>
            <a:pPr marL="342900" indent="-342900">
              <a:buChar char="•"/>
            </a:pPr>
            <a:r>
              <a:rPr lang="en-US" sz="2400" dirty="0"/>
              <a:t>Focus on relationship and Mutual Benefits</a:t>
            </a:r>
          </a:p>
          <a:p>
            <a:pPr marL="342900" indent="-342900">
              <a:buChar char="•"/>
            </a:pPr>
            <a:r>
              <a:rPr lang="en-US" sz="2400" dirty="0"/>
              <a:t>Chinese culture is </a:t>
            </a:r>
            <a:r>
              <a:rPr lang="en-US" sz="2400" err="1"/>
              <a:t>conservative,is</a:t>
            </a:r>
            <a:r>
              <a:rPr lang="en-US" sz="2400" dirty="0"/>
              <a:t> vital to respect those norms.</a:t>
            </a:r>
          </a:p>
          <a:p>
            <a:pPr marL="342900" indent="-342900">
              <a:buChar char="•"/>
            </a:pPr>
            <a:r>
              <a:rPr lang="en-US" sz="2400" dirty="0"/>
              <a:t>Speed of negotiation have to slow down.</a:t>
            </a:r>
          </a:p>
          <a:p>
            <a:pPr marL="342900" indent="-342900">
              <a:buChar char="•"/>
            </a:pPr>
            <a:r>
              <a:rPr lang="en-US" sz="2400"/>
              <a:t>Always listen carefully and think twice before answering/reacting.</a:t>
            </a:r>
          </a:p>
          <a:p>
            <a:pPr marL="342900" indent="-342900">
              <a:buChar char="•"/>
            </a:pPr>
            <a:r>
              <a:rPr lang="en-US" sz="2400" dirty="0"/>
              <a:t>Always find common </a:t>
            </a:r>
            <a:r>
              <a:rPr lang="en-US" sz="2400" dirty="0" err="1"/>
              <a:t>points,updating</a:t>
            </a:r>
            <a:r>
              <a:rPr lang="en-US" sz="2400" dirty="0"/>
              <a:t> on and </a:t>
            </a:r>
            <a:r>
              <a:rPr lang="en-US" sz="2400" dirty="0" err="1"/>
              <a:t>felixibility</a:t>
            </a:r>
            <a:r>
              <a:rPr lang="en-US" sz="2400" dirty="0"/>
              <a:t> must be </a:t>
            </a:r>
            <a:r>
              <a:rPr lang="en-US" sz="2400" dirty="0" err="1"/>
              <a:t>manteined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5676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13F84-219B-5824-2C96-A78A52C1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US" sz="4000" dirty="0"/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39E3A-4ED7-D8B0-9C33-7D2B3B828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41" y="1669086"/>
            <a:ext cx="10143645" cy="501421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endParaRPr lang="en-US" sz="3200" dirty="0">
              <a:latin typeface="Times New Roman"/>
              <a:cs typeface="Times New Roman"/>
            </a:endParaRPr>
          </a:p>
          <a:p>
            <a:pPr marL="457200" indent="-457200">
              <a:buChar char="•"/>
            </a:pPr>
            <a:r>
              <a:rPr lang="en-US" sz="3200" dirty="0">
                <a:ea typeface="+mn-lt"/>
                <a:cs typeface="+mn-lt"/>
              </a:rPr>
              <a:t>Fang, T. (2006) ‘Negotiation: the Chinese style’, </a:t>
            </a:r>
            <a:r>
              <a:rPr lang="en-US" sz="3200" i="1" dirty="0">
                <a:ea typeface="+mn-lt"/>
                <a:cs typeface="+mn-lt"/>
              </a:rPr>
              <a:t>The Journal of business &amp; industrial marketing</a:t>
            </a:r>
            <a:r>
              <a:rPr lang="en-US" sz="3200" dirty="0">
                <a:ea typeface="+mn-lt"/>
                <a:cs typeface="+mn-lt"/>
              </a:rPr>
              <a:t>, 21(1), pp. 50–60. Available at: </a:t>
            </a:r>
            <a:r>
              <a:rPr lang="en-US" sz="3200" dirty="0">
                <a:ea typeface="+mn-lt"/>
                <a:cs typeface="+mn-lt"/>
                <a:hlinkClick r:id="rId2"/>
              </a:rPr>
              <a:t>https://doi.org/10.1108/08858620610643175</a:t>
            </a:r>
            <a:r>
              <a:rPr lang="en-US" sz="3200" dirty="0">
                <a:ea typeface="+mn-lt"/>
                <a:cs typeface="+mn-lt"/>
              </a:rPr>
              <a:t>.</a:t>
            </a:r>
            <a:endParaRPr lang="en-US" sz="3200">
              <a:ea typeface="+mn-lt"/>
              <a:cs typeface="Times New Roman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latin typeface="Bierstadt"/>
                <a:cs typeface="Arial"/>
              </a:rPr>
              <a:t>Buttery, E. Alan and Leung, T. K. P., "The Difference between Chinese and Western Negotiations" (1996). </a:t>
            </a:r>
            <a:r>
              <a:rPr lang="en-US" sz="2800" i="1" dirty="0">
                <a:latin typeface="Bierstadt"/>
                <a:cs typeface="Arial"/>
              </a:rPr>
              <a:t>All UNF Research.</a:t>
            </a:r>
            <a:r>
              <a:rPr lang="en-US" sz="2800" dirty="0">
                <a:latin typeface="Bierstadt"/>
                <a:cs typeface="Arial"/>
              </a:rPr>
              <a:t> Paper 3.</a:t>
            </a:r>
            <a:br>
              <a:rPr lang="en-US" sz="2800" dirty="0">
                <a:latin typeface="Bierstadt"/>
                <a:cs typeface="Arial"/>
              </a:rPr>
            </a:br>
            <a:r>
              <a:rPr lang="en-US" sz="2800" dirty="0">
                <a:latin typeface="Bierstadt"/>
                <a:cs typeface="Arial"/>
              </a:rPr>
              <a:t>https://digitalcommons.usu.edu/unf_research/3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300" err="1">
                <a:latin typeface="Arial"/>
                <a:cs typeface="Arial"/>
              </a:rPr>
              <a:t>TheCultureFactor</a:t>
            </a:r>
            <a:r>
              <a:rPr lang="en-US" sz="3300" dirty="0">
                <a:latin typeface="Arial"/>
                <a:cs typeface="Arial"/>
              </a:rPr>
              <a:t>(2024)'Country comparison tool'.[ONLINE].Available at </a:t>
            </a:r>
            <a:r>
              <a:rPr lang="en-US" sz="3300" dirty="0">
                <a:ea typeface="+mn-lt"/>
                <a:cs typeface="+mn-lt"/>
                <a:hlinkClick r:id="rId3"/>
              </a:rPr>
              <a:t>https://www.theculturefactor.com/country-comparison-tool?countries=china%2Cunited+kingdom</a:t>
            </a:r>
            <a:r>
              <a:rPr lang="en-US" sz="3300" dirty="0">
                <a:ea typeface="+mn-lt"/>
                <a:cs typeface="+mn-lt"/>
              </a:rPr>
              <a:t> [accessed on 11/12/2024].</a:t>
            </a:r>
            <a:endParaRPr lang="en-US" sz="33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300" dirty="0">
                <a:latin typeface="Arial"/>
              </a:rPr>
              <a:t>Investopedia(2023)'</a:t>
            </a:r>
            <a:r>
              <a:rPr lang="en-US" sz="3300" err="1">
                <a:latin typeface="Arial"/>
              </a:rPr>
              <a:t>Guanxi,history,how</a:t>
            </a:r>
            <a:r>
              <a:rPr lang="en-US" sz="3300" dirty="0">
                <a:latin typeface="Arial"/>
              </a:rPr>
              <a:t> it works'.[ONLINE].Available at </a:t>
            </a:r>
            <a:r>
              <a:rPr lang="en-US" sz="3300" dirty="0">
                <a:ea typeface="+mn-lt"/>
                <a:cs typeface="+mn-lt"/>
                <a:hlinkClick r:id="rId4"/>
              </a:rPr>
              <a:t>https://www.investopedia.com/terms/g/guanxi.asp</a:t>
            </a:r>
            <a:r>
              <a:rPr lang="en-US" sz="3300" dirty="0">
                <a:ea typeface="+mn-lt"/>
                <a:cs typeface="+mn-lt"/>
              </a:rPr>
              <a:t> [accessed on 11/12/2024].</a:t>
            </a:r>
          </a:p>
          <a:p>
            <a:pPr marL="457200" indent="-457200">
              <a:buChar char="•"/>
            </a:pPr>
            <a:r>
              <a:rPr lang="en-US" sz="3300">
                <a:ea typeface="+mn-lt"/>
                <a:cs typeface="+mn-lt"/>
              </a:rPr>
              <a:t>Zhang, S. and Zhou, B. (2024) ‘Impact of </a:t>
            </a:r>
            <a:r>
              <a:rPr lang="en-US" sz="3300" err="1">
                <a:ea typeface="+mn-lt"/>
                <a:cs typeface="+mn-lt"/>
              </a:rPr>
              <a:t>Mianzi</a:t>
            </a:r>
            <a:r>
              <a:rPr lang="en-US" sz="3300">
                <a:ea typeface="+mn-lt"/>
                <a:cs typeface="+mn-lt"/>
              </a:rPr>
              <a:t> consciousness on unethical pro-organizational behavior: the roles of impression management motive, educational level, party affiliation in China’, </a:t>
            </a:r>
            <a:r>
              <a:rPr lang="en-US" sz="3300" i="1">
                <a:ea typeface="+mn-lt"/>
                <a:cs typeface="+mn-lt"/>
              </a:rPr>
              <a:t>Current psychology (New Brunswick, N.J.)</a:t>
            </a:r>
            <a:r>
              <a:rPr lang="en-US" sz="3300">
                <a:ea typeface="+mn-lt"/>
                <a:cs typeface="+mn-lt"/>
              </a:rPr>
              <a:t>, 43(16), pp. 14244–14258. Available at: </a:t>
            </a:r>
            <a:r>
              <a:rPr lang="en-US" sz="3300" dirty="0">
                <a:ea typeface="+mn-lt"/>
                <a:cs typeface="+mn-lt"/>
                <a:hlinkClick r:id="rId5"/>
              </a:rPr>
              <a:t>https://doi.org/10.1007/s12144-023-05432-0</a:t>
            </a:r>
            <a:r>
              <a:rPr lang="en-US" sz="3300" dirty="0">
                <a:ea typeface="+mn-lt"/>
                <a:cs typeface="+mn-lt"/>
              </a:rPr>
              <a:t>.</a:t>
            </a:r>
            <a:endParaRPr lang="en-US" sz="3300" dirty="0">
              <a:ea typeface="Calibri"/>
              <a:cs typeface="Arial"/>
            </a:endParaRPr>
          </a:p>
          <a:p>
            <a:pPr marL="342900" indent="-342900">
              <a:buChar char="•"/>
            </a:pPr>
            <a:endParaRPr lang="en-US" sz="3300" dirty="0"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Bierstadt"/>
              <a:ea typeface="Calibri"/>
              <a:cs typeface="Arial"/>
            </a:endParaRPr>
          </a:p>
          <a:p>
            <a:pPr marL="342900" indent="-342900">
              <a:buChar char="•"/>
            </a:pPr>
            <a:endParaRPr lang="en-US" sz="3200">
              <a:cs typeface="Arial"/>
            </a:endParaRPr>
          </a:p>
          <a:p>
            <a:pPr marL="342900" indent="-342900">
              <a:buChar char="•"/>
            </a:pP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556605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D4A9-83AE-7E01-DB00-E4DA97478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2A162-47F3-0DB0-992F-80BDD665B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119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3D544-8630-064F-BA2A-DE649AB1C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A89DB-01DB-AE34-72E6-FBAEB2E5E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56119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LightSeedRightStep">
      <a:dk1>
        <a:srgbClr val="000000"/>
      </a:dk1>
      <a:lt1>
        <a:srgbClr val="FFFFFF"/>
      </a:lt1>
      <a:dk2>
        <a:srgbClr val="2E321C"/>
      </a:dk2>
      <a:lt2>
        <a:srgbClr val="E2E3E8"/>
      </a:lt2>
      <a:accent1>
        <a:srgbClr val="B3A15F"/>
      </a:accent1>
      <a:accent2>
        <a:srgbClr val="96A84C"/>
      </a:accent2>
      <a:accent3>
        <a:srgbClr val="7FAD62"/>
      </a:accent3>
      <a:accent4>
        <a:srgbClr val="52B455"/>
      </a:accent4>
      <a:accent5>
        <a:srgbClr val="58B280"/>
      </a:accent5>
      <a:accent6>
        <a:srgbClr val="50B1A4"/>
      </a:accent6>
      <a:hlink>
        <a:srgbClr val="6978AE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GestaltVTI</vt:lpstr>
      <vt:lpstr>Luca Gerardi  2219573 Lecturer:"Rexon Nting  Module:LCBB6001</vt:lpstr>
      <vt:lpstr>Content of Presentation </vt:lpstr>
      <vt:lpstr>Defining Culture </vt:lpstr>
      <vt:lpstr>Defining Culture  </vt:lpstr>
      <vt:lpstr>Hofstede's cultural dimension-Theoretical Framework(TheCulturefactor.com,2023).    </vt:lpstr>
      <vt:lpstr>China:5 Cultural Nuances </vt:lpstr>
      <vt:lpstr>Characteristic of Business Negotiation</vt:lpstr>
      <vt:lpstr>Negotiation Strategies</vt:lpstr>
      <vt:lpstr>Conclusion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866</cp:revision>
  <dcterms:created xsi:type="dcterms:W3CDTF">2023-03-28T13:20:03Z</dcterms:created>
  <dcterms:modified xsi:type="dcterms:W3CDTF">2024-12-11T11:34:53Z</dcterms:modified>
</cp:coreProperties>
</file>