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8" r:id="rId4"/>
    <p:sldId id="287" r:id="rId5"/>
    <p:sldId id="261" r:id="rId6"/>
    <p:sldId id="262" r:id="rId7"/>
    <p:sldId id="263" r:id="rId8"/>
    <p:sldId id="264" r:id="rId9"/>
    <p:sldId id="265" r:id="rId10"/>
    <p:sldId id="266" r:id="rId11"/>
    <p:sldId id="268" r:id="rId12"/>
    <p:sldId id="269" r:id="rId13"/>
    <p:sldId id="267" r:id="rId14"/>
    <p:sldId id="271" r:id="rId15"/>
    <p:sldId id="272" r:id="rId16"/>
    <p:sldId id="279" r:id="rId17"/>
    <p:sldId id="286" r:id="rId18"/>
    <p:sldId id="282" r:id="rId19"/>
    <p:sldId id="259" r:id="rId20"/>
    <p:sldId id="283" r:id="rId21"/>
    <p:sldId id="285" r:id="rId22"/>
    <p:sldId id="280" r:id="rId23"/>
    <p:sldId id="284" r:id="rId24"/>
    <p:sldId id="281" r:id="rId25"/>
    <p:sldId id="274" r:id="rId26"/>
    <p:sldId id="27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F3AB96-1167-4E49-862F-C612D40ACCB1}" v="34" dt="2025-11-17T12:46:00.775"/>
    <p1510:client id="{F391E15A-AA4E-1244-CDD7-D39D7C69ED79}" v="1" dt="2025-11-19T09:39:16.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473" autoAdjust="0"/>
    <p:restoredTop sz="94660"/>
  </p:normalViewPr>
  <p:slideViewPr>
    <p:cSldViewPr snapToGrid="0">
      <p:cViewPr>
        <p:scale>
          <a:sx n="80" d="100"/>
          <a:sy n="80" d="100"/>
        </p:scale>
        <p:origin x="30" y="4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F391E15A-AA4E-1244-CDD7-D39D7C69ED79}"/>
    <pc:docChg chg="addSld">
      <pc:chgData name="Deborah Jenkins" userId="S::deborah.jenkins@uwtsd.ac.uk::3cd02ba5-e528-4585-978d-4fde2b47730a" providerId="AD" clId="Web-{F391E15A-AA4E-1244-CDD7-D39D7C69ED79}" dt="2025-11-19T09:39:16.962" v="0"/>
      <pc:docMkLst>
        <pc:docMk/>
      </pc:docMkLst>
      <pc:sldChg chg="new">
        <pc:chgData name="Deborah Jenkins" userId="S::deborah.jenkins@uwtsd.ac.uk::3cd02ba5-e528-4585-978d-4fde2b47730a" providerId="AD" clId="Web-{F391E15A-AA4E-1244-CDD7-D39D7C69ED79}" dt="2025-11-19T09:39:16.962" v="0"/>
        <pc:sldMkLst>
          <pc:docMk/>
          <pc:sldMk cId="1496052659" sldId="287"/>
        </pc:sldMkLst>
      </pc:sldChg>
    </pc:docChg>
  </pc:docChgLst>
  <pc:docChgLst>
    <pc:chgData name="Deborah Jenkins" userId="3cd02ba5-e528-4585-978d-4fde2b47730a" providerId="ADAL" clId="{6F0D011B-CFA3-4DC1-A459-B9C4128C9CBB}"/>
    <pc:docChg chg="undo custSel addSld modSld sldOrd">
      <pc:chgData name="Deborah Jenkins" userId="3cd02ba5-e528-4585-978d-4fde2b47730a" providerId="ADAL" clId="{6F0D011B-CFA3-4DC1-A459-B9C4128C9CBB}" dt="2025-11-17T12:46:00.775" v="86"/>
      <pc:docMkLst>
        <pc:docMk/>
      </pc:docMkLst>
      <pc:sldChg chg="modSp mod ord">
        <pc:chgData name="Deborah Jenkins" userId="3cd02ba5-e528-4585-978d-4fde2b47730a" providerId="ADAL" clId="{6F0D011B-CFA3-4DC1-A459-B9C4128C9CBB}" dt="2025-11-17T12:45:34.872" v="78" actId="27636"/>
        <pc:sldMkLst>
          <pc:docMk/>
          <pc:sldMk cId="3329753193" sldId="279"/>
        </pc:sldMkLst>
        <pc:spChg chg="mod">
          <ac:chgData name="Deborah Jenkins" userId="3cd02ba5-e528-4585-978d-4fde2b47730a" providerId="ADAL" clId="{6F0D011B-CFA3-4DC1-A459-B9C4128C9CBB}" dt="2025-11-17T12:45:34.872" v="78" actId="27636"/>
          <ac:spMkLst>
            <pc:docMk/>
            <pc:sldMk cId="3329753193" sldId="279"/>
            <ac:spMk id="3" creationId="{C64678BE-6B8A-992A-39E7-012DF4F85965}"/>
          </ac:spMkLst>
        </pc:spChg>
      </pc:sldChg>
      <pc:sldChg chg="modSp mod ord modAnim">
        <pc:chgData name="Deborah Jenkins" userId="3cd02ba5-e528-4585-978d-4fde2b47730a" providerId="ADAL" clId="{6F0D011B-CFA3-4DC1-A459-B9C4128C9CBB}" dt="2025-11-17T12:38:06.342" v="58" actId="27636"/>
        <pc:sldMkLst>
          <pc:docMk/>
          <pc:sldMk cId="1813817710" sldId="280"/>
        </pc:sldMkLst>
        <pc:spChg chg="mod">
          <ac:chgData name="Deborah Jenkins" userId="3cd02ba5-e528-4585-978d-4fde2b47730a" providerId="ADAL" clId="{6F0D011B-CFA3-4DC1-A459-B9C4128C9CBB}" dt="2025-11-17T12:38:06.342" v="58" actId="27636"/>
          <ac:spMkLst>
            <pc:docMk/>
            <pc:sldMk cId="1813817710" sldId="280"/>
            <ac:spMk id="3" creationId="{7DFF9EE6-A8F8-EC6D-426E-49F4871AE0CA}"/>
          </ac:spMkLst>
        </pc:spChg>
      </pc:sldChg>
      <pc:sldChg chg="modSp new mod modAnim">
        <pc:chgData name="Deborah Jenkins" userId="3cd02ba5-e528-4585-978d-4fde2b47730a" providerId="ADAL" clId="{6F0D011B-CFA3-4DC1-A459-B9C4128C9CBB}" dt="2025-11-17T12:33:44.165" v="11"/>
        <pc:sldMkLst>
          <pc:docMk/>
          <pc:sldMk cId="491583678" sldId="282"/>
        </pc:sldMkLst>
        <pc:spChg chg="mod">
          <ac:chgData name="Deborah Jenkins" userId="3cd02ba5-e528-4585-978d-4fde2b47730a" providerId="ADAL" clId="{6F0D011B-CFA3-4DC1-A459-B9C4128C9CBB}" dt="2025-11-17T12:33:24.453" v="7"/>
          <ac:spMkLst>
            <pc:docMk/>
            <pc:sldMk cId="491583678" sldId="282"/>
            <ac:spMk id="2" creationId="{0BCC94F6-DFEB-AF4D-FAF4-B29DBC5D38DC}"/>
          </ac:spMkLst>
        </pc:spChg>
        <pc:spChg chg="mod">
          <ac:chgData name="Deborah Jenkins" userId="3cd02ba5-e528-4585-978d-4fde2b47730a" providerId="ADAL" clId="{6F0D011B-CFA3-4DC1-A459-B9C4128C9CBB}" dt="2025-11-17T12:33:27.330" v="8" actId="1076"/>
          <ac:spMkLst>
            <pc:docMk/>
            <pc:sldMk cId="491583678" sldId="282"/>
            <ac:spMk id="3" creationId="{A52DDCCB-9438-C8DF-B9D2-223BB0E7372A}"/>
          </ac:spMkLst>
        </pc:spChg>
      </pc:sldChg>
      <pc:sldChg chg="modSp new mod modAnim">
        <pc:chgData name="Deborah Jenkins" userId="3cd02ba5-e528-4585-978d-4fde2b47730a" providerId="ADAL" clId="{6F0D011B-CFA3-4DC1-A459-B9C4128C9CBB}" dt="2025-11-17T12:35:05.513" v="22"/>
        <pc:sldMkLst>
          <pc:docMk/>
          <pc:sldMk cId="2469271668" sldId="283"/>
        </pc:sldMkLst>
        <pc:spChg chg="mod">
          <ac:chgData name="Deborah Jenkins" userId="3cd02ba5-e528-4585-978d-4fde2b47730a" providerId="ADAL" clId="{6F0D011B-CFA3-4DC1-A459-B9C4128C9CBB}" dt="2025-11-17T12:34:49.788" v="19" actId="1076"/>
          <ac:spMkLst>
            <pc:docMk/>
            <pc:sldMk cId="2469271668" sldId="283"/>
            <ac:spMk id="2" creationId="{60BB9493-EC31-E11E-404D-C79E6920C16D}"/>
          </ac:spMkLst>
        </pc:spChg>
        <pc:spChg chg="mod">
          <ac:chgData name="Deborah Jenkins" userId="3cd02ba5-e528-4585-978d-4fde2b47730a" providerId="ADAL" clId="{6F0D011B-CFA3-4DC1-A459-B9C4128C9CBB}" dt="2025-11-17T12:34:46.250" v="18" actId="1076"/>
          <ac:spMkLst>
            <pc:docMk/>
            <pc:sldMk cId="2469271668" sldId="283"/>
            <ac:spMk id="3" creationId="{712C8C15-3601-C0C8-3CEB-2D3D51979563}"/>
          </ac:spMkLst>
        </pc:spChg>
      </pc:sldChg>
      <pc:sldChg chg="modSp new mod modAnim">
        <pc:chgData name="Deborah Jenkins" userId="3cd02ba5-e528-4585-978d-4fde2b47730a" providerId="ADAL" clId="{6F0D011B-CFA3-4DC1-A459-B9C4128C9CBB}" dt="2025-11-17T12:37:19.574" v="46"/>
        <pc:sldMkLst>
          <pc:docMk/>
          <pc:sldMk cId="3108956253" sldId="284"/>
        </pc:sldMkLst>
        <pc:spChg chg="mod">
          <ac:chgData name="Deborah Jenkins" userId="3cd02ba5-e528-4585-978d-4fde2b47730a" providerId="ADAL" clId="{6F0D011B-CFA3-4DC1-A459-B9C4128C9CBB}" dt="2025-11-17T12:36:05.998" v="29" actId="1076"/>
          <ac:spMkLst>
            <pc:docMk/>
            <pc:sldMk cId="3108956253" sldId="284"/>
            <ac:spMk id="2" creationId="{919815FE-9054-E01F-D906-4F96861B8252}"/>
          </ac:spMkLst>
        </pc:spChg>
        <pc:spChg chg="mod">
          <ac:chgData name="Deborah Jenkins" userId="3cd02ba5-e528-4585-978d-4fde2b47730a" providerId="ADAL" clId="{6F0D011B-CFA3-4DC1-A459-B9C4128C9CBB}" dt="2025-11-17T12:37:00.370" v="43" actId="27636"/>
          <ac:spMkLst>
            <pc:docMk/>
            <pc:sldMk cId="3108956253" sldId="284"/>
            <ac:spMk id="3" creationId="{57E1AB75-5F88-1BDB-1E15-18A9CBC89EF2}"/>
          </ac:spMkLst>
        </pc:spChg>
      </pc:sldChg>
      <pc:sldChg chg="modSp new mod modAnim">
        <pc:chgData name="Deborah Jenkins" userId="3cd02ba5-e528-4585-978d-4fde2b47730a" providerId="ADAL" clId="{6F0D011B-CFA3-4DC1-A459-B9C4128C9CBB}" dt="2025-11-17T12:38:36.046" v="68"/>
        <pc:sldMkLst>
          <pc:docMk/>
          <pc:sldMk cId="2680901210" sldId="285"/>
        </pc:sldMkLst>
        <pc:spChg chg="mod">
          <ac:chgData name="Deborah Jenkins" userId="3cd02ba5-e528-4585-978d-4fde2b47730a" providerId="ADAL" clId="{6F0D011B-CFA3-4DC1-A459-B9C4128C9CBB}" dt="2025-11-17T12:38:15.287" v="63" actId="1076"/>
          <ac:spMkLst>
            <pc:docMk/>
            <pc:sldMk cId="2680901210" sldId="285"/>
            <ac:spMk id="2" creationId="{60A7AF87-0C18-6C6D-59DA-A467FACCB516}"/>
          </ac:spMkLst>
        </pc:spChg>
        <pc:spChg chg="mod">
          <ac:chgData name="Deborah Jenkins" userId="3cd02ba5-e528-4585-978d-4fde2b47730a" providerId="ADAL" clId="{6F0D011B-CFA3-4DC1-A459-B9C4128C9CBB}" dt="2025-11-17T12:38:32.244" v="67" actId="113"/>
          <ac:spMkLst>
            <pc:docMk/>
            <pc:sldMk cId="2680901210" sldId="285"/>
            <ac:spMk id="3" creationId="{AE170923-08B9-52AF-6F04-7665FC9B74B4}"/>
          </ac:spMkLst>
        </pc:spChg>
      </pc:sldChg>
      <pc:sldChg chg="modSp new mod modAnim">
        <pc:chgData name="Deborah Jenkins" userId="3cd02ba5-e528-4585-978d-4fde2b47730a" providerId="ADAL" clId="{6F0D011B-CFA3-4DC1-A459-B9C4128C9CBB}" dt="2025-11-17T12:46:00.775" v="86"/>
        <pc:sldMkLst>
          <pc:docMk/>
          <pc:sldMk cId="4166749065" sldId="286"/>
        </pc:sldMkLst>
        <pc:spChg chg="mod">
          <ac:chgData name="Deborah Jenkins" userId="3cd02ba5-e528-4585-978d-4fde2b47730a" providerId="ADAL" clId="{6F0D011B-CFA3-4DC1-A459-B9C4128C9CBB}" dt="2025-11-17T12:45:17.986" v="75" actId="1076"/>
          <ac:spMkLst>
            <pc:docMk/>
            <pc:sldMk cId="4166749065" sldId="286"/>
            <ac:spMk id="2" creationId="{8CB0225E-DA25-E73A-74DE-6345D190ADF6}"/>
          </ac:spMkLst>
        </pc:spChg>
        <pc:spChg chg="mod">
          <ac:chgData name="Deborah Jenkins" userId="3cd02ba5-e528-4585-978d-4fde2b47730a" providerId="ADAL" clId="{6F0D011B-CFA3-4DC1-A459-B9C4128C9CBB}" dt="2025-11-17T12:45:50.605" v="85" actId="27636"/>
          <ac:spMkLst>
            <pc:docMk/>
            <pc:sldMk cId="4166749065" sldId="286"/>
            <ac:spMk id="3" creationId="{51239255-E450-F3B6-02B1-CD0C4AB811D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2437463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339962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555730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00221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483043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831884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89998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207577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788206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715682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42ECBB3-F1C4-45DB-90DC-7F8EB3DD4283}" type="datetimeFigureOut">
              <a:rPr lang="en-GB" smtClean="0"/>
              <a:t>19/11/2025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783190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15580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2ECBB3-F1C4-45DB-90DC-7F8EB3DD4283}" type="datetimeFigureOut">
              <a:rPr lang="en-GB" smtClean="0"/>
              <a:t>19/11/2025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14ECA0-733F-4E66-A66E-7827AB97F9F1}" type="slidenum">
              <a:rPr lang="en-GB" smtClean="0"/>
              <a:t>‹#›</a:t>
            </a:fld>
            <a:endParaRPr lang="en-GB"/>
          </a:p>
        </p:txBody>
      </p:sp>
    </p:spTree>
    <p:extLst>
      <p:ext uri="{BB962C8B-B14F-4D97-AF65-F5344CB8AC3E}">
        <p14:creationId xmlns:p14="http://schemas.microsoft.com/office/powerpoint/2010/main" val="19569542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www.meetinwales.com/" TargetMode="External"/><Relationship Id="rId2" Type="http://schemas.openxmlformats.org/officeDocument/2006/relationships/image" Target="../media/image4.png"/><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hyperlink" Target="https://www.iccwales.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perkbox.com/uk/resources/blog/team-incentive-idea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vent.com/uk/blog/hospitality/how-mice-industry-technology-could-revolutionise-your-busines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abpco.or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iso.org/iso-20121-sustainable-events.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9lIIvvFsGh4?si=wz3cc2Z4zKTWGwwq" TargetMode="External"/><Relationship Id="rId2" Type="http://schemas.openxmlformats.org/officeDocument/2006/relationships/slideLayout" Target="../slideLayouts/slideLayout2.xml"/><Relationship Id="rId1" Type="http://schemas.openxmlformats.org/officeDocument/2006/relationships/video" Target="https://www.youtube.com/embed/9lIIvvFsGh4?feature=oembed" TargetMode="External"/><Relationship Id="rId5" Type="http://schemas.openxmlformats.org/officeDocument/2006/relationships/image" Target="../media/image14.jpeg"/><Relationship Id="rId4" Type="http://schemas.openxmlformats.org/officeDocument/2006/relationships/hyperlink" Target="https://wttc.org/events-webinars/global-summit/2023-rwanda"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cop27.eg/#/" TargetMode="External"/><Relationship Id="rId2" Type="http://schemas.openxmlformats.org/officeDocument/2006/relationships/hyperlink" Target="https://www.cvent.com/uk/blog/hospitality/what-is-mice" TargetMode="External"/><Relationship Id="rId1" Type="http://schemas.openxmlformats.org/officeDocument/2006/relationships/slideLayout" Target="../slideLayouts/slideLayout2.xml"/><Relationship Id="rId4" Type="http://schemas.openxmlformats.org/officeDocument/2006/relationships/hyperlink" Target="https://go.award.co/recognition-capter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FB94-D622-6356-9D2B-21550C84AE78}"/>
              </a:ext>
            </a:extLst>
          </p:cNvPr>
          <p:cNvSpPr>
            <a:spLocks noGrp="1"/>
          </p:cNvSpPr>
          <p:nvPr>
            <p:ph type="title"/>
          </p:nvPr>
        </p:nvSpPr>
        <p:spPr/>
        <p:txBody>
          <a:bodyPr anchor="b">
            <a:normAutofit fontScale="90000"/>
          </a:bodyPr>
          <a:lstStyle/>
          <a:p>
            <a:r>
              <a:rPr lang="en-GB" sz="2800" b="1" dirty="0"/>
              <a:t>Contemporary issues relating to Meetings, Incentives, Conventions and Events</a:t>
            </a:r>
          </a:p>
        </p:txBody>
      </p:sp>
      <p:sp>
        <p:nvSpPr>
          <p:cNvPr id="3" name="Subtitle 2">
            <a:extLst>
              <a:ext uri="{FF2B5EF4-FFF2-40B4-BE49-F238E27FC236}">
                <a16:creationId xmlns:a16="http://schemas.microsoft.com/office/drawing/2014/main" id="{8F8512D1-541C-9DC7-4B72-F7870974570D}"/>
              </a:ext>
            </a:extLst>
          </p:cNvPr>
          <p:cNvSpPr>
            <a:spLocks noGrp="1"/>
          </p:cNvSpPr>
          <p:nvPr>
            <p:ph type="body" sz="half" idx="2"/>
          </p:nvPr>
        </p:nvSpPr>
        <p:spPr/>
        <p:txBody>
          <a:bodyPr>
            <a:normAutofit/>
          </a:bodyPr>
          <a:lstStyle/>
          <a:p>
            <a:r>
              <a:rPr lang="en-GB" dirty="0"/>
              <a:t>WEEK 8</a:t>
            </a:r>
          </a:p>
        </p:txBody>
      </p:sp>
      <p:pic>
        <p:nvPicPr>
          <p:cNvPr id="5" name="Video 4">
            <a:extLst>
              <a:ext uri="{FF2B5EF4-FFF2-40B4-BE49-F238E27FC236}">
                <a16:creationId xmlns:a16="http://schemas.microsoft.com/office/drawing/2014/main" id="{DA5B3A55-11AE-BD33-0AD2-0F40AC2AD9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5183188" y="1693236"/>
            <a:ext cx="6172200" cy="3462002"/>
          </a:xfrm>
          <a:prstGeom prst="rect">
            <a:avLst/>
          </a:prstGeom>
          <a:noFill/>
        </p:spPr>
      </p:pic>
    </p:spTree>
    <p:extLst>
      <p:ext uri="{BB962C8B-B14F-4D97-AF65-F5344CB8AC3E}">
        <p14:creationId xmlns:p14="http://schemas.microsoft.com/office/powerpoint/2010/main" val="990194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8C7F-03DF-D37F-049D-96411DED8C7E}"/>
              </a:ext>
            </a:extLst>
          </p:cNvPr>
          <p:cNvSpPr>
            <a:spLocks noGrp="1"/>
          </p:cNvSpPr>
          <p:nvPr>
            <p:ph type="title"/>
          </p:nvPr>
        </p:nvSpPr>
        <p:spPr>
          <a:xfrm>
            <a:off x="839788" y="457200"/>
            <a:ext cx="3932237" cy="892969"/>
          </a:xfrm>
        </p:spPr>
        <p:txBody>
          <a:bodyPr anchor="b">
            <a:normAutofit/>
          </a:bodyPr>
          <a:lstStyle/>
          <a:p>
            <a:r>
              <a:rPr lang="en-GB" sz="4400" b="1" dirty="0"/>
              <a:t>M.I.C.E</a:t>
            </a:r>
          </a:p>
        </p:txBody>
      </p:sp>
      <p:sp>
        <p:nvSpPr>
          <p:cNvPr id="3" name="Content Placeholder 2">
            <a:extLst>
              <a:ext uri="{FF2B5EF4-FFF2-40B4-BE49-F238E27FC236}">
                <a16:creationId xmlns:a16="http://schemas.microsoft.com/office/drawing/2014/main" id="{1C5ACD05-FD7B-5A05-7321-D61E21ED3D33}"/>
              </a:ext>
            </a:extLst>
          </p:cNvPr>
          <p:cNvSpPr>
            <a:spLocks noGrp="1"/>
          </p:cNvSpPr>
          <p:nvPr>
            <p:ph type="body" sz="half" idx="2"/>
          </p:nvPr>
        </p:nvSpPr>
        <p:spPr/>
        <p:txBody>
          <a:bodyPr>
            <a:normAutofit/>
          </a:bodyPr>
          <a:lstStyle/>
          <a:p>
            <a:r>
              <a:rPr lang="en-GB" sz="2800" dirty="0"/>
              <a:t>Issues with Meetings, Incentives, Conventions and Events – Convention Centres, Meetings industry, Exhibitions, Meetings, Weddings, Banquets, Hospitality,  Digital Developments as a result of Covid-19</a:t>
            </a:r>
          </a:p>
        </p:txBody>
      </p:sp>
      <p:pic>
        <p:nvPicPr>
          <p:cNvPr id="4" name="Picture 3">
            <a:extLst>
              <a:ext uri="{FF2B5EF4-FFF2-40B4-BE49-F238E27FC236}">
                <a16:creationId xmlns:a16="http://schemas.microsoft.com/office/drawing/2014/main" id="{BDDD3A42-65E3-B4A0-151C-15808A713195}"/>
              </a:ext>
            </a:extLst>
          </p:cNvPr>
          <p:cNvPicPr>
            <a:picLocks noChangeAspect="1"/>
          </p:cNvPicPr>
          <p:nvPr/>
        </p:nvPicPr>
        <p:blipFill rotWithShape="1">
          <a:blip r:embed="rId2"/>
          <a:srcRect l="11666" r="17098" b="2"/>
          <a:stretch/>
        </p:blipFill>
        <p:spPr>
          <a:xfrm>
            <a:off x="5183188" y="987425"/>
            <a:ext cx="6172200" cy="4873625"/>
          </a:xfrm>
          <a:prstGeom prst="rect">
            <a:avLst/>
          </a:prstGeom>
          <a:noFill/>
        </p:spPr>
      </p:pic>
    </p:spTree>
    <p:extLst>
      <p:ext uri="{BB962C8B-B14F-4D97-AF65-F5344CB8AC3E}">
        <p14:creationId xmlns:p14="http://schemas.microsoft.com/office/powerpoint/2010/main" val="243230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1E53-C91F-3FE4-737E-2A8F10F038E2}"/>
              </a:ext>
            </a:extLst>
          </p:cNvPr>
          <p:cNvSpPr>
            <a:spLocks noGrp="1"/>
          </p:cNvSpPr>
          <p:nvPr>
            <p:ph type="title"/>
          </p:nvPr>
        </p:nvSpPr>
        <p:spPr>
          <a:xfrm>
            <a:off x="839788" y="457200"/>
            <a:ext cx="3932237" cy="531812"/>
          </a:xfrm>
        </p:spPr>
        <p:txBody>
          <a:bodyPr/>
          <a:lstStyle/>
          <a:p>
            <a:r>
              <a:rPr lang="en-GB" dirty="0"/>
              <a:t>MICE </a:t>
            </a:r>
          </a:p>
        </p:txBody>
      </p:sp>
      <p:pic>
        <p:nvPicPr>
          <p:cNvPr id="6" name="Content Placeholder 5">
            <a:extLst>
              <a:ext uri="{FF2B5EF4-FFF2-40B4-BE49-F238E27FC236}">
                <a16:creationId xmlns:a16="http://schemas.microsoft.com/office/drawing/2014/main" id="{7FF0E990-A07E-26D8-1D19-33D50CB780CA}"/>
              </a:ext>
            </a:extLst>
          </p:cNvPr>
          <p:cNvPicPr>
            <a:picLocks noGrp="1" noChangeAspect="1"/>
          </p:cNvPicPr>
          <p:nvPr>
            <p:ph idx="1"/>
          </p:nvPr>
        </p:nvPicPr>
        <p:blipFill rotWithShape="1">
          <a:blip r:embed="rId2"/>
          <a:srcRect t="11053" r="3652" b="10301"/>
          <a:stretch/>
        </p:blipFill>
        <p:spPr>
          <a:xfrm>
            <a:off x="5867410" y="192880"/>
            <a:ext cx="5946775" cy="3236120"/>
          </a:xfrm>
        </p:spPr>
      </p:pic>
      <p:sp>
        <p:nvSpPr>
          <p:cNvPr id="4" name="Text Placeholder 3">
            <a:extLst>
              <a:ext uri="{FF2B5EF4-FFF2-40B4-BE49-F238E27FC236}">
                <a16:creationId xmlns:a16="http://schemas.microsoft.com/office/drawing/2014/main" id="{B7844622-447E-3950-3640-77A9588F7662}"/>
              </a:ext>
            </a:extLst>
          </p:cNvPr>
          <p:cNvSpPr>
            <a:spLocks noGrp="1"/>
          </p:cNvSpPr>
          <p:nvPr>
            <p:ph type="body" sz="half" idx="2"/>
          </p:nvPr>
        </p:nvSpPr>
        <p:spPr>
          <a:xfrm>
            <a:off x="259758" y="1523206"/>
            <a:ext cx="4919567" cy="3811588"/>
          </a:xfrm>
        </p:spPr>
        <p:txBody>
          <a:bodyPr>
            <a:normAutofit/>
          </a:bodyPr>
          <a:lstStyle/>
          <a:p>
            <a:r>
              <a:rPr lang="en-GB" sz="3000" dirty="0">
                <a:hlinkClick r:id="rId3"/>
              </a:rPr>
              <a:t>21% inbound visits 2023 = 8.7 million visits for business events = £4.8 billion spend</a:t>
            </a:r>
          </a:p>
          <a:p>
            <a:endParaRPr lang="en-GB" sz="2800" dirty="0">
              <a:hlinkClick r:id="rId3"/>
            </a:endParaRPr>
          </a:p>
          <a:p>
            <a:r>
              <a:rPr lang="en-GB" sz="2800" dirty="0">
                <a:hlinkClick r:id="rId3"/>
              </a:rPr>
              <a:t>Meet In Wales Homepage| Meet In Wales</a:t>
            </a:r>
            <a:endParaRPr lang="en-GB" sz="2800" dirty="0"/>
          </a:p>
          <a:p>
            <a:endParaRPr lang="en-GB" sz="2800" dirty="0"/>
          </a:p>
          <a:p>
            <a:r>
              <a:rPr lang="en-GB" sz="3200" dirty="0">
                <a:hlinkClick r:id="rId4"/>
              </a:rPr>
              <a:t>Home - ICC Wales</a:t>
            </a:r>
            <a:endParaRPr lang="en-GB" sz="2800" dirty="0"/>
          </a:p>
        </p:txBody>
      </p:sp>
      <p:pic>
        <p:nvPicPr>
          <p:cNvPr id="7" name="Picture 6">
            <a:extLst>
              <a:ext uri="{FF2B5EF4-FFF2-40B4-BE49-F238E27FC236}">
                <a16:creationId xmlns:a16="http://schemas.microsoft.com/office/drawing/2014/main" id="{AAE1C818-DDF1-9E14-735F-26A015465945}"/>
              </a:ext>
            </a:extLst>
          </p:cNvPr>
          <p:cNvPicPr>
            <a:picLocks noChangeAspect="1"/>
          </p:cNvPicPr>
          <p:nvPr/>
        </p:nvPicPr>
        <p:blipFill>
          <a:blip r:embed="rId5"/>
          <a:stretch>
            <a:fillRect/>
          </a:stretch>
        </p:blipFill>
        <p:spPr>
          <a:xfrm>
            <a:off x="6718075" y="3780490"/>
            <a:ext cx="2200275" cy="1428750"/>
          </a:xfrm>
          <a:prstGeom prst="rect">
            <a:avLst/>
          </a:prstGeom>
        </p:spPr>
      </p:pic>
    </p:spTree>
    <p:extLst>
      <p:ext uri="{BB962C8B-B14F-4D97-AF65-F5344CB8AC3E}">
        <p14:creationId xmlns:p14="http://schemas.microsoft.com/office/powerpoint/2010/main" val="2683233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9C219-D929-045B-1188-9DACACB90D7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1B52079-BBBF-B9E6-AA27-DFEADFCA93F6}"/>
              </a:ext>
            </a:extLst>
          </p:cNvPr>
          <p:cNvSpPr>
            <a:spLocks noGrp="1"/>
          </p:cNvSpPr>
          <p:nvPr>
            <p:ph idx="1"/>
          </p:nvPr>
        </p:nvSpPr>
        <p:spPr/>
        <p:txBody>
          <a:bodyPr/>
          <a:lstStyle/>
          <a:p>
            <a:endParaRPr lang="en-US"/>
          </a:p>
        </p:txBody>
      </p:sp>
      <p:sp>
        <p:nvSpPr>
          <p:cNvPr id="4" name="Text Placeholder 3">
            <a:extLst>
              <a:ext uri="{FF2B5EF4-FFF2-40B4-BE49-F238E27FC236}">
                <a16:creationId xmlns:a16="http://schemas.microsoft.com/office/drawing/2014/main" id="{5055D8F9-BE9D-14CC-1CEA-072641D7DFD6}"/>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1496052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98C1B-B46D-417C-EEF3-E18DCE3E028C}"/>
              </a:ext>
            </a:extLst>
          </p:cNvPr>
          <p:cNvSpPr>
            <a:spLocks noGrp="1"/>
          </p:cNvSpPr>
          <p:nvPr>
            <p:ph type="title"/>
          </p:nvPr>
        </p:nvSpPr>
        <p:spPr/>
        <p:txBody>
          <a:bodyPr anchor="ctr">
            <a:normAutofit/>
          </a:bodyPr>
          <a:lstStyle/>
          <a:p>
            <a:r>
              <a:rPr lang="en-GB"/>
              <a:t>Meetings </a:t>
            </a:r>
            <a:br>
              <a:rPr lang="en-GB"/>
            </a:br>
            <a:endParaRPr lang="en-GB"/>
          </a:p>
        </p:txBody>
      </p:sp>
      <p:sp>
        <p:nvSpPr>
          <p:cNvPr id="3" name="Content Placeholder 2">
            <a:extLst>
              <a:ext uri="{FF2B5EF4-FFF2-40B4-BE49-F238E27FC236}">
                <a16:creationId xmlns:a16="http://schemas.microsoft.com/office/drawing/2014/main" id="{08E06A08-B982-3F62-B915-86120AB871DC}"/>
              </a:ext>
            </a:extLst>
          </p:cNvPr>
          <p:cNvSpPr>
            <a:spLocks noGrp="1"/>
          </p:cNvSpPr>
          <p:nvPr>
            <p:ph sz="half" idx="1"/>
          </p:nvPr>
        </p:nvSpPr>
        <p:spPr>
          <a:xfrm>
            <a:off x="838200" y="1253331"/>
            <a:ext cx="5181600" cy="4351338"/>
          </a:xfrm>
        </p:spPr>
        <p:txBody>
          <a:bodyPr>
            <a:noAutofit/>
          </a:bodyPr>
          <a:lstStyle/>
          <a:p>
            <a:r>
              <a:rPr lang="en-GB" sz="2400" dirty="0"/>
              <a:t>Meetings are usually a single-day event held in hotel conference rooms or at convention centres. </a:t>
            </a:r>
          </a:p>
          <a:p>
            <a:r>
              <a:rPr lang="en-GB" sz="2400" dirty="0"/>
              <a:t>They can vary in size from only a small group to larger gatherings .</a:t>
            </a:r>
          </a:p>
          <a:p>
            <a:r>
              <a:rPr lang="en-GB" sz="2400" dirty="0"/>
              <a:t>The purpose is to NETWORK people from one company, industry, or project to address challenges, discuss plans, and set goals. </a:t>
            </a:r>
          </a:p>
          <a:p>
            <a:r>
              <a:rPr lang="en-GB" sz="2400" dirty="0"/>
              <a:t>Catering is part of meetings .</a:t>
            </a:r>
          </a:p>
        </p:txBody>
      </p:sp>
      <p:pic>
        <p:nvPicPr>
          <p:cNvPr id="4" name="Picture 3">
            <a:extLst>
              <a:ext uri="{FF2B5EF4-FFF2-40B4-BE49-F238E27FC236}">
                <a16:creationId xmlns:a16="http://schemas.microsoft.com/office/drawing/2014/main" id="{9FAE9CC2-D8AC-06DF-F082-F1DCABAD47D5}"/>
              </a:ext>
            </a:extLst>
          </p:cNvPr>
          <p:cNvPicPr>
            <a:picLocks noChangeAspect="1"/>
          </p:cNvPicPr>
          <p:nvPr/>
        </p:nvPicPr>
        <p:blipFill rotWithShape="1">
          <a:blip r:embed="rId2"/>
          <a:srcRect r="2" b="1250"/>
          <a:stretch/>
        </p:blipFill>
        <p:spPr>
          <a:xfrm>
            <a:off x="8549687" y="718344"/>
            <a:ext cx="2941225" cy="4351338"/>
          </a:xfrm>
          <a:prstGeom prst="rect">
            <a:avLst/>
          </a:prstGeom>
          <a:noFill/>
          <a:effectLst/>
        </p:spPr>
      </p:pic>
    </p:spTree>
    <p:extLst>
      <p:ext uri="{BB962C8B-B14F-4D97-AF65-F5344CB8AC3E}">
        <p14:creationId xmlns:p14="http://schemas.microsoft.com/office/powerpoint/2010/main" val="25834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A9691-E151-6987-DF32-3FB38C3B5D07}"/>
              </a:ext>
            </a:extLst>
          </p:cNvPr>
          <p:cNvSpPr>
            <a:spLocks noGrp="1"/>
          </p:cNvSpPr>
          <p:nvPr>
            <p:ph type="title"/>
          </p:nvPr>
        </p:nvSpPr>
        <p:spPr>
          <a:xfrm>
            <a:off x="173831" y="79374"/>
            <a:ext cx="10515600" cy="1325563"/>
          </a:xfrm>
        </p:spPr>
        <p:txBody>
          <a:bodyPr anchor="ctr">
            <a:normAutofit/>
          </a:bodyPr>
          <a:lstStyle/>
          <a:p>
            <a:r>
              <a:rPr lang="en-GB" dirty="0"/>
              <a:t>Incentives </a:t>
            </a:r>
            <a:br>
              <a:rPr lang="en-GB" dirty="0"/>
            </a:br>
            <a:endParaRPr lang="en-GB" dirty="0"/>
          </a:p>
        </p:txBody>
      </p:sp>
      <p:sp>
        <p:nvSpPr>
          <p:cNvPr id="3" name="Content Placeholder 2">
            <a:extLst>
              <a:ext uri="{FF2B5EF4-FFF2-40B4-BE49-F238E27FC236}">
                <a16:creationId xmlns:a16="http://schemas.microsoft.com/office/drawing/2014/main" id="{FBEF0526-344D-F289-21CA-613184374D61}"/>
              </a:ext>
            </a:extLst>
          </p:cNvPr>
          <p:cNvSpPr>
            <a:spLocks noGrp="1"/>
          </p:cNvSpPr>
          <p:nvPr>
            <p:ph sz="half" idx="1"/>
          </p:nvPr>
        </p:nvSpPr>
        <p:spPr>
          <a:xfrm>
            <a:off x="352424" y="1253331"/>
            <a:ext cx="7977189" cy="4351338"/>
          </a:xfrm>
        </p:spPr>
        <p:txBody>
          <a:bodyPr>
            <a:noAutofit/>
          </a:bodyPr>
          <a:lstStyle/>
          <a:p>
            <a:r>
              <a:rPr lang="en-GB" sz="2400" dirty="0"/>
              <a:t>Incentives are probably the most fun part of the MICE segment.</a:t>
            </a:r>
          </a:p>
          <a:p>
            <a:r>
              <a:rPr lang="en-GB" sz="2400" dirty="0"/>
              <a:t>Include all types of travel rewards a company offers to individual staff, teams, or partners (e.g. affiliates). The goal of an incentive is to thank people for performance, boost morale, or increase employee loyalty.  </a:t>
            </a:r>
          </a:p>
          <a:p>
            <a:r>
              <a:rPr lang="en-GB" sz="2400" dirty="0"/>
              <a:t>Incentives can take different forms depending on the company organising them. </a:t>
            </a:r>
          </a:p>
          <a:p>
            <a:r>
              <a:rPr lang="en-GB" sz="2400" dirty="0"/>
              <a:t>Some may send their team for an all-inclusive weekend trip to an out-of-town resort. Others might plan a variety of activities closer to home to encourage staff to bond in an informal setting. </a:t>
            </a:r>
          </a:p>
        </p:txBody>
      </p:sp>
      <p:pic>
        <p:nvPicPr>
          <p:cNvPr id="4" name="Picture 3">
            <a:extLst>
              <a:ext uri="{FF2B5EF4-FFF2-40B4-BE49-F238E27FC236}">
                <a16:creationId xmlns:a16="http://schemas.microsoft.com/office/drawing/2014/main" id="{7359E681-E719-C5D2-59F1-A7FDFF8F8CA7}"/>
              </a:ext>
            </a:extLst>
          </p:cNvPr>
          <p:cNvPicPr>
            <a:picLocks noChangeAspect="1"/>
          </p:cNvPicPr>
          <p:nvPr/>
        </p:nvPicPr>
        <p:blipFill rotWithShape="1">
          <a:blip r:embed="rId2"/>
          <a:srcRect l="22064" r="10405" b="2"/>
          <a:stretch/>
        </p:blipFill>
        <p:spPr>
          <a:xfrm>
            <a:off x="8429624" y="1175544"/>
            <a:ext cx="3762375" cy="3159519"/>
          </a:xfrm>
          <a:prstGeom prst="rect">
            <a:avLst/>
          </a:prstGeom>
          <a:noFill/>
        </p:spPr>
      </p:pic>
    </p:spTree>
    <p:extLst>
      <p:ext uri="{BB962C8B-B14F-4D97-AF65-F5344CB8AC3E}">
        <p14:creationId xmlns:p14="http://schemas.microsoft.com/office/powerpoint/2010/main" val="3819385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D3D9E3-C21A-FD40-A7DE-070E4B6E4346}"/>
              </a:ext>
            </a:extLst>
          </p:cNvPr>
          <p:cNvPicPr>
            <a:picLocks noChangeAspect="1"/>
          </p:cNvPicPr>
          <p:nvPr/>
        </p:nvPicPr>
        <p:blipFill rotWithShape="1">
          <a:blip r:embed="rId2"/>
          <a:srcRect l="1290" t="8332" r="48788" b="4338"/>
          <a:stretch/>
        </p:blipFill>
        <p:spPr>
          <a:xfrm>
            <a:off x="8394126" y="3071812"/>
            <a:ext cx="3400831" cy="2201196"/>
          </a:xfrm>
          <a:prstGeom prst="rect">
            <a:avLst/>
          </a:prstGeom>
        </p:spPr>
      </p:pic>
      <p:sp>
        <p:nvSpPr>
          <p:cNvPr id="2" name="Title 1">
            <a:extLst>
              <a:ext uri="{FF2B5EF4-FFF2-40B4-BE49-F238E27FC236}">
                <a16:creationId xmlns:a16="http://schemas.microsoft.com/office/drawing/2014/main" id="{700F7D98-E7C7-E021-FFAE-D47C9316A2C1}"/>
              </a:ext>
            </a:extLst>
          </p:cNvPr>
          <p:cNvSpPr>
            <a:spLocks noGrp="1"/>
          </p:cNvSpPr>
          <p:nvPr>
            <p:ph type="title"/>
          </p:nvPr>
        </p:nvSpPr>
        <p:spPr>
          <a:xfrm>
            <a:off x="47216" y="39756"/>
            <a:ext cx="10515600" cy="853213"/>
          </a:xfrm>
        </p:spPr>
        <p:txBody>
          <a:bodyPr/>
          <a:lstStyle/>
          <a:p>
            <a:r>
              <a:rPr lang="en-GB" dirty="0"/>
              <a:t>Incentives</a:t>
            </a:r>
          </a:p>
        </p:txBody>
      </p:sp>
      <p:sp>
        <p:nvSpPr>
          <p:cNvPr id="3" name="Content Placeholder 2">
            <a:extLst>
              <a:ext uri="{FF2B5EF4-FFF2-40B4-BE49-F238E27FC236}">
                <a16:creationId xmlns:a16="http://schemas.microsoft.com/office/drawing/2014/main" id="{2D2C6731-8F72-2CFA-6303-1AB8B62A1B75}"/>
              </a:ext>
            </a:extLst>
          </p:cNvPr>
          <p:cNvSpPr>
            <a:spLocks noGrp="1"/>
          </p:cNvSpPr>
          <p:nvPr>
            <p:ph idx="1"/>
          </p:nvPr>
        </p:nvSpPr>
        <p:spPr>
          <a:xfrm>
            <a:off x="87331" y="821839"/>
            <a:ext cx="11707625" cy="5758476"/>
          </a:xfrm>
        </p:spPr>
        <p:txBody>
          <a:bodyPr>
            <a:normAutofit/>
          </a:bodyPr>
          <a:lstStyle/>
          <a:p>
            <a:pPr>
              <a:lnSpc>
                <a:spcPct val="120000"/>
              </a:lnSpc>
            </a:pPr>
            <a:r>
              <a:rPr lang="en-GB" dirty="0"/>
              <a:t>Apps  &amp; Website platforms </a:t>
            </a:r>
          </a:p>
          <a:p>
            <a:pPr>
              <a:lnSpc>
                <a:spcPct val="120000"/>
              </a:lnSpc>
            </a:pPr>
            <a:r>
              <a:rPr lang="en-GB" dirty="0" err="1"/>
              <a:t>Perkbox</a:t>
            </a:r>
            <a:r>
              <a:rPr lang="en-GB" dirty="0"/>
              <a:t> - </a:t>
            </a:r>
            <a:r>
              <a:rPr lang="en-GB" dirty="0">
                <a:hlinkClick r:id="rId3"/>
              </a:rPr>
              <a:t>https://www.perkbox.com/uk/resources/blog/team-incentive-ideas</a:t>
            </a:r>
            <a:endParaRPr lang="en-GB" dirty="0"/>
          </a:p>
          <a:p>
            <a:pPr algn="l">
              <a:lnSpc>
                <a:spcPct val="120000"/>
              </a:lnSpc>
              <a:buFont typeface="Arial" panose="020B0604020202020204" pitchFamily="34" charset="0"/>
              <a:buChar char="•"/>
            </a:pPr>
            <a:r>
              <a:rPr lang="en-GB" b="0" i="0" dirty="0">
                <a:solidFill>
                  <a:srgbClr val="202124"/>
                </a:solidFill>
                <a:effectLst/>
              </a:rPr>
              <a:t>Recognition and rewards. </a:t>
            </a:r>
          </a:p>
          <a:p>
            <a:pPr algn="l">
              <a:lnSpc>
                <a:spcPct val="120000"/>
              </a:lnSpc>
              <a:buFont typeface="Arial" panose="020B0604020202020204" pitchFamily="34" charset="0"/>
              <a:buChar char="•"/>
            </a:pPr>
            <a:r>
              <a:rPr lang="en-GB" b="0" i="0" dirty="0">
                <a:solidFill>
                  <a:srgbClr val="202124"/>
                </a:solidFill>
                <a:effectLst/>
              </a:rPr>
              <a:t>Referral programs. </a:t>
            </a:r>
          </a:p>
          <a:p>
            <a:pPr algn="l">
              <a:lnSpc>
                <a:spcPct val="120000"/>
              </a:lnSpc>
              <a:buFont typeface="Arial" panose="020B0604020202020204" pitchFamily="34" charset="0"/>
              <a:buChar char="•"/>
            </a:pPr>
            <a:r>
              <a:rPr lang="en-GB" b="0" i="0" dirty="0">
                <a:solidFill>
                  <a:srgbClr val="202124"/>
                </a:solidFill>
                <a:effectLst/>
              </a:rPr>
              <a:t>Professional development. </a:t>
            </a:r>
          </a:p>
          <a:p>
            <a:pPr algn="l">
              <a:lnSpc>
                <a:spcPct val="120000"/>
              </a:lnSpc>
              <a:buFont typeface="Arial" panose="020B0604020202020204" pitchFamily="34" charset="0"/>
              <a:buChar char="•"/>
            </a:pPr>
            <a:r>
              <a:rPr lang="en-GB" b="0" i="0" dirty="0">
                <a:solidFill>
                  <a:srgbClr val="202124"/>
                </a:solidFill>
                <a:effectLst/>
              </a:rPr>
              <a:t>Profit sharing. </a:t>
            </a:r>
          </a:p>
          <a:p>
            <a:pPr algn="l">
              <a:lnSpc>
                <a:spcPct val="120000"/>
              </a:lnSpc>
              <a:buFont typeface="Arial" panose="020B0604020202020204" pitchFamily="34" charset="0"/>
              <a:buChar char="•"/>
            </a:pPr>
            <a:r>
              <a:rPr lang="en-GB" b="0" i="0" dirty="0">
                <a:solidFill>
                  <a:srgbClr val="202124"/>
                </a:solidFill>
                <a:effectLst/>
              </a:rPr>
              <a:t>Health and wellness. </a:t>
            </a:r>
          </a:p>
          <a:p>
            <a:pPr algn="l">
              <a:lnSpc>
                <a:spcPct val="120000"/>
              </a:lnSpc>
              <a:buFont typeface="Arial" panose="020B0604020202020204" pitchFamily="34" charset="0"/>
              <a:buChar char="•"/>
            </a:pPr>
            <a:r>
              <a:rPr lang="en-GB" b="0" i="0" dirty="0">
                <a:solidFill>
                  <a:srgbClr val="202124"/>
                </a:solidFill>
                <a:effectLst/>
              </a:rPr>
              <a:t>Tuition reimbursemen</a:t>
            </a:r>
            <a:r>
              <a:rPr lang="en-GB" dirty="0">
                <a:solidFill>
                  <a:srgbClr val="202124"/>
                </a:solidFill>
              </a:rPr>
              <a:t>t / </a:t>
            </a:r>
            <a:r>
              <a:rPr lang="en-GB" b="0" i="0" dirty="0">
                <a:solidFill>
                  <a:srgbClr val="202124"/>
                </a:solidFill>
                <a:effectLst/>
              </a:rPr>
              <a:t>Bonuses and raises. </a:t>
            </a:r>
          </a:p>
          <a:p>
            <a:endParaRPr lang="en-GB" dirty="0"/>
          </a:p>
        </p:txBody>
      </p:sp>
    </p:spTree>
    <p:extLst>
      <p:ext uri="{BB962C8B-B14F-4D97-AF65-F5344CB8AC3E}">
        <p14:creationId xmlns:p14="http://schemas.microsoft.com/office/powerpoint/2010/main" val="211671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9ECB20-D71B-B538-3CAB-83B37CAA8D53}"/>
              </a:ext>
            </a:extLst>
          </p:cNvPr>
          <p:cNvPicPr>
            <a:picLocks noChangeAspect="1"/>
          </p:cNvPicPr>
          <p:nvPr/>
        </p:nvPicPr>
        <p:blipFill rotWithShape="1">
          <a:blip r:embed="rId2"/>
          <a:srcRect l="25661" r="27078" b="-1"/>
          <a:stretch/>
        </p:blipFill>
        <p:spPr>
          <a:xfrm>
            <a:off x="-7366" y="10"/>
            <a:ext cx="38649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0C5453F-6775-F5DB-E8B0-B1546CA495A3}"/>
              </a:ext>
            </a:extLst>
          </p:cNvPr>
          <p:cNvSpPr>
            <a:spLocks noGrp="1"/>
          </p:cNvSpPr>
          <p:nvPr>
            <p:ph type="title"/>
          </p:nvPr>
        </p:nvSpPr>
        <p:spPr>
          <a:xfrm>
            <a:off x="3943350" y="22225"/>
            <a:ext cx="5721484" cy="662174"/>
          </a:xfrm>
        </p:spPr>
        <p:txBody>
          <a:bodyPr>
            <a:normAutofit/>
          </a:bodyPr>
          <a:lstStyle/>
          <a:p>
            <a:r>
              <a:rPr lang="en-GB" sz="3600" b="1" dirty="0"/>
              <a:t>Conferences</a:t>
            </a:r>
          </a:p>
        </p:txBody>
      </p:sp>
      <p:sp>
        <p:nvSpPr>
          <p:cNvPr id="3" name="Content Placeholder 2">
            <a:extLst>
              <a:ext uri="{FF2B5EF4-FFF2-40B4-BE49-F238E27FC236}">
                <a16:creationId xmlns:a16="http://schemas.microsoft.com/office/drawing/2014/main" id="{A7DFCCE3-D174-EE82-47BD-E39991E43B51}"/>
              </a:ext>
            </a:extLst>
          </p:cNvPr>
          <p:cNvSpPr>
            <a:spLocks noGrp="1"/>
          </p:cNvSpPr>
          <p:nvPr>
            <p:ph idx="1"/>
          </p:nvPr>
        </p:nvSpPr>
        <p:spPr>
          <a:xfrm>
            <a:off x="3850259" y="615633"/>
            <a:ext cx="8341741" cy="6628129"/>
          </a:xfrm>
        </p:spPr>
        <p:txBody>
          <a:bodyPr>
            <a:noAutofit/>
          </a:bodyPr>
          <a:lstStyle/>
          <a:p>
            <a:pPr>
              <a:lnSpc>
                <a:spcPct val="100000"/>
              </a:lnSpc>
            </a:pPr>
            <a:r>
              <a:rPr lang="en-GB" sz="1600" dirty="0"/>
              <a:t>Think of conferences as </a:t>
            </a:r>
            <a:r>
              <a:rPr lang="en-GB" sz="1600" b="1" dirty="0"/>
              <a:t>supersized meetings</a:t>
            </a:r>
            <a:r>
              <a:rPr lang="en-GB" sz="1600" dirty="0"/>
              <a:t>. Last more than one day and can vary in size, but usually they have more attendees than meetings. As with incentives, conferences can look very different depending on the organisers and the industry behind them.  </a:t>
            </a:r>
          </a:p>
          <a:p>
            <a:pPr>
              <a:lnSpc>
                <a:spcPct val="100000"/>
              </a:lnSpc>
            </a:pPr>
            <a:r>
              <a:rPr lang="en-GB" sz="1600" b="1" dirty="0"/>
              <a:t>Common activities at conferences include : </a:t>
            </a:r>
          </a:p>
          <a:p>
            <a:pPr>
              <a:lnSpc>
                <a:spcPct val="100000"/>
              </a:lnSpc>
            </a:pPr>
            <a:r>
              <a:rPr lang="en-GB" sz="1600" b="1" dirty="0"/>
              <a:t>Panels: </a:t>
            </a:r>
            <a:r>
              <a:rPr lang="en-GB" sz="1600" dirty="0"/>
              <a:t>A group of experts discusses a </a:t>
            </a:r>
            <a:r>
              <a:rPr lang="en-GB" sz="1600" b="1" dirty="0"/>
              <a:t>topic and presents new findings</a:t>
            </a:r>
            <a:r>
              <a:rPr lang="en-GB" sz="1600" dirty="0"/>
              <a:t>. A moderator asks questions, ensures good flow, and may take questions from the audience.  </a:t>
            </a:r>
          </a:p>
          <a:p>
            <a:pPr>
              <a:lnSpc>
                <a:spcPct val="100000"/>
              </a:lnSpc>
            </a:pPr>
            <a:r>
              <a:rPr lang="en-GB" sz="1600" b="1" dirty="0"/>
              <a:t>Presentations:</a:t>
            </a:r>
            <a:r>
              <a:rPr lang="en-GB" sz="1600" dirty="0"/>
              <a:t> At a company conference, senior leaders may present the latest successes or results of the business. At public industry conferences, leaders may be invited as guest speakers to share the newest trends and insights. Presentations often rely on props, slides, or other visual elements.  </a:t>
            </a:r>
          </a:p>
          <a:p>
            <a:pPr>
              <a:lnSpc>
                <a:spcPct val="100000"/>
              </a:lnSpc>
            </a:pPr>
            <a:r>
              <a:rPr lang="en-GB" sz="1600" b="1" dirty="0"/>
              <a:t>Speeches:</a:t>
            </a:r>
            <a:r>
              <a:rPr lang="en-GB" sz="1600" dirty="0"/>
              <a:t> Also known as keynotes, speeches often mark the beginning or end of a conference. Sometimes it’s the host or organiser welcoming or thanking attendees for joining. Other times an industry leader may address an important issue and share ideas for solutions.  </a:t>
            </a:r>
          </a:p>
          <a:p>
            <a:pPr>
              <a:lnSpc>
                <a:spcPct val="100000"/>
              </a:lnSpc>
            </a:pPr>
            <a:r>
              <a:rPr lang="en-GB" sz="1600" b="1" dirty="0"/>
              <a:t>Discussions:</a:t>
            </a:r>
            <a:r>
              <a:rPr lang="en-GB" sz="1600" dirty="0"/>
              <a:t> They can be part of a panel. Some organisers use breakout rooms to encourage active debate among small groups of attendees.  </a:t>
            </a:r>
          </a:p>
          <a:p>
            <a:pPr>
              <a:lnSpc>
                <a:spcPct val="100000"/>
              </a:lnSpc>
            </a:pPr>
            <a:r>
              <a:rPr lang="en-GB" sz="1600" b="1" dirty="0"/>
              <a:t>Workshops:</a:t>
            </a:r>
            <a:r>
              <a:rPr lang="en-GB" sz="1600" dirty="0"/>
              <a:t> A small group of participants works on a specific problem case or researches a certain topic. This approach is a great way to offer attendees an interactive learning experience.  </a:t>
            </a:r>
          </a:p>
          <a:p>
            <a:pPr>
              <a:lnSpc>
                <a:spcPct val="100000"/>
              </a:lnSpc>
            </a:pPr>
            <a:r>
              <a:rPr lang="en-GB" sz="1600" b="1" dirty="0"/>
              <a:t>The purpose of conferences </a:t>
            </a:r>
            <a:r>
              <a:rPr lang="en-GB" sz="1600" dirty="0"/>
              <a:t>varies, but usually, to address and find solutions to challenges in a business or industry. Sharing new insights and research is a big part of that. So are networking and team-building activities. </a:t>
            </a:r>
          </a:p>
        </p:txBody>
      </p:sp>
    </p:spTree>
    <p:extLst>
      <p:ext uri="{BB962C8B-B14F-4D97-AF65-F5344CB8AC3E}">
        <p14:creationId xmlns:p14="http://schemas.microsoft.com/office/powerpoint/2010/main" val="394096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44C48-A5F8-5EC8-827A-E7B8CD8465CE}"/>
              </a:ext>
            </a:extLst>
          </p:cNvPr>
          <p:cNvSpPr>
            <a:spLocks noGrp="1"/>
          </p:cNvSpPr>
          <p:nvPr>
            <p:ph type="title"/>
          </p:nvPr>
        </p:nvSpPr>
        <p:spPr>
          <a:xfrm>
            <a:off x="0" y="-53609"/>
            <a:ext cx="10515600" cy="1325563"/>
          </a:xfrm>
        </p:spPr>
        <p:txBody>
          <a:bodyPr anchor="ctr">
            <a:normAutofit/>
          </a:bodyPr>
          <a:lstStyle/>
          <a:p>
            <a:r>
              <a:rPr lang="en-GB" b="1" dirty="0"/>
              <a:t>Exhibitions </a:t>
            </a:r>
            <a:br>
              <a:rPr lang="en-GB" b="1" dirty="0"/>
            </a:br>
            <a:endParaRPr lang="en-GB" b="1" dirty="0"/>
          </a:p>
        </p:txBody>
      </p:sp>
      <p:sp>
        <p:nvSpPr>
          <p:cNvPr id="3" name="Content Placeholder 2">
            <a:extLst>
              <a:ext uri="{FF2B5EF4-FFF2-40B4-BE49-F238E27FC236}">
                <a16:creationId xmlns:a16="http://schemas.microsoft.com/office/drawing/2014/main" id="{9D49782A-2473-1538-E146-134F95173CAE}"/>
              </a:ext>
            </a:extLst>
          </p:cNvPr>
          <p:cNvSpPr>
            <a:spLocks noGrp="1"/>
          </p:cNvSpPr>
          <p:nvPr>
            <p:ph sz="half" idx="1"/>
          </p:nvPr>
        </p:nvSpPr>
        <p:spPr>
          <a:xfrm>
            <a:off x="88108" y="793200"/>
            <a:ext cx="9491661" cy="5041218"/>
          </a:xfrm>
        </p:spPr>
        <p:txBody>
          <a:bodyPr>
            <a:noAutofit/>
          </a:bodyPr>
          <a:lstStyle/>
          <a:p>
            <a:r>
              <a:rPr lang="en-GB" sz="1800" dirty="0"/>
              <a:t>Also referred to as trade shows, exhibitions are usually massive events that draw thousands of visitors and exhibitors from around the world. They can last anywhere from several days to a week. Exhibitions are usually very industry-specific and have a well-defined target market. </a:t>
            </a:r>
          </a:p>
          <a:p>
            <a:r>
              <a:rPr lang="en-GB" sz="1800" dirty="0"/>
              <a:t>Exhibitors go to trade shows to present and promote their product or service, drive business, and liaise with existing and potential partners. Industry professionals go to network, find clients or jobs, and discover new ways to solve problems.  </a:t>
            </a:r>
          </a:p>
          <a:p>
            <a:r>
              <a:rPr lang="en-GB" sz="1800" b="1" dirty="0"/>
              <a:t>Common activities at exhibitions can include :</a:t>
            </a:r>
          </a:p>
          <a:p>
            <a:r>
              <a:rPr lang="en-GB" sz="1800" b="1" dirty="0"/>
              <a:t>Networking events</a:t>
            </a:r>
            <a:r>
              <a:rPr lang="en-GB" sz="1800" dirty="0"/>
              <a:t>: Trade shows often have networking parties for subgroups among their attendees. This is a great place to meet potential partners, discuss collaborations, and exchange thoughts on current trends.  </a:t>
            </a:r>
          </a:p>
          <a:p>
            <a:r>
              <a:rPr lang="en-GB" sz="1800" b="1" dirty="0"/>
              <a:t>Awards: </a:t>
            </a:r>
            <a:r>
              <a:rPr lang="en-GB" sz="1800" dirty="0"/>
              <a:t>An award show is part of many exhibitions and honours industry leaders for their achievements. It also gives winners quite a PR and marketing push. Even if you’re not up for an award, it’s worth checking out the nominees for inspiration.   </a:t>
            </a:r>
          </a:p>
          <a:p>
            <a:r>
              <a:rPr lang="en-GB" sz="1800" b="1" dirty="0"/>
              <a:t>New business pitches</a:t>
            </a:r>
            <a:r>
              <a:rPr lang="en-GB" sz="1800" dirty="0"/>
              <a:t>: Since trade shows want to promote growth and innovation in their industry, there’s often a dedicated event for new business pitches. It’s great for start-ups to gain visibility, funding, clients, and job applicants.  </a:t>
            </a:r>
          </a:p>
        </p:txBody>
      </p:sp>
      <p:pic>
        <p:nvPicPr>
          <p:cNvPr id="4" name="Picture 3">
            <a:extLst>
              <a:ext uri="{FF2B5EF4-FFF2-40B4-BE49-F238E27FC236}">
                <a16:creationId xmlns:a16="http://schemas.microsoft.com/office/drawing/2014/main" id="{9F6CC026-7C60-86DA-9D0C-D9580E4C845B}"/>
              </a:ext>
            </a:extLst>
          </p:cNvPr>
          <p:cNvPicPr>
            <a:picLocks noChangeAspect="1"/>
          </p:cNvPicPr>
          <p:nvPr/>
        </p:nvPicPr>
        <p:blipFill rotWithShape="1">
          <a:blip r:embed="rId2"/>
          <a:srcRect l="6224" r="2" b="2"/>
          <a:stretch/>
        </p:blipFill>
        <p:spPr>
          <a:xfrm>
            <a:off x="9465467" y="793200"/>
            <a:ext cx="2638425" cy="2215663"/>
          </a:xfrm>
          <a:prstGeom prst="rect">
            <a:avLst/>
          </a:prstGeom>
          <a:noFill/>
        </p:spPr>
      </p:pic>
    </p:spTree>
    <p:extLst>
      <p:ext uri="{BB962C8B-B14F-4D97-AF65-F5344CB8AC3E}">
        <p14:creationId xmlns:p14="http://schemas.microsoft.com/office/powerpoint/2010/main" val="82148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26A2-15C2-754F-595C-BA1C02ED9404}"/>
              </a:ext>
            </a:extLst>
          </p:cNvPr>
          <p:cNvSpPr>
            <a:spLocks noGrp="1"/>
          </p:cNvSpPr>
          <p:nvPr>
            <p:ph type="title"/>
          </p:nvPr>
        </p:nvSpPr>
        <p:spPr/>
        <p:txBody>
          <a:bodyPr anchor="ctr">
            <a:normAutofit/>
          </a:bodyPr>
          <a:lstStyle/>
          <a:p>
            <a:r>
              <a:rPr lang="en-GB" b="1"/>
              <a:t>Why MICE business is important for hotels </a:t>
            </a:r>
            <a:br>
              <a:rPr lang="en-GB"/>
            </a:br>
            <a:endParaRPr lang="en-GB"/>
          </a:p>
        </p:txBody>
      </p:sp>
      <p:sp>
        <p:nvSpPr>
          <p:cNvPr id="3" name="Content Placeholder 2">
            <a:extLst>
              <a:ext uri="{FF2B5EF4-FFF2-40B4-BE49-F238E27FC236}">
                <a16:creationId xmlns:a16="http://schemas.microsoft.com/office/drawing/2014/main" id="{96757F96-A2EE-0CB5-6817-DAD3C709E3B8}"/>
              </a:ext>
            </a:extLst>
          </p:cNvPr>
          <p:cNvSpPr>
            <a:spLocks noGrp="1"/>
          </p:cNvSpPr>
          <p:nvPr>
            <p:ph sz="half" idx="1"/>
          </p:nvPr>
        </p:nvSpPr>
        <p:spPr>
          <a:xfrm>
            <a:off x="293426" y="1253331"/>
            <a:ext cx="6441743" cy="4351338"/>
          </a:xfrm>
        </p:spPr>
        <p:txBody>
          <a:bodyPr>
            <a:normAutofit lnSpcReduction="10000"/>
          </a:bodyPr>
          <a:lstStyle/>
          <a:p>
            <a:r>
              <a:rPr lang="en-GB" sz="2000" dirty="0"/>
              <a:t>MICE is an important source of business ( revenue) for many hotels. First, exhibitors and attendees fill many rooms at properties with meeting facilities or close to convention centres. A study from </a:t>
            </a:r>
            <a:r>
              <a:rPr lang="en-GB" sz="2000" b="1" dirty="0"/>
              <a:t>Hong Kong found that on average MICE guests pay 17.5% more than leisure guests.  </a:t>
            </a:r>
          </a:p>
          <a:p>
            <a:r>
              <a:rPr lang="en-GB" sz="2000" dirty="0"/>
              <a:t>Large events in town leads to high demand and the chance to charge premium room rates. </a:t>
            </a:r>
            <a:r>
              <a:rPr lang="en-GB" sz="2000" b="1" dirty="0"/>
              <a:t>Hotels that host on-site meetings or conferences </a:t>
            </a:r>
            <a:r>
              <a:rPr lang="en-GB" sz="2000" dirty="0"/>
              <a:t>may offer slightly discounted rates to organisers. However, they can drive additional revenue from meeting and F&amp;B packages.  </a:t>
            </a:r>
          </a:p>
          <a:p>
            <a:r>
              <a:rPr lang="en-GB" sz="2000" dirty="0"/>
              <a:t>Finally, MICE can be a reliable </a:t>
            </a:r>
            <a:r>
              <a:rPr lang="en-GB" sz="2000" b="1" dirty="0"/>
              <a:t>source of recurring revenue. </a:t>
            </a:r>
            <a:r>
              <a:rPr lang="en-GB" sz="2000" dirty="0"/>
              <a:t>Many conferences and trade shows happen at set intervals, so hotels plan their annual budgets with these events in mind. </a:t>
            </a:r>
          </a:p>
        </p:txBody>
      </p:sp>
      <p:pic>
        <p:nvPicPr>
          <p:cNvPr id="4" name="Picture 3">
            <a:extLst>
              <a:ext uri="{FF2B5EF4-FFF2-40B4-BE49-F238E27FC236}">
                <a16:creationId xmlns:a16="http://schemas.microsoft.com/office/drawing/2014/main" id="{830666B7-D1E1-E951-A29C-D96683D00304}"/>
              </a:ext>
            </a:extLst>
          </p:cNvPr>
          <p:cNvPicPr>
            <a:picLocks noChangeAspect="1"/>
          </p:cNvPicPr>
          <p:nvPr/>
        </p:nvPicPr>
        <p:blipFill rotWithShape="1">
          <a:blip r:embed="rId2"/>
          <a:srcRect l="9519" r="13079" b="1"/>
          <a:stretch/>
        </p:blipFill>
        <p:spPr>
          <a:xfrm>
            <a:off x="6847764" y="1253331"/>
            <a:ext cx="5181600" cy="4351338"/>
          </a:xfrm>
          <a:prstGeom prst="rect">
            <a:avLst/>
          </a:prstGeom>
          <a:noFill/>
        </p:spPr>
      </p:pic>
    </p:spTree>
    <p:extLst>
      <p:ext uri="{BB962C8B-B14F-4D97-AF65-F5344CB8AC3E}">
        <p14:creationId xmlns:p14="http://schemas.microsoft.com/office/powerpoint/2010/main" val="103812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96FE-2A1D-036F-30B7-5E7677E2EF23}"/>
              </a:ext>
            </a:extLst>
          </p:cNvPr>
          <p:cNvSpPr>
            <a:spLocks noGrp="1"/>
          </p:cNvSpPr>
          <p:nvPr>
            <p:ph type="title"/>
          </p:nvPr>
        </p:nvSpPr>
        <p:spPr>
          <a:xfrm>
            <a:off x="52825" y="95854"/>
            <a:ext cx="10515600" cy="1026109"/>
          </a:xfrm>
        </p:spPr>
        <p:txBody>
          <a:bodyPr>
            <a:normAutofit fontScale="90000"/>
          </a:bodyPr>
          <a:lstStyle/>
          <a:p>
            <a:r>
              <a:rPr lang="en-GB" sz="4000" b="1" dirty="0"/>
              <a:t>MICE technology for event organising and planning </a:t>
            </a:r>
            <a:br>
              <a:rPr lang="en-GB" dirty="0"/>
            </a:br>
            <a:endParaRPr lang="en-GB" dirty="0"/>
          </a:p>
        </p:txBody>
      </p:sp>
      <p:sp>
        <p:nvSpPr>
          <p:cNvPr id="3" name="Content Placeholder 2">
            <a:extLst>
              <a:ext uri="{FF2B5EF4-FFF2-40B4-BE49-F238E27FC236}">
                <a16:creationId xmlns:a16="http://schemas.microsoft.com/office/drawing/2014/main" id="{03B16A7F-1DD5-8C6B-0F4C-415F5E42829F}"/>
              </a:ext>
            </a:extLst>
          </p:cNvPr>
          <p:cNvSpPr>
            <a:spLocks noGrp="1"/>
          </p:cNvSpPr>
          <p:nvPr>
            <p:ph idx="1"/>
          </p:nvPr>
        </p:nvSpPr>
        <p:spPr>
          <a:xfrm>
            <a:off x="226730" y="787810"/>
            <a:ext cx="11796948" cy="5974336"/>
          </a:xfrm>
        </p:spPr>
        <p:txBody>
          <a:bodyPr>
            <a:noAutofit/>
          </a:bodyPr>
          <a:lstStyle/>
          <a:p>
            <a:pPr>
              <a:lnSpc>
                <a:spcPct val="100000"/>
              </a:lnSpc>
            </a:pPr>
            <a:r>
              <a:rPr lang="en-GB" sz="2400" b="1" dirty="0"/>
              <a:t>Proposal management</a:t>
            </a:r>
            <a:r>
              <a:rPr lang="en-GB" sz="2400" dirty="0"/>
              <a:t>: Modern proposal management systems automate proposal creation. </a:t>
            </a:r>
          </a:p>
          <a:p>
            <a:pPr>
              <a:lnSpc>
                <a:spcPct val="100000"/>
              </a:lnSpc>
            </a:pPr>
            <a:r>
              <a:rPr lang="en-GB" sz="2400" b="1" dirty="0"/>
              <a:t>Supplier networks</a:t>
            </a:r>
            <a:r>
              <a:rPr lang="en-GB" sz="2400" dirty="0"/>
              <a:t>: Venues can be listed on these networks — like the Cvent Supplier Network™ — and get notifications when an organiser posts a request for an event proposal (RFP). </a:t>
            </a:r>
          </a:p>
          <a:p>
            <a:pPr>
              <a:lnSpc>
                <a:spcPct val="100000"/>
              </a:lnSpc>
            </a:pPr>
            <a:r>
              <a:rPr lang="en-GB" sz="2400" b="1" dirty="0"/>
              <a:t>Event diagramming tools</a:t>
            </a:r>
            <a:r>
              <a:rPr lang="en-GB" sz="2400" dirty="0"/>
              <a:t>: They allow organisers to carefully plan their venue’s setup and floor plan. Every chair, table, booth, and hand sanitizer station can be included and mapped out. </a:t>
            </a:r>
          </a:p>
          <a:p>
            <a:pPr>
              <a:lnSpc>
                <a:spcPct val="100000"/>
              </a:lnSpc>
            </a:pPr>
            <a:r>
              <a:rPr lang="en-GB" sz="2400" b="1" dirty="0"/>
              <a:t>Room block management</a:t>
            </a:r>
            <a:r>
              <a:rPr lang="en-GB" sz="2400" dirty="0"/>
              <a:t>: Tools like Cvent Passkey® make it easier for venues to manage event room blocks. They allow properties to provide organisers with a private booking link that feeds attendee bookings directly into the hotel’s reservation system.  </a:t>
            </a:r>
          </a:p>
          <a:p>
            <a:pPr>
              <a:lnSpc>
                <a:spcPct val="100000"/>
              </a:lnSpc>
            </a:pPr>
            <a:endParaRPr lang="en-GB" sz="2400" dirty="0"/>
          </a:p>
        </p:txBody>
      </p:sp>
    </p:spTree>
    <p:extLst>
      <p:ext uri="{BB962C8B-B14F-4D97-AF65-F5344CB8AC3E}">
        <p14:creationId xmlns:p14="http://schemas.microsoft.com/office/powerpoint/2010/main" val="392094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FBE15-F3ED-D67A-9774-E7F4EB582E2C}"/>
              </a:ext>
            </a:extLst>
          </p:cNvPr>
          <p:cNvSpPr>
            <a:spLocks noGrp="1"/>
          </p:cNvSpPr>
          <p:nvPr>
            <p:ph type="title"/>
          </p:nvPr>
        </p:nvSpPr>
        <p:spPr>
          <a:xfrm>
            <a:off x="110535" y="0"/>
            <a:ext cx="10905066" cy="1135737"/>
          </a:xfrm>
        </p:spPr>
        <p:txBody>
          <a:bodyPr>
            <a:normAutofit/>
          </a:bodyPr>
          <a:lstStyle/>
          <a:p>
            <a:r>
              <a:rPr lang="en-GB" sz="3600" b="1" dirty="0"/>
              <a:t>MICE technology at the event</a:t>
            </a:r>
            <a:br>
              <a:rPr lang="en-GB" sz="3600" dirty="0"/>
            </a:br>
            <a:endParaRPr lang="en-GB" sz="3600" dirty="0"/>
          </a:p>
        </p:txBody>
      </p:sp>
      <p:sp>
        <p:nvSpPr>
          <p:cNvPr id="3" name="Content Placeholder 2">
            <a:extLst>
              <a:ext uri="{FF2B5EF4-FFF2-40B4-BE49-F238E27FC236}">
                <a16:creationId xmlns:a16="http://schemas.microsoft.com/office/drawing/2014/main" id="{413D904F-B152-E418-AF54-1613476205BD}"/>
              </a:ext>
            </a:extLst>
          </p:cNvPr>
          <p:cNvSpPr>
            <a:spLocks noGrp="1"/>
          </p:cNvSpPr>
          <p:nvPr>
            <p:ph idx="1"/>
          </p:nvPr>
        </p:nvSpPr>
        <p:spPr>
          <a:xfrm>
            <a:off x="165797" y="831217"/>
            <a:ext cx="7417838" cy="5323837"/>
          </a:xfrm>
        </p:spPr>
        <p:txBody>
          <a:bodyPr>
            <a:normAutofit fontScale="92500" lnSpcReduction="20000"/>
          </a:bodyPr>
          <a:lstStyle/>
          <a:p>
            <a:pPr>
              <a:lnSpc>
                <a:spcPct val="110000"/>
              </a:lnSpc>
            </a:pPr>
            <a:r>
              <a:rPr lang="en-GB" sz="2000" b="1" dirty="0"/>
              <a:t>Facial recognition</a:t>
            </a:r>
            <a:r>
              <a:rPr lang="en-GB" sz="2000" dirty="0"/>
              <a:t>: This technology can be used to grant admission to registered attendees on Day 1 of the event. It also does away with the need for IDs or tickets since people entering can simply have their faces scanned.  </a:t>
            </a:r>
          </a:p>
          <a:p>
            <a:pPr>
              <a:lnSpc>
                <a:spcPct val="110000"/>
              </a:lnSpc>
            </a:pPr>
            <a:r>
              <a:rPr lang="en-GB" sz="2000" b="1" dirty="0"/>
              <a:t>Augmented, mixed, and virtual reality:</a:t>
            </a:r>
            <a:r>
              <a:rPr lang="en-GB" sz="2000" dirty="0"/>
              <a:t> As these technologies evolve, they create new chances for more immersive and engaging events. Especially for product demonstrations, presentations, or entertainment, AR and VR are opening endless new doors in the MICE industry.  </a:t>
            </a:r>
          </a:p>
          <a:p>
            <a:pPr>
              <a:lnSpc>
                <a:spcPct val="110000"/>
              </a:lnSpc>
            </a:pPr>
            <a:r>
              <a:rPr lang="en-GB" sz="2000" b="1" dirty="0"/>
              <a:t>Internet of Things IoT</a:t>
            </a:r>
            <a:r>
              <a:rPr lang="en-GB" sz="2000" dirty="0"/>
              <a:t>: Web-based access control (think digital keys), thermostats, speakers, and lighting controlled via the internet: The Internet of Things makes it all possible and creates new ways for venues to tailor their service to the client’s needs.  </a:t>
            </a:r>
          </a:p>
          <a:p>
            <a:pPr>
              <a:lnSpc>
                <a:spcPct val="110000"/>
              </a:lnSpc>
            </a:pPr>
            <a:r>
              <a:rPr lang="en-GB" sz="2000" b="1" dirty="0"/>
              <a:t>Virtual event platforms</a:t>
            </a:r>
            <a:r>
              <a:rPr lang="en-GB" sz="2000" dirty="0"/>
              <a:t>: The increased demand for hybrid and virtual events created the need for sophisticated virtual platforms. Cvent’s Virtual Attendee Hub® addresses that by offering an online space where organisers and attendees can network, engage, and interact.  </a:t>
            </a:r>
          </a:p>
        </p:txBody>
      </p:sp>
      <p:pic>
        <p:nvPicPr>
          <p:cNvPr id="4" name="Picture 3">
            <a:extLst>
              <a:ext uri="{FF2B5EF4-FFF2-40B4-BE49-F238E27FC236}">
                <a16:creationId xmlns:a16="http://schemas.microsoft.com/office/drawing/2014/main" id="{72E58016-F3C2-FA3B-6613-DDEDFBECD8D7}"/>
              </a:ext>
            </a:extLst>
          </p:cNvPr>
          <p:cNvPicPr>
            <a:picLocks noChangeAspect="1"/>
          </p:cNvPicPr>
          <p:nvPr/>
        </p:nvPicPr>
        <p:blipFill rotWithShape="1">
          <a:blip r:embed="rId2"/>
          <a:srcRect l="6118" r="3453" b="2"/>
          <a:stretch/>
        </p:blipFill>
        <p:spPr>
          <a:xfrm>
            <a:off x="7190539" y="1052273"/>
            <a:ext cx="4414606" cy="4881723"/>
          </a:xfrm>
          <a:custGeom>
            <a:avLst/>
            <a:gdLst/>
            <a:ahLst/>
            <a:cxnLst/>
            <a:rect l="l" t="t" r="r" b="b"/>
            <a:pathLst>
              <a:path w="4414606" h="4881723">
                <a:moveTo>
                  <a:pt x="3151661" y="0"/>
                </a:moveTo>
                <a:lnTo>
                  <a:pt x="4414606" y="1262946"/>
                </a:lnTo>
                <a:lnTo>
                  <a:pt x="4414606" y="4881723"/>
                </a:lnTo>
                <a:lnTo>
                  <a:pt x="1730061" y="4881723"/>
                </a:lnTo>
                <a:lnTo>
                  <a:pt x="0" y="3151662"/>
                </a:lnTo>
                <a:close/>
              </a:path>
            </a:pathLst>
          </a:custGeom>
        </p:spPr>
      </p:pic>
      <p:sp>
        <p:nvSpPr>
          <p:cNvPr id="6" name="TextBox 5">
            <a:extLst>
              <a:ext uri="{FF2B5EF4-FFF2-40B4-BE49-F238E27FC236}">
                <a16:creationId xmlns:a16="http://schemas.microsoft.com/office/drawing/2014/main" id="{1EF9CA60-A204-1D16-E70F-B3680F859E59}"/>
              </a:ext>
            </a:extLst>
          </p:cNvPr>
          <p:cNvSpPr txBox="1"/>
          <p:nvPr/>
        </p:nvSpPr>
        <p:spPr>
          <a:xfrm>
            <a:off x="556146" y="5937746"/>
            <a:ext cx="6134668" cy="923330"/>
          </a:xfrm>
          <a:prstGeom prst="rect">
            <a:avLst/>
          </a:prstGeom>
          <a:noFill/>
        </p:spPr>
        <p:txBody>
          <a:bodyPr wrap="square">
            <a:spAutoFit/>
          </a:bodyPr>
          <a:lstStyle/>
          <a:p>
            <a:r>
              <a:rPr lang="en-GB" dirty="0">
                <a:hlinkClick r:id="rId3"/>
              </a:rPr>
              <a:t>https://www.cvent.com/uk/blog/hospitality/how-mice-industry-technology-could-revolutionise-your-business</a:t>
            </a:r>
            <a:endParaRPr lang="en-GB" dirty="0"/>
          </a:p>
          <a:p>
            <a:endParaRPr lang="en-GB" dirty="0"/>
          </a:p>
        </p:txBody>
      </p:sp>
    </p:spTree>
    <p:extLst>
      <p:ext uri="{BB962C8B-B14F-4D97-AF65-F5344CB8AC3E}">
        <p14:creationId xmlns:p14="http://schemas.microsoft.com/office/powerpoint/2010/main" val="137141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4F144-21B1-CFBA-B340-664158A009B7}"/>
              </a:ext>
            </a:extLst>
          </p:cNvPr>
          <p:cNvSpPr>
            <a:spLocks noGrp="1"/>
          </p:cNvSpPr>
          <p:nvPr>
            <p:ph type="title"/>
          </p:nvPr>
        </p:nvSpPr>
        <p:spPr>
          <a:xfrm>
            <a:off x="181852" y="101464"/>
            <a:ext cx="10515600" cy="1325563"/>
          </a:xfrm>
        </p:spPr>
        <p:txBody>
          <a:bodyPr>
            <a:normAutofit/>
          </a:bodyPr>
          <a:lstStyle/>
          <a:p>
            <a:r>
              <a:rPr lang="en-GB" sz="3600" dirty="0"/>
              <a:t>A new use for hotel technology: virtual and hybrid events</a:t>
            </a:r>
          </a:p>
        </p:txBody>
      </p:sp>
      <p:pic>
        <p:nvPicPr>
          <p:cNvPr id="4" name="Content Placeholder 3">
            <a:extLst>
              <a:ext uri="{FF2B5EF4-FFF2-40B4-BE49-F238E27FC236}">
                <a16:creationId xmlns:a16="http://schemas.microsoft.com/office/drawing/2014/main" id="{CCBAB3E4-4431-8207-3518-6D6CA0A25C0D}"/>
              </a:ext>
            </a:extLst>
          </p:cNvPr>
          <p:cNvPicPr>
            <a:picLocks noGrp="1" noChangeAspect="1"/>
          </p:cNvPicPr>
          <p:nvPr>
            <p:ph idx="1"/>
          </p:nvPr>
        </p:nvPicPr>
        <p:blipFill>
          <a:blip r:embed="rId2"/>
          <a:stretch>
            <a:fillRect/>
          </a:stretch>
        </p:blipFill>
        <p:spPr>
          <a:xfrm>
            <a:off x="7225443" y="1690688"/>
            <a:ext cx="4359324" cy="4286250"/>
          </a:xfrm>
          <a:prstGeom prst="rect">
            <a:avLst/>
          </a:prstGeom>
        </p:spPr>
      </p:pic>
      <p:sp>
        <p:nvSpPr>
          <p:cNvPr id="6" name="TextBox 5">
            <a:extLst>
              <a:ext uri="{FF2B5EF4-FFF2-40B4-BE49-F238E27FC236}">
                <a16:creationId xmlns:a16="http://schemas.microsoft.com/office/drawing/2014/main" id="{DEFB17F6-3F26-01BA-49A2-CFEF9A4CC2C0}"/>
              </a:ext>
            </a:extLst>
          </p:cNvPr>
          <p:cNvSpPr txBox="1"/>
          <p:nvPr/>
        </p:nvSpPr>
        <p:spPr>
          <a:xfrm>
            <a:off x="243688" y="1500845"/>
            <a:ext cx="6097190" cy="5078313"/>
          </a:xfrm>
          <a:prstGeom prst="rect">
            <a:avLst/>
          </a:prstGeom>
          <a:noFill/>
        </p:spPr>
        <p:txBody>
          <a:bodyPr wrap="square">
            <a:spAutoFit/>
          </a:bodyPr>
          <a:lstStyle/>
          <a:p>
            <a:r>
              <a:rPr lang="en-GB" b="1" dirty="0"/>
              <a:t>In-person meetings and events </a:t>
            </a:r>
            <a:r>
              <a:rPr lang="en-GB" dirty="0"/>
              <a:t>will filter back into the hospitality industry in the coming months. However, it’s likely that people will still feel apprehensive about both travelling and attending in-person – even with the safety measures in place.</a:t>
            </a:r>
          </a:p>
          <a:p>
            <a:endParaRPr lang="en-GB" dirty="0"/>
          </a:p>
          <a:p>
            <a:r>
              <a:rPr lang="en-GB" dirty="0"/>
              <a:t>As a solution, virtual and in-person is about to meet in the middle. Before the pandemic, </a:t>
            </a:r>
            <a:r>
              <a:rPr lang="en-GB" b="1" dirty="0"/>
              <a:t>hybrid events </a:t>
            </a:r>
            <a:r>
              <a:rPr lang="en-GB" dirty="0"/>
              <a:t>were a way to increase reach and bring attendees together from all over the world. In a COVID-19 world, this sort of event is set to become all the more critical.</a:t>
            </a:r>
          </a:p>
          <a:p>
            <a:endParaRPr lang="en-GB" dirty="0"/>
          </a:p>
          <a:p>
            <a:r>
              <a:rPr lang="en-GB" dirty="0"/>
              <a:t>So what technology trends are hotels adopting to accommodate event planner needs?</a:t>
            </a:r>
          </a:p>
          <a:p>
            <a:r>
              <a:rPr lang="en-GB" b="1" dirty="0"/>
              <a:t>Hosting a fantastic hybrid event means hotels and venues will need to be able to accommodate.</a:t>
            </a:r>
            <a:r>
              <a:rPr lang="en-GB" dirty="0"/>
              <a:t> A high-speed Wi-Fi connection is critical, as well as having sufficient power. A robust audio/visual setup is also necessary.</a:t>
            </a:r>
          </a:p>
        </p:txBody>
      </p:sp>
    </p:spTree>
    <p:extLst>
      <p:ext uri="{BB962C8B-B14F-4D97-AF65-F5344CB8AC3E}">
        <p14:creationId xmlns:p14="http://schemas.microsoft.com/office/powerpoint/2010/main" val="64697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868D-C0A3-BFA4-0FEF-49840270CCE5}"/>
              </a:ext>
            </a:extLst>
          </p:cNvPr>
          <p:cNvSpPr>
            <a:spLocks noGrp="1"/>
          </p:cNvSpPr>
          <p:nvPr>
            <p:ph type="title"/>
          </p:nvPr>
        </p:nvSpPr>
        <p:spPr/>
        <p:txBody>
          <a:bodyPr>
            <a:normAutofit/>
          </a:bodyPr>
          <a:lstStyle/>
          <a:p>
            <a:r>
              <a:rPr lang="en-GB" sz="3600" b="1" dirty="0"/>
              <a:t>MICE jobs</a:t>
            </a:r>
            <a:br>
              <a:rPr lang="en-GB" sz="3600" dirty="0"/>
            </a:br>
            <a:endParaRPr lang="en-GB" sz="3600" dirty="0"/>
          </a:p>
        </p:txBody>
      </p:sp>
      <p:sp>
        <p:nvSpPr>
          <p:cNvPr id="3" name="Content Placeholder 2">
            <a:extLst>
              <a:ext uri="{FF2B5EF4-FFF2-40B4-BE49-F238E27FC236}">
                <a16:creationId xmlns:a16="http://schemas.microsoft.com/office/drawing/2014/main" id="{49C65C7F-CDB4-DDF7-A71B-AEEC035CFFC8}"/>
              </a:ext>
            </a:extLst>
          </p:cNvPr>
          <p:cNvSpPr>
            <a:spLocks noGrp="1"/>
          </p:cNvSpPr>
          <p:nvPr>
            <p:ph idx="1"/>
          </p:nvPr>
        </p:nvSpPr>
        <p:spPr>
          <a:xfrm>
            <a:off x="53454" y="1253331"/>
            <a:ext cx="10515600" cy="4351338"/>
          </a:xfrm>
        </p:spPr>
        <p:txBody>
          <a:bodyPr>
            <a:normAutofit/>
          </a:bodyPr>
          <a:lstStyle/>
          <a:p>
            <a:r>
              <a:rPr lang="en-GB" b="1" dirty="0"/>
              <a:t>sales and marketing teams </a:t>
            </a:r>
            <a:r>
              <a:rPr lang="en-GB" dirty="0"/>
              <a:t>take care of a lot of the organisational tasks related to MICE. They handle incoming inquiries, create offers, and liaise with other departments to realise the client’s vision for their event.  </a:t>
            </a:r>
          </a:p>
          <a:p>
            <a:r>
              <a:rPr lang="en-GB" dirty="0"/>
              <a:t>Event Planners / organisers/ managers</a:t>
            </a:r>
          </a:p>
          <a:p>
            <a:r>
              <a:rPr lang="en-GB" dirty="0"/>
              <a:t>PCO – professional conference organisers</a:t>
            </a:r>
          </a:p>
          <a:p>
            <a:r>
              <a:rPr lang="en-GB" b="1" dirty="0"/>
              <a:t>F &amp; B managers/ operations  </a:t>
            </a:r>
            <a:r>
              <a:rPr lang="en-GB" dirty="0"/>
              <a:t>look after the operational side of things. They plan set-up and tear-down, schedule the staff, and work with suppliers to ensure everything runs smoothly on the day. </a:t>
            </a:r>
          </a:p>
        </p:txBody>
      </p:sp>
    </p:spTree>
    <p:extLst>
      <p:ext uri="{BB962C8B-B14F-4D97-AF65-F5344CB8AC3E}">
        <p14:creationId xmlns:p14="http://schemas.microsoft.com/office/powerpoint/2010/main" val="2099423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5DC0-194B-EFCC-90F3-89C7C2C374AE}"/>
              </a:ext>
            </a:extLst>
          </p:cNvPr>
          <p:cNvSpPr>
            <a:spLocks noGrp="1"/>
          </p:cNvSpPr>
          <p:nvPr>
            <p:ph type="title"/>
          </p:nvPr>
        </p:nvSpPr>
        <p:spPr/>
        <p:txBody>
          <a:bodyPr/>
          <a:lstStyle/>
          <a:p>
            <a:r>
              <a:rPr lang="en-GB" sz="3600" dirty="0"/>
              <a:t>MICE jobs at an event location</a:t>
            </a:r>
            <a:br>
              <a:rPr lang="en-GB" dirty="0"/>
            </a:br>
            <a:endParaRPr lang="en-GB" dirty="0"/>
          </a:p>
        </p:txBody>
      </p:sp>
      <p:sp>
        <p:nvSpPr>
          <p:cNvPr id="3" name="Content Placeholder 2">
            <a:extLst>
              <a:ext uri="{FF2B5EF4-FFF2-40B4-BE49-F238E27FC236}">
                <a16:creationId xmlns:a16="http://schemas.microsoft.com/office/drawing/2014/main" id="{29151C01-4ED2-DCA1-A92D-C21BCD8C4404}"/>
              </a:ext>
            </a:extLst>
          </p:cNvPr>
          <p:cNvSpPr>
            <a:spLocks noGrp="1"/>
          </p:cNvSpPr>
          <p:nvPr>
            <p:ph idx="1"/>
          </p:nvPr>
        </p:nvSpPr>
        <p:spPr>
          <a:xfrm>
            <a:off x="80749" y="1231522"/>
            <a:ext cx="10515600" cy="4583775"/>
          </a:xfrm>
        </p:spPr>
        <p:txBody>
          <a:bodyPr>
            <a:normAutofit fontScale="70000" lnSpcReduction="20000"/>
          </a:bodyPr>
          <a:lstStyle/>
          <a:p>
            <a:pPr>
              <a:lnSpc>
                <a:spcPct val="120000"/>
              </a:lnSpc>
            </a:pPr>
            <a:r>
              <a:rPr lang="en-GB" sz="3800" b="1" dirty="0"/>
              <a:t>Account and event managers </a:t>
            </a:r>
            <a:r>
              <a:rPr lang="en-GB" sz="3800" dirty="0"/>
              <a:t>at a concert hall or a convention centre look after a set of clients to support them in planning their events. They call in suppliers, get quotations, and participate in planning every detail. Depending on the event, they may attend to make sure everything runs smoothly.  </a:t>
            </a:r>
          </a:p>
          <a:p>
            <a:pPr>
              <a:lnSpc>
                <a:spcPct val="120000"/>
              </a:lnSpc>
            </a:pPr>
            <a:r>
              <a:rPr lang="en-GB" sz="3800" b="1" dirty="0"/>
              <a:t>MICE jobs with large companies:</a:t>
            </a:r>
          </a:p>
          <a:p>
            <a:pPr>
              <a:lnSpc>
                <a:spcPct val="120000"/>
              </a:lnSpc>
            </a:pPr>
            <a:r>
              <a:rPr lang="en-GB" sz="3800" dirty="0"/>
              <a:t>Large companies that regularly host events often have an </a:t>
            </a:r>
            <a:r>
              <a:rPr lang="en-GB" sz="3800" b="1" dirty="0"/>
              <a:t>in-house events team</a:t>
            </a:r>
            <a:r>
              <a:rPr lang="en-GB" sz="3800" dirty="0"/>
              <a:t>. They take care of all the organisational tasks like outlining and planning events and communicating with the venues.</a:t>
            </a:r>
          </a:p>
          <a:p>
            <a:r>
              <a:rPr lang="en-GB" sz="4000" dirty="0">
                <a:hlinkClick r:id="rId2"/>
              </a:rPr>
              <a:t>ABPCO - https://www.abpco.org/</a:t>
            </a:r>
            <a:endParaRPr lang="en-GB" sz="4000" dirty="0"/>
          </a:p>
        </p:txBody>
      </p:sp>
    </p:spTree>
    <p:extLst>
      <p:ext uri="{BB962C8B-B14F-4D97-AF65-F5344CB8AC3E}">
        <p14:creationId xmlns:p14="http://schemas.microsoft.com/office/powerpoint/2010/main" val="3214624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CA7A-BDFC-557E-73D8-F689D348E4B9}"/>
              </a:ext>
            </a:extLst>
          </p:cNvPr>
          <p:cNvSpPr>
            <a:spLocks noGrp="1"/>
          </p:cNvSpPr>
          <p:nvPr>
            <p:ph type="title"/>
          </p:nvPr>
        </p:nvSpPr>
        <p:spPr>
          <a:xfrm>
            <a:off x="838200" y="365125"/>
            <a:ext cx="10515600" cy="562923"/>
          </a:xfrm>
        </p:spPr>
        <p:txBody>
          <a:bodyPr>
            <a:normAutofit fontScale="90000"/>
          </a:bodyPr>
          <a:lstStyle/>
          <a:p>
            <a:r>
              <a:rPr lang="en-GB" dirty="0"/>
              <a:t>Contemporary issues relating to M.I.C.E</a:t>
            </a:r>
          </a:p>
        </p:txBody>
      </p:sp>
      <p:sp>
        <p:nvSpPr>
          <p:cNvPr id="3" name="Content Placeholder 2">
            <a:extLst>
              <a:ext uri="{FF2B5EF4-FFF2-40B4-BE49-F238E27FC236}">
                <a16:creationId xmlns:a16="http://schemas.microsoft.com/office/drawing/2014/main" id="{C64678BE-6B8A-992A-39E7-012DF4F85965}"/>
              </a:ext>
            </a:extLst>
          </p:cNvPr>
          <p:cNvSpPr>
            <a:spLocks noGrp="1"/>
          </p:cNvSpPr>
          <p:nvPr>
            <p:ph idx="1"/>
          </p:nvPr>
        </p:nvSpPr>
        <p:spPr>
          <a:xfrm>
            <a:off x="305937" y="1084997"/>
            <a:ext cx="10515600" cy="5044199"/>
          </a:xfrm>
        </p:spPr>
        <p:txBody>
          <a:bodyPr>
            <a:normAutofit fontScale="92500" lnSpcReduction="20000"/>
          </a:bodyPr>
          <a:lstStyle/>
          <a:p>
            <a:r>
              <a:rPr lang="en-GB" b="0" i="0" dirty="0">
                <a:solidFill>
                  <a:srgbClr val="0D0D0D"/>
                </a:solidFill>
                <a:effectLst/>
              </a:rPr>
              <a:t>Encompasses a wide range of topics that reflect the current trends, challenges, and developments in the industry. Some of these issues in</a:t>
            </a:r>
          </a:p>
          <a:p>
            <a:pPr algn="l">
              <a:buFont typeface="+mj-lt"/>
              <a:buAutoNum type="arabicPeriod"/>
            </a:pPr>
            <a:r>
              <a:rPr lang="en-GB" b="0" i="0" dirty="0">
                <a:solidFill>
                  <a:srgbClr val="0D0D0D"/>
                </a:solidFill>
                <a:effectLst/>
              </a:rPr>
              <a:t>Sustainability: With increasing awareness of environmental issues, there's a growing demand for sustainable practices in the MICE industry. Event planners and organizers are under pressure to </a:t>
            </a:r>
            <a:r>
              <a:rPr lang="en-GB" b="1" i="0" dirty="0">
                <a:solidFill>
                  <a:srgbClr val="0D0D0D"/>
                </a:solidFill>
                <a:effectLst/>
              </a:rPr>
              <a:t>adopt eco-friendly strategies, such as reducing waste, minimizing carbon footprint, and choosing venues with green certifications</a:t>
            </a:r>
            <a:r>
              <a:rPr lang="en-GB" b="0" i="0" dirty="0">
                <a:solidFill>
                  <a:srgbClr val="0D0D0D"/>
                </a:solidFill>
                <a:effectLst/>
              </a:rPr>
              <a:t>.</a:t>
            </a:r>
          </a:p>
          <a:p>
            <a:pPr algn="l">
              <a:buFont typeface="+mj-lt"/>
              <a:buAutoNum type="arabicPeriod"/>
            </a:pPr>
            <a:r>
              <a:rPr lang="en-GB" dirty="0">
                <a:solidFill>
                  <a:srgbClr val="0D0D0D"/>
                </a:solidFill>
              </a:rPr>
              <a:t>ISO 20121 -  </a:t>
            </a:r>
            <a:r>
              <a:rPr lang="en-GB" dirty="0">
                <a:solidFill>
                  <a:srgbClr val="0D0D0D"/>
                </a:solidFill>
                <a:hlinkClick r:id="rId2"/>
              </a:rPr>
              <a:t>https://www.iso.org/iso-20121-sustainable-events.html</a:t>
            </a:r>
            <a:endParaRPr lang="en-GB" dirty="0">
              <a:solidFill>
                <a:srgbClr val="0D0D0D"/>
              </a:solidFill>
            </a:endParaRPr>
          </a:p>
          <a:p>
            <a:pPr marL="0" indent="0" algn="l">
              <a:buNone/>
            </a:pPr>
            <a:endParaRPr lang="en-GB" b="0" i="0" dirty="0">
              <a:solidFill>
                <a:srgbClr val="0D0D0D"/>
              </a:solidFill>
              <a:effectLst/>
            </a:endParaRPr>
          </a:p>
          <a:p>
            <a:r>
              <a:rPr lang="en-GB" b="1" i="0" dirty="0">
                <a:solidFill>
                  <a:srgbClr val="0D0D0D"/>
                </a:solidFill>
                <a:effectLst/>
              </a:rPr>
              <a:t>Health and Safety Concerns</a:t>
            </a:r>
            <a:r>
              <a:rPr lang="en-GB" b="0" i="0" dirty="0">
                <a:solidFill>
                  <a:srgbClr val="0D0D0D"/>
                </a:solidFill>
                <a:effectLst/>
              </a:rPr>
              <a:t>: The COVID-19 pandemic has highlighted the importance of health and safety measures at events. Event organizers must implement protocols such as temperature checks, social distancing, enhanced cleaning procedures, and vaccination verification to ensure the safety of attendees</a:t>
            </a:r>
            <a:r>
              <a:rPr lang="en-GB" b="0" i="0" dirty="0">
                <a:solidFill>
                  <a:srgbClr val="0D0D0D"/>
                </a:solidFill>
                <a:effectLst/>
                <a:latin typeface="Söhne"/>
              </a:rPr>
              <a:t>.</a:t>
            </a:r>
          </a:p>
        </p:txBody>
      </p:sp>
    </p:spTree>
    <p:extLst>
      <p:ext uri="{BB962C8B-B14F-4D97-AF65-F5344CB8AC3E}">
        <p14:creationId xmlns:p14="http://schemas.microsoft.com/office/powerpoint/2010/main" val="332975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225E-DA25-E73A-74DE-6345D190ADF6}"/>
              </a:ext>
            </a:extLst>
          </p:cNvPr>
          <p:cNvSpPr>
            <a:spLocks noGrp="1"/>
          </p:cNvSpPr>
          <p:nvPr>
            <p:ph type="title"/>
          </p:nvPr>
        </p:nvSpPr>
        <p:spPr>
          <a:xfrm>
            <a:off x="240853" y="61857"/>
            <a:ext cx="10515600" cy="1325563"/>
          </a:xfrm>
        </p:spPr>
        <p:txBody>
          <a:bodyPr>
            <a:normAutofit fontScale="90000"/>
          </a:bodyPr>
          <a:lstStyle/>
          <a:p>
            <a:r>
              <a:rPr lang="en-GB" b="1" dirty="0"/>
              <a:t>Technology Transformation &amp; Digital Expectations</a:t>
            </a:r>
            <a:br>
              <a:rPr lang="en-GB" b="1" dirty="0"/>
            </a:br>
            <a:endParaRPr lang="en-GB" dirty="0"/>
          </a:p>
        </p:txBody>
      </p:sp>
      <p:sp>
        <p:nvSpPr>
          <p:cNvPr id="3" name="Content Placeholder 2">
            <a:extLst>
              <a:ext uri="{FF2B5EF4-FFF2-40B4-BE49-F238E27FC236}">
                <a16:creationId xmlns:a16="http://schemas.microsoft.com/office/drawing/2014/main" id="{51239255-E450-F3B6-02B1-CD0C4AB811DC}"/>
              </a:ext>
            </a:extLst>
          </p:cNvPr>
          <p:cNvSpPr>
            <a:spLocks noGrp="1"/>
          </p:cNvSpPr>
          <p:nvPr>
            <p:ph idx="1"/>
          </p:nvPr>
        </p:nvSpPr>
        <p:spPr>
          <a:xfrm>
            <a:off x="419986" y="962247"/>
            <a:ext cx="10572307" cy="4576763"/>
          </a:xfrm>
        </p:spPr>
        <p:txBody>
          <a:bodyPr>
            <a:normAutofit fontScale="62500" lnSpcReduction="20000"/>
          </a:bodyPr>
          <a:lstStyle/>
          <a:p>
            <a:pPr>
              <a:lnSpc>
                <a:spcPct val="120000"/>
              </a:lnSpc>
            </a:pPr>
            <a:r>
              <a:rPr lang="en-GB" b="1" dirty="0">
                <a:solidFill>
                  <a:srgbClr val="0D0D0D"/>
                </a:solidFill>
              </a:rPr>
              <a:t>Technology Integration: </a:t>
            </a:r>
            <a:r>
              <a:rPr lang="en-GB" dirty="0">
                <a:solidFill>
                  <a:srgbClr val="0D0D0D"/>
                </a:solidFill>
              </a:rPr>
              <a:t>The integration of technology has become essential for enhancing attendee experiences, streamlining event management processes, and improving engagement. This includes the use of event apps, virtual and hybrid event platforms, RFID technology, augmented reality (AR), and virtual reality (VR) experiences.</a:t>
            </a:r>
          </a:p>
          <a:p>
            <a:r>
              <a:rPr lang="en-GB" b="1" dirty="0"/>
              <a:t>AI Integration</a:t>
            </a:r>
          </a:p>
          <a:p>
            <a:r>
              <a:rPr lang="en-GB" dirty="0"/>
              <a:t>AI-powered registration, matchmaking, itinerary building and customer service.</a:t>
            </a:r>
          </a:p>
          <a:p>
            <a:r>
              <a:rPr lang="en-GB" dirty="0"/>
              <a:t>Predictive analytics for attendance, pricing and programme design.</a:t>
            </a:r>
          </a:p>
          <a:p>
            <a:r>
              <a:rPr lang="en-GB" dirty="0"/>
              <a:t>AI-generated content and personalised event experiences.</a:t>
            </a:r>
          </a:p>
          <a:p>
            <a:r>
              <a:rPr lang="en-GB" b="1" dirty="0"/>
              <a:t>Hybrid &amp; Virtual Event Evolution</a:t>
            </a:r>
          </a:p>
          <a:p>
            <a:r>
              <a:rPr lang="en-GB" dirty="0"/>
              <a:t>Hybrid remains in demand, but budgets and ROI expectations have tightened.</a:t>
            </a:r>
          </a:p>
          <a:p>
            <a:r>
              <a:rPr lang="en-GB" dirty="0"/>
              <a:t>New challenges: digital fatigue, measuring engagement, and ensuring production quality.</a:t>
            </a:r>
          </a:p>
          <a:p>
            <a:r>
              <a:rPr lang="en-GB" b="1" dirty="0"/>
              <a:t>Immersive Technologies</a:t>
            </a:r>
          </a:p>
          <a:p>
            <a:r>
              <a:rPr lang="en-GB" dirty="0"/>
              <a:t>Use of </a:t>
            </a:r>
            <a:r>
              <a:rPr lang="en-GB" b="1" dirty="0"/>
              <a:t>AR/VR/360° environments</a:t>
            </a:r>
            <a:r>
              <a:rPr lang="en-GB" dirty="0"/>
              <a:t>, digital twins of venues, and interactive platforms.</a:t>
            </a:r>
          </a:p>
          <a:p>
            <a:r>
              <a:rPr lang="en-GB" dirty="0"/>
              <a:t>Allows immersive site inspections, sustainability simulations, and enhanced learning.</a:t>
            </a:r>
          </a:p>
          <a:p>
            <a:endParaRPr lang="en-GB" dirty="0"/>
          </a:p>
        </p:txBody>
      </p:sp>
    </p:spTree>
    <p:extLst>
      <p:ext uri="{BB962C8B-B14F-4D97-AF65-F5344CB8AC3E}">
        <p14:creationId xmlns:p14="http://schemas.microsoft.com/office/powerpoint/2010/main" val="416674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94F6-DFEB-AF4D-FAF4-B29DBC5D38DC}"/>
              </a:ext>
            </a:extLst>
          </p:cNvPr>
          <p:cNvSpPr>
            <a:spLocks noGrp="1"/>
          </p:cNvSpPr>
          <p:nvPr>
            <p:ph type="title"/>
          </p:nvPr>
        </p:nvSpPr>
        <p:spPr/>
        <p:txBody>
          <a:bodyPr/>
          <a:lstStyle/>
          <a:p>
            <a:r>
              <a:rPr lang="en-GB" b="1" dirty="0"/>
              <a:t>Sustainability Pressures</a:t>
            </a:r>
            <a:br>
              <a:rPr lang="en-GB" b="1" dirty="0"/>
            </a:br>
            <a:endParaRPr lang="en-GB" dirty="0"/>
          </a:p>
        </p:txBody>
      </p:sp>
      <p:sp>
        <p:nvSpPr>
          <p:cNvPr id="3" name="Content Placeholder 2">
            <a:extLst>
              <a:ext uri="{FF2B5EF4-FFF2-40B4-BE49-F238E27FC236}">
                <a16:creationId xmlns:a16="http://schemas.microsoft.com/office/drawing/2014/main" id="{A52DDCCB-9438-C8DF-B9D2-223BB0E7372A}"/>
              </a:ext>
            </a:extLst>
          </p:cNvPr>
          <p:cNvSpPr>
            <a:spLocks noGrp="1"/>
          </p:cNvSpPr>
          <p:nvPr>
            <p:ph idx="1"/>
          </p:nvPr>
        </p:nvSpPr>
        <p:spPr>
          <a:xfrm>
            <a:off x="314784" y="1340047"/>
            <a:ext cx="10515600" cy="4351338"/>
          </a:xfrm>
        </p:spPr>
        <p:txBody>
          <a:bodyPr>
            <a:normAutofit fontScale="92500" lnSpcReduction="20000"/>
          </a:bodyPr>
          <a:lstStyle/>
          <a:p>
            <a:r>
              <a:rPr lang="en-GB" b="1" dirty="0"/>
              <a:t>Carbon Footprint Accountability</a:t>
            </a:r>
          </a:p>
          <a:p>
            <a:r>
              <a:rPr lang="en-GB" dirty="0"/>
              <a:t>Clients demanding measurable carbon reporting (e.g., travel, catering, waste).</a:t>
            </a:r>
          </a:p>
          <a:p>
            <a:r>
              <a:rPr lang="en-GB" dirty="0"/>
              <a:t>Rise of tools to calculate event emissions in real time.</a:t>
            </a:r>
          </a:p>
          <a:p>
            <a:r>
              <a:rPr lang="en-GB" b="1" dirty="0"/>
              <a:t>Greenwashing Regulation</a:t>
            </a:r>
          </a:p>
          <a:p>
            <a:r>
              <a:rPr lang="en-GB" dirty="0"/>
              <a:t>Governments and industry bodies cracking down on vague environmental claims.</a:t>
            </a:r>
          </a:p>
          <a:p>
            <a:r>
              <a:rPr lang="en-GB" dirty="0"/>
              <a:t>Suppliers must show evidence for sustainability certifications.</a:t>
            </a:r>
          </a:p>
          <a:p>
            <a:r>
              <a:rPr lang="en-GB" b="1" dirty="0"/>
              <a:t>Circular Event Design</a:t>
            </a:r>
          </a:p>
          <a:p>
            <a:r>
              <a:rPr lang="en-GB" dirty="0"/>
              <a:t>Reusable stands, compostable materials, food waste minimisation, and “zero waste” strategies.</a:t>
            </a:r>
          </a:p>
          <a:p>
            <a:endParaRPr lang="en-GB" dirty="0"/>
          </a:p>
        </p:txBody>
      </p:sp>
    </p:spTree>
    <p:extLst>
      <p:ext uri="{BB962C8B-B14F-4D97-AF65-F5344CB8AC3E}">
        <p14:creationId xmlns:p14="http://schemas.microsoft.com/office/powerpoint/2010/main" val="49158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71007DF-C29E-E12C-9B18-71E5C8E92FB2}"/>
              </a:ext>
            </a:extLst>
          </p:cNvPr>
          <p:cNvSpPr txBox="1"/>
          <p:nvPr/>
        </p:nvSpPr>
        <p:spPr>
          <a:xfrm>
            <a:off x="8214175" y="6273284"/>
            <a:ext cx="2152765" cy="369332"/>
          </a:xfrm>
          <a:prstGeom prst="rect">
            <a:avLst/>
          </a:prstGeom>
          <a:noFill/>
        </p:spPr>
        <p:txBody>
          <a:bodyPr wrap="square">
            <a:spAutoFit/>
          </a:bodyPr>
          <a:lstStyle/>
          <a:p>
            <a:r>
              <a:rPr lang="en-GB" dirty="0"/>
              <a:t>https://cop27.eg/#/</a:t>
            </a:r>
          </a:p>
        </p:txBody>
      </p:sp>
      <p:sp>
        <p:nvSpPr>
          <p:cNvPr id="3" name="Content Placeholder 2">
            <a:extLst>
              <a:ext uri="{FF2B5EF4-FFF2-40B4-BE49-F238E27FC236}">
                <a16:creationId xmlns:a16="http://schemas.microsoft.com/office/drawing/2014/main" id="{129CC069-31B5-9773-9A66-0269577F3B21}"/>
              </a:ext>
            </a:extLst>
          </p:cNvPr>
          <p:cNvSpPr>
            <a:spLocks noGrp="1"/>
          </p:cNvSpPr>
          <p:nvPr>
            <p:ph idx="1"/>
          </p:nvPr>
        </p:nvSpPr>
        <p:spPr>
          <a:xfrm>
            <a:off x="189931" y="133303"/>
            <a:ext cx="10515600" cy="4351338"/>
          </a:xfrm>
        </p:spPr>
        <p:txBody>
          <a:bodyPr/>
          <a:lstStyle/>
          <a:p>
            <a:r>
              <a:rPr lang="en-GB" dirty="0">
                <a:hlinkClick r:id="rId3"/>
              </a:rPr>
              <a:t>https://youtu.be/9lIIvvFsGh4?si=wz3cc2Z4zKTWGwwq</a:t>
            </a:r>
            <a:endParaRPr lang="en-GB" dirty="0"/>
          </a:p>
          <a:p>
            <a:r>
              <a:rPr lang="en-GB" dirty="0">
                <a:hlinkClick r:id="rId4"/>
              </a:rPr>
              <a:t>https://wttc.org/events-webinars/global-summit/2023-rwanda</a:t>
            </a:r>
            <a:endParaRPr lang="en-GB" dirty="0"/>
          </a:p>
          <a:p>
            <a:endParaRPr lang="en-GB" dirty="0"/>
          </a:p>
          <a:p>
            <a:endParaRPr lang="en-GB" dirty="0"/>
          </a:p>
        </p:txBody>
      </p:sp>
      <p:pic>
        <p:nvPicPr>
          <p:cNvPr id="4" name="Online Media 3" title="2023 Global Summit Rwanda">
            <a:hlinkClick r:id="" action="ppaction://media"/>
            <a:extLst>
              <a:ext uri="{FF2B5EF4-FFF2-40B4-BE49-F238E27FC236}">
                <a16:creationId xmlns:a16="http://schemas.microsoft.com/office/drawing/2014/main" id="{CE9A8BC8-4127-B6A8-B2CD-8C954F5D3E84}"/>
              </a:ext>
            </a:extLst>
          </p:cNvPr>
          <p:cNvPicPr>
            <a:picLocks noRot="1" noChangeAspect="1"/>
          </p:cNvPicPr>
          <p:nvPr>
            <a:videoFile r:link="rId1"/>
          </p:nvPr>
        </p:nvPicPr>
        <p:blipFill>
          <a:blip r:embed="rId5"/>
          <a:stretch>
            <a:fillRect/>
          </a:stretch>
        </p:blipFill>
        <p:spPr>
          <a:xfrm>
            <a:off x="1651380" y="1392071"/>
            <a:ext cx="7811667" cy="4413592"/>
          </a:xfrm>
          <a:prstGeom prst="rect">
            <a:avLst/>
          </a:prstGeom>
        </p:spPr>
      </p:pic>
    </p:spTree>
    <p:extLst>
      <p:ext uri="{BB962C8B-B14F-4D97-AF65-F5344CB8AC3E}">
        <p14:creationId xmlns:p14="http://schemas.microsoft.com/office/powerpoint/2010/main" val="219286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9493-EC31-E11E-404D-C79E6920C16D}"/>
              </a:ext>
            </a:extLst>
          </p:cNvPr>
          <p:cNvSpPr>
            <a:spLocks noGrp="1"/>
          </p:cNvSpPr>
          <p:nvPr>
            <p:ph type="title"/>
          </p:nvPr>
        </p:nvSpPr>
        <p:spPr>
          <a:xfrm>
            <a:off x="112986" y="125489"/>
            <a:ext cx="10515600" cy="1325563"/>
          </a:xfrm>
        </p:spPr>
        <p:txBody>
          <a:bodyPr/>
          <a:lstStyle/>
          <a:p>
            <a:r>
              <a:rPr lang="en-GB" b="1" dirty="0"/>
              <a:t>Shifting Delegate Behaviour &amp; Expectations</a:t>
            </a:r>
            <a:br>
              <a:rPr lang="en-GB" b="1" dirty="0"/>
            </a:br>
            <a:endParaRPr lang="en-GB" dirty="0"/>
          </a:p>
        </p:txBody>
      </p:sp>
      <p:sp>
        <p:nvSpPr>
          <p:cNvPr id="3" name="Content Placeholder 2">
            <a:extLst>
              <a:ext uri="{FF2B5EF4-FFF2-40B4-BE49-F238E27FC236}">
                <a16:creationId xmlns:a16="http://schemas.microsoft.com/office/drawing/2014/main" id="{712C8C15-3601-C0C8-3CEB-2D3D51979563}"/>
              </a:ext>
            </a:extLst>
          </p:cNvPr>
          <p:cNvSpPr>
            <a:spLocks noGrp="1"/>
          </p:cNvSpPr>
          <p:nvPr>
            <p:ph idx="1"/>
          </p:nvPr>
        </p:nvSpPr>
        <p:spPr>
          <a:xfrm>
            <a:off x="302172" y="1371578"/>
            <a:ext cx="10515600" cy="4351338"/>
          </a:xfrm>
        </p:spPr>
        <p:txBody>
          <a:bodyPr>
            <a:normAutofit fontScale="92500" lnSpcReduction="10000"/>
          </a:bodyPr>
          <a:lstStyle/>
          <a:p>
            <a:r>
              <a:rPr lang="en-GB" b="1" dirty="0"/>
              <a:t>Demand for Personalisation</a:t>
            </a:r>
          </a:p>
          <a:p>
            <a:r>
              <a:rPr lang="en-GB" dirty="0"/>
              <a:t>Attendees expect curated agendas and more control over their event journey.</a:t>
            </a:r>
          </a:p>
          <a:p>
            <a:r>
              <a:rPr lang="en-GB" b="1" dirty="0"/>
              <a:t>Wellbeing &amp; Safety</a:t>
            </a:r>
          </a:p>
          <a:p>
            <a:r>
              <a:rPr lang="en-GB" dirty="0"/>
              <a:t>Mental health spaces, sensory rooms, healthy catering trends, and wellness sessions.</a:t>
            </a:r>
          </a:p>
          <a:p>
            <a:r>
              <a:rPr lang="en-GB" dirty="0"/>
              <a:t>Continued expectation for high hygiene and safe-crowd management standards.</a:t>
            </a:r>
          </a:p>
          <a:p>
            <a:r>
              <a:rPr lang="en-GB" b="1" dirty="0"/>
              <a:t>Shorter Booking Windows</a:t>
            </a:r>
          </a:p>
          <a:p>
            <a:r>
              <a:rPr lang="en-GB" dirty="0"/>
              <a:t>Rapid decision cycles make forecasting and logistics more difficult for organisers.</a:t>
            </a:r>
          </a:p>
          <a:p>
            <a:endParaRPr lang="en-GB" dirty="0"/>
          </a:p>
        </p:txBody>
      </p:sp>
    </p:spTree>
    <p:extLst>
      <p:ext uri="{BB962C8B-B14F-4D97-AF65-F5344CB8AC3E}">
        <p14:creationId xmlns:p14="http://schemas.microsoft.com/office/powerpoint/2010/main" val="246927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7AF87-0C18-6C6D-59DA-A467FACCB516}"/>
              </a:ext>
            </a:extLst>
          </p:cNvPr>
          <p:cNvSpPr>
            <a:spLocks noGrp="1"/>
          </p:cNvSpPr>
          <p:nvPr>
            <p:ph type="title"/>
          </p:nvPr>
        </p:nvSpPr>
        <p:spPr>
          <a:xfrm>
            <a:off x="81455" y="87652"/>
            <a:ext cx="10515600" cy="1325563"/>
          </a:xfrm>
        </p:spPr>
        <p:txBody>
          <a:bodyPr/>
          <a:lstStyle/>
          <a:p>
            <a:r>
              <a:rPr lang="en-GB" b="1" dirty="0"/>
              <a:t>Global Risk &amp; Security Management</a:t>
            </a:r>
            <a:br>
              <a:rPr lang="en-GB" b="1" dirty="0"/>
            </a:br>
            <a:endParaRPr lang="en-GB" dirty="0"/>
          </a:p>
        </p:txBody>
      </p:sp>
      <p:sp>
        <p:nvSpPr>
          <p:cNvPr id="3" name="Content Placeholder 2">
            <a:extLst>
              <a:ext uri="{FF2B5EF4-FFF2-40B4-BE49-F238E27FC236}">
                <a16:creationId xmlns:a16="http://schemas.microsoft.com/office/drawing/2014/main" id="{AE170923-08B9-52AF-6F04-7665FC9B74B4}"/>
              </a:ext>
            </a:extLst>
          </p:cNvPr>
          <p:cNvSpPr>
            <a:spLocks noGrp="1"/>
          </p:cNvSpPr>
          <p:nvPr>
            <p:ph idx="1"/>
          </p:nvPr>
        </p:nvSpPr>
        <p:spPr>
          <a:xfrm>
            <a:off x="150823" y="1201311"/>
            <a:ext cx="10515600" cy="4351338"/>
          </a:xfrm>
        </p:spPr>
        <p:txBody>
          <a:bodyPr>
            <a:normAutofit fontScale="85000" lnSpcReduction="10000"/>
          </a:bodyPr>
          <a:lstStyle/>
          <a:p>
            <a:r>
              <a:rPr lang="en-GB" dirty="0"/>
              <a:t>Events must manage cybersecurity threats, data protection and secure digital platforms.</a:t>
            </a:r>
          </a:p>
          <a:p>
            <a:r>
              <a:rPr lang="en-GB" dirty="0"/>
              <a:t>Geopolitical uncertainty affecting travel decisions (e.g., conflict zones, visa complexity).</a:t>
            </a:r>
          </a:p>
          <a:p>
            <a:r>
              <a:rPr lang="en-GB" dirty="0"/>
              <a:t>Climate risks: heatwaves, extreme weather, and need for crisis planning.</a:t>
            </a:r>
          </a:p>
          <a:p>
            <a:pPr>
              <a:lnSpc>
                <a:spcPct val="120000"/>
              </a:lnSpc>
            </a:pPr>
            <a:r>
              <a:rPr lang="en-GB" b="1" dirty="0">
                <a:solidFill>
                  <a:srgbClr val="0D0D0D"/>
                </a:solidFill>
              </a:rPr>
              <a:t>Crisis Management and Risk Mitigation</a:t>
            </a:r>
            <a:r>
              <a:rPr lang="en-GB" dirty="0">
                <a:solidFill>
                  <a:srgbClr val="0D0D0D"/>
                </a:solidFill>
              </a:rPr>
              <a:t>: In today's uncertain environment, event organizers face various risks, including natural disasters, security threats, and political unrest. Developing comprehensive crisis management plans and risk mitigation strategies is crucial for ensuring the resilience of MICE events.</a:t>
            </a:r>
          </a:p>
          <a:p>
            <a:pPr>
              <a:lnSpc>
                <a:spcPct val="120000"/>
              </a:lnSpc>
            </a:pPr>
            <a:r>
              <a:rPr lang="en-GB" b="1" dirty="0">
                <a:solidFill>
                  <a:srgbClr val="0D0D0D"/>
                </a:solidFill>
              </a:rPr>
              <a:t>Martyn’s Law </a:t>
            </a:r>
            <a:r>
              <a:rPr lang="en-GB" dirty="0">
                <a:solidFill>
                  <a:srgbClr val="0D0D0D"/>
                </a:solidFill>
              </a:rPr>
              <a:t>– 2025 -  </a:t>
            </a:r>
          </a:p>
          <a:p>
            <a:endParaRPr lang="en-GB" dirty="0"/>
          </a:p>
          <a:p>
            <a:endParaRPr lang="en-GB" dirty="0"/>
          </a:p>
        </p:txBody>
      </p:sp>
    </p:spTree>
    <p:extLst>
      <p:ext uri="{BB962C8B-B14F-4D97-AF65-F5344CB8AC3E}">
        <p14:creationId xmlns:p14="http://schemas.microsoft.com/office/powerpoint/2010/main" val="268090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FF9EE6-A8F8-EC6D-426E-49F4871AE0CA}"/>
              </a:ext>
            </a:extLst>
          </p:cNvPr>
          <p:cNvSpPr>
            <a:spLocks noGrp="1"/>
          </p:cNvSpPr>
          <p:nvPr>
            <p:ph idx="1"/>
          </p:nvPr>
        </p:nvSpPr>
        <p:spPr>
          <a:xfrm>
            <a:off x="0" y="54590"/>
            <a:ext cx="12030501" cy="6585045"/>
          </a:xfrm>
        </p:spPr>
        <p:txBody>
          <a:bodyPr>
            <a:normAutofit fontScale="70000" lnSpcReduction="20000"/>
          </a:bodyPr>
          <a:lstStyle/>
          <a:p>
            <a:pPr>
              <a:lnSpc>
                <a:spcPct val="120000"/>
              </a:lnSpc>
            </a:pPr>
            <a:endParaRPr lang="en-GB" sz="4200" b="1" i="0" dirty="0">
              <a:solidFill>
                <a:srgbClr val="0D0D0D"/>
              </a:solidFill>
              <a:effectLst/>
            </a:endParaRPr>
          </a:p>
          <a:p>
            <a:pPr>
              <a:lnSpc>
                <a:spcPct val="120000"/>
              </a:lnSpc>
            </a:pPr>
            <a:r>
              <a:rPr lang="en-GB" sz="4200" b="1" i="0" dirty="0">
                <a:solidFill>
                  <a:srgbClr val="0D0D0D"/>
                </a:solidFill>
                <a:effectLst/>
              </a:rPr>
              <a:t>Diversity and Inclusion</a:t>
            </a:r>
            <a:r>
              <a:rPr lang="en-GB" sz="4200" b="0" i="0" dirty="0">
                <a:solidFill>
                  <a:srgbClr val="0D0D0D"/>
                </a:solidFill>
                <a:effectLst/>
              </a:rPr>
              <a:t>: There is a growing emphasis on promoting diversity and inclusion in the MICE industry, including representation of different ethnicities, genders, and cultures among speakers, attendees, and vendors. Event planners are increasingly focusing on creating inclusive environments that cater to diverse audiences.</a:t>
            </a:r>
          </a:p>
          <a:p>
            <a:pPr>
              <a:lnSpc>
                <a:spcPct val="120000"/>
              </a:lnSpc>
            </a:pPr>
            <a:r>
              <a:rPr lang="en-GB" sz="4200" b="1" i="0" dirty="0">
                <a:solidFill>
                  <a:srgbClr val="0D0D0D"/>
                </a:solidFill>
                <a:effectLst/>
              </a:rPr>
              <a:t>Legal and Regulatory Compliance</a:t>
            </a:r>
            <a:r>
              <a:rPr lang="en-GB" sz="4200" b="0" i="0" dirty="0">
                <a:solidFill>
                  <a:srgbClr val="0D0D0D"/>
                </a:solidFill>
                <a:effectLst/>
              </a:rPr>
              <a:t>: Event organizers must navigate a complex landscape of legal and regulatory requirements, including permits, contracts, intellectual property rights, and data protection laws. Staying informed about relevant regulations and ensuring compliance is essential for avoiding legal pitfalls.</a:t>
            </a:r>
          </a:p>
          <a:p>
            <a:pPr>
              <a:lnSpc>
                <a:spcPct val="120000"/>
              </a:lnSpc>
            </a:pPr>
            <a:r>
              <a:rPr lang="en-GB" sz="4200" dirty="0">
                <a:solidFill>
                  <a:srgbClr val="0D0D0D"/>
                </a:solidFill>
              </a:rPr>
              <a:t>6 April  2024 - Waste Legislation changes</a:t>
            </a:r>
            <a:endParaRPr lang="en-GB" sz="4200" b="0" i="0" dirty="0">
              <a:solidFill>
                <a:srgbClr val="0D0D0D"/>
              </a:solidFill>
              <a:effectLst/>
            </a:endParaRPr>
          </a:p>
          <a:p>
            <a:endParaRPr lang="en-GB" dirty="0"/>
          </a:p>
        </p:txBody>
      </p:sp>
    </p:spTree>
    <p:extLst>
      <p:ext uri="{BB962C8B-B14F-4D97-AF65-F5344CB8AC3E}">
        <p14:creationId xmlns:p14="http://schemas.microsoft.com/office/powerpoint/2010/main" val="181381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815FE-9054-E01F-D906-4F96861B8252}"/>
              </a:ext>
            </a:extLst>
          </p:cNvPr>
          <p:cNvSpPr>
            <a:spLocks noGrp="1"/>
          </p:cNvSpPr>
          <p:nvPr>
            <p:ph type="title"/>
          </p:nvPr>
        </p:nvSpPr>
        <p:spPr>
          <a:xfrm>
            <a:off x="75149" y="18255"/>
            <a:ext cx="10515600" cy="1325563"/>
          </a:xfrm>
        </p:spPr>
        <p:txBody>
          <a:bodyPr/>
          <a:lstStyle/>
          <a:p>
            <a:r>
              <a:rPr lang="en-GB" b="1" dirty="0"/>
              <a:t>Economic Pressures &amp; Industry Resilience</a:t>
            </a:r>
            <a:endParaRPr lang="en-GB" dirty="0"/>
          </a:p>
        </p:txBody>
      </p:sp>
      <p:sp>
        <p:nvSpPr>
          <p:cNvPr id="3" name="Content Placeholder 2">
            <a:extLst>
              <a:ext uri="{FF2B5EF4-FFF2-40B4-BE49-F238E27FC236}">
                <a16:creationId xmlns:a16="http://schemas.microsoft.com/office/drawing/2014/main" id="{57E1AB75-5F88-1BDB-1E15-18A9CBC89EF2}"/>
              </a:ext>
            </a:extLst>
          </p:cNvPr>
          <p:cNvSpPr>
            <a:spLocks noGrp="1"/>
          </p:cNvSpPr>
          <p:nvPr>
            <p:ph idx="1"/>
          </p:nvPr>
        </p:nvSpPr>
        <p:spPr>
          <a:xfrm>
            <a:off x="245417" y="1106717"/>
            <a:ext cx="10515600" cy="4720218"/>
          </a:xfrm>
        </p:spPr>
        <p:txBody>
          <a:bodyPr>
            <a:normAutofit fontScale="85000" lnSpcReduction="20000"/>
          </a:bodyPr>
          <a:lstStyle/>
          <a:p>
            <a:pPr>
              <a:lnSpc>
                <a:spcPct val="120000"/>
              </a:lnSpc>
            </a:pPr>
            <a:r>
              <a:rPr lang="en-GB" b="1" dirty="0">
                <a:solidFill>
                  <a:srgbClr val="0D0D0D"/>
                </a:solidFill>
              </a:rPr>
              <a:t>Economic Impact and Recovery</a:t>
            </a:r>
            <a:r>
              <a:rPr lang="en-GB" dirty="0">
                <a:solidFill>
                  <a:srgbClr val="0D0D0D"/>
                </a:solidFill>
              </a:rPr>
              <a:t>: The MICE industry plays a significant role in driving economic growth and supporting local communities. However, the sector has been heavily impacted by the COVID-19 pandemic, leading to cancellations, postponements, and revenue losses. Efforts to revitalize the industry and stimulate recovery are ongoing.</a:t>
            </a:r>
          </a:p>
          <a:p>
            <a:r>
              <a:rPr lang="en-GB" b="1" dirty="0"/>
              <a:t>Rising Costs</a:t>
            </a:r>
          </a:p>
          <a:p>
            <a:r>
              <a:rPr lang="en-GB" dirty="0"/>
              <a:t>Inflation affecting venues, accommodation, technology, staffing and materials.</a:t>
            </a:r>
          </a:p>
          <a:p>
            <a:r>
              <a:rPr lang="en-GB" dirty="0"/>
              <a:t>More pressure to prove ROI and justify corporate travel.</a:t>
            </a:r>
          </a:p>
          <a:p>
            <a:r>
              <a:rPr lang="en-GB" b="1" dirty="0"/>
              <a:t>Staffing &amp; Skills Shortages</a:t>
            </a:r>
          </a:p>
          <a:p>
            <a:r>
              <a:rPr lang="en-GB" dirty="0"/>
              <a:t>Post-pandemic workforce gaps linger.</a:t>
            </a:r>
          </a:p>
          <a:p>
            <a:r>
              <a:rPr lang="en-GB" dirty="0"/>
              <a:t>Higher demand for digital production skills, data analysis and hybrid event management.</a:t>
            </a:r>
          </a:p>
          <a:p>
            <a:endParaRPr lang="en-GB" dirty="0"/>
          </a:p>
        </p:txBody>
      </p:sp>
    </p:spTree>
    <p:extLst>
      <p:ext uri="{BB962C8B-B14F-4D97-AF65-F5344CB8AC3E}">
        <p14:creationId xmlns:p14="http://schemas.microsoft.com/office/powerpoint/2010/main" val="3108956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49154-1FCA-8302-3C53-374E24867BC0}"/>
              </a:ext>
            </a:extLst>
          </p:cNvPr>
          <p:cNvSpPr>
            <a:spLocks noGrp="1"/>
          </p:cNvSpPr>
          <p:nvPr>
            <p:ph idx="1"/>
          </p:nvPr>
        </p:nvSpPr>
        <p:spPr>
          <a:xfrm>
            <a:off x="218364" y="129654"/>
            <a:ext cx="11135436" cy="6047309"/>
          </a:xfrm>
        </p:spPr>
        <p:txBody>
          <a:bodyPr>
            <a:normAutofit fontScale="62500" lnSpcReduction="20000"/>
          </a:bodyPr>
          <a:lstStyle/>
          <a:p>
            <a:pPr>
              <a:lnSpc>
                <a:spcPct val="120000"/>
              </a:lnSpc>
            </a:pPr>
            <a:r>
              <a:rPr lang="en-GB" sz="3200" b="1" i="0" dirty="0">
                <a:solidFill>
                  <a:srgbClr val="0D0D0D"/>
                </a:solidFill>
                <a:effectLst/>
              </a:rPr>
              <a:t>Virtual and Hybrid Events</a:t>
            </a:r>
            <a:r>
              <a:rPr lang="en-GB" sz="3200" b="0" i="0" dirty="0">
                <a:solidFill>
                  <a:srgbClr val="0D0D0D"/>
                </a:solidFill>
                <a:effectLst/>
              </a:rPr>
              <a:t>: The rise of virtual and hybrid events has transformed the MICE landscape, offering new opportunities for reaching a wider audience, reducing costs, and increasing accessibility. However, transitioning to virtual or hybrid formats requires careful planning and consideration of technological and logistical challenges.</a:t>
            </a:r>
          </a:p>
          <a:p>
            <a:pPr>
              <a:lnSpc>
                <a:spcPct val="120000"/>
              </a:lnSpc>
            </a:pPr>
            <a:r>
              <a:rPr lang="en-GB" sz="3200" b="1" i="0" dirty="0">
                <a:solidFill>
                  <a:srgbClr val="0D0D0D"/>
                </a:solidFill>
                <a:effectLst/>
              </a:rPr>
              <a:t>Mental Health and Well-being</a:t>
            </a:r>
            <a:r>
              <a:rPr lang="en-GB" sz="3200" b="0" i="0" dirty="0">
                <a:solidFill>
                  <a:srgbClr val="0D0D0D"/>
                </a:solidFill>
                <a:effectLst/>
              </a:rPr>
              <a:t>: The well-being of attendees, staff, and stakeholders is a growing concern in the MICE industry. Events can be stressful environments, and organizers are increasingly recognizing the importance of supporting mental health through initiatives such as wellness programs, relaxation areas, and access to </a:t>
            </a:r>
            <a:r>
              <a:rPr lang="en-GB" sz="3200" b="0" i="0" dirty="0" err="1">
                <a:solidFill>
                  <a:srgbClr val="0D0D0D"/>
                </a:solidFill>
                <a:effectLst/>
              </a:rPr>
              <a:t>counseling</a:t>
            </a:r>
            <a:r>
              <a:rPr lang="en-GB" sz="3200" b="0" i="0" dirty="0">
                <a:solidFill>
                  <a:srgbClr val="0D0D0D"/>
                </a:solidFill>
                <a:effectLst/>
              </a:rPr>
              <a:t> services.</a:t>
            </a:r>
          </a:p>
          <a:p>
            <a:pPr>
              <a:lnSpc>
                <a:spcPct val="120000"/>
              </a:lnSpc>
            </a:pPr>
            <a:r>
              <a:rPr lang="en-GB" sz="3200" b="1" i="0" dirty="0">
                <a:solidFill>
                  <a:srgbClr val="0D0D0D"/>
                </a:solidFill>
                <a:effectLst/>
              </a:rPr>
              <a:t>Data Privacy and Security</a:t>
            </a:r>
            <a:r>
              <a:rPr lang="en-GB" sz="3200" b="0" i="0" dirty="0">
                <a:solidFill>
                  <a:srgbClr val="0D0D0D"/>
                </a:solidFill>
                <a:effectLst/>
              </a:rPr>
              <a:t>: With the increasing digitization of event processes and the collection of attendee data, ensuring data privacy and security has become a critical issue. Event organizers must implement robust data protection measures and comply with regulations such as the </a:t>
            </a:r>
            <a:r>
              <a:rPr lang="en-GB" sz="3200" b="1" i="0" dirty="0">
                <a:solidFill>
                  <a:srgbClr val="0D0D0D"/>
                </a:solidFill>
                <a:effectLst/>
              </a:rPr>
              <a:t>GDPR (General Data Protection Regulation) to safeguard sensitive i</a:t>
            </a:r>
            <a:r>
              <a:rPr lang="en-GB" sz="3200" b="0" i="0" dirty="0">
                <a:solidFill>
                  <a:srgbClr val="0D0D0D"/>
                </a:solidFill>
                <a:effectLst/>
              </a:rPr>
              <a:t>nformation.</a:t>
            </a:r>
          </a:p>
          <a:p>
            <a:pPr algn="l">
              <a:lnSpc>
                <a:spcPct val="120000"/>
              </a:lnSpc>
            </a:pPr>
            <a:r>
              <a:rPr lang="en-GB" sz="3200" b="0" i="0" dirty="0">
                <a:solidFill>
                  <a:srgbClr val="0D0D0D"/>
                </a:solidFill>
                <a:effectLst/>
              </a:rPr>
              <a:t>These contemporary issues reflect the evolving nature of the MICE industry and the challenges and opportunities faced by stakeholders in planning and executing successful events. Addressing these issues requires proactive strategies, innovative solutions, and collaboration across the industry.</a:t>
            </a:r>
          </a:p>
          <a:p>
            <a:endParaRPr lang="en-GB" dirty="0"/>
          </a:p>
        </p:txBody>
      </p:sp>
    </p:spTree>
    <p:extLst>
      <p:ext uri="{BB962C8B-B14F-4D97-AF65-F5344CB8AC3E}">
        <p14:creationId xmlns:p14="http://schemas.microsoft.com/office/powerpoint/2010/main" val="149186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83F3A-D76A-13B1-7473-28E66B93265F}"/>
              </a:ext>
            </a:extLst>
          </p:cNvPr>
          <p:cNvSpPr>
            <a:spLocks noGrp="1"/>
          </p:cNvSpPr>
          <p:nvPr>
            <p:ph type="title"/>
          </p:nvPr>
        </p:nvSpPr>
        <p:spPr>
          <a:xfrm>
            <a:off x="97704" y="18256"/>
            <a:ext cx="10515600" cy="610044"/>
          </a:xfrm>
        </p:spPr>
        <p:txBody>
          <a:bodyPr>
            <a:normAutofit/>
          </a:bodyPr>
          <a:lstStyle/>
          <a:p>
            <a:r>
              <a:rPr lang="en-GB" sz="3600" b="1" dirty="0"/>
              <a:t>Post pandemic changes</a:t>
            </a:r>
          </a:p>
        </p:txBody>
      </p:sp>
      <p:sp>
        <p:nvSpPr>
          <p:cNvPr id="3" name="Content Placeholder 2">
            <a:extLst>
              <a:ext uri="{FF2B5EF4-FFF2-40B4-BE49-F238E27FC236}">
                <a16:creationId xmlns:a16="http://schemas.microsoft.com/office/drawing/2014/main" id="{4D7A176D-65A5-5BEE-D78E-FF16F28F146C}"/>
              </a:ext>
            </a:extLst>
          </p:cNvPr>
          <p:cNvSpPr>
            <a:spLocks noGrp="1"/>
          </p:cNvSpPr>
          <p:nvPr>
            <p:ph idx="1"/>
          </p:nvPr>
        </p:nvSpPr>
        <p:spPr>
          <a:xfrm>
            <a:off x="0" y="628301"/>
            <a:ext cx="12094296" cy="5110584"/>
          </a:xfrm>
        </p:spPr>
        <p:txBody>
          <a:bodyPr>
            <a:noAutofit/>
          </a:bodyPr>
          <a:lstStyle/>
          <a:p>
            <a:pPr>
              <a:lnSpc>
                <a:spcPct val="120000"/>
              </a:lnSpc>
            </a:pPr>
            <a:r>
              <a:rPr lang="en-GB" sz="2400" b="1" dirty="0"/>
              <a:t>MICE suppliers </a:t>
            </a:r>
            <a:r>
              <a:rPr lang="en-GB" sz="2400" dirty="0"/>
              <a:t>need to go much deeper and create a much more accurate target group profiling - based on their individual "reasons why". </a:t>
            </a:r>
          </a:p>
          <a:p>
            <a:pPr>
              <a:lnSpc>
                <a:spcPct val="120000"/>
              </a:lnSpc>
            </a:pPr>
            <a:r>
              <a:rPr lang="en-GB" sz="2400" dirty="0"/>
              <a:t>The next step is to have a </a:t>
            </a:r>
            <a:r>
              <a:rPr lang="en-GB" sz="2400" b="1" dirty="0"/>
              <a:t>good toolbox that enables event planners </a:t>
            </a:r>
            <a:r>
              <a:rPr lang="en-GB" sz="2400" dirty="0"/>
              <a:t>to simply make (even) better events in the destination.</a:t>
            </a:r>
          </a:p>
          <a:p>
            <a:pPr>
              <a:lnSpc>
                <a:spcPct val="120000"/>
              </a:lnSpc>
            </a:pPr>
            <a:r>
              <a:rPr lang="en-GB" sz="2400" dirty="0"/>
              <a:t> Event organizers must make sure that the event was a complete success for them and their participants will there be a chance of repeating it. But more importantly, this is the only way to generate serious and credible recommendations from satisfied customers for new customers. And that is important and necessary. </a:t>
            </a:r>
          </a:p>
          <a:p>
            <a:pPr>
              <a:lnSpc>
                <a:spcPct val="120000"/>
              </a:lnSpc>
            </a:pPr>
            <a:r>
              <a:rPr lang="en-GB" sz="2400" dirty="0"/>
              <a:t>The new competition is not Covid, or another pandemic, but it is Zoom, MS Teams &amp; Co.</a:t>
            </a:r>
          </a:p>
          <a:p>
            <a:pPr>
              <a:lnSpc>
                <a:spcPct val="120000"/>
              </a:lnSpc>
            </a:pPr>
            <a:r>
              <a:rPr lang="en-GB" sz="2400" b="1" dirty="0"/>
              <a:t>an online event instead of a real event </a:t>
            </a:r>
            <a:r>
              <a:rPr lang="en-GB" sz="2400" dirty="0"/>
              <a:t>will also be handled as an online event in the future. Hybrid events are not a real solution for destinations but have sustainable benefits . </a:t>
            </a:r>
          </a:p>
        </p:txBody>
      </p:sp>
    </p:spTree>
    <p:extLst>
      <p:ext uri="{BB962C8B-B14F-4D97-AF65-F5344CB8AC3E}">
        <p14:creationId xmlns:p14="http://schemas.microsoft.com/office/powerpoint/2010/main" val="386548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44F6-6ED0-8198-DE28-408A9EFBC67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83AC933-15B9-B1D2-B556-BD21BE235716}"/>
              </a:ext>
            </a:extLst>
          </p:cNvPr>
          <p:cNvSpPr>
            <a:spLocks noGrp="1"/>
          </p:cNvSpPr>
          <p:nvPr>
            <p:ph idx="1"/>
          </p:nvPr>
        </p:nvSpPr>
        <p:spPr/>
        <p:txBody>
          <a:bodyPr/>
          <a:lstStyle/>
          <a:p>
            <a:r>
              <a:rPr lang="en-GB" dirty="0">
                <a:hlinkClick r:id="rId2"/>
              </a:rPr>
              <a:t>https://www.cvent.com/uk/blog/hospitality/what-is-mice</a:t>
            </a:r>
            <a:endParaRPr lang="en-GB" dirty="0"/>
          </a:p>
          <a:p>
            <a:endParaRPr lang="en-GB" dirty="0"/>
          </a:p>
          <a:p>
            <a:r>
              <a:rPr lang="en-GB" dirty="0">
                <a:hlinkClick r:id="rId3"/>
              </a:rPr>
              <a:t>https://cop27.eg/#/</a:t>
            </a:r>
            <a:endParaRPr lang="en-GB" dirty="0"/>
          </a:p>
          <a:p>
            <a:r>
              <a:rPr lang="en-GB" dirty="0">
                <a:hlinkClick r:id="rId4"/>
              </a:rPr>
              <a:t>https://go.award.co/recognition-capterra</a:t>
            </a:r>
            <a:endParaRPr lang="en-GB" dirty="0"/>
          </a:p>
          <a:p>
            <a:endParaRPr lang="en-GB" dirty="0"/>
          </a:p>
        </p:txBody>
      </p:sp>
    </p:spTree>
    <p:extLst>
      <p:ext uri="{BB962C8B-B14F-4D97-AF65-F5344CB8AC3E}">
        <p14:creationId xmlns:p14="http://schemas.microsoft.com/office/powerpoint/2010/main" val="2878358200"/>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docProps/app.xml><?xml version="1.0" encoding="utf-8"?>
<Properties xmlns="http://schemas.openxmlformats.org/officeDocument/2006/extended-properties" xmlns:vt="http://schemas.openxmlformats.org/officeDocument/2006/docPropsVTypes">
  <Template/>
  <TotalTime>0</TotalTime>
  <Words>2823</Words>
  <Application>Microsoft Office PowerPoint</Application>
  <PresentationFormat>Widescreen</PresentationFormat>
  <Paragraphs>148</Paragraphs>
  <Slides>26</Slides>
  <Notes>0</Notes>
  <HiddenSlides>0</HiddenSlides>
  <MMClips>2</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HATM 23-24 PPT Template_</vt:lpstr>
      <vt:lpstr>Contemporary issues relating to Meetings, Incentives, Conventions and Events</vt:lpstr>
      <vt:lpstr>M.I.C.E</vt:lpstr>
      <vt:lpstr>MICE </vt:lpstr>
      <vt:lpstr>PowerPoint Presentation</vt:lpstr>
      <vt:lpstr>Meetings  </vt:lpstr>
      <vt:lpstr>Incentives  </vt:lpstr>
      <vt:lpstr>Incentives</vt:lpstr>
      <vt:lpstr>Conferences</vt:lpstr>
      <vt:lpstr>Exhibitions  </vt:lpstr>
      <vt:lpstr>Why MICE business is important for hotels  </vt:lpstr>
      <vt:lpstr>MICE technology for event organising and planning  </vt:lpstr>
      <vt:lpstr>MICE technology at the event </vt:lpstr>
      <vt:lpstr>A new use for hotel technology: virtual and hybrid events</vt:lpstr>
      <vt:lpstr>MICE jobs </vt:lpstr>
      <vt:lpstr>MICE jobs at an event location </vt:lpstr>
      <vt:lpstr>Contemporary issues relating to M.I.C.E</vt:lpstr>
      <vt:lpstr>Technology Transformation &amp; Digital Expectations </vt:lpstr>
      <vt:lpstr>Sustainability Pressures </vt:lpstr>
      <vt:lpstr>PowerPoint Presentation</vt:lpstr>
      <vt:lpstr>Shifting Delegate Behaviour &amp; Expectations </vt:lpstr>
      <vt:lpstr>Global Risk &amp; Security Management </vt:lpstr>
      <vt:lpstr>PowerPoint Presentation</vt:lpstr>
      <vt:lpstr>Economic Pressures &amp; Industry Resilience</vt:lpstr>
      <vt:lpstr>PowerPoint Presentation</vt:lpstr>
      <vt:lpstr>Post pandemic changes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relating to Meetings, Incentives, Conventions and Events</dc:title>
  <dc:creator>Deborah Jenkins</dc:creator>
  <cp:lastModifiedBy>Deborah Jenkins</cp:lastModifiedBy>
  <cp:revision>2</cp:revision>
  <dcterms:created xsi:type="dcterms:W3CDTF">2022-11-19T15:10:29Z</dcterms:created>
  <dcterms:modified xsi:type="dcterms:W3CDTF">2025-11-19T09:39:17Z</dcterms:modified>
</cp:coreProperties>
</file>