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666"/>
    <p:restoredTop sz="96327"/>
  </p:normalViewPr>
  <p:slideViewPr>
    <p:cSldViewPr snapToGrid="0" snapToObjects="1">
      <p:cViewPr varScale="1">
        <p:scale>
          <a:sx n="113" d="100"/>
          <a:sy n="113" d="100"/>
        </p:scale>
        <p:origin x="176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19D187-3D0A-43D2-A19A-C3ACFD1E988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5AED8DE-529E-42B3-80CF-DF927C9B8796}">
      <dgm:prSet/>
      <dgm:spPr/>
      <dgm:t>
        <a:bodyPr/>
        <a:lstStyle/>
        <a:p>
          <a:pPr>
            <a:defRPr cap="all"/>
          </a:pPr>
          <a:r>
            <a:rPr lang="en-US" dirty="0"/>
            <a:t>When making use of EdTech in our sessions we have a number of responsibilities and considerations we need to account for</a:t>
          </a:r>
        </a:p>
      </dgm:t>
    </dgm:pt>
    <dgm:pt modelId="{BF3582F7-474E-4A68-94F1-7E5F799E30F7}" type="parTrans" cxnId="{546041A5-E5A9-41E3-ACFB-5B37A446C95B}">
      <dgm:prSet/>
      <dgm:spPr/>
      <dgm:t>
        <a:bodyPr/>
        <a:lstStyle/>
        <a:p>
          <a:endParaRPr lang="en-US"/>
        </a:p>
      </dgm:t>
    </dgm:pt>
    <dgm:pt modelId="{27E7CFB0-96A5-43F3-9011-097279E7C3D3}" type="sibTrans" cxnId="{546041A5-E5A9-41E3-ACFB-5B37A446C95B}">
      <dgm:prSet/>
      <dgm:spPr/>
      <dgm:t>
        <a:bodyPr/>
        <a:lstStyle/>
        <a:p>
          <a:endParaRPr lang="en-US"/>
        </a:p>
      </dgm:t>
    </dgm:pt>
    <dgm:pt modelId="{EEC07A26-1FE9-43D4-BE5B-1BA791C59801}">
      <dgm:prSet/>
      <dgm:spPr/>
      <dgm:t>
        <a:bodyPr/>
        <a:lstStyle/>
        <a:p>
          <a:pPr>
            <a:defRPr cap="all"/>
          </a:pPr>
          <a:r>
            <a:rPr lang="en-US" dirty="0"/>
            <a:t>Some of these range from general considerations that impact us and learners - whereas others may be issues related to ethics</a:t>
          </a:r>
        </a:p>
      </dgm:t>
    </dgm:pt>
    <dgm:pt modelId="{4E7462D2-A723-4232-A876-4A90C1FCA430}" type="parTrans" cxnId="{5E875205-EF5E-4D52-ADF7-27EA02DFA8C6}">
      <dgm:prSet/>
      <dgm:spPr/>
      <dgm:t>
        <a:bodyPr/>
        <a:lstStyle/>
        <a:p>
          <a:endParaRPr lang="en-US"/>
        </a:p>
      </dgm:t>
    </dgm:pt>
    <dgm:pt modelId="{E04E2CAD-14DC-4BD6-9B44-3CD46CBDC5C7}" type="sibTrans" cxnId="{5E875205-EF5E-4D52-ADF7-27EA02DFA8C6}">
      <dgm:prSet/>
      <dgm:spPr/>
      <dgm:t>
        <a:bodyPr/>
        <a:lstStyle/>
        <a:p>
          <a:endParaRPr lang="en-US"/>
        </a:p>
      </dgm:t>
    </dgm:pt>
    <dgm:pt modelId="{7FBE4228-FD2E-4970-8CCA-9595AC771B01}" type="pres">
      <dgm:prSet presAssocID="{5919D187-3D0A-43D2-A19A-C3ACFD1E988E}" presName="root" presStyleCnt="0">
        <dgm:presLayoutVars>
          <dgm:dir/>
          <dgm:resizeHandles val="exact"/>
        </dgm:presLayoutVars>
      </dgm:prSet>
      <dgm:spPr/>
    </dgm:pt>
    <dgm:pt modelId="{342E8AD5-8253-4E62-A7D4-F37096DB8B75}" type="pres">
      <dgm:prSet presAssocID="{05AED8DE-529E-42B3-80CF-DF927C9B8796}" presName="compNode" presStyleCnt="0"/>
      <dgm:spPr/>
    </dgm:pt>
    <dgm:pt modelId="{A14FF1BD-A8CE-435A-82C2-79477D288480}" type="pres">
      <dgm:prSet presAssocID="{05AED8DE-529E-42B3-80CF-DF927C9B8796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00C8F037-FBF1-44B0-BDC8-1E7413C04FC2}" type="pres">
      <dgm:prSet presAssocID="{05AED8DE-529E-42B3-80CF-DF927C9B879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B82650F-3018-43BB-A99D-B239DFCEB173}" type="pres">
      <dgm:prSet presAssocID="{05AED8DE-529E-42B3-80CF-DF927C9B8796}" presName="spaceRect" presStyleCnt="0"/>
      <dgm:spPr/>
    </dgm:pt>
    <dgm:pt modelId="{97541B92-8BE3-4A13-9C8E-7F361821739F}" type="pres">
      <dgm:prSet presAssocID="{05AED8DE-529E-42B3-80CF-DF927C9B8796}" presName="textRect" presStyleLbl="revTx" presStyleIdx="0" presStyleCnt="2">
        <dgm:presLayoutVars>
          <dgm:chMax val="1"/>
          <dgm:chPref val="1"/>
        </dgm:presLayoutVars>
      </dgm:prSet>
      <dgm:spPr/>
    </dgm:pt>
    <dgm:pt modelId="{4824D69D-EAF4-40A9-855C-B2602DD21E30}" type="pres">
      <dgm:prSet presAssocID="{27E7CFB0-96A5-43F3-9011-097279E7C3D3}" presName="sibTrans" presStyleCnt="0"/>
      <dgm:spPr/>
    </dgm:pt>
    <dgm:pt modelId="{537A6C4F-FA6B-4548-85C9-B9DA0C86EAE8}" type="pres">
      <dgm:prSet presAssocID="{EEC07A26-1FE9-43D4-BE5B-1BA791C59801}" presName="compNode" presStyleCnt="0"/>
      <dgm:spPr/>
    </dgm:pt>
    <dgm:pt modelId="{29DF7E70-E08D-49E6-86B3-B1E426A0AF61}" type="pres">
      <dgm:prSet presAssocID="{EEC07A26-1FE9-43D4-BE5B-1BA791C59801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19553621-39BB-43DF-88EF-7775AE5728D1}" type="pres">
      <dgm:prSet presAssocID="{EEC07A26-1FE9-43D4-BE5B-1BA791C5980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B96C5B0-9E89-4530-B4CB-8976A07532FC}" type="pres">
      <dgm:prSet presAssocID="{EEC07A26-1FE9-43D4-BE5B-1BA791C59801}" presName="spaceRect" presStyleCnt="0"/>
      <dgm:spPr/>
    </dgm:pt>
    <dgm:pt modelId="{DAF76E39-512F-464E-B380-83393C1B7437}" type="pres">
      <dgm:prSet presAssocID="{EEC07A26-1FE9-43D4-BE5B-1BA791C5980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E875205-EF5E-4D52-ADF7-27EA02DFA8C6}" srcId="{5919D187-3D0A-43D2-A19A-C3ACFD1E988E}" destId="{EEC07A26-1FE9-43D4-BE5B-1BA791C59801}" srcOrd="1" destOrd="0" parTransId="{4E7462D2-A723-4232-A876-4A90C1FCA430}" sibTransId="{E04E2CAD-14DC-4BD6-9B44-3CD46CBDC5C7}"/>
    <dgm:cxn modelId="{0962BF20-442F-46F3-9174-A4C011128D5C}" type="presOf" srcId="{05AED8DE-529E-42B3-80CF-DF927C9B8796}" destId="{97541B92-8BE3-4A13-9C8E-7F361821739F}" srcOrd="0" destOrd="0" presId="urn:microsoft.com/office/officeart/2018/5/layout/IconLeafLabelList"/>
    <dgm:cxn modelId="{9F9FD64C-CB17-4B1D-B96D-1E33815B8406}" type="presOf" srcId="{EEC07A26-1FE9-43D4-BE5B-1BA791C59801}" destId="{DAF76E39-512F-464E-B380-83393C1B7437}" srcOrd="0" destOrd="0" presId="urn:microsoft.com/office/officeart/2018/5/layout/IconLeafLabelList"/>
    <dgm:cxn modelId="{546041A5-E5A9-41E3-ACFB-5B37A446C95B}" srcId="{5919D187-3D0A-43D2-A19A-C3ACFD1E988E}" destId="{05AED8DE-529E-42B3-80CF-DF927C9B8796}" srcOrd="0" destOrd="0" parTransId="{BF3582F7-474E-4A68-94F1-7E5F799E30F7}" sibTransId="{27E7CFB0-96A5-43F3-9011-097279E7C3D3}"/>
    <dgm:cxn modelId="{C83BEDC3-30D7-46A9-8811-57F8820A9F65}" type="presOf" srcId="{5919D187-3D0A-43D2-A19A-C3ACFD1E988E}" destId="{7FBE4228-FD2E-4970-8CCA-9595AC771B01}" srcOrd="0" destOrd="0" presId="urn:microsoft.com/office/officeart/2018/5/layout/IconLeafLabelList"/>
    <dgm:cxn modelId="{147C759D-5569-4C1D-A9B5-CF83623D1961}" type="presParOf" srcId="{7FBE4228-FD2E-4970-8CCA-9595AC771B01}" destId="{342E8AD5-8253-4E62-A7D4-F37096DB8B75}" srcOrd="0" destOrd="0" presId="urn:microsoft.com/office/officeart/2018/5/layout/IconLeafLabelList"/>
    <dgm:cxn modelId="{22CCE3C2-7CBD-4AE9-9EBC-8D4CB2977ACE}" type="presParOf" srcId="{342E8AD5-8253-4E62-A7D4-F37096DB8B75}" destId="{A14FF1BD-A8CE-435A-82C2-79477D288480}" srcOrd="0" destOrd="0" presId="urn:microsoft.com/office/officeart/2018/5/layout/IconLeafLabelList"/>
    <dgm:cxn modelId="{AB63A0A1-AB71-43F0-A0BE-F81C4E1C744F}" type="presParOf" srcId="{342E8AD5-8253-4E62-A7D4-F37096DB8B75}" destId="{00C8F037-FBF1-44B0-BDC8-1E7413C04FC2}" srcOrd="1" destOrd="0" presId="urn:microsoft.com/office/officeart/2018/5/layout/IconLeafLabelList"/>
    <dgm:cxn modelId="{CD177F46-52D8-4544-B2B3-F38675914D96}" type="presParOf" srcId="{342E8AD5-8253-4E62-A7D4-F37096DB8B75}" destId="{FB82650F-3018-43BB-A99D-B239DFCEB173}" srcOrd="2" destOrd="0" presId="urn:microsoft.com/office/officeart/2018/5/layout/IconLeafLabelList"/>
    <dgm:cxn modelId="{D0468F3E-9988-4EF7-9BF6-3419652E86F4}" type="presParOf" srcId="{342E8AD5-8253-4E62-A7D4-F37096DB8B75}" destId="{97541B92-8BE3-4A13-9C8E-7F361821739F}" srcOrd="3" destOrd="0" presId="urn:microsoft.com/office/officeart/2018/5/layout/IconLeafLabelList"/>
    <dgm:cxn modelId="{24CD74CB-8FB1-4FDB-BCAE-AA2833073A31}" type="presParOf" srcId="{7FBE4228-FD2E-4970-8CCA-9595AC771B01}" destId="{4824D69D-EAF4-40A9-855C-B2602DD21E30}" srcOrd="1" destOrd="0" presId="urn:microsoft.com/office/officeart/2018/5/layout/IconLeafLabelList"/>
    <dgm:cxn modelId="{78451B80-9778-41D8-92FA-9C3901CB64B4}" type="presParOf" srcId="{7FBE4228-FD2E-4970-8CCA-9595AC771B01}" destId="{537A6C4F-FA6B-4548-85C9-B9DA0C86EAE8}" srcOrd="2" destOrd="0" presId="urn:microsoft.com/office/officeart/2018/5/layout/IconLeafLabelList"/>
    <dgm:cxn modelId="{5C3DC10A-D4A2-4336-9C1B-DB35199F2980}" type="presParOf" srcId="{537A6C4F-FA6B-4548-85C9-B9DA0C86EAE8}" destId="{29DF7E70-E08D-49E6-86B3-B1E426A0AF61}" srcOrd="0" destOrd="0" presId="urn:microsoft.com/office/officeart/2018/5/layout/IconLeafLabelList"/>
    <dgm:cxn modelId="{573B0466-8D96-4CEF-94C8-CAA8BC9DF679}" type="presParOf" srcId="{537A6C4F-FA6B-4548-85C9-B9DA0C86EAE8}" destId="{19553621-39BB-43DF-88EF-7775AE5728D1}" srcOrd="1" destOrd="0" presId="urn:microsoft.com/office/officeart/2018/5/layout/IconLeafLabelList"/>
    <dgm:cxn modelId="{A4E2451D-EDFB-4BAF-9B32-36D94A4D27D7}" type="presParOf" srcId="{537A6C4F-FA6B-4548-85C9-B9DA0C86EAE8}" destId="{3B96C5B0-9E89-4530-B4CB-8976A07532FC}" srcOrd="2" destOrd="0" presId="urn:microsoft.com/office/officeart/2018/5/layout/IconLeafLabelList"/>
    <dgm:cxn modelId="{89B049A2-11C4-4DB0-AD81-BFBA6E81E487}" type="presParOf" srcId="{537A6C4F-FA6B-4548-85C9-B9DA0C86EAE8}" destId="{DAF76E39-512F-464E-B380-83393C1B743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4FF1BD-A8CE-435A-82C2-79477D288480}">
      <dsp:nvSpPr>
        <dsp:cNvPr id="0" name=""/>
        <dsp:cNvSpPr/>
      </dsp:nvSpPr>
      <dsp:spPr>
        <a:xfrm>
          <a:off x="2044800" y="375668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C8F037-FBF1-44B0-BDC8-1E7413C04FC2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541B92-8BE3-4A13-9C8E-7F361821739F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When making use of EdTech in our sessions we have a number of responsibilities and considerations we need to account for</a:t>
          </a:r>
        </a:p>
      </dsp:txBody>
      <dsp:txXfrm>
        <a:off x="1342800" y="3255669"/>
        <a:ext cx="3600000" cy="720000"/>
      </dsp:txXfrm>
    </dsp:sp>
    <dsp:sp modelId="{29DF7E70-E08D-49E6-86B3-B1E426A0AF61}">
      <dsp:nvSpPr>
        <dsp:cNvPr id="0" name=""/>
        <dsp:cNvSpPr/>
      </dsp:nvSpPr>
      <dsp:spPr>
        <a:xfrm>
          <a:off x="6274800" y="375668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553621-39BB-43DF-88EF-7775AE5728D1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76E39-512F-464E-B380-83393C1B7437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Some of these range from general considerations that impact us and learners - whereas others may be issues related to ethics</a:t>
          </a:r>
        </a:p>
      </dsp:txBody>
      <dsp:txXfrm>
        <a:off x="5572800" y="3255669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28742-E95F-7649-A705-8CF1DE9AA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8ABDEE-4CA4-2B4D-A4B4-7A7090AB9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5A095-381A-2141-85BB-45F06A478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1/18/21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E1FBDC-72CF-0A49-A436-090B46229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DD763F-5EAA-E742-97AF-DAD503338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27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E1B34-00CD-E940-AFE1-7D99BE920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64054-DEC1-C145-8286-0566C2F7AA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992B51-CF59-7842-965A-54D0C2497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1/18/21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57F8B-2A63-5F45-958F-22A00161B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79B377-4C5D-EF4A-991F-4125A2934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151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0B678-7B68-CC4C-8FED-D11E5A985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40A1C1-B085-124F-BEE6-C65C4DC3E7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B62235-3B93-1948-ADB8-E9CD4869C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1/18/21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605E03-46C2-CF42-AAEC-D8EE153A0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3803F-B99A-C24F-95CA-1E87CCAAC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182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7EE49-1B5B-BF49-A7B9-A1C013828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8A199-E676-B34D-96B1-1946DC9D31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8EAE56-C97B-0D49-9AB5-786B58B393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689DDF-838E-BD4A-89DC-A4A7BE40D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1/18/21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DA105-CA65-3D4F-B8EA-FB5D127C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70041D-7D85-B545-834C-4AA9AFD7E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985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AEE4B-DD09-5B41-ADAC-52EDC419A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35F636-0A4C-0642-AF87-C3D5C218F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A651D7-299C-4B4B-A9DB-F3FB3C3011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66762D-7E3F-D941-A577-D42EA462D4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44D2A8-4FD3-8B42-83D4-4A910B0A67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8F846B-A588-AA45-B04D-37A3E53B0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1/18/21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B0D13B-FD40-E340-A564-21493F676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B4202C-69C1-6C45-8469-C3BB9D8BB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712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32B83-5945-EE4C-8244-518B6FA61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707D19-0942-CA41-8D1A-A86091157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1/18/21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FA9D1-CB2F-E044-B0CD-780D74FF9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414791-57E0-E54B-A2B8-A9B1AFE7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30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69CE23-159F-504D-A339-27511B566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1/18/21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1B4E20-6105-F046-87B0-870AA6B42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88D051-98E3-9543-83E4-CF0939D3D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0947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9E1CE-6F09-1646-A3F5-1D5A7DC3F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79A70-FF4F-F146-9B85-A5F8555BF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84B603-E0A1-DC47-96D1-02BC7C426C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DED36F-A3ED-444A-A010-6F903B888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1/18/21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097F7-7192-164A-8A21-B3FFEDB9B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5F286-27B2-BC4A-AD94-5CFBE45C0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17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B18C6-C521-F141-BA82-1B5571674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916FD7-08AC-EE4D-B0AC-9AB61020CC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B2E76B-9160-D54B-8BE8-0ADB4769AE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4ECFFB-A6E5-E345-A806-5BC9F8A58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1/18/21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6C8598-4AE7-FA49-AB4F-1432B4C7E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BC03DD-ADD7-F04B-942A-9DBC9ABFC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136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A455-194B-FE4B-8EBB-DC1BA3A90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977595-ED70-6641-B02D-27E614D79D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7079F-EF7B-F047-8888-581EE4BBA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1/18/21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9B7469-FF09-D642-98F8-321670C4D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E6FB8D-EC71-FE4E-9031-288342D00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620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C3BAA1-267F-334C-B3C2-AB96A1BAB6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EC472E-B552-F543-AC92-F0BB7CE7EC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B0FD6-4211-DA41-9DA8-165FCFC12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4D8A3-907B-B248-9564-DD89BCCCC6EA}" type="datetimeFigureOut">
              <a:rPr lang="en-US" smtClean="0"/>
              <a:t>1/18/21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5D7FA-4008-BE43-8972-29C1D2792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3B342-0D9E-6D46-9EBE-400227480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078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A76A35-884C-8645-9DC3-FF901E51D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CC2DF9-0551-054C-A54D-93B69E329D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097D4-32CD-AD49-BC96-BA421EBA05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24D8A3-907B-B248-9564-DD89BCCCC6EA}" type="datetimeFigureOut">
              <a:rPr lang="en-US" smtClean="0"/>
              <a:t>1/18/21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A6232-0AFE-4E42-B98A-3C21D9D247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C26B10-2BBF-8C4F-9FFC-05D653DDBE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12FE9F-A556-E24C-A9DC-D3C44F575D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947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ico.org.uk/for-organisations/in-your-sector/education/education-gdpr-faqs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ildrenscommissioner.gov.uk/2020/08/18/children-without-internet-access-during-lockdown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634181/Skills_and_lifelong_learning_-_digital_skills_in_further_education_-_Laurillard_-_final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ducationsupport.org.uk/blogs/coronavirus-impact-teacher-wellbeing-school-uncertainties-continu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tproportal.com/features/how-to-fight-platform-fatigue-with-tools-people-will-actually-use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679BDA-F1D6-4EF6-AD8A-70CD4610F42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5751" b="997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5B8671-D265-AE4E-BAC5-2F7466E1F4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Issues and Ethics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945765-596C-E14B-B764-3784C45F9C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6530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F70728-F688-4FFB-9792-2D706DC807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C10240-D5ED-FA42-A9D2-E644603E2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A8DFEB-8F7C-432E-B35A-921E04D50C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883934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47893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95728-8510-6649-8866-E30E90D16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Safe spaces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FF478-2FBF-4B4E-8E96-A1C1B8CF4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When we make use of collaborative learning spaces for our students, we have an obligation to make them safe </a:t>
            </a:r>
          </a:p>
          <a:p>
            <a:endParaRPr lang="en-US" sz="2000" dirty="0"/>
          </a:p>
          <a:p>
            <a:r>
              <a:rPr lang="en-US" sz="2000" dirty="0"/>
              <a:t>There are a number of issues that can present themselves</a:t>
            </a:r>
          </a:p>
          <a:p>
            <a:pPr lvl="2"/>
            <a:r>
              <a:rPr lang="en-US" dirty="0"/>
              <a:t>Unmonitored backchannels (such as chats)</a:t>
            </a:r>
          </a:p>
          <a:p>
            <a:pPr lvl="2"/>
            <a:r>
              <a:rPr lang="en-US" dirty="0"/>
              <a:t>Spaces that all users to remain anonymous</a:t>
            </a:r>
          </a:p>
          <a:p>
            <a:pPr lvl="2"/>
            <a:endParaRPr lang="en-US" dirty="0"/>
          </a:p>
          <a:p>
            <a:pPr lvl="2"/>
            <a:endParaRPr lang="en-US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20364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9BB421-4957-4A46-816C-4F5B9EABE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Learner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62744-FC84-5244-819D-5C544B2A0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There are a issues with any data we gather from our learners</a:t>
            </a:r>
          </a:p>
          <a:p>
            <a:endParaRPr lang="en-US" sz="2000" dirty="0"/>
          </a:p>
          <a:p>
            <a:r>
              <a:rPr lang="en-US" sz="2000" dirty="0"/>
              <a:t>The Data Protection act was replaced by GDPR (</a:t>
            </a:r>
            <a:r>
              <a:rPr lang="en-GB" sz="2000" dirty="0"/>
              <a:t>General Data Protection Regulation</a:t>
            </a:r>
            <a:r>
              <a:rPr lang="en-US" sz="2000" dirty="0"/>
              <a:t>)</a:t>
            </a:r>
          </a:p>
          <a:p>
            <a:endParaRPr lang="en-US" sz="2000" dirty="0"/>
          </a:p>
          <a:p>
            <a:r>
              <a:rPr lang="en-US" sz="2000" dirty="0">
                <a:hlinkClick r:id="rId2"/>
              </a:rPr>
              <a:t>Review this page </a:t>
            </a:r>
            <a:r>
              <a:rPr lang="en-US" sz="2000" dirty="0"/>
              <a:t>for how the GDPR should be considered in relation to education in the UK</a:t>
            </a:r>
          </a:p>
        </p:txBody>
      </p:sp>
    </p:spTree>
    <p:extLst>
      <p:ext uri="{BB962C8B-B14F-4D97-AF65-F5344CB8AC3E}">
        <p14:creationId xmlns:p14="http://schemas.microsoft.com/office/powerpoint/2010/main" val="1076600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424BA6-8729-1247-B64E-29A3D4FC8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Learners access to tech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57913-9349-B54C-8BCF-B7E27ECC3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When deciding on the tech we could use in our lessons we need to consider whether our learners have access to the necessary equipment to access our content</a:t>
            </a:r>
          </a:p>
          <a:p>
            <a:endParaRPr lang="en-US" sz="2000" dirty="0"/>
          </a:p>
          <a:p>
            <a:r>
              <a:rPr lang="en-US" sz="2000" dirty="0">
                <a:hlinkClick r:id="rId2"/>
              </a:rPr>
              <a:t>This review </a:t>
            </a:r>
            <a:r>
              <a:rPr lang="en-US" sz="2000" dirty="0"/>
              <a:t>by the Children’s Commissioner explores some of the issues related to access and the current pandemic</a:t>
            </a:r>
          </a:p>
        </p:txBody>
      </p:sp>
    </p:spTree>
    <p:extLst>
      <p:ext uri="{BB962C8B-B14F-4D97-AF65-F5344CB8AC3E}">
        <p14:creationId xmlns:p14="http://schemas.microsoft.com/office/powerpoint/2010/main" val="4076891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121C6-AF9E-3A44-8BEE-F1A2E5529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Learners and teacher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62576-7E79-6E4E-ACD3-A2E260D76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Digital skill divides can be a factor in considering which tech is most suitable</a:t>
            </a:r>
          </a:p>
          <a:p>
            <a:endParaRPr lang="en-US" sz="2000" dirty="0"/>
          </a:p>
          <a:p>
            <a:r>
              <a:rPr lang="en-US" sz="2000" dirty="0"/>
              <a:t>Always consider the level and expectations of your learners – ensure all have access and the necessary skills to engage</a:t>
            </a:r>
          </a:p>
          <a:p>
            <a:endParaRPr lang="en-US" sz="2000" dirty="0"/>
          </a:p>
          <a:p>
            <a:r>
              <a:rPr lang="en-US" sz="2000" dirty="0"/>
              <a:t>In 2016 </a:t>
            </a:r>
            <a:r>
              <a:rPr lang="en-US" sz="2000" dirty="0">
                <a:hlinkClick r:id="rId2"/>
              </a:rPr>
              <a:t>this report </a:t>
            </a:r>
            <a:r>
              <a:rPr lang="en-US" sz="2000" dirty="0"/>
              <a:t>was published, exploring how digital skills could be developed in post-16 education</a:t>
            </a:r>
          </a:p>
        </p:txBody>
      </p:sp>
    </p:spTree>
    <p:extLst>
      <p:ext uri="{BB962C8B-B14F-4D97-AF65-F5344CB8AC3E}">
        <p14:creationId xmlns:p14="http://schemas.microsoft.com/office/powerpoint/2010/main" val="32316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3107A8-D3E2-1741-BD3E-7AD7D71CE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The competitive nature of gamification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E636FFD-4EB3-4246-8C07-E0921B45D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Gamification has a number of positive and possible negative associations</a:t>
            </a:r>
          </a:p>
          <a:p>
            <a:endParaRPr lang="en-US" sz="2000" dirty="0"/>
          </a:p>
          <a:p>
            <a:r>
              <a:rPr lang="en-US" sz="2000" dirty="0"/>
              <a:t>Read the files Journal 1 and 2 on Moodle – these are examples of peer reviewed research in the field</a:t>
            </a:r>
          </a:p>
        </p:txBody>
      </p:sp>
    </p:spTree>
    <p:extLst>
      <p:ext uri="{BB962C8B-B14F-4D97-AF65-F5344CB8AC3E}">
        <p14:creationId xmlns:p14="http://schemas.microsoft.com/office/powerpoint/2010/main" val="228125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E8FEB1-390E-1349-A9EE-50D21AEE0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Time implications for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19914-C433-904C-9A86-56C034096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Staff workload is known to be high across all parts of education</a:t>
            </a:r>
          </a:p>
          <a:p>
            <a:endParaRPr lang="en-US" sz="2000" dirty="0"/>
          </a:p>
          <a:p>
            <a:r>
              <a:rPr lang="en-US" sz="2000" dirty="0"/>
              <a:t>Developing and making use of extra resources will have an impact on this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29748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4D538-64EB-2847-8BB4-CDC5F8D00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Staff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F1DFA-47C7-5F45-B86A-B21AEC0A4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While interconnectedness has a number of opportunities, it presents issues with relation to staff wellbeing and feeling “always connected” to our work</a:t>
            </a:r>
          </a:p>
          <a:p>
            <a:endParaRPr lang="en-US" sz="2000" dirty="0"/>
          </a:p>
          <a:p>
            <a:r>
              <a:rPr lang="en-US" sz="2000" dirty="0">
                <a:hlinkClick r:id="rId2"/>
              </a:rPr>
              <a:t>This piece </a:t>
            </a:r>
            <a:r>
              <a:rPr lang="en-US" sz="2000" dirty="0"/>
              <a:t>explores some of these issues</a:t>
            </a:r>
          </a:p>
        </p:txBody>
      </p:sp>
    </p:spTree>
    <p:extLst>
      <p:ext uri="{BB962C8B-B14F-4D97-AF65-F5344CB8AC3E}">
        <p14:creationId xmlns:p14="http://schemas.microsoft.com/office/powerpoint/2010/main" val="29211367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4F134E-C264-BB4A-AAC0-10F62CECA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Platform Fatigue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F3135-992A-D049-811F-4A7A42D91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When making use of multiple platforms for any work we run the risk of </a:t>
            </a:r>
            <a:r>
              <a:rPr lang="en-US" sz="2000" dirty="0">
                <a:hlinkClick r:id="rId2"/>
              </a:rPr>
              <a:t>platform fatigue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The term (very new) refers to the feeling of tiredness that stems from having to constantly ump between different applications and platforms</a:t>
            </a:r>
          </a:p>
        </p:txBody>
      </p:sp>
    </p:spTree>
    <p:extLst>
      <p:ext uri="{BB962C8B-B14F-4D97-AF65-F5344CB8AC3E}">
        <p14:creationId xmlns:p14="http://schemas.microsoft.com/office/powerpoint/2010/main" val="23339844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1A14BE-2875-064B-9386-0BE66D5A8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A consistent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3C61B-DAE9-824F-BD35-3BA900A9E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As discussed with Moodle we should try and adopt a consistent approach in how we present our information to learners</a:t>
            </a:r>
          </a:p>
          <a:p>
            <a:endParaRPr lang="en-US" sz="2000" dirty="0"/>
          </a:p>
          <a:p>
            <a:r>
              <a:rPr lang="en-US" sz="2000" dirty="0"/>
              <a:t>When making use of lots of platforms we can start to find this more difficult as they may each have their own unique style</a:t>
            </a:r>
          </a:p>
        </p:txBody>
      </p:sp>
    </p:spTree>
    <p:extLst>
      <p:ext uri="{BB962C8B-B14F-4D97-AF65-F5344CB8AC3E}">
        <p14:creationId xmlns:p14="http://schemas.microsoft.com/office/powerpoint/2010/main" val="1612928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FAF3DA-B01B-EA41-BE47-FE7322C7E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Considering learning preferences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0BF28-FA3B-ED46-80E7-C58792C4AE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EdTech is a fantastic consideration for sessions as long as we consider aspects such as:</a:t>
            </a:r>
          </a:p>
          <a:p>
            <a:pPr lvl="1"/>
            <a:r>
              <a:rPr lang="en-US" sz="2000" dirty="0"/>
              <a:t>What does the tech bring?</a:t>
            </a:r>
          </a:p>
          <a:p>
            <a:pPr lvl="1"/>
            <a:r>
              <a:rPr lang="en-US" sz="2000" dirty="0"/>
              <a:t>Is it a suitable method for the task?</a:t>
            </a:r>
          </a:p>
          <a:p>
            <a:pPr lvl="1"/>
            <a:r>
              <a:rPr lang="en-US" sz="2000" dirty="0"/>
              <a:t>What are the considerations for this piece of technology?</a:t>
            </a:r>
          </a:p>
        </p:txBody>
      </p:sp>
    </p:spTree>
    <p:extLst>
      <p:ext uri="{BB962C8B-B14F-4D97-AF65-F5344CB8AC3E}">
        <p14:creationId xmlns:p14="http://schemas.microsoft.com/office/powerpoint/2010/main" val="3673094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45F81-756A-D14A-8CA8-BEFDBC95F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91211-6C09-C142-A74B-0E086A10D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Make a note of which of these issues are most important and why</a:t>
            </a:r>
          </a:p>
          <a:p>
            <a:endParaRPr lang="en-US" sz="2000" dirty="0"/>
          </a:p>
          <a:p>
            <a:r>
              <a:rPr lang="en-US" sz="2000" dirty="0"/>
              <a:t>Are there any issues related to ethics or any other considerations you feel are missing from the content?</a:t>
            </a:r>
          </a:p>
        </p:txBody>
      </p:sp>
    </p:spTree>
    <p:extLst>
      <p:ext uri="{BB962C8B-B14F-4D97-AF65-F5344CB8AC3E}">
        <p14:creationId xmlns:p14="http://schemas.microsoft.com/office/powerpoint/2010/main" val="17052432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506</Words>
  <Application>Microsoft Macintosh PowerPoint</Application>
  <PresentationFormat>Widescreen</PresentationFormat>
  <Paragraphs>56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Issues and Ethics</vt:lpstr>
      <vt:lpstr>Introduction</vt:lpstr>
      <vt:lpstr>Safe spaces</vt:lpstr>
      <vt:lpstr>Learner information</vt:lpstr>
      <vt:lpstr>Learners access to tech</vt:lpstr>
      <vt:lpstr>Learners and teacher skill</vt:lpstr>
      <vt:lpstr>The competitive nature of gamification</vt:lpstr>
      <vt:lpstr>Time implications for staff</vt:lpstr>
      <vt:lpstr>Staff wellbeing</vt:lpstr>
      <vt:lpstr>Platform Fatigue</vt:lpstr>
      <vt:lpstr>A consistent approach</vt:lpstr>
      <vt:lpstr>Considering learning preferences</vt:lpstr>
      <vt:lpstr>Activity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Issues and Ethics</dc:title>
  <dc:creator>Karl Jones</dc:creator>
  <cp:lastModifiedBy>Karl Jones</cp:lastModifiedBy>
  <cp:revision>1</cp:revision>
  <dcterms:created xsi:type="dcterms:W3CDTF">2021-01-18T20:37:17Z</dcterms:created>
  <dcterms:modified xsi:type="dcterms:W3CDTF">2021-01-18T20:38:15Z</dcterms:modified>
</cp:coreProperties>
</file>