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4" r:id="rId4"/>
    <p:sldId id="257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18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58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62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39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06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12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552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665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988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708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05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314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358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060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1336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47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47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6F717C5-64C1-4AE4-AB70-45714FE1B0B3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7FE65E3-6E1B-4F51-BCF4-3D0F68A8C1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209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10E59-0072-14DB-A4BE-39A1927E70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Disability in Late Antiquity: Christian Perspectives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10269C-C760-FEBE-0FCD-E9DD171A0E1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93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A427D-A1ED-3587-E8D1-66E5DAED4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Pre-Christian Rome and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E39E3-52B6-2106-DFAD-FB30809F4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Believed it was a punishment from the gods. (</a:t>
            </a:r>
            <a:r>
              <a:rPr lang="en-GB" sz="2800" dirty="0"/>
              <a:t>Johnson. R.L. 2011 </a:t>
            </a:r>
            <a:r>
              <a:rPr lang="en-GB" dirty="0"/>
              <a:t>PG 2)</a:t>
            </a:r>
          </a:p>
          <a:p>
            <a:r>
              <a:rPr lang="en-GB" dirty="0"/>
              <a:t> Babies that were born with physical disabilities would be killed (</a:t>
            </a:r>
            <a:r>
              <a:rPr lang="en-GB" sz="2800" dirty="0"/>
              <a:t>Johnson. R.L. 2011 </a:t>
            </a:r>
            <a:r>
              <a:rPr lang="en-GB" dirty="0"/>
              <a:t>PG 2)</a:t>
            </a:r>
          </a:p>
        </p:txBody>
      </p:sp>
    </p:spTree>
    <p:extLst>
      <p:ext uri="{BB962C8B-B14F-4D97-AF65-F5344CB8AC3E}">
        <p14:creationId xmlns:p14="http://schemas.microsoft.com/office/powerpoint/2010/main" val="4097892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D2B89-3FBC-5418-3217-1C46C01C5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Galen and his influence on medicine in Late Antiquity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C4BAC-D102-27DB-23F2-47763B071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older Hippocratic theories</a:t>
            </a:r>
          </a:p>
          <a:p>
            <a:r>
              <a:rPr lang="en-GB" dirty="0"/>
              <a:t> of medicine. (Salas. L.A. 2023 125-126)</a:t>
            </a:r>
          </a:p>
          <a:p>
            <a:r>
              <a:rPr lang="en-GB" dirty="0"/>
              <a:t>Focus on organs and their role in the</a:t>
            </a:r>
          </a:p>
          <a:p>
            <a:r>
              <a:rPr lang="en-GB" dirty="0"/>
              <a:t> body. (Salas. L.A. 2023 125-126)</a:t>
            </a:r>
          </a:p>
          <a:p>
            <a:r>
              <a:rPr lang="en-GB" dirty="0"/>
              <a:t>Known for dissecting animals to </a:t>
            </a:r>
          </a:p>
          <a:p>
            <a:r>
              <a:rPr lang="en-GB" dirty="0"/>
              <a:t>prove his superiority to other surgeons.</a:t>
            </a:r>
          </a:p>
          <a:p>
            <a:r>
              <a:rPr lang="en-GB" dirty="0"/>
              <a:t> (Salas. L.A. 2023 125-126)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7A2FE5-5B01-D3A2-7409-FD9B8D983E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3873" y="1530604"/>
            <a:ext cx="5311301" cy="53273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22AE95-AC76-FA5B-5835-254788D7D764}"/>
              </a:ext>
            </a:extLst>
          </p:cNvPr>
          <p:cNvSpPr txBox="1"/>
          <p:nvPr/>
        </p:nvSpPr>
        <p:spPr>
          <a:xfrm>
            <a:off x="10236740" y="5750004"/>
            <a:ext cx="19552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Lemmons. T. (2013) The Four </a:t>
            </a:r>
            <a:r>
              <a:rPr lang="en-GB" sz="1200" i="1" dirty="0" err="1"/>
              <a:t>Humors</a:t>
            </a:r>
            <a:r>
              <a:rPr lang="en-GB" sz="1200" i="1" dirty="0"/>
              <a:t>. https://commons.wikimedia.org/wiki/File:Humorism.svg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201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F7691-A6D0-F93A-FA27-CA5118915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views on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D34CB-B8E9-8C2C-BC9D-AB6F10F99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Stigma towards disabilities and disfigurements. (Marx-Wolf. H., Upson-Saia. K. 2015 PG 264)</a:t>
            </a:r>
          </a:p>
          <a:p>
            <a:r>
              <a:rPr lang="en-GB" dirty="0"/>
              <a:t>Disabled bodies viewed as sinful, weak, ugly and cursed. (Marx-Wolf. H., Upson-Saia. K. 2015 PG 264)</a:t>
            </a:r>
          </a:p>
          <a:p>
            <a:r>
              <a:rPr lang="en-GB" dirty="0"/>
              <a:t>Idealised priestly bodies seen as whole and healthy. (Marx-Wolf. H., Upson-Saia. K. 2015 PG 264)</a:t>
            </a:r>
          </a:p>
        </p:txBody>
      </p:sp>
    </p:spTree>
    <p:extLst>
      <p:ext uri="{BB962C8B-B14F-4D97-AF65-F5344CB8AC3E}">
        <p14:creationId xmlns:p14="http://schemas.microsoft.com/office/powerpoint/2010/main" val="7170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E65CC-7496-BBA8-E360-8E84ED9A3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Asceticism and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C6100-10E9-D15B-8AC7-B10AA6DCC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Extraordinary health was a measure of holiness. (Marx-Wolf. H., Upson-Saia. K. 2015 PG 261)</a:t>
            </a:r>
          </a:p>
          <a:p>
            <a:r>
              <a:rPr lang="en-GB" dirty="0"/>
              <a:t>Problem-Holy people got ill. (Marx-Wolf. H., Upson-Saia. K. 2015 PG 261)</a:t>
            </a:r>
          </a:p>
          <a:p>
            <a:r>
              <a:rPr lang="en-GB" dirty="0"/>
              <a:t>Illness seen as opportunity to demonstrate ascetic competence. (Marx-Wolf. H., Upson-Saia. K. 2015 PG 261)</a:t>
            </a:r>
          </a:p>
        </p:txBody>
      </p:sp>
    </p:spTree>
    <p:extLst>
      <p:ext uri="{BB962C8B-B14F-4D97-AF65-F5344CB8AC3E}">
        <p14:creationId xmlns:p14="http://schemas.microsoft.com/office/powerpoint/2010/main" val="381897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68EAB-0682-5AA7-2D41-62CBAE708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charity towards the sick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5AF35-A071-2256-1E28-B99CDEA25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Medical institutions care for socially vulnerable, hospitals and care in the community. (Marx-Wolf. H., Upson-Saia. K. 2015 PG 262-263)</a:t>
            </a:r>
          </a:p>
          <a:p>
            <a:r>
              <a:rPr lang="en-GB" dirty="0"/>
              <a:t>Early Christian missionaries combined medical lectures with preaching and public healing. (Marx-Wolf. H., Upson-Saia. K. 2015 PG 262-263)</a:t>
            </a:r>
          </a:p>
          <a:p>
            <a:r>
              <a:rPr lang="en-GB" dirty="0"/>
              <a:t>Monasteries would take in disabled babies (</a:t>
            </a:r>
            <a:r>
              <a:rPr lang="en-GB" sz="2800" dirty="0"/>
              <a:t>Goodey. C.F., Leas. C., Rose. M.L. 2013 </a:t>
            </a:r>
            <a:r>
              <a:rPr lang="en-GB" dirty="0"/>
              <a:t>PG 11)</a:t>
            </a:r>
          </a:p>
        </p:txBody>
      </p:sp>
    </p:spTree>
    <p:extLst>
      <p:ext uri="{BB962C8B-B14F-4D97-AF65-F5344CB8AC3E}">
        <p14:creationId xmlns:p14="http://schemas.microsoft.com/office/powerpoint/2010/main" val="875396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978C6-20DB-F1A3-0372-6C6CCC6B0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4042-DD8B-A7CD-1AC0-B426429D0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600" dirty="0"/>
              <a:t>Goodey. C.F., Leas. C., Rose. M.L. (2013) </a:t>
            </a:r>
            <a:r>
              <a:rPr lang="en-GB" sz="1600" i="1" dirty="0"/>
              <a:t>Disabilities in Roman Antiquity: </a:t>
            </a:r>
            <a:r>
              <a:rPr lang="en-GB" sz="1600" i="1" dirty="0" err="1"/>
              <a:t>Disperate</a:t>
            </a:r>
            <a:r>
              <a:rPr lang="en-GB" sz="1600" i="1" dirty="0"/>
              <a:t> Bodies a </a:t>
            </a:r>
            <a:r>
              <a:rPr lang="en-GB" sz="1600" i="1" dirty="0" err="1"/>
              <a:t>Capite</a:t>
            </a:r>
            <a:r>
              <a:rPr lang="en-GB" sz="1600" i="1" dirty="0"/>
              <a:t> ad </a:t>
            </a:r>
            <a:r>
              <a:rPr lang="en-GB" sz="1600" i="1" dirty="0" err="1"/>
              <a:t>Calcem</a:t>
            </a:r>
            <a:r>
              <a:rPr lang="en-GB" sz="1600" i="1" dirty="0"/>
              <a:t>. </a:t>
            </a:r>
            <a:r>
              <a:rPr lang="en-GB" sz="1600" dirty="0"/>
              <a:t>Brill, Leiden. librarysearch.uwtsd.ac.uk</a:t>
            </a:r>
          </a:p>
          <a:p>
            <a:r>
              <a:rPr lang="en-GB" sz="1600" dirty="0"/>
              <a:t>Johnson. R.L. (2011) </a:t>
            </a:r>
            <a:r>
              <a:rPr lang="en-GB" sz="1600" i="1" dirty="0"/>
              <a:t>Introduction: Health and Disability. </a:t>
            </a:r>
            <a:r>
              <a:rPr lang="en-GB" sz="1600" dirty="0"/>
              <a:t>Health and History Vol 13 Issue 2. 10.5401/healthhist.13.2.0002</a:t>
            </a:r>
          </a:p>
          <a:p>
            <a:r>
              <a:rPr lang="en-GB" sz="1600" dirty="0"/>
              <a:t>Marx-Wolf. H., Upson-Saia. K. (2015) </a:t>
            </a:r>
            <a:r>
              <a:rPr lang="en-GB" sz="1600" i="1" dirty="0"/>
              <a:t>The State of the Question: Religion, Medicine, Disability and Health in Late Antiquity. </a:t>
            </a:r>
            <a:r>
              <a:rPr lang="en-GB" sz="1600" dirty="0"/>
              <a:t>Journal of Late Antiquity Vol 8 Issue 2. https://www.proquest.com/docview/1768121766?accountid=130472&amp;parentSessionId=8AoHwZ8V6zdvW5YTeIGXUzAmrPBmdWRLOO2O8izkSDY%3D&amp;pq-origsite=primo&amp;sourcetype=Scholarly%20Journals</a:t>
            </a:r>
          </a:p>
          <a:p>
            <a:r>
              <a:rPr lang="en-GB" sz="1600" dirty="0"/>
              <a:t>(editors Bubb. C., </a:t>
            </a:r>
            <a:r>
              <a:rPr lang="en-GB" sz="1600" dirty="0" err="1"/>
              <a:t>Peachin</a:t>
            </a:r>
            <a:r>
              <a:rPr lang="en-GB" sz="1600" dirty="0"/>
              <a:t>. M.) Salas. L.A. (2023) </a:t>
            </a:r>
            <a:r>
              <a:rPr lang="en-GB" sz="1600" i="1" dirty="0"/>
              <a:t>Medicine and Law Under the Roman Empire. </a:t>
            </a:r>
            <a:r>
              <a:rPr lang="en-GB" sz="1600" dirty="0"/>
              <a:t>Section, Medicine as Competitive performance: Eristic and Erudition-Galen on Erasistratus and the Arteries. https://doi.org/10.1093/oso/9780192898616.003.0004 Oxford University Press, Oxford.</a:t>
            </a:r>
          </a:p>
          <a:p>
            <a:r>
              <a:rPr lang="en-GB" sz="1600" dirty="0"/>
              <a:t>Sessa. K. (2018) </a:t>
            </a:r>
            <a:r>
              <a:rPr lang="en-GB" sz="1600" i="1" dirty="0"/>
              <a:t>Daily Life in Late Antiquity. Cambridge University Press, Cambridge. https://www.cambridge.org/core/books/daily-life-in-late-antiquity/9F6D7A8BE0719AC436E55A25D6F44E73 </a:t>
            </a:r>
          </a:p>
          <a:p>
            <a:r>
              <a:rPr lang="en-GB" sz="1600" i="1" dirty="0"/>
              <a:t>Lemmons. T. (2013) The Four </a:t>
            </a:r>
            <a:r>
              <a:rPr lang="en-GB" sz="1600" i="1" dirty="0" err="1"/>
              <a:t>Humors</a:t>
            </a:r>
            <a:r>
              <a:rPr lang="en-GB" sz="1600" i="1" dirty="0"/>
              <a:t>. https://commons.wikimedia.org/wiki/File:Humorism.svg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002451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1119</TotalTime>
  <Words>631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Disability in Late Antiquity: Christian Perspectives </vt:lpstr>
      <vt:lpstr>Pre-Christian Rome and Disability</vt:lpstr>
      <vt:lpstr>Galen and his influence on medicine in Late Antiquity</vt:lpstr>
      <vt:lpstr>Christian views on the body</vt:lpstr>
      <vt:lpstr>Christian Asceticism and the Body</vt:lpstr>
      <vt:lpstr>Christian charity towards the sick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Bronwen Blake-Smith</dc:creator>
  <cp:lastModifiedBy>Bronwen Blake-Smith</cp:lastModifiedBy>
  <cp:revision>4</cp:revision>
  <dcterms:created xsi:type="dcterms:W3CDTF">2025-04-04T11:00:12Z</dcterms:created>
  <dcterms:modified xsi:type="dcterms:W3CDTF">2025-04-11T06:47:02Z</dcterms:modified>
</cp:coreProperties>
</file>