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21"/>
  </p:notesMasterIdLst>
  <p:handoutMasterIdLst>
    <p:handoutMasterId r:id="rId22"/>
  </p:handoutMasterIdLst>
  <p:sldIdLst>
    <p:sldId id="256" r:id="rId5"/>
    <p:sldId id="323" r:id="rId6"/>
    <p:sldId id="258" r:id="rId7"/>
    <p:sldId id="259" r:id="rId8"/>
    <p:sldId id="261" r:id="rId9"/>
    <p:sldId id="324" r:id="rId10"/>
    <p:sldId id="325" r:id="rId11"/>
    <p:sldId id="326" r:id="rId12"/>
    <p:sldId id="327" r:id="rId13"/>
    <p:sldId id="328" r:id="rId14"/>
    <p:sldId id="262" r:id="rId15"/>
    <p:sldId id="329" r:id="rId16"/>
    <p:sldId id="330" r:id="rId17"/>
    <p:sldId id="260" r:id="rId18"/>
    <p:sldId id="311" r:id="rId19"/>
    <p:sldId id="265" r:id="rId20"/>
  </p:sldIdLst>
  <p:sldSz cx="9144000" cy="6858000" type="screen4x3"/>
  <p:notesSz cx="6858000" cy="9144000"/>
  <p:embeddedFontLst>
    <p:embeddedFont>
      <p:font typeface="Corbel" panose="020B0503020204020204" pitchFamily="34" charset="0"/>
      <p:regular r:id="rId23"/>
      <p:bold r:id="rId24"/>
      <p:italic r:id="rId25"/>
      <p:boldItalic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67" autoAdjust="0"/>
    <p:restoredTop sz="95952" autoAdjust="0"/>
  </p:normalViewPr>
  <p:slideViewPr>
    <p:cSldViewPr>
      <p:cViewPr varScale="1">
        <p:scale>
          <a:sx n="106" d="100"/>
          <a:sy n="106" d="100"/>
        </p:scale>
        <p:origin x="1734" y="10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14/07/2026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txBody>
            <a:bodyPr/>
            <a:lstStyle/>
            <a:p>
              <a:endParaRPr lang="en-GB"/>
            </a:p>
          </p:txBody>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txBody>
            <a:bodyPr/>
            <a:lstStyle/>
            <a:p>
              <a:endParaRPr lang="en-GB"/>
            </a:p>
          </p:txBody>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txBody>
            <a:bodyPr/>
            <a:lstStyle/>
            <a:p>
              <a:endParaRPr lang="en-GB"/>
            </a:p>
          </p:txBody>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txBody>
            <a:bodyPr/>
            <a:lstStyle/>
            <a:p>
              <a:endParaRPr lang="en-GB"/>
            </a:p>
          </p:txBody>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a:xfrm>
            <a:off x="3623733" y="6117336"/>
            <a:ext cx="3609438" cy="365125"/>
          </a:xfrm>
        </p:spPr>
        <p:txBody>
          <a:bodyPr/>
          <a:lstStyle/>
          <a:p>
            <a:endParaRPr lang="en-GB" dirty="0"/>
          </a:p>
        </p:txBody>
      </p:sp>
      <p:sp>
        <p:nvSpPr>
          <p:cNvPr id="6" name="Slide Number Placeholder 5"/>
          <p:cNvSpPr>
            <a:spLocks noGrp="1"/>
          </p:cNvSpPr>
          <p:nvPr>
            <p:ph type="sldNum" sz="quarter" idx="12"/>
          </p:nvPr>
        </p:nvSpPr>
        <p:spPr>
          <a:xfrm>
            <a:off x="8275320" y="6117336"/>
            <a:ext cx="411480" cy="365125"/>
          </a:xfrm>
        </p:spPr>
        <p:txBody>
          <a:bodyPr/>
          <a:lstStyle/>
          <a:p>
            <a:fld id="{AC82685A-BD3A-4230-8D85-804689F67293}" type="slidenum">
              <a:rPr lang="en-GB" smtClean="0"/>
              <a:t>‹#›</a:t>
            </a:fld>
            <a:endParaRPr lang="en-GB" dirty="0"/>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val="3834151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GB"/>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a:xfrm>
            <a:off x="1972647" y="6108173"/>
            <a:ext cx="5314517" cy="365125"/>
          </a:xfrm>
        </p:spPr>
        <p:txBody>
          <a:bodyPr/>
          <a:lstStyle/>
          <a:p>
            <a:endParaRPr lang="en-GB" dirty="0"/>
          </a:p>
        </p:txBody>
      </p:sp>
      <p:sp>
        <p:nvSpPr>
          <p:cNvPr id="6" name="Slide Number Placeholder 5"/>
          <p:cNvSpPr>
            <a:spLocks noGrp="1"/>
          </p:cNvSpPr>
          <p:nvPr>
            <p:ph type="sldNum" sz="quarter" idx="12"/>
          </p:nvPr>
        </p:nvSpPr>
        <p:spPr>
          <a:xfrm>
            <a:off x="8258967" y="6108173"/>
            <a:ext cx="42783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21206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02980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6106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62164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7417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7337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87700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6125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92389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39765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14101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9072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6216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49216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28268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98879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48204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2564904"/>
            <a:ext cx="7344816" cy="3240360"/>
          </a:xfrm>
        </p:spPr>
        <p:txBody>
          <a:bodyPr>
            <a:normAutofit fontScale="90000"/>
          </a:bodyPr>
          <a:lstStyle/>
          <a:p>
            <a:pPr algn="ctr"/>
            <a:r>
              <a:rPr lang="en-GB" altLang="en-US" sz="2200" b="1" dirty="0">
                <a:latin typeface="Arial" panose="020B0604020202020204" pitchFamily="34" charset="0"/>
                <a:cs typeface="Arial" panose="020B0604020202020204" pitchFamily="34" charset="0"/>
              </a:rPr>
              <a:t>Certificate of Higher Education in Skills for the Workplace</a:t>
            </a:r>
            <a:br>
              <a:rPr lang="en-GB" altLang="en-US" sz="1800" b="1"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r>
              <a:rPr lang="en-GB" sz="1800" b="1" dirty="0">
                <a:solidFill>
                  <a:schemeClr val="accent1">
                    <a:lumMod val="75000"/>
                  </a:schemeClr>
                </a:solidFill>
                <a:latin typeface="Arial" panose="020B0604020202020204" pitchFamily="34" charset="0"/>
                <a:cs typeface="Arial" panose="020B0604020202020204" pitchFamily="34" charset="0"/>
              </a:rPr>
              <a:t>Effective Teamworking &amp; Communications</a:t>
            </a:r>
            <a:br>
              <a:rPr lang="en-GB" sz="1800" b="1" dirty="0">
                <a:solidFill>
                  <a:schemeClr val="accent1">
                    <a:lumMod val="75000"/>
                  </a:schemeClr>
                </a:solidFill>
                <a:latin typeface="Arial" panose="020B0604020202020204" pitchFamily="34" charset="0"/>
                <a:cs typeface="Arial" panose="020B0604020202020204" pitchFamily="34" charset="0"/>
              </a:rPr>
            </a:br>
            <a:r>
              <a:rPr lang="en-GB" sz="1800" b="1" dirty="0">
                <a:solidFill>
                  <a:schemeClr val="accent1">
                    <a:lumMod val="75000"/>
                  </a:schemeClr>
                </a:solidFill>
                <a:latin typeface="Arial" panose="020B0604020202020204" pitchFamily="34" charset="0"/>
                <a:cs typeface="Arial" panose="020B0604020202020204" pitchFamily="34" charset="0"/>
              </a:rPr>
              <a:t>(LCLM4003)</a:t>
            </a:r>
            <a:br>
              <a:rPr lang="en-GB" sz="2400" b="1" dirty="0">
                <a:solidFill>
                  <a:schemeClr val="accent1">
                    <a:lumMod val="75000"/>
                  </a:schemeClr>
                </a:solidFill>
                <a:latin typeface="Arial" panose="020B0604020202020204" pitchFamily="34" charset="0"/>
                <a:cs typeface="Arial" panose="020B0604020202020204" pitchFamily="34" charset="0"/>
              </a:rPr>
            </a:br>
            <a:br>
              <a:rPr lang="en-GB" sz="2400" b="1" dirty="0">
                <a:solidFill>
                  <a:schemeClr val="accent2">
                    <a:lumMod val="20000"/>
                    <a:lumOff val="80000"/>
                  </a:schemeClr>
                </a:solidFill>
                <a:latin typeface="Arial" panose="020B0604020202020204" pitchFamily="34" charset="0"/>
                <a:cs typeface="Arial" panose="020B0604020202020204" pitchFamily="34" charset="0"/>
              </a:rPr>
            </a:br>
            <a:r>
              <a:rPr lang="en-GB" sz="2200" u="sng" dirty="0">
                <a:latin typeface="Arial" panose="020B0604020202020204" pitchFamily="34" charset="0"/>
                <a:cs typeface="Arial" panose="020B0604020202020204" pitchFamily="34" charset="0"/>
              </a:rPr>
              <a:t>Group Members:</a:t>
            </a:r>
            <a:br>
              <a:rPr lang="en-GB" sz="2200" u="sng" dirty="0">
                <a:latin typeface="Arial" panose="020B0604020202020204" pitchFamily="34" charset="0"/>
                <a:cs typeface="Arial" panose="020B0604020202020204" pitchFamily="34" charset="0"/>
              </a:rPr>
            </a:br>
            <a:r>
              <a:rPr lang="en-GB" sz="2700" u="sng" dirty="0">
                <a:latin typeface="Arial" panose="020B0604020202020204" pitchFamily="34" charset="0"/>
                <a:cs typeface="Arial" panose="020B0604020202020204" pitchFamily="34" charset="0"/>
              </a:rPr>
              <a:t> </a:t>
            </a:r>
            <a:br>
              <a:rPr lang="en-GB" sz="27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1. </a:t>
            </a:r>
            <a:r>
              <a:rPr lang="en-GB" sz="1800" b="1" dirty="0">
                <a:latin typeface="Arial" panose="020B0604020202020204" pitchFamily="34" charset="0"/>
                <a:cs typeface="Arial" panose="020B0604020202020204" pitchFamily="34" charset="0"/>
              </a:rPr>
              <a:t>Name:</a:t>
            </a:r>
            <a:r>
              <a:rPr lang="en-GB" sz="1800" dirty="0">
                <a:latin typeface="Arial" panose="020B0604020202020204" pitchFamily="34" charset="0"/>
                <a:cs typeface="Arial" panose="020B0604020202020204" pitchFamily="34" charset="0"/>
              </a:rPr>
              <a:t> Mirela Florentina Anghel </a:t>
            </a:r>
            <a:r>
              <a:rPr lang="en-GB" sz="1800" b="1" dirty="0">
                <a:latin typeface="Arial" panose="020B0604020202020204" pitchFamily="34" charset="0"/>
                <a:cs typeface="Arial" panose="020B0604020202020204" pitchFamily="34" charset="0"/>
              </a:rPr>
              <a:t>Student ID:</a:t>
            </a:r>
            <a:r>
              <a:rPr lang="en-GB" sz="1800" dirty="0">
                <a:latin typeface="Arial" panose="020B0604020202020204" pitchFamily="34" charset="0"/>
                <a:cs typeface="Arial" panose="020B0604020202020204" pitchFamily="34" charset="0"/>
              </a:rPr>
              <a:t>2506357</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2. </a:t>
            </a:r>
            <a:r>
              <a:rPr lang="en-GB" sz="1800" b="1" dirty="0">
                <a:latin typeface="Arial" panose="020B0604020202020204" pitchFamily="34" charset="0"/>
                <a:cs typeface="Arial" panose="020B0604020202020204" pitchFamily="34" charset="0"/>
              </a:rPr>
              <a:t>Name:</a:t>
            </a:r>
            <a:r>
              <a:rPr lang="en-GB" sz="1800" dirty="0">
                <a:latin typeface="Arial" panose="020B0604020202020204" pitchFamily="34" charset="0"/>
                <a:cs typeface="Arial" panose="020B0604020202020204" pitchFamily="34" charset="0"/>
              </a:rPr>
              <a:t> Patrycja Miklas </a:t>
            </a:r>
            <a:r>
              <a:rPr lang="en-GB" sz="1800" b="1" dirty="0">
                <a:latin typeface="Arial" panose="020B0604020202020204" pitchFamily="34" charset="0"/>
                <a:cs typeface="Arial" panose="020B0604020202020204" pitchFamily="34" charset="0"/>
              </a:rPr>
              <a:t>Student ID</a:t>
            </a:r>
            <a:r>
              <a:rPr lang="en-GB" sz="1800" dirty="0">
                <a:latin typeface="Arial" panose="020B0604020202020204" pitchFamily="34" charset="0"/>
                <a:cs typeface="Arial" panose="020B0604020202020204" pitchFamily="34" charset="0"/>
              </a:rPr>
              <a:t>: 2426022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Lecturer’s Name: </a:t>
            </a:r>
            <a:r>
              <a:rPr lang="en-GB" sz="1800" dirty="0">
                <a:latin typeface="Arial" panose="020B0604020202020204" pitchFamily="34" charset="0"/>
                <a:cs typeface="Arial" panose="020B0604020202020204" pitchFamily="34" charset="0"/>
              </a:rPr>
              <a:t>Osman </a:t>
            </a:r>
            <a:r>
              <a:rPr lang="en-GB" sz="1800" dirty="0" err="1">
                <a:latin typeface="Arial" panose="020B0604020202020204" pitchFamily="34" charset="0"/>
                <a:cs typeface="Arial" panose="020B0604020202020204" pitchFamily="34" charset="0"/>
              </a:rPr>
              <a:t>Elgawi</a:t>
            </a:r>
            <a:br>
              <a:rPr lang="en-GB"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endParaRPr lang="en-GB" altLang="en-US" sz="3600" dirty="0">
              <a:solidFill>
                <a:schemeClr val="accent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Content </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normAutofit/>
          </a:bodyPr>
          <a:lstStyle/>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Overview</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Summary of Case Study</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Communication Barriers </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Theoretical Framework </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Strategies to Overcome Barriers </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Conclusion </a:t>
            </a:r>
          </a:p>
          <a:p>
            <a:pPr marL="2628900" lvl="5" indent="-457200">
              <a:buClrTx/>
              <a:buSzPct val="140000"/>
              <a:buFont typeface="+mj-lt"/>
              <a:buAutoNum type="arabicPeriod"/>
            </a:pPr>
            <a:r>
              <a:rPr lang="en-GB" sz="20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982133" y="457201"/>
            <a:ext cx="7704667" cy="1387623"/>
          </a:xfrm>
        </p:spPr>
        <p:txBody>
          <a:bodyPr>
            <a:normAutofit/>
          </a:bodyPr>
          <a:lstStyle/>
          <a:p>
            <a:r>
              <a:rPr lang="en-GB" b="1"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a:xfrm>
            <a:off x="982133" y="2276872"/>
            <a:ext cx="7704667" cy="3672408"/>
          </a:xfrm>
        </p:spPr>
        <p:txBody>
          <a:bodyPr>
            <a:normAutofit fontScale="92500"/>
          </a:bodyPr>
          <a:lstStyle/>
          <a:p>
            <a:pPr algn="just"/>
            <a:r>
              <a:rPr lang="en-GB" dirty="0">
                <a:latin typeface="Arial" panose="020B0604020202020204" pitchFamily="34" charset="0"/>
                <a:cs typeface="Arial" panose="020B0604020202020204" pitchFamily="34" charset="0"/>
              </a:rPr>
              <a:t>Communication is essential in business because it supports teamwork, productivity, safety, and customer satisfaction. Effective communication helps employees understand instructions and perform tasks correctly. Poor communication can result in mistakes, reduced efficiency, and customer complaints. </a:t>
            </a:r>
          </a:p>
          <a:p>
            <a:pPr algn="just"/>
            <a:r>
              <a:rPr lang="en-GB" dirty="0">
                <a:latin typeface="Arial" panose="020B0604020202020204" pitchFamily="34" charset="0"/>
                <a:cs typeface="Arial" panose="020B0604020202020204" pitchFamily="34" charset="0"/>
              </a:rPr>
              <a:t>This presentation analyses communication barriers at Flight Foods Ltd and explains how communication theories can be used to understand and solve these issues.</a:t>
            </a:r>
          </a:p>
          <a:p>
            <a:endParaRPr lang="en-GB" dirty="0"/>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982133" y="332657"/>
            <a:ext cx="7704667" cy="1224135"/>
          </a:xfrm>
        </p:spPr>
        <p:txBody>
          <a:bodyPr>
            <a:normAutofit/>
          </a:bodyPr>
          <a:lstStyle/>
          <a:p>
            <a:r>
              <a:rPr lang="en-GB" b="1" dirty="0">
                <a:latin typeface="Arial" panose="020B0604020202020204" pitchFamily="34" charset="0"/>
                <a:cs typeface="Arial" panose="020B0604020202020204" pitchFamily="34" charset="0"/>
              </a:rPr>
              <a:t>Summary of Case Study</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1187624" y="1700808"/>
            <a:ext cx="7499176" cy="4464496"/>
          </a:xfrm>
        </p:spPr>
        <p:txBody>
          <a:bodyPr>
            <a:normAutofit fontScale="62500" lnSpcReduction="20000"/>
          </a:bodyPr>
          <a:lstStyle/>
          <a:p>
            <a:pPr marL="0" indent="0">
              <a:buNone/>
            </a:pPr>
            <a:r>
              <a:rPr lang="en-GB" sz="3200" dirty="0">
                <a:latin typeface="Arial" panose="020B0604020202020204" pitchFamily="34" charset="0"/>
                <a:cs typeface="Arial" panose="020B0604020202020204" pitchFamily="34" charset="0"/>
              </a:rPr>
              <a:t>Key points:</a:t>
            </a:r>
          </a:p>
          <a:p>
            <a:r>
              <a:rPr lang="en-GB" dirty="0">
                <a:latin typeface="Arial" panose="020B0604020202020204" pitchFamily="34" charset="0"/>
                <a:cs typeface="Arial" panose="020B0604020202020204" pitchFamily="34" charset="0"/>
              </a:rPr>
              <a:t>Flight Foods manufactures ready meals for airlines </a:t>
            </a:r>
          </a:p>
          <a:p>
            <a:r>
              <a:rPr lang="en-GB" dirty="0">
                <a:latin typeface="Arial" panose="020B0604020202020204" pitchFamily="34" charset="0"/>
                <a:cs typeface="Arial" panose="020B0604020202020204" pitchFamily="34" charset="0"/>
              </a:rPr>
              <a:t>The company is losing market share </a:t>
            </a:r>
          </a:p>
          <a:p>
            <a:r>
              <a:rPr lang="en-GB" dirty="0">
                <a:latin typeface="Arial" panose="020B0604020202020204" pitchFamily="34" charset="0"/>
                <a:cs typeface="Arial" panose="020B0604020202020204" pitchFamily="34" charset="0"/>
              </a:rPr>
              <a:t>Customers complained about: </a:t>
            </a:r>
          </a:p>
          <a:p>
            <a:pPr lvl="1"/>
            <a:r>
              <a:rPr lang="en-GB" dirty="0">
                <a:latin typeface="Arial" panose="020B0604020202020204" pitchFamily="34" charset="0"/>
                <a:cs typeface="Arial" panose="020B0604020202020204" pitchFamily="34" charset="0"/>
              </a:rPr>
              <a:t>undercooked food </a:t>
            </a:r>
          </a:p>
          <a:p>
            <a:pPr lvl="1"/>
            <a:r>
              <a:rPr lang="en-GB" dirty="0">
                <a:latin typeface="Arial" panose="020B0604020202020204" pitchFamily="34" charset="0"/>
                <a:cs typeface="Arial" panose="020B0604020202020204" pitchFamily="34" charset="0"/>
              </a:rPr>
              <a:t>poor packaging </a:t>
            </a:r>
          </a:p>
          <a:p>
            <a:pPr lvl="1"/>
            <a:r>
              <a:rPr lang="en-GB" dirty="0">
                <a:latin typeface="Arial" panose="020B0604020202020204" pitchFamily="34" charset="0"/>
                <a:cs typeface="Arial" panose="020B0604020202020204" pitchFamily="34" charset="0"/>
              </a:rPr>
              <a:t>meat in vegetarian meals </a:t>
            </a:r>
          </a:p>
          <a:p>
            <a:r>
              <a:rPr lang="en-GB" dirty="0">
                <a:latin typeface="Arial" panose="020B0604020202020204" pitchFamily="34" charset="0"/>
                <a:cs typeface="Arial" panose="020B0604020202020204" pitchFamily="34" charset="0"/>
              </a:rPr>
              <a:t>Investigation revealed major communication problems inside the factory</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Other Key Issues:</a:t>
            </a:r>
          </a:p>
          <a:p>
            <a:r>
              <a:rPr lang="en-GB" dirty="0">
                <a:latin typeface="Arial" panose="020B0604020202020204" pitchFamily="34" charset="0"/>
                <a:cs typeface="Arial" panose="020B0604020202020204" pitchFamily="34" charset="0"/>
              </a:rPr>
              <a:t>multicultural workforce </a:t>
            </a:r>
          </a:p>
          <a:p>
            <a:r>
              <a:rPr lang="en-GB" dirty="0">
                <a:latin typeface="Arial" panose="020B0604020202020204" pitchFamily="34" charset="0"/>
                <a:cs typeface="Arial" panose="020B0604020202020204" pitchFamily="34" charset="0"/>
              </a:rPr>
              <a:t>noisy environment </a:t>
            </a:r>
          </a:p>
          <a:p>
            <a:r>
              <a:rPr lang="en-GB" dirty="0">
                <a:latin typeface="Arial" panose="020B0604020202020204" pitchFamily="34" charset="0"/>
                <a:cs typeface="Arial" panose="020B0604020202020204" pitchFamily="34" charset="0"/>
              </a:rPr>
              <a:t>lack of formal training</a:t>
            </a:r>
          </a:p>
          <a:p>
            <a:r>
              <a:rPr lang="en-GB" dirty="0">
                <a:latin typeface="Arial" panose="020B0604020202020204" pitchFamily="34" charset="0"/>
                <a:cs typeface="Arial" panose="020B0604020202020204" pitchFamily="34" charset="0"/>
              </a:rPr>
              <a:t> poor hygiene practices</a:t>
            </a:r>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982133" y="188641"/>
            <a:ext cx="7704667" cy="1296144"/>
          </a:xfrm>
        </p:spPr>
        <p:txBody>
          <a:bodyPr>
            <a:normAutofit/>
          </a:bodyPr>
          <a:lstStyle/>
          <a:p>
            <a:r>
              <a:rPr lang="en-GB" b="1" dirty="0">
                <a:latin typeface="Arial" panose="020B0604020202020204" pitchFamily="34" charset="0"/>
                <a:cs typeface="Arial" panose="020B0604020202020204" pitchFamily="34" charset="0"/>
              </a:rPr>
              <a:t>Communication Barriers </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982133" y="1484784"/>
            <a:ext cx="7910346" cy="4896543"/>
          </a:xfrm>
        </p:spPr>
        <p:txBody>
          <a:bodyPr>
            <a:normAutofit fontScale="70000" lnSpcReduction="20000"/>
          </a:bodyPr>
          <a:lstStyle/>
          <a:p>
            <a:r>
              <a:rPr lang="en-GB" b="1" dirty="0">
                <a:latin typeface="Arial" panose="020B0604020202020204" pitchFamily="34" charset="0"/>
                <a:cs typeface="Arial" panose="020B0604020202020204" pitchFamily="34" charset="0"/>
              </a:rPr>
              <a:t>Environmental Noise</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Loud machinery makes verbal communication difficult </a:t>
            </a:r>
          </a:p>
          <a:p>
            <a:r>
              <a:rPr lang="en-GB" b="1" dirty="0">
                <a:latin typeface="Arial" panose="020B0604020202020204" pitchFamily="34" charset="0"/>
                <a:cs typeface="Arial" panose="020B0604020202020204" pitchFamily="34" charset="0"/>
              </a:rPr>
              <a:t>Language Barrier</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Workers speak different languages and have limited English skills </a:t>
            </a:r>
          </a:p>
          <a:p>
            <a:r>
              <a:rPr lang="en-GB" b="1" dirty="0">
                <a:latin typeface="Arial" panose="020B0604020202020204" pitchFamily="34" charset="0"/>
                <a:cs typeface="Arial" panose="020B0604020202020204" pitchFamily="34" charset="0"/>
              </a:rPr>
              <a:t>Cultural Barrier</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Different cultural backgrounds create misunderstandings in workplace practices </a:t>
            </a:r>
          </a:p>
          <a:p>
            <a:r>
              <a:rPr lang="en-GB" b="1" dirty="0">
                <a:latin typeface="Arial" panose="020B0604020202020204" pitchFamily="34" charset="0"/>
                <a:cs typeface="Arial" panose="020B0604020202020204" pitchFamily="34" charset="0"/>
              </a:rPr>
              <a:t>Age / Generational Barrier</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Younger and older workers communicate and learn differently </a:t>
            </a:r>
          </a:p>
          <a:p>
            <a:r>
              <a:rPr lang="en-GB" b="1" dirty="0">
                <a:latin typeface="Arial" panose="020B0604020202020204" pitchFamily="34" charset="0"/>
                <a:cs typeface="Arial" panose="020B0604020202020204" pitchFamily="34" charset="0"/>
              </a:rPr>
              <a:t>Emotional Barrier</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Stress, frustration, and anger affect communication effectiveness </a:t>
            </a:r>
          </a:p>
          <a:p>
            <a:r>
              <a:rPr lang="en-GB" b="1" dirty="0">
                <a:latin typeface="Arial" panose="020B0604020202020204" pitchFamily="34" charset="0"/>
                <a:cs typeface="Arial" panose="020B0604020202020204" pitchFamily="34" charset="0"/>
              </a:rPr>
              <a:t>Lack of Training</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Employees are not formally trained in food hygiene and safety </a:t>
            </a:r>
          </a:p>
          <a:p>
            <a:r>
              <a:rPr lang="en-GB" b="1" dirty="0">
                <a:latin typeface="Arial" panose="020B0604020202020204" pitchFamily="34" charset="0"/>
                <a:cs typeface="Arial" panose="020B0604020202020204" pitchFamily="34" charset="0"/>
              </a:rPr>
              <a:t>Non-Verbal Communication Issues</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Signs and instructions may be misunderstood or ignored</a:t>
            </a:r>
          </a:p>
        </p:txBody>
      </p:sp>
    </p:spTree>
    <p:extLst>
      <p:ext uri="{BB962C8B-B14F-4D97-AF65-F5344CB8AC3E}">
        <p14:creationId xmlns:p14="http://schemas.microsoft.com/office/powerpoint/2010/main" val="78073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A50D-5A5F-9003-7407-8508A8D0AF7A}"/>
              </a:ext>
            </a:extLst>
          </p:cNvPr>
          <p:cNvSpPr>
            <a:spLocks noGrp="1"/>
          </p:cNvSpPr>
          <p:nvPr>
            <p:ph type="title"/>
          </p:nvPr>
        </p:nvSpPr>
        <p:spPr>
          <a:xfrm>
            <a:off x="982133" y="457201"/>
            <a:ext cx="7704667" cy="1459631"/>
          </a:xfrm>
        </p:spPr>
        <p:txBody>
          <a:bodyPr/>
          <a:lstStyle/>
          <a:p>
            <a:r>
              <a:rPr lang="en-GB" b="1" dirty="0">
                <a:latin typeface="Arial" panose="020B0604020202020204" pitchFamily="34" charset="0"/>
                <a:cs typeface="Arial" panose="020B0604020202020204" pitchFamily="34" charset="0"/>
              </a:rPr>
              <a:t>Environmental Noise Barrier</a:t>
            </a:r>
          </a:p>
        </p:txBody>
      </p:sp>
      <p:sp>
        <p:nvSpPr>
          <p:cNvPr id="3" name="Content Placeholder 2">
            <a:extLst>
              <a:ext uri="{FF2B5EF4-FFF2-40B4-BE49-F238E27FC236}">
                <a16:creationId xmlns:a16="http://schemas.microsoft.com/office/drawing/2014/main" id="{2636DA4F-8DD1-AA7C-4B3D-EF3D8738E954}"/>
              </a:ext>
            </a:extLst>
          </p:cNvPr>
          <p:cNvSpPr>
            <a:spLocks noGrp="1"/>
          </p:cNvSpPr>
          <p:nvPr>
            <p:ph idx="1"/>
          </p:nvPr>
        </p:nvSpPr>
        <p:spPr>
          <a:xfrm>
            <a:off x="982133" y="1916832"/>
            <a:ext cx="7704667" cy="4392488"/>
          </a:xfrm>
        </p:spPr>
        <p:txBody>
          <a:bodyPr>
            <a:normAutofit/>
          </a:bodyPr>
          <a:lstStyle/>
          <a:p>
            <a:pPr marL="0" indent="0">
              <a:buNone/>
            </a:pPr>
            <a:r>
              <a:rPr lang="en-GB" b="1" dirty="0">
                <a:latin typeface="Arial" panose="020B0604020202020204" pitchFamily="34" charset="0"/>
                <a:cs typeface="Arial" panose="020B0604020202020204" pitchFamily="34" charset="0"/>
              </a:rPr>
              <a:t>Examples from case</a:t>
            </a:r>
          </a:p>
          <a:p>
            <a:r>
              <a:rPr lang="en-GB" dirty="0">
                <a:latin typeface="Arial" panose="020B0604020202020204" pitchFamily="34" charset="0"/>
                <a:cs typeface="Arial" panose="020B0604020202020204" pitchFamily="34" charset="0"/>
              </a:rPr>
              <a:t>loud machines </a:t>
            </a:r>
          </a:p>
          <a:p>
            <a:r>
              <a:rPr lang="en-GB" dirty="0">
                <a:latin typeface="Arial" panose="020B0604020202020204" pitchFamily="34" charset="0"/>
                <a:cs typeface="Arial" panose="020B0604020202020204" pitchFamily="34" charset="0"/>
              </a:rPr>
              <a:t>“clanking and banging” </a:t>
            </a:r>
          </a:p>
          <a:p>
            <a:r>
              <a:rPr lang="en-GB" dirty="0">
                <a:latin typeface="Arial" panose="020B0604020202020204" pitchFamily="34" charset="0"/>
                <a:cs typeface="Arial" panose="020B0604020202020204" pitchFamily="34" charset="0"/>
              </a:rPr>
              <a:t>Gary cannot communicate clearly </a:t>
            </a:r>
          </a:p>
          <a:p>
            <a:pPr marL="0" indent="0">
              <a:buNone/>
            </a:pPr>
            <a:r>
              <a:rPr lang="en-GB" b="1" dirty="0">
                <a:latin typeface="Arial" panose="020B0604020202020204" pitchFamily="34" charset="0"/>
                <a:cs typeface="Arial" panose="020B0604020202020204" pitchFamily="34" charset="0"/>
              </a:rPr>
              <a:t>Impact</a:t>
            </a:r>
          </a:p>
          <a:p>
            <a:r>
              <a:rPr lang="en-GB" dirty="0">
                <a:latin typeface="Arial" panose="020B0604020202020204" pitchFamily="34" charset="0"/>
                <a:cs typeface="Arial" panose="020B0604020202020204" pitchFamily="34" charset="0"/>
              </a:rPr>
              <a:t>instructions misunderstood </a:t>
            </a:r>
          </a:p>
          <a:p>
            <a:r>
              <a:rPr lang="en-GB" dirty="0">
                <a:latin typeface="Arial" panose="020B0604020202020204" pitchFamily="34" charset="0"/>
                <a:cs typeface="Arial" panose="020B0604020202020204" pitchFamily="34" charset="0"/>
              </a:rPr>
              <a:t>food safety mistakes </a:t>
            </a:r>
          </a:p>
          <a:p>
            <a:r>
              <a:rPr lang="en-GB" dirty="0">
                <a:latin typeface="Arial" panose="020B0604020202020204" pitchFamily="34" charset="0"/>
                <a:cs typeface="Arial" panose="020B0604020202020204" pitchFamily="34" charset="0"/>
              </a:rPr>
              <a:t>reduced productivity </a:t>
            </a:r>
          </a:p>
          <a:p>
            <a:endParaRPr lang="en-GB" dirty="0"/>
          </a:p>
        </p:txBody>
      </p:sp>
    </p:spTree>
    <p:extLst>
      <p:ext uri="{BB962C8B-B14F-4D97-AF65-F5344CB8AC3E}">
        <p14:creationId xmlns:p14="http://schemas.microsoft.com/office/powerpoint/2010/main" val="3814744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160D1-DCEE-68F5-CAEB-2AF4A1CF18FA}"/>
              </a:ext>
            </a:extLst>
          </p:cNvPr>
          <p:cNvSpPr>
            <a:spLocks noGrp="1"/>
          </p:cNvSpPr>
          <p:nvPr>
            <p:ph type="title"/>
          </p:nvPr>
        </p:nvSpPr>
        <p:spPr>
          <a:xfrm>
            <a:off x="982133" y="457201"/>
            <a:ext cx="8054363" cy="1531639"/>
          </a:xfrm>
        </p:spPr>
        <p:txBody>
          <a:bodyPr>
            <a:normAutofit/>
          </a:bodyPr>
          <a:lstStyle/>
          <a:p>
            <a:r>
              <a:rPr lang="en-GB" sz="3600" b="1" dirty="0">
                <a:latin typeface="Arial" panose="020B0604020202020204" pitchFamily="34" charset="0"/>
                <a:cs typeface="Arial" panose="020B0604020202020204" pitchFamily="34" charset="0"/>
              </a:rPr>
              <a:t>Language / Communication Barrier</a:t>
            </a:r>
          </a:p>
        </p:txBody>
      </p:sp>
      <p:sp>
        <p:nvSpPr>
          <p:cNvPr id="3" name="Content Placeholder 2">
            <a:extLst>
              <a:ext uri="{FF2B5EF4-FFF2-40B4-BE49-F238E27FC236}">
                <a16:creationId xmlns:a16="http://schemas.microsoft.com/office/drawing/2014/main" id="{3C40BB8D-146C-7AA3-EFA5-E3345A98955E}"/>
              </a:ext>
            </a:extLst>
          </p:cNvPr>
          <p:cNvSpPr>
            <a:spLocks noGrp="1"/>
          </p:cNvSpPr>
          <p:nvPr>
            <p:ph idx="1"/>
          </p:nvPr>
        </p:nvSpPr>
        <p:spPr>
          <a:xfrm>
            <a:off x="982133" y="2132856"/>
            <a:ext cx="7704667" cy="4176464"/>
          </a:xfrm>
        </p:spPr>
        <p:txBody>
          <a:bodyPr>
            <a:normAutofit/>
          </a:bodyPr>
          <a:lstStyle/>
          <a:p>
            <a:pPr marL="0" indent="0">
              <a:buNone/>
            </a:pPr>
            <a:r>
              <a:rPr lang="en-GB" b="1" dirty="0">
                <a:latin typeface="Arial" panose="020B0604020202020204" pitchFamily="34" charset="0"/>
                <a:cs typeface="Arial" panose="020B0604020202020204" pitchFamily="34" charset="0"/>
              </a:rPr>
              <a:t>Examples</a:t>
            </a:r>
          </a:p>
          <a:p>
            <a:r>
              <a:rPr lang="en-GB" dirty="0">
                <a:latin typeface="Arial" panose="020B0604020202020204" pitchFamily="34" charset="0"/>
                <a:cs typeface="Arial" panose="020B0604020202020204" pitchFamily="34" charset="0"/>
              </a:rPr>
              <a:t>workers speak different languages </a:t>
            </a:r>
          </a:p>
          <a:p>
            <a:r>
              <a:rPr lang="en-GB" dirty="0">
                <a:latin typeface="Arial" panose="020B0604020202020204" pitchFamily="34" charset="0"/>
                <a:cs typeface="Arial" panose="020B0604020202020204" pitchFamily="34" charset="0"/>
              </a:rPr>
              <a:t>limited English </a:t>
            </a:r>
          </a:p>
          <a:p>
            <a:r>
              <a:rPr lang="en-GB" dirty="0">
                <a:latin typeface="Arial" panose="020B0604020202020204" pitchFamily="34" charset="0"/>
                <a:cs typeface="Arial" panose="020B0604020202020204" pitchFamily="34" charset="0"/>
              </a:rPr>
              <a:t>misunderstanding instructions/signs </a:t>
            </a:r>
          </a:p>
          <a:p>
            <a:pPr marL="0" indent="0">
              <a:buNone/>
            </a:pPr>
            <a:r>
              <a:rPr lang="en-GB" b="1" dirty="0">
                <a:latin typeface="Arial" panose="020B0604020202020204" pitchFamily="34" charset="0"/>
                <a:cs typeface="Arial" panose="020B0604020202020204" pitchFamily="34" charset="0"/>
              </a:rPr>
              <a:t>Impact</a:t>
            </a:r>
          </a:p>
          <a:p>
            <a:r>
              <a:rPr lang="en-GB" dirty="0">
                <a:latin typeface="Arial" panose="020B0604020202020204" pitchFamily="34" charset="0"/>
                <a:cs typeface="Arial" panose="020B0604020202020204" pitchFamily="34" charset="0"/>
              </a:rPr>
              <a:t>hygiene mistakes </a:t>
            </a:r>
          </a:p>
          <a:p>
            <a:r>
              <a:rPr lang="en-GB" dirty="0">
                <a:latin typeface="Arial" panose="020B0604020202020204" pitchFamily="34" charset="0"/>
                <a:cs typeface="Arial" panose="020B0604020202020204" pitchFamily="34" charset="0"/>
              </a:rPr>
              <a:t>confusion </a:t>
            </a:r>
          </a:p>
          <a:p>
            <a:r>
              <a:rPr lang="en-GB" dirty="0">
                <a:latin typeface="Arial" panose="020B0604020202020204" pitchFamily="34" charset="0"/>
                <a:cs typeface="Arial" panose="020B0604020202020204" pitchFamily="34" charset="0"/>
              </a:rPr>
              <a:t>incorrect food preparation</a:t>
            </a:r>
          </a:p>
          <a:p>
            <a:endParaRPr lang="en-GB" dirty="0"/>
          </a:p>
        </p:txBody>
      </p:sp>
    </p:spTree>
    <p:extLst>
      <p:ext uri="{BB962C8B-B14F-4D97-AF65-F5344CB8AC3E}">
        <p14:creationId xmlns:p14="http://schemas.microsoft.com/office/powerpoint/2010/main" val="526371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B11D-8A23-550E-95FB-EE4DA665033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Age / Generational Barrier</a:t>
            </a:r>
          </a:p>
        </p:txBody>
      </p:sp>
      <p:sp>
        <p:nvSpPr>
          <p:cNvPr id="3" name="Content Placeholder 2">
            <a:extLst>
              <a:ext uri="{FF2B5EF4-FFF2-40B4-BE49-F238E27FC236}">
                <a16:creationId xmlns:a16="http://schemas.microsoft.com/office/drawing/2014/main" id="{50932017-4A64-9134-ABA6-0165C82C8ABA}"/>
              </a:ext>
            </a:extLst>
          </p:cNvPr>
          <p:cNvSpPr>
            <a:spLocks noGrp="1"/>
          </p:cNvSpPr>
          <p:nvPr>
            <p:ph idx="1"/>
          </p:nvPr>
        </p:nvSpPr>
        <p:spPr>
          <a:xfrm>
            <a:off x="982133" y="2348880"/>
            <a:ext cx="7704667" cy="3960440"/>
          </a:xfrm>
        </p:spPr>
        <p:txBody>
          <a:bodyPr/>
          <a:lstStyle/>
          <a:p>
            <a:pPr marL="0" indent="0">
              <a:buNone/>
            </a:pPr>
            <a:r>
              <a:rPr lang="en-GB" b="1" dirty="0">
                <a:latin typeface="Arial" panose="020B0604020202020204" pitchFamily="34" charset="0"/>
                <a:cs typeface="Arial" panose="020B0604020202020204" pitchFamily="34" charset="0"/>
              </a:rPr>
              <a:t>Examples</a:t>
            </a:r>
          </a:p>
          <a:p>
            <a:r>
              <a:rPr lang="en-GB" dirty="0">
                <a:latin typeface="Arial" panose="020B0604020202020204" pitchFamily="34" charset="0"/>
                <a:cs typeface="Arial" panose="020B0604020202020204" pitchFamily="34" charset="0"/>
              </a:rPr>
              <a:t>older workers understand better </a:t>
            </a:r>
          </a:p>
          <a:p>
            <a:r>
              <a:rPr lang="en-GB" dirty="0">
                <a:latin typeface="Arial" panose="020B0604020202020204" pitchFamily="34" charset="0"/>
                <a:cs typeface="Arial" panose="020B0604020202020204" pitchFamily="34" charset="0"/>
              </a:rPr>
              <a:t>younger workers struggle </a:t>
            </a:r>
          </a:p>
          <a:p>
            <a:pPr marL="0" indent="0">
              <a:buNone/>
            </a:pPr>
            <a:r>
              <a:rPr lang="en-GB" b="1" dirty="0">
                <a:latin typeface="Arial" panose="020B0604020202020204" pitchFamily="34" charset="0"/>
                <a:cs typeface="Arial" panose="020B0604020202020204" pitchFamily="34" charset="0"/>
              </a:rPr>
              <a:t>Impact</a:t>
            </a:r>
          </a:p>
          <a:p>
            <a:r>
              <a:rPr lang="en-GB" dirty="0">
                <a:latin typeface="Arial" panose="020B0604020202020204" pitchFamily="34" charset="0"/>
                <a:cs typeface="Arial" panose="020B0604020202020204" pitchFamily="34" charset="0"/>
              </a:rPr>
              <a:t>inconsistent work standards </a:t>
            </a:r>
          </a:p>
          <a:p>
            <a:r>
              <a:rPr lang="en-GB" dirty="0">
                <a:latin typeface="Arial" panose="020B0604020202020204" pitchFamily="34" charset="0"/>
                <a:cs typeface="Arial" panose="020B0604020202020204" pitchFamily="34" charset="0"/>
              </a:rPr>
              <a:t>misunderstanding procedures</a:t>
            </a:r>
          </a:p>
          <a:p>
            <a:endParaRPr lang="en-GB" dirty="0"/>
          </a:p>
        </p:txBody>
      </p:sp>
    </p:spTree>
    <p:extLst>
      <p:ext uri="{BB962C8B-B14F-4D97-AF65-F5344CB8AC3E}">
        <p14:creationId xmlns:p14="http://schemas.microsoft.com/office/powerpoint/2010/main" val="2620332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35F4-6AAB-AB5D-F6FB-75B19672493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Cultural Barrier</a:t>
            </a:r>
          </a:p>
        </p:txBody>
      </p:sp>
      <p:sp>
        <p:nvSpPr>
          <p:cNvPr id="3" name="Content Placeholder 2">
            <a:extLst>
              <a:ext uri="{FF2B5EF4-FFF2-40B4-BE49-F238E27FC236}">
                <a16:creationId xmlns:a16="http://schemas.microsoft.com/office/drawing/2014/main" id="{1B8E401A-8080-57B1-AF05-54734C9D8339}"/>
              </a:ext>
            </a:extLst>
          </p:cNvPr>
          <p:cNvSpPr>
            <a:spLocks noGrp="1"/>
          </p:cNvSpPr>
          <p:nvPr>
            <p:ph idx="1"/>
          </p:nvPr>
        </p:nvSpPr>
        <p:spPr>
          <a:xfrm>
            <a:off x="982133" y="2276872"/>
            <a:ext cx="7704667" cy="3960440"/>
          </a:xfrm>
        </p:spPr>
        <p:txBody>
          <a:bodyPr/>
          <a:lstStyle/>
          <a:p>
            <a:pPr marL="0" indent="0">
              <a:buNone/>
            </a:pPr>
            <a:r>
              <a:rPr lang="en-GB" b="1" dirty="0">
                <a:latin typeface="Arial" panose="020B0604020202020204" pitchFamily="34" charset="0"/>
                <a:cs typeface="Arial" panose="020B0604020202020204" pitchFamily="34" charset="0"/>
              </a:rPr>
              <a:t>Examples</a:t>
            </a:r>
          </a:p>
          <a:p>
            <a:r>
              <a:rPr lang="en-GB" dirty="0">
                <a:latin typeface="Arial" panose="020B0604020202020204" pitchFamily="34" charset="0"/>
                <a:cs typeface="Arial" panose="020B0604020202020204" pitchFamily="34" charset="0"/>
              </a:rPr>
              <a:t>workforce from 5 cultural groups </a:t>
            </a:r>
          </a:p>
          <a:p>
            <a:pPr marL="0" indent="0">
              <a:buNone/>
            </a:pPr>
            <a:r>
              <a:rPr lang="en-GB" b="1" dirty="0">
                <a:latin typeface="Arial" panose="020B0604020202020204" pitchFamily="34" charset="0"/>
                <a:cs typeface="Arial" panose="020B0604020202020204" pitchFamily="34" charset="0"/>
              </a:rPr>
              <a:t>Impact</a:t>
            </a:r>
          </a:p>
          <a:p>
            <a:r>
              <a:rPr lang="en-GB" dirty="0">
                <a:latin typeface="Arial" panose="020B0604020202020204" pitchFamily="34" charset="0"/>
                <a:cs typeface="Arial" panose="020B0604020202020204" pitchFamily="34" charset="0"/>
              </a:rPr>
              <a:t>different workplace expectations </a:t>
            </a:r>
          </a:p>
          <a:p>
            <a:r>
              <a:rPr lang="en-GB" dirty="0">
                <a:latin typeface="Arial" panose="020B0604020202020204" pitchFamily="34" charset="0"/>
                <a:cs typeface="Arial" panose="020B0604020202020204" pitchFamily="34" charset="0"/>
              </a:rPr>
              <a:t>different hygiene standards </a:t>
            </a:r>
          </a:p>
          <a:p>
            <a:r>
              <a:rPr lang="en-GB" dirty="0">
                <a:latin typeface="Arial" panose="020B0604020202020204" pitchFamily="34" charset="0"/>
                <a:cs typeface="Arial" panose="020B0604020202020204" pitchFamily="34" charset="0"/>
              </a:rPr>
              <a:t>communication misunderstandings</a:t>
            </a:r>
          </a:p>
          <a:p>
            <a:endParaRPr lang="en-GB" dirty="0"/>
          </a:p>
        </p:txBody>
      </p:sp>
    </p:spTree>
    <p:extLst>
      <p:ext uri="{BB962C8B-B14F-4D97-AF65-F5344CB8AC3E}">
        <p14:creationId xmlns:p14="http://schemas.microsoft.com/office/powerpoint/2010/main" val="4001140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88C2-4E94-C698-BA83-63D8C17E2C79}"/>
              </a:ext>
            </a:extLst>
          </p:cNvPr>
          <p:cNvSpPr>
            <a:spLocks noGrp="1"/>
          </p:cNvSpPr>
          <p:nvPr>
            <p:ph type="title"/>
          </p:nvPr>
        </p:nvSpPr>
        <p:spPr>
          <a:xfrm>
            <a:off x="982133" y="116633"/>
            <a:ext cx="7704667" cy="1872207"/>
          </a:xfrm>
        </p:spPr>
        <p:txBody>
          <a:bodyPr/>
          <a:lstStyle/>
          <a:p>
            <a:r>
              <a:rPr lang="en-GB" b="1" dirty="0">
                <a:latin typeface="Arial" panose="020B0604020202020204" pitchFamily="34" charset="0"/>
                <a:cs typeface="Arial" panose="020B0604020202020204" pitchFamily="34" charset="0"/>
              </a:rPr>
              <a:t>Emotional Barrier</a:t>
            </a:r>
          </a:p>
        </p:txBody>
      </p:sp>
      <p:sp>
        <p:nvSpPr>
          <p:cNvPr id="3" name="Content Placeholder 2">
            <a:extLst>
              <a:ext uri="{FF2B5EF4-FFF2-40B4-BE49-F238E27FC236}">
                <a16:creationId xmlns:a16="http://schemas.microsoft.com/office/drawing/2014/main" id="{E2343F87-FA74-DED3-606F-6BE8986FC328}"/>
              </a:ext>
            </a:extLst>
          </p:cNvPr>
          <p:cNvSpPr>
            <a:spLocks noGrp="1"/>
          </p:cNvSpPr>
          <p:nvPr>
            <p:ph idx="1"/>
          </p:nvPr>
        </p:nvSpPr>
        <p:spPr>
          <a:xfrm>
            <a:off x="1043608" y="2276872"/>
            <a:ext cx="7643192" cy="3888432"/>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Examples</a:t>
            </a:r>
          </a:p>
          <a:p>
            <a:r>
              <a:rPr lang="en-GB" dirty="0">
                <a:latin typeface="Arial" panose="020B0604020202020204" pitchFamily="34" charset="0"/>
                <a:cs typeface="Arial" panose="020B0604020202020204" pitchFamily="34" charset="0"/>
              </a:rPr>
              <a:t>Gary stressed and tired </a:t>
            </a:r>
          </a:p>
          <a:p>
            <a:r>
              <a:rPr lang="en-GB" dirty="0">
                <a:latin typeface="Arial" panose="020B0604020202020204" pitchFamily="34" charset="0"/>
                <a:cs typeface="Arial" panose="020B0604020202020204" pitchFamily="34" charset="0"/>
              </a:rPr>
              <a:t>shouting at workers </a:t>
            </a:r>
          </a:p>
          <a:p>
            <a:r>
              <a:rPr lang="en-GB" dirty="0">
                <a:latin typeface="Arial" panose="020B0604020202020204" pitchFamily="34" charset="0"/>
                <a:cs typeface="Arial" panose="020B0604020202020204" pitchFamily="34" charset="0"/>
              </a:rPr>
              <a:t>frustration affects behaviour </a:t>
            </a:r>
          </a:p>
          <a:p>
            <a:pPr marL="0" indent="0">
              <a:buNone/>
            </a:pPr>
            <a:r>
              <a:rPr lang="en-GB" b="1" dirty="0">
                <a:latin typeface="Arial" panose="020B0604020202020204" pitchFamily="34" charset="0"/>
                <a:cs typeface="Arial" panose="020B0604020202020204" pitchFamily="34" charset="0"/>
              </a:rPr>
              <a:t>Impact</a:t>
            </a:r>
          </a:p>
          <a:p>
            <a:r>
              <a:rPr lang="en-GB" dirty="0">
                <a:latin typeface="Arial" panose="020B0604020202020204" pitchFamily="34" charset="0"/>
                <a:cs typeface="Arial" panose="020B0604020202020204" pitchFamily="34" charset="0"/>
              </a:rPr>
              <a:t>poor morale </a:t>
            </a:r>
          </a:p>
          <a:p>
            <a:r>
              <a:rPr lang="en-GB" dirty="0">
                <a:latin typeface="Arial" panose="020B0604020202020204" pitchFamily="34" charset="0"/>
                <a:cs typeface="Arial" panose="020B0604020202020204" pitchFamily="34" charset="0"/>
              </a:rPr>
              <a:t>ineffective leadership </a:t>
            </a:r>
          </a:p>
          <a:p>
            <a:r>
              <a:rPr lang="en-GB" dirty="0">
                <a:latin typeface="Arial" panose="020B0604020202020204" pitchFamily="34" charset="0"/>
                <a:cs typeface="Arial" panose="020B0604020202020204" pitchFamily="34" charset="0"/>
              </a:rPr>
              <a:t>communication breakdown</a:t>
            </a:r>
          </a:p>
          <a:p>
            <a:endParaRPr lang="en-GB" dirty="0"/>
          </a:p>
        </p:txBody>
      </p:sp>
    </p:spTree>
    <p:extLst>
      <p:ext uri="{BB962C8B-B14F-4D97-AF65-F5344CB8AC3E}">
        <p14:creationId xmlns:p14="http://schemas.microsoft.com/office/powerpoint/2010/main" val="3235239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35"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6"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7"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8"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9"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0"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1320529" y="44624"/>
            <a:ext cx="7306740" cy="1728193"/>
          </a:xfrm>
        </p:spPr>
        <p:txBody>
          <a:bodyPr vert="horz" lIns="91440" tIns="45720" rIns="91440" bIns="45720" rtlCol="0" anchor="ctr">
            <a:normAutofit/>
          </a:bodyPr>
          <a:lstStyle/>
          <a:p>
            <a:pPr>
              <a:lnSpc>
                <a:spcPct val="90000"/>
              </a:lnSpc>
            </a:pPr>
            <a:r>
              <a:rPr lang="en-US" sz="3200" b="1" dirty="0">
                <a:latin typeface="Arial" panose="020B0604020202020204" pitchFamily="34" charset="0"/>
                <a:cs typeface="Arial" panose="020B0604020202020204" pitchFamily="34" charset="0"/>
              </a:rPr>
              <a:t>Theoretical Framework</a:t>
            </a:r>
            <a:br>
              <a:rPr lang="en-US" sz="1900" b="1" dirty="0"/>
            </a:br>
            <a:r>
              <a:rPr lang="en-US" sz="1600" dirty="0">
                <a:latin typeface="Arial" panose="020B0604020202020204" pitchFamily="34" charset="0"/>
                <a:cs typeface="Arial" panose="020B0604020202020204" pitchFamily="34" charset="0"/>
              </a:rPr>
              <a:t>This section explains the communication models that help analyze the barriers at Flight Foods Ltd. and shows how ineffective communication affects workplace performance, food safety, and employee understanding.</a:t>
            </a:r>
            <a:br>
              <a:rPr lang="en-US" sz="1600"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Shannon and Weaver Communication Model (1949)</a:t>
            </a:r>
          </a:p>
        </p:txBody>
      </p:sp>
      <p:grpSp>
        <p:nvGrpSpPr>
          <p:cNvPr id="18" name="Group 17">
            <a:extLst>
              <a:ext uri="{FF2B5EF4-FFF2-40B4-BE49-F238E27FC236}">
                <a16:creationId xmlns:a16="http://schemas.microsoft.com/office/drawing/2014/main" id="{FE42EFF4-0099-FB3B-E908-7430688ABCE4}"/>
              </a:ext>
            </a:extLst>
          </p:cNvPr>
          <p:cNvGrpSpPr/>
          <p:nvPr/>
        </p:nvGrpSpPr>
        <p:grpSpPr>
          <a:xfrm>
            <a:off x="1034652" y="2132856"/>
            <a:ext cx="7943340" cy="2645259"/>
            <a:chOff x="274320" y="1371601"/>
            <a:chExt cx="10350316" cy="3228460"/>
          </a:xfrm>
        </p:grpSpPr>
        <p:sp>
          <p:nvSpPr>
            <p:cNvPr id="19" name="Rounded Rectangle 2">
              <a:extLst>
                <a:ext uri="{FF2B5EF4-FFF2-40B4-BE49-F238E27FC236}">
                  <a16:creationId xmlns:a16="http://schemas.microsoft.com/office/drawing/2014/main" id="{40A97CB2-0135-541D-120C-BD8D327BFFA7}"/>
                </a:ext>
              </a:extLst>
            </p:cNvPr>
            <p:cNvSpPr/>
            <p:nvPr/>
          </p:nvSpPr>
          <p:spPr>
            <a:xfrm>
              <a:off x="274320" y="1371601"/>
              <a:ext cx="1554480" cy="1426084"/>
            </a:xfrm>
            <a:prstGeom prst="roundRect">
              <a:avLst/>
            </a:prstGeom>
            <a:solidFill>
              <a:schemeClr val="accent1">
                <a:lumMod val="60000"/>
                <a:lumOff val="40000"/>
              </a:schemeClr>
            </a:solidFill>
            <a:ln>
              <a:solidFill>
                <a:schemeClr val="accent1">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200" b="1" kern="1200" dirty="0">
                  <a:solidFill>
                    <a:schemeClr val="tx1"/>
                  </a:solidFill>
                  <a:latin typeface="Arial" panose="020B0604020202020204" pitchFamily="34" charset="0"/>
                  <a:cs typeface="Arial" panose="020B0604020202020204" pitchFamily="34" charset="0"/>
                </a:rPr>
                <a:t>Information</a:t>
              </a:r>
              <a:br>
                <a:rPr sz="1200" b="1" kern="1200" dirty="0">
                  <a:solidFill>
                    <a:schemeClr val="tx1"/>
                  </a:solidFill>
                  <a:latin typeface="Arial" panose="020B0604020202020204" pitchFamily="34" charset="0"/>
                  <a:cs typeface="Arial" panose="020B0604020202020204" pitchFamily="34" charset="0"/>
                </a:rPr>
              </a:br>
              <a:r>
                <a:rPr sz="1200" b="1" kern="1200" dirty="0">
                  <a:solidFill>
                    <a:schemeClr val="tx1"/>
                  </a:solidFill>
                  <a:latin typeface="Arial" panose="020B0604020202020204" pitchFamily="34" charset="0"/>
                  <a:cs typeface="Arial" panose="020B0604020202020204" pitchFamily="34" charset="0"/>
                </a:rPr>
                <a:t>Source</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Gary</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Floor Manager</a:t>
              </a:r>
              <a:endParaRPr dirty="0">
                <a:solidFill>
                  <a:schemeClr val="tx1"/>
                </a:solidFill>
                <a:latin typeface="Arial" panose="020B0604020202020204" pitchFamily="34" charset="0"/>
                <a:cs typeface="Arial" panose="020B0604020202020204" pitchFamily="34" charset="0"/>
              </a:endParaRPr>
            </a:p>
          </p:txBody>
        </p:sp>
        <p:sp>
          <p:nvSpPr>
            <p:cNvPr id="20" name="Rounded Rectangle 3">
              <a:extLst>
                <a:ext uri="{FF2B5EF4-FFF2-40B4-BE49-F238E27FC236}">
                  <a16:creationId xmlns:a16="http://schemas.microsoft.com/office/drawing/2014/main" id="{C22761D0-B2F7-B05A-6DAC-290FEE407290}"/>
                </a:ext>
              </a:extLst>
            </p:cNvPr>
            <p:cNvSpPr/>
            <p:nvPr/>
          </p:nvSpPr>
          <p:spPr>
            <a:xfrm>
              <a:off x="2468880" y="1371601"/>
              <a:ext cx="1554480" cy="1426084"/>
            </a:xfrm>
            <a:prstGeom prst="roundRect">
              <a:avLst/>
            </a:prstGeom>
            <a:solidFill>
              <a:schemeClr val="bg2">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200" b="1" kern="1200" dirty="0">
                  <a:solidFill>
                    <a:schemeClr val="tx1"/>
                  </a:solidFill>
                  <a:latin typeface="Arial" panose="020B0604020202020204" pitchFamily="34" charset="0"/>
                  <a:cs typeface="Arial" panose="020B0604020202020204" pitchFamily="34" charset="0"/>
                </a:rPr>
                <a:t>Transmitter</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Encodes</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instructions</a:t>
              </a:r>
              <a:endParaRPr dirty="0">
                <a:solidFill>
                  <a:schemeClr val="tx1"/>
                </a:solidFill>
                <a:latin typeface="Arial" panose="020B0604020202020204" pitchFamily="34" charset="0"/>
                <a:cs typeface="Arial" panose="020B0604020202020204" pitchFamily="34" charset="0"/>
              </a:endParaRPr>
            </a:p>
          </p:txBody>
        </p:sp>
        <p:sp>
          <p:nvSpPr>
            <p:cNvPr id="21" name="Rounded Rectangle 4">
              <a:extLst>
                <a:ext uri="{FF2B5EF4-FFF2-40B4-BE49-F238E27FC236}">
                  <a16:creationId xmlns:a16="http://schemas.microsoft.com/office/drawing/2014/main" id="{FAC3BF31-B104-D616-88CD-8AB480295EC2}"/>
                </a:ext>
              </a:extLst>
            </p:cNvPr>
            <p:cNvSpPr/>
            <p:nvPr/>
          </p:nvSpPr>
          <p:spPr>
            <a:xfrm>
              <a:off x="4663440" y="1371601"/>
              <a:ext cx="1554480" cy="1426084"/>
            </a:xfrm>
            <a:prstGeom prst="roundRec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656" b="1" kern="1200" dirty="0">
                  <a:solidFill>
                    <a:schemeClr val="tx1"/>
                  </a:solidFill>
                  <a:latin typeface="Arial" panose="020B0604020202020204" pitchFamily="34" charset="0"/>
                  <a:cs typeface="Arial" panose="020B0604020202020204" pitchFamily="34" charset="0"/>
                </a:rPr>
                <a:t>Channel</a:t>
              </a:r>
            </a:p>
            <a:p>
              <a:pPr algn="ctr" defTabSz="420624">
                <a:spcAft>
                  <a:spcPts val="600"/>
                </a:spcAft>
                <a:defRPr sz="1100"/>
              </a:pPr>
              <a:r>
                <a:rPr sz="900" kern="1200" dirty="0">
                  <a:solidFill>
                    <a:schemeClr val="tx1"/>
                  </a:solidFill>
                  <a:latin typeface="Arial" panose="020B0604020202020204" pitchFamily="34" charset="0"/>
                  <a:cs typeface="Arial" panose="020B0604020202020204" pitchFamily="34" charset="0"/>
                </a:rPr>
                <a:t>Face-to-face</a:t>
              </a:r>
            </a:p>
            <a:p>
              <a:pPr algn="ctr" defTabSz="420624">
                <a:spcAft>
                  <a:spcPts val="600"/>
                </a:spcAft>
                <a:defRPr sz="1100"/>
              </a:pPr>
              <a:r>
                <a:rPr sz="900" kern="1200" dirty="0">
                  <a:solidFill>
                    <a:schemeClr val="tx1"/>
                  </a:solidFill>
                  <a:latin typeface="Arial" panose="020B0604020202020204" pitchFamily="34" charset="0"/>
                  <a:cs typeface="Arial" panose="020B0604020202020204" pitchFamily="34" charset="0"/>
                </a:rPr>
                <a:t>communication</a:t>
              </a:r>
              <a:endParaRPr sz="900" dirty="0">
                <a:solidFill>
                  <a:schemeClr val="tx1"/>
                </a:solidFill>
                <a:latin typeface="Arial" panose="020B0604020202020204" pitchFamily="34" charset="0"/>
                <a:cs typeface="Arial" panose="020B0604020202020204" pitchFamily="34" charset="0"/>
              </a:endParaRPr>
            </a:p>
          </p:txBody>
        </p:sp>
        <p:sp>
          <p:nvSpPr>
            <p:cNvPr id="22" name="Rounded Rectangle 5">
              <a:extLst>
                <a:ext uri="{FF2B5EF4-FFF2-40B4-BE49-F238E27FC236}">
                  <a16:creationId xmlns:a16="http://schemas.microsoft.com/office/drawing/2014/main" id="{49E32B5E-0761-BD84-0B47-81439A597660}"/>
                </a:ext>
              </a:extLst>
            </p:cNvPr>
            <p:cNvSpPr/>
            <p:nvPr/>
          </p:nvSpPr>
          <p:spPr>
            <a:xfrm>
              <a:off x="6858000" y="1371601"/>
              <a:ext cx="1554480" cy="1426084"/>
            </a:xfrm>
            <a:prstGeom prst="roundRect">
              <a:avLst/>
            </a:prstGeom>
            <a:solidFill>
              <a:schemeClr val="accent3">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656" b="1" kern="1200" dirty="0">
                  <a:solidFill>
                    <a:schemeClr val="tx1"/>
                  </a:solidFill>
                  <a:latin typeface="Arial" panose="020B0604020202020204" pitchFamily="34" charset="0"/>
                  <a:cs typeface="Arial" panose="020B0604020202020204" pitchFamily="34" charset="0"/>
                </a:rPr>
                <a:t>Receiver</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Factory workers</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decode</a:t>
              </a:r>
              <a:endParaRPr dirty="0">
                <a:solidFill>
                  <a:schemeClr val="tx1"/>
                </a:solidFill>
                <a:latin typeface="Arial" panose="020B0604020202020204" pitchFamily="34" charset="0"/>
                <a:cs typeface="Arial" panose="020B0604020202020204" pitchFamily="34" charset="0"/>
              </a:endParaRPr>
            </a:p>
          </p:txBody>
        </p:sp>
        <p:sp>
          <p:nvSpPr>
            <p:cNvPr id="23" name="Rounded Rectangle 6">
              <a:extLst>
                <a:ext uri="{FF2B5EF4-FFF2-40B4-BE49-F238E27FC236}">
                  <a16:creationId xmlns:a16="http://schemas.microsoft.com/office/drawing/2014/main" id="{05AEC4A4-DCBC-E788-DBCE-525D486295AB}"/>
                </a:ext>
              </a:extLst>
            </p:cNvPr>
            <p:cNvSpPr/>
            <p:nvPr/>
          </p:nvSpPr>
          <p:spPr>
            <a:xfrm>
              <a:off x="9070156" y="1371601"/>
              <a:ext cx="1554480" cy="1426084"/>
            </a:xfrm>
            <a:prstGeom prst="roundRect">
              <a:avLst/>
            </a:prstGeom>
            <a:solidFill>
              <a:schemeClr val="accent4">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200" b="1" kern="1200" dirty="0">
                  <a:solidFill>
                    <a:schemeClr val="tx1"/>
                  </a:solidFill>
                  <a:latin typeface="Arial" panose="020B0604020202020204" pitchFamily="34" charset="0"/>
                  <a:cs typeface="Arial" panose="020B0604020202020204" pitchFamily="34" charset="0"/>
                </a:rPr>
                <a:t>Destination</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Correct food</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handling</a:t>
              </a:r>
              <a:endParaRPr dirty="0">
                <a:solidFill>
                  <a:schemeClr val="tx1"/>
                </a:solidFill>
                <a:latin typeface="Arial" panose="020B0604020202020204" pitchFamily="34" charset="0"/>
                <a:cs typeface="Arial" panose="020B0604020202020204" pitchFamily="34" charset="0"/>
              </a:endParaRPr>
            </a:p>
          </p:txBody>
        </p:sp>
        <p:cxnSp>
          <p:nvCxnSpPr>
            <p:cNvPr id="24" name="Connector 7">
              <a:extLst>
                <a:ext uri="{FF2B5EF4-FFF2-40B4-BE49-F238E27FC236}">
                  <a16:creationId xmlns:a16="http://schemas.microsoft.com/office/drawing/2014/main" id="{70098C41-E62D-8825-1349-AD2259E32F70}"/>
                </a:ext>
              </a:extLst>
            </p:cNvPr>
            <p:cNvCxnSpPr/>
            <p:nvPr/>
          </p:nvCxnSpPr>
          <p:spPr>
            <a:xfrm>
              <a:off x="1828800" y="2286000"/>
              <a:ext cx="64008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25" name="Connector 8">
              <a:extLst>
                <a:ext uri="{FF2B5EF4-FFF2-40B4-BE49-F238E27FC236}">
                  <a16:creationId xmlns:a16="http://schemas.microsoft.com/office/drawing/2014/main" id="{679C87D3-6C39-BAC4-2FD6-62DEC2671074}"/>
                </a:ext>
              </a:extLst>
            </p:cNvPr>
            <p:cNvCxnSpPr/>
            <p:nvPr/>
          </p:nvCxnSpPr>
          <p:spPr>
            <a:xfrm>
              <a:off x="4023360" y="2286000"/>
              <a:ext cx="64008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26" name="Connector 9">
              <a:extLst>
                <a:ext uri="{FF2B5EF4-FFF2-40B4-BE49-F238E27FC236}">
                  <a16:creationId xmlns:a16="http://schemas.microsoft.com/office/drawing/2014/main" id="{A5D3017B-638A-E7F6-5B8C-3F3EF9B05049}"/>
                </a:ext>
              </a:extLst>
            </p:cNvPr>
            <p:cNvCxnSpPr/>
            <p:nvPr/>
          </p:nvCxnSpPr>
          <p:spPr>
            <a:xfrm>
              <a:off x="6217920" y="2286000"/>
              <a:ext cx="64008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27" name="Connector 10">
              <a:extLst>
                <a:ext uri="{FF2B5EF4-FFF2-40B4-BE49-F238E27FC236}">
                  <a16:creationId xmlns:a16="http://schemas.microsoft.com/office/drawing/2014/main" id="{0FAFA712-1F6B-86A5-3D8A-66551A752537}"/>
                </a:ext>
              </a:extLst>
            </p:cNvPr>
            <p:cNvCxnSpPr/>
            <p:nvPr/>
          </p:nvCxnSpPr>
          <p:spPr>
            <a:xfrm>
              <a:off x="8412480" y="2286000"/>
              <a:ext cx="640080" cy="0"/>
            </a:xfrm>
            <a:prstGeom prst="line">
              <a:avLst/>
            </a:prstGeom>
            <a:ln w="25400"/>
          </p:spPr>
          <p:style>
            <a:lnRef idx="2">
              <a:schemeClr val="accent1"/>
            </a:lnRef>
            <a:fillRef idx="0">
              <a:schemeClr val="accent1"/>
            </a:fillRef>
            <a:effectRef idx="1">
              <a:schemeClr val="accent1"/>
            </a:effectRef>
            <a:fontRef idx="minor">
              <a:schemeClr val="tx1"/>
            </a:fontRef>
          </p:style>
        </p:cxnSp>
        <p:sp>
          <p:nvSpPr>
            <p:cNvPr id="28" name="Rounded Rectangle 11">
              <a:extLst>
                <a:ext uri="{FF2B5EF4-FFF2-40B4-BE49-F238E27FC236}">
                  <a16:creationId xmlns:a16="http://schemas.microsoft.com/office/drawing/2014/main" id="{26296F39-C6B6-17C3-CF53-167821399AF7}"/>
                </a:ext>
              </a:extLst>
            </p:cNvPr>
            <p:cNvSpPr/>
            <p:nvPr/>
          </p:nvSpPr>
          <p:spPr>
            <a:xfrm>
              <a:off x="4414112" y="3546386"/>
              <a:ext cx="2138406" cy="1053675"/>
            </a:xfrm>
            <a:prstGeom prst="roundRect">
              <a:avLst/>
            </a:prstGeom>
            <a:solidFill>
              <a:schemeClr val="accent5">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420624">
                <a:spcAft>
                  <a:spcPts val="600"/>
                </a:spcAft>
                <a:defRPr b="1"/>
              </a:pPr>
              <a:r>
                <a:rPr sz="1656" b="1" kern="1200" dirty="0">
                  <a:solidFill>
                    <a:schemeClr val="tx1"/>
                  </a:solidFill>
                  <a:latin typeface="Arial" panose="020B0604020202020204" pitchFamily="34" charset="0"/>
                  <a:cs typeface="Arial" panose="020B0604020202020204" pitchFamily="34" charset="0"/>
                </a:rPr>
                <a:t>Noise Source</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Loud machinery</a:t>
              </a:r>
            </a:p>
            <a:p>
              <a:pPr algn="ctr" defTabSz="420624">
                <a:spcAft>
                  <a:spcPts val="600"/>
                </a:spcAft>
                <a:defRPr sz="1100"/>
              </a:pPr>
              <a:r>
                <a:rPr sz="1012" kern="1200" dirty="0">
                  <a:solidFill>
                    <a:schemeClr val="tx1"/>
                  </a:solidFill>
                  <a:latin typeface="Arial" panose="020B0604020202020204" pitchFamily="34" charset="0"/>
                  <a:cs typeface="Arial" panose="020B0604020202020204" pitchFamily="34" charset="0"/>
                </a:rPr>
                <a:t>Language</a:t>
              </a:r>
              <a:r>
                <a:rPr lang="en-GB" sz="1012" kern="1200" dirty="0">
                  <a:solidFill>
                    <a:schemeClr val="tx1"/>
                  </a:solidFill>
                  <a:latin typeface="Arial" panose="020B0604020202020204" pitchFamily="34" charset="0"/>
                  <a:cs typeface="Arial" panose="020B0604020202020204" pitchFamily="34" charset="0"/>
                </a:rPr>
                <a:t> differences</a:t>
              </a:r>
              <a:endParaRPr dirty="0">
                <a:solidFill>
                  <a:schemeClr val="tx1"/>
                </a:solidFill>
                <a:latin typeface="Arial" panose="020B0604020202020204" pitchFamily="34" charset="0"/>
                <a:cs typeface="Arial" panose="020B0604020202020204" pitchFamily="34" charset="0"/>
              </a:endParaRPr>
            </a:p>
          </p:txBody>
        </p:sp>
        <p:cxnSp>
          <p:nvCxnSpPr>
            <p:cNvPr id="29" name="Connector 12">
              <a:extLst>
                <a:ext uri="{FF2B5EF4-FFF2-40B4-BE49-F238E27FC236}">
                  <a16:creationId xmlns:a16="http://schemas.microsoft.com/office/drawing/2014/main" id="{E143F209-FA4E-93AE-DAE3-20005A79D253}"/>
                </a:ext>
              </a:extLst>
            </p:cNvPr>
            <p:cNvCxnSpPr/>
            <p:nvPr/>
          </p:nvCxnSpPr>
          <p:spPr>
            <a:xfrm flipV="1">
              <a:off x="5483316" y="2797685"/>
              <a:ext cx="0" cy="731520"/>
            </a:xfrm>
            <a:prstGeom prst="line">
              <a:avLst/>
            </a:prstGeom>
            <a:ln w="25400"/>
          </p:spPr>
          <p:style>
            <a:lnRef idx="2">
              <a:schemeClr val="accent1"/>
            </a:lnRef>
            <a:fillRef idx="0">
              <a:schemeClr val="accent1"/>
            </a:fillRef>
            <a:effectRef idx="1">
              <a:schemeClr val="accent1"/>
            </a:effectRef>
            <a:fontRef idx="minor">
              <a:schemeClr val="tx1"/>
            </a:fontRef>
          </p:style>
        </p:cxnSp>
      </p:grpSp>
      <p:sp>
        <p:nvSpPr>
          <p:cNvPr id="30" name="TextBox 29">
            <a:extLst>
              <a:ext uri="{FF2B5EF4-FFF2-40B4-BE49-F238E27FC236}">
                <a16:creationId xmlns:a16="http://schemas.microsoft.com/office/drawing/2014/main" id="{70F13D64-4CAC-CDEB-3F00-0FD640141F90}"/>
              </a:ext>
            </a:extLst>
          </p:cNvPr>
          <p:cNvSpPr txBox="1"/>
          <p:nvPr/>
        </p:nvSpPr>
        <p:spPr>
          <a:xfrm>
            <a:off x="1762732" y="5085185"/>
            <a:ext cx="6864536" cy="160043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Application to Flight Foods Ltd.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Gary is the </a:t>
            </a:r>
            <a:r>
              <a:rPr lang="en-GB" sz="1400" b="1" dirty="0">
                <a:latin typeface="Arial" panose="020B0604020202020204" pitchFamily="34" charset="0"/>
                <a:cs typeface="Arial" panose="020B0604020202020204" pitchFamily="34" charset="0"/>
              </a:rPr>
              <a:t>Information Source</a:t>
            </a:r>
            <a:r>
              <a:rPr lang="en-GB" sz="14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 communicates hygiene and food safety instructions.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Noise from machinery and language differences interfere with the </a:t>
            </a:r>
            <a:r>
              <a:rPr lang="en-GB" sz="1400" b="1" dirty="0">
                <a:latin typeface="Arial" panose="020B0604020202020204" pitchFamily="34" charset="0"/>
                <a:cs typeface="Arial" panose="020B0604020202020204" pitchFamily="34" charset="0"/>
              </a:rPr>
              <a:t>Channel</a:t>
            </a:r>
            <a:r>
              <a:rPr lang="en-GB" sz="14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Workers may misunderstand the message.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This results in food safety errors, customer complaints and reduced product quality. </a:t>
            </a:r>
          </a:p>
        </p:txBody>
      </p:sp>
    </p:spTree>
    <p:extLst>
      <p:ext uri="{BB962C8B-B14F-4D97-AF65-F5344CB8AC3E}">
        <p14:creationId xmlns:p14="http://schemas.microsoft.com/office/powerpoint/2010/main" val="2628250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9B86-2CF8-1FCB-BE15-D16DFECC91C1}"/>
              </a:ext>
            </a:extLst>
          </p:cNvPr>
          <p:cNvSpPr>
            <a:spLocks noGrp="1"/>
          </p:cNvSpPr>
          <p:nvPr>
            <p:ph type="title"/>
          </p:nvPr>
        </p:nvSpPr>
        <p:spPr>
          <a:xfrm>
            <a:off x="1115616" y="44625"/>
            <a:ext cx="7571184" cy="1440159"/>
          </a:xfrm>
        </p:spPr>
        <p:txBody>
          <a:bodyPr>
            <a:normAutofit fontScale="90000"/>
          </a:bodyPr>
          <a:lstStyle/>
          <a:p>
            <a:br>
              <a:rPr lang="en-GB" b="1" dirty="0"/>
            </a:br>
            <a:r>
              <a:rPr lang="en-GB" sz="2200" b="1" dirty="0">
                <a:latin typeface="Arial" panose="020B0604020202020204" pitchFamily="34" charset="0"/>
                <a:cs typeface="Arial" panose="020B0604020202020204" pitchFamily="34" charset="0"/>
              </a:rPr>
              <a:t>Wilbur Schramm Communication Model (1954)</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2BD8CFD8-E4B2-00FB-D39A-6C8109608C14}"/>
              </a:ext>
            </a:extLst>
          </p:cNvPr>
          <p:cNvGrpSpPr/>
          <p:nvPr/>
        </p:nvGrpSpPr>
        <p:grpSpPr>
          <a:xfrm>
            <a:off x="1243608" y="1340768"/>
            <a:ext cx="7315200" cy="2808312"/>
            <a:chOff x="914400" y="1463040"/>
            <a:chExt cx="7315200" cy="3240360"/>
          </a:xfrm>
        </p:grpSpPr>
        <p:sp>
          <p:nvSpPr>
            <p:cNvPr id="7" name="Rounded Rectangle 2">
              <a:extLst>
                <a:ext uri="{FF2B5EF4-FFF2-40B4-BE49-F238E27FC236}">
                  <a16:creationId xmlns:a16="http://schemas.microsoft.com/office/drawing/2014/main" id="{864F8B26-9E5A-4B56-C6BE-D5367D43794E}"/>
                </a:ext>
              </a:extLst>
            </p:cNvPr>
            <p:cNvSpPr/>
            <p:nvPr/>
          </p:nvSpPr>
          <p:spPr>
            <a:xfrm>
              <a:off x="914400" y="1463040"/>
              <a:ext cx="1828800" cy="1440160"/>
            </a:xfrm>
            <a:prstGeom prst="roundRect">
              <a:avLst/>
            </a:prstGeom>
            <a:solidFill>
              <a:schemeClr val="tx1">
                <a:lumMod val="85000"/>
                <a:lumOff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Sender</a:t>
              </a:r>
            </a:p>
            <a:p>
              <a:pPr algn="ctr">
                <a:defRPr sz="1100"/>
              </a:pPr>
              <a:r>
                <a:rPr dirty="0">
                  <a:latin typeface="Arial" panose="020B0604020202020204" pitchFamily="34" charset="0"/>
                  <a:cs typeface="Arial" panose="020B0604020202020204" pitchFamily="34" charset="0"/>
                </a:rPr>
                <a:t>Gary</a:t>
              </a:r>
            </a:p>
            <a:p>
              <a:pPr algn="ctr">
                <a:defRPr sz="1100"/>
              </a:pPr>
              <a:r>
                <a:rPr dirty="0">
                  <a:latin typeface="Arial" panose="020B0604020202020204" pitchFamily="34" charset="0"/>
                  <a:cs typeface="Arial" panose="020B0604020202020204" pitchFamily="34" charset="0"/>
                </a:rPr>
                <a:t>Encodes</a:t>
              </a:r>
            </a:p>
          </p:txBody>
        </p:sp>
        <p:sp>
          <p:nvSpPr>
            <p:cNvPr id="8" name="Rounded Rectangle 3">
              <a:extLst>
                <a:ext uri="{FF2B5EF4-FFF2-40B4-BE49-F238E27FC236}">
                  <a16:creationId xmlns:a16="http://schemas.microsoft.com/office/drawing/2014/main" id="{274DB40B-87D1-391A-D0D5-58F0FACAD85E}"/>
                </a:ext>
              </a:extLst>
            </p:cNvPr>
            <p:cNvSpPr/>
            <p:nvPr/>
          </p:nvSpPr>
          <p:spPr>
            <a:xfrm>
              <a:off x="3657600" y="1463040"/>
              <a:ext cx="1828800" cy="1440160"/>
            </a:xfrm>
            <a:prstGeom prst="roundRect">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Message</a:t>
              </a:r>
            </a:p>
            <a:p>
              <a:pPr algn="ctr">
                <a:defRPr sz="1100"/>
              </a:pPr>
              <a:r>
                <a:rPr dirty="0">
                  <a:latin typeface="Arial" panose="020B0604020202020204" pitchFamily="34" charset="0"/>
                  <a:cs typeface="Arial" panose="020B0604020202020204" pitchFamily="34" charset="0"/>
                </a:rPr>
                <a:t>Food hygiene</a:t>
              </a:r>
            </a:p>
            <a:p>
              <a:pPr algn="ctr">
                <a:defRPr sz="1100"/>
              </a:pPr>
              <a:r>
                <a:rPr dirty="0">
                  <a:latin typeface="Arial" panose="020B0604020202020204" pitchFamily="34" charset="0"/>
                  <a:cs typeface="Arial" panose="020B0604020202020204" pitchFamily="34" charset="0"/>
                </a:rPr>
                <a:t>instructions</a:t>
              </a:r>
            </a:p>
          </p:txBody>
        </p:sp>
        <p:sp>
          <p:nvSpPr>
            <p:cNvPr id="9" name="Rounded Rectangle 4">
              <a:extLst>
                <a:ext uri="{FF2B5EF4-FFF2-40B4-BE49-F238E27FC236}">
                  <a16:creationId xmlns:a16="http://schemas.microsoft.com/office/drawing/2014/main" id="{8FE73C5D-676A-E1DA-B37F-1610378A5536}"/>
                </a:ext>
              </a:extLst>
            </p:cNvPr>
            <p:cNvSpPr/>
            <p:nvPr/>
          </p:nvSpPr>
          <p:spPr>
            <a:xfrm>
              <a:off x="6400800" y="1463040"/>
              <a:ext cx="1828800" cy="1440160"/>
            </a:xfrm>
            <a:prstGeom prst="roundRect">
              <a:avLst/>
            </a:prstGeom>
            <a:solidFill>
              <a:schemeClr val="accent3">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Receiver</a:t>
              </a:r>
            </a:p>
            <a:p>
              <a:pPr algn="ctr">
                <a:defRPr sz="1100"/>
              </a:pPr>
              <a:r>
                <a:rPr dirty="0">
                  <a:latin typeface="Arial" panose="020B0604020202020204" pitchFamily="34" charset="0"/>
                  <a:cs typeface="Arial" panose="020B0604020202020204" pitchFamily="34" charset="0"/>
                </a:rPr>
                <a:t>Workers</a:t>
              </a:r>
            </a:p>
            <a:p>
              <a:pPr algn="ctr">
                <a:defRPr sz="1100"/>
              </a:pPr>
              <a:r>
                <a:rPr dirty="0">
                  <a:latin typeface="Arial" panose="020B0604020202020204" pitchFamily="34" charset="0"/>
                  <a:cs typeface="Arial" panose="020B0604020202020204" pitchFamily="34" charset="0"/>
                </a:rPr>
                <a:t>Decode</a:t>
              </a:r>
            </a:p>
          </p:txBody>
        </p:sp>
        <p:cxnSp>
          <p:nvCxnSpPr>
            <p:cNvPr id="10" name="Connector 5">
              <a:extLst>
                <a:ext uri="{FF2B5EF4-FFF2-40B4-BE49-F238E27FC236}">
                  <a16:creationId xmlns:a16="http://schemas.microsoft.com/office/drawing/2014/main" id="{9ED2933A-FD0C-1B63-8627-2B9483E68FA9}"/>
                </a:ext>
              </a:extLst>
            </p:cNvPr>
            <p:cNvCxnSpPr/>
            <p:nvPr/>
          </p:nvCxnSpPr>
          <p:spPr>
            <a:xfrm>
              <a:off x="2743200" y="2377440"/>
              <a:ext cx="91440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11" name="Connector 6">
              <a:extLst>
                <a:ext uri="{FF2B5EF4-FFF2-40B4-BE49-F238E27FC236}">
                  <a16:creationId xmlns:a16="http://schemas.microsoft.com/office/drawing/2014/main" id="{D03BBE94-873C-578A-902A-725A1A865CF6}"/>
                </a:ext>
              </a:extLst>
            </p:cNvPr>
            <p:cNvCxnSpPr/>
            <p:nvPr/>
          </p:nvCxnSpPr>
          <p:spPr>
            <a:xfrm>
              <a:off x="5486400" y="2377440"/>
              <a:ext cx="91440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12" name="Connector 7">
              <a:extLst>
                <a:ext uri="{FF2B5EF4-FFF2-40B4-BE49-F238E27FC236}">
                  <a16:creationId xmlns:a16="http://schemas.microsoft.com/office/drawing/2014/main" id="{39832BD7-F02E-EDBE-9417-69550B5A01B3}"/>
                </a:ext>
              </a:extLst>
            </p:cNvPr>
            <p:cNvCxnSpPr/>
            <p:nvPr/>
          </p:nvCxnSpPr>
          <p:spPr>
            <a:xfrm flipH="1">
              <a:off x="2743200" y="2743200"/>
              <a:ext cx="3657600" cy="0"/>
            </a:xfrm>
            <a:prstGeom prst="line">
              <a:avLst/>
            </a:prstGeom>
            <a:ln w="25400"/>
          </p:spPr>
          <p:style>
            <a:lnRef idx="2">
              <a:schemeClr val="accent1"/>
            </a:lnRef>
            <a:fillRef idx="0">
              <a:schemeClr val="accent1"/>
            </a:fillRef>
            <a:effectRef idx="1">
              <a:schemeClr val="accent1"/>
            </a:effectRef>
            <a:fontRef idx="minor">
              <a:schemeClr val="tx1"/>
            </a:fontRef>
          </p:style>
        </p:cxnSp>
        <p:sp>
          <p:nvSpPr>
            <p:cNvPr id="13" name="Rounded Rectangle 8">
              <a:extLst>
                <a:ext uri="{FF2B5EF4-FFF2-40B4-BE49-F238E27FC236}">
                  <a16:creationId xmlns:a16="http://schemas.microsoft.com/office/drawing/2014/main" id="{7736D5D8-A991-6ACA-9A96-D1BD9F92AA7E}"/>
                </a:ext>
              </a:extLst>
            </p:cNvPr>
            <p:cNvSpPr/>
            <p:nvPr/>
          </p:nvSpPr>
          <p:spPr>
            <a:xfrm>
              <a:off x="3657600" y="3657601"/>
              <a:ext cx="1828800" cy="1045799"/>
            </a:xfrm>
            <a:prstGeom prst="roundRect">
              <a:avLst/>
            </a:prstGeom>
            <a:solidFill>
              <a:schemeClr val="accent5">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Feedback</a:t>
              </a:r>
            </a:p>
            <a:p>
              <a:pPr algn="ctr">
                <a:defRPr sz="1100"/>
              </a:pPr>
              <a:r>
                <a:rPr dirty="0">
                  <a:latin typeface="Arial" panose="020B0604020202020204" pitchFamily="34" charset="0"/>
                  <a:cs typeface="Arial" panose="020B0604020202020204" pitchFamily="34" charset="0"/>
                </a:rPr>
                <a:t>Questions &amp; responses</a:t>
              </a:r>
            </a:p>
          </p:txBody>
        </p:sp>
      </p:grpSp>
      <p:sp>
        <p:nvSpPr>
          <p:cNvPr id="14" name="TextBox 13">
            <a:extLst>
              <a:ext uri="{FF2B5EF4-FFF2-40B4-BE49-F238E27FC236}">
                <a16:creationId xmlns:a16="http://schemas.microsoft.com/office/drawing/2014/main" id="{5B1FAADD-8E77-1E96-2B71-7B3DD7FD9D81}"/>
              </a:ext>
            </a:extLst>
          </p:cNvPr>
          <p:cNvSpPr txBox="1"/>
          <p:nvPr/>
        </p:nvSpPr>
        <p:spPr>
          <a:xfrm>
            <a:off x="1619672" y="4653140"/>
            <a:ext cx="7355160" cy="203132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Application to Flight Foods Ltd.</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Gary is the </a:t>
            </a:r>
            <a:r>
              <a:rPr lang="en-GB" sz="1400" b="1" dirty="0">
                <a:latin typeface="Arial" panose="020B0604020202020204" pitchFamily="34" charset="0"/>
                <a:cs typeface="Arial" panose="020B0604020202020204" pitchFamily="34" charset="0"/>
              </a:rPr>
              <a:t>sender</a:t>
            </a:r>
            <a:r>
              <a:rPr lang="en-GB" sz="1400" dirty="0">
                <a:latin typeface="Arial" panose="020B0604020202020204" pitchFamily="34" charset="0"/>
                <a:cs typeface="Arial" panose="020B0604020202020204" pitchFamily="34" charset="0"/>
              </a:rPr>
              <a:t>, communicating food hygiene and safety instructions.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Workers are the </a:t>
            </a:r>
            <a:r>
              <a:rPr lang="en-GB" sz="1400" b="1" dirty="0">
                <a:latin typeface="Arial" panose="020B0604020202020204" pitchFamily="34" charset="0"/>
                <a:cs typeface="Arial" panose="020B0604020202020204" pitchFamily="34" charset="0"/>
              </a:rPr>
              <a:t>receivers</a:t>
            </a:r>
            <a:r>
              <a:rPr lang="en-GB" sz="1400" dirty="0">
                <a:latin typeface="Arial" panose="020B0604020202020204" pitchFamily="34" charset="0"/>
                <a:cs typeface="Arial" panose="020B0604020202020204" pitchFamily="34" charset="0"/>
              </a:rPr>
              <a:t>, but language and cultural differences affect how they interpret the message.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Different </a:t>
            </a:r>
            <a:r>
              <a:rPr lang="en-GB" sz="1400" b="1" dirty="0">
                <a:latin typeface="Arial" panose="020B0604020202020204" pitchFamily="34" charset="0"/>
                <a:cs typeface="Arial" panose="020B0604020202020204" pitchFamily="34" charset="0"/>
              </a:rPr>
              <a:t>fields of experience</a:t>
            </a:r>
            <a:r>
              <a:rPr lang="en-GB" sz="1400" dirty="0">
                <a:latin typeface="Arial" panose="020B0604020202020204" pitchFamily="34" charset="0"/>
                <a:cs typeface="Arial" panose="020B0604020202020204" pitchFamily="34" charset="0"/>
              </a:rPr>
              <a:t> reduce shared understanding.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a:t>
            </a:r>
            <a:r>
              <a:rPr lang="en-GB" sz="1400" b="1" dirty="0">
                <a:latin typeface="Arial" panose="020B0604020202020204" pitchFamily="34" charset="0"/>
                <a:cs typeface="Arial" panose="020B0604020202020204" pitchFamily="34" charset="0"/>
              </a:rPr>
              <a:t>feedback</a:t>
            </a:r>
            <a:r>
              <a:rPr lang="en-GB" sz="1400" dirty="0">
                <a:latin typeface="Arial" panose="020B0604020202020204" pitchFamily="34" charset="0"/>
                <a:cs typeface="Arial" panose="020B0604020202020204" pitchFamily="34" charset="0"/>
              </a:rPr>
              <a:t> means Gary cannot confirm whether instructions have been understood.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Poor communication contributes to food safety errors, customer complaints, and loss of business.</a:t>
            </a:r>
          </a:p>
        </p:txBody>
      </p:sp>
    </p:spTree>
    <p:extLst>
      <p:ext uri="{BB962C8B-B14F-4D97-AF65-F5344CB8AC3E}">
        <p14:creationId xmlns:p14="http://schemas.microsoft.com/office/powerpoint/2010/main" val="571620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3FB7E-0B31-7E7F-3B64-B338B2387394}"/>
              </a:ext>
            </a:extLst>
          </p:cNvPr>
          <p:cNvSpPr>
            <a:spLocks noGrp="1"/>
          </p:cNvSpPr>
          <p:nvPr>
            <p:ph type="title"/>
          </p:nvPr>
        </p:nvSpPr>
        <p:spPr>
          <a:xfrm>
            <a:off x="982133" y="116633"/>
            <a:ext cx="7848777" cy="1169551"/>
          </a:xfrm>
        </p:spPr>
        <p:txBody>
          <a:bodyPr>
            <a:normAutofit/>
          </a:bodyPr>
          <a:lstStyle/>
          <a:p>
            <a:pPr>
              <a:defRPr sz="2600" b="1"/>
            </a:pPr>
            <a:r>
              <a:rPr lang="en-GB" sz="2000" dirty="0">
                <a:latin typeface="Arial" panose="020B0604020202020204" pitchFamily="34" charset="0"/>
                <a:cs typeface="Arial" panose="020B0604020202020204" pitchFamily="34" charset="0"/>
              </a:rPr>
              <a:t>Berlo's SMCR Model (1960)</a:t>
            </a:r>
          </a:p>
        </p:txBody>
      </p:sp>
      <p:grpSp>
        <p:nvGrpSpPr>
          <p:cNvPr id="8" name="Group 7">
            <a:extLst>
              <a:ext uri="{FF2B5EF4-FFF2-40B4-BE49-F238E27FC236}">
                <a16:creationId xmlns:a16="http://schemas.microsoft.com/office/drawing/2014/main" id="{AB57EFFB-3D40-3A43-7761-FEB48CB7327F}"/>
              </a:ext>
            </a:extLst>
          </p:cNvPr>
          <p:cNvGrpSpPr/>
          <p:nvPr/>
        </p:nvGrpSpPr>
        <p:grpSpPr>
          <a:xfrm>
            <a:off x="611560" y="3140968"/>
            <a:ext cx="8219350" cy="1890504"/>
            <a:chOff x="457200" y="1280160"/>
            <a:chExt cx="9509760" cy="2743200"/>
          </a:xfrm>
        </p:grpSpPr>
        <p:sp>
          <p:nvSpPr>
            <p:cNvPr id="9" name="Rounded Rectangle 2">
              <a:extLst>
                <a:ext uri="{FF2B5EF4-FFF2-40B4-BE49-F238E27FC236}">
                  <a16:creationId xmlns:a16="http://schemas.microsoft.com/office/drawing/2014/main" id="{A3206C4C-BA81-0E5F-CD05-0D37B0D1EB69}"/>
                </a:ext>
              </a:extLst>
            </p:cNvPr>
            <p:cNvSpPr/>
            <p:nvPr/>
          </p:nvSpPr>
          <p:spPr>
            <a:xfrm>
              <a:off x="457200" y="1280160"/>
              <a:ext cx="1828800" cy="2743200"/>
            </a:xfrm>
            <a:prstGeom prst="roundRect">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Source</a:t>
              </a:r>
            </a:p>
            <a:p>
              <a:pPr algn="ctr">
                <a:defRPr sz="1100"/>
              </a:pPr>
              <a:r>
                <a:rPr dirty="0">
                  <a:latin typeface="Arial" panose="020B0604020202020204" pitchFamily="34" charset="0"/>
                  <a:cs typeface="Arial" panose="020B0604020202020204" pitchFamily="34" charset="0"/>
                </a:rPr>
                <a:t>Communication skills</a:t>
              </a:r>
            </a:p>
            <a:p>
              <a:pPr algn="ctr">
                <a:defRPr sz="1100"/>
              </a:pPr>
              <a:r>
                <a:rPr dirty="0">
                  <a:latin typeface="Arial" panose="020B0604020202020204" pitchFamily="34" charset="0"/>
                  <a:cs typeface="Arial" panose="020B0604020202020204" pitchFamily="34" charset="0"/>
                </a:rPr>
                <a:t>Attitudes</a:t>
              </a:r>
            </a:p>
            <a:p>
              <a:pPr algn="ctr">
                <a:defRPr sz="1100"/>
              </a:pPr>
              <a:r>
                <a:rPr dirty="0">
                  <a:latin typeface="Arial" panose="020B0604020202020204" pitchFamily="34" charset="0"/>
                  <a:cs typeface="Arial" panose="020B0604020202020204" pitchFamily="34" charset="0"/>
                </a:rPr>
                <a:t>Knowledge</a:t>
              </a:r>
            </a:p>
          </p:txBody>
        </p:sp>
        <p:sp>
          <p:nvSpPr>
            <p:cNvPr id="10" name="Rounded Rectangle 3">
              <a:extLst>
                <a:ext uri="{FF2B5EF4-FFF2-40B4-BE49-F238E27FC236}">
                  <a16:creationId xmlns:a16="http://schemas.microsoft.com/office/drawing/2014/main" id="{8A943321-D310-4B16-D5A1-16405C2EA7F2}"/>
                </a:ext>
              </a:extLst>
            </p:cNvPr>
            <p:cNvSpPr/>
            <p:nvPr/>
          </p:nvSpPr>
          <p:spPr>
            <a:xfrm>
              <a:off x="3017520" y="1280160"/>
              <a:ext cx="1828800" cy="2743200"/>
            </a:xfrm>
            <a:prstGeom prst="roundRect">
              <a:avLst/>
            </a:prstGeom>
            <a:solidFill>
              <a:schemeClr val="accent4">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Message</a:t>
              </a:r>
            </a:p>
            <a:p>
              <a:pPr algn="ctr">
                <a:defRPr sz="1100"/>
              </a:pPr>
              <a:r>
                <a:rPr dirty="0">
                  <a:latin typeface="Arial" panose="020B0604020202020204" pitchFamily="34" charset="0"/>
                  <a:cs typeface="Arial" panose="020B0604020202020204" pitchFamily="34" charset="0"/>
                </a:rPr>
                <a:t>Content</a:t>
              </a:r>
            </a:p>
            <a:p>
              <a:pPr algn="ctr">
                <a:defRPr sz="1100"/>
              </a:pPr>
              <a:r>
                <a:rPr dirty="0">
                  <a:latin typeface="Arial" panose="020B0604020202020204" pitchFamily="34" charset="0"/>
                  <a:cs typeface="Arial" panose="020B0604020202020204" pitchFamily="34" charset="0"/>
                </a:rPr>
                <a:t>Structure</a:t>
              </a:r>
            </a:p>
            <a:p>
              <a:pPr algn="ctr">
                <a:defRPr sz="1100"/>
              </a:pPr>
              <a:r>
                <a:rPr dirty="0">
                  <a:latin typeface="Arial" panose="020B0604020202020204" pitchFamily="34" charset="0"/>
                  <a:cs typeface="Arial" panose="020B0604020202020204" pitchFamily="34" charset="0"/>
                </a:rPr>
                <a:t>Code</a:t>
              </a:r>
            </a:p>
          </p:txBody>
        </p:sp>
        <p:sp>
          <p:nvSpPr>
            <p:cNvPr id="11" name="Rounded Rectangle 4">
              <a:extLst>
                <a:ext uri="{FF2B5EF4-FFF2-40B4-BE49-F238E27FC236}">
                  <a16:creationId xmlns:a16="http://schemas.microsoft.com/office/drawing/2014/main" id="{587722B8-CD3B-11A5-603F-B19DD2C53EB6}"/>
                </a:ext>
              </a:extLst>
            </p:cNvPr>
            <p:cNvSpPr/>
            <p:nvPr/>
          </p:nvSpPr>
          <p:spPr>
            <a:xfrm>
              <a:off x="5577840" y="1280160"/>
              <a:ext cx="1828800" cy="2743200"/>
            </a:xfrm>
            <a:prstGeom prst="roundRect">
              <a:avLst/>
            </a:prstGeom>
            <a:solidFill>
              <a:schemeClr val="bg2">
                <a:lumMod val="2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Channel</a:t>
              </a:r>
            </a:p>
            <a:p>
              <a:pPr algn="ctr">
                <a:defRPr sz="1100"/>
              </a:pPr>
              <a:r>
                <a:rPr dirty="0">
                  <a:latin typeface="Arial" panose="020B0604020202020204" pitchFamily="34" charset="0"/>
                  <a:cs typeface="Arial" panose="020B0604020202020204" pitchFamily="34" charset="0"/>
                </a:rPr>
                <a:t>Hearing</a:t>
              </a:r>
            </a:p>
            <a:p>
              <a:pPr algn="ctr">
                <a:defRPr sz="1100"/>
              </a:pPr>
              <a:r>
                <a:rPr dirty="0">
                  <a:latin typeface="Arial" panose="020B0604020202020204" pitchFamily="34" charset="0"/>
                  <a:cs typeface="Arial" panose="020B0604020202020204" pitchFamily="34" charset="0"/>
                </a:rPr>
                <a:t>Seeing</a:t>
              </a:r>
            </a:p>
            <a:p>
              <a:pPr algn="ctr">
                <a:defRPr sz="1100"/>
              </a:pPr>
              <a:r>
                <a:rPr dirty="0">
                  <a:latin typeface="Arial" panose="020B0604020202020204" pitchFamily="34" charset="0"/>
                  <a:cs typeface="Arial" panose="020B0604020202020204" pitchFamily="34" charset="0"/>
                </a:rPr>
                <a:t>Touching</a:t>
              </a:r>
            </a:p>
          </p:txBody>
        </p:sp>
        <p:sp>
          <p:nvSpPr>
            <p:cNvPr id="12" name="Rounded Rectangle 5">
              <a:extLst>
                <a:ext uri="{FF2B5EF4-FFF2-40B4-BE49-F238E27FC236}">
                  <a16:creationId xmlns:a16="http://schemas.microsoft.com/office/drawing/2014/main" id="{52704711-70BD-B98D-E224-74089B32F83F}"/>
                </a:ext>
              </a:extLst>
            </p:cNvPr>
            <p:cNvSpPr/>
            <p:nvPr/>
          </p:nvSpPr>
          <p:spPr>
            <a:xfrm>
              <a:off x="8138160" y="1280160"/>
              <a:ext cx="1828800" cy="2743200"/>
            </a:xfrm>
            <a:prstGeom prst="roundRect">
              <a:avLst/>
            </a:prstGeom>
            <a:solidFill>
              <a:schemeClr val="accent2">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latin typeface="Arial" panose="020B0604020202020204" pitchFamily="34" charset="0"/>
                  <a:cs typeface="Arial" panose="020B0604020202020204" pitchFamily="34" charset="0"/>
                </a:rPr>
                <a:t>Receiver</a:t>
              </a:r>
            </a:p>
            <a:p>
              <a:pPr algn="ctr">
                <a:defRPr sz="1100"/>
              </a:pPr>
              <a:r>
                <a:rPr dirty="0">
                  <a:latin typeface="Arial" panose="020B0604020202020204" pitchFamily="34" charset="0"/>
                  <a:cs typeface="Arial" panose="020B0604020202020204" pitchFamily="34" charset="0"/>
                </a:rPr>
                <a:t>Communication skills</a:t>
              </a:r>
            </a:p>
            <a:p>
              <a:pPr algn="ctr">
                <a:defRPr sz="1100"/>
              </a:pPr>
              <a:r>
                <a:rPr dirty="0">
                  <a:latin typeface="Arial" panose="020B0604020202020204" pitchFamily="34" charset="0"/>
                  <a:cs typeface="Arial" panose="020B0604020202020204" pitchFamily="34" charset="0"/>
                </a:rPr>
                <a:t>Culture</a:t>
              </a:r>
            </a:p>
            <a:p>
              <a:pPr algn="ctr">
                <a:defRPr sz="1100"/>
              </a:pPr>
              <a:r>
                <a:rPr dirty="0">
                  <a:latin typeface="Arial" panose="020B0604020202020204" pitchFamily="34" charset="0"/>
                  <a:cs typeface="Arial" panose="020B0604020202020204" pitchFamily="34" charset="0"/>
                </a:rPr>
                <a:t>Knowledge</a:t>
              </a:r>
            </a:p>
          </p:txBody>
        </p:sp>
        <p:cxnSp>
          <p:nvCxnSpPr>
            <p:cNvPr id="13" name="Connector 6">
              <a:extLst>
                <a:ext uri="{FF2B5EF4-FFF2-40B4-BE49-F238E27FC236}">
                  <a16:creationId xmlns:a16="http://schemas.microsoft.com/office/drawing/2014/main" id="{AF512A16-C61B-F78D-6D65-11460D1FD440}"/>
                </a:ext>
              </a:extLst>
            </p:cNvPr>
            <p:cNvCxnSpPr/>
            <p:nvPr/>
          </p:nvCxnSpPr>
          <p:spPr>
            <a:xfrm>
              <a:off x="2286000" y="2560320"/>
              <a:ext cx="73152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14" name="Connector 7">
              <a:extLst>
                <a:ext uri="{FF2B5EF4-FFF2-40B4-BE49-F238E27FC236}">
                  <a16:creationId xmlns:a16="http://schemas.microsoft.com/office/drawing/2014/main" id="{FC929D84-D89D-2A8B-160A-CB4F53A02EFF}"/>
                </a:ext>
              </a:extLst>
            </p:cNvPr>
            <p:cNvCxnSpPr/>
            <p:nvPr/>
          </p:nvCxnSpPr>
          <p:spPr>
            <a:xfrm>
              <a:off x="4846320" y="2560320"/>
              <a:ext cx="731520" cy="0"/>
            </a:xfrm>
            <a:prstGeom prst="line">
              <a:avLst/>
            </a:prstGeom>
            <a:ln w="25400"/>
          </p:spPr>
          <p:style>
            <a:lnRef idx="2">
              <a:schemeClr val="accent1"/>
            </a:lnRef>
            <a:fillRef idx="0">
              <a:schemeClr val="accent1"/>
            </a:fillRef>
            <a:effectRef idx="1">
              <a:schemeClr val="accent1"/>
            </a:effectRef>
            <a:fontRef idx="minor">
              <a:schemeClr val="tx1"/>
            </a:fontRef>
          </p:style>
        </p:cxnSp>
        <p:cxnSp>
          <p:nvCxnSpPr>
            <p:cNvPr id="15" name="Connector 8">
              <a:extLst>
                <a:ext uri="{FF2B5EF4-FFF2-40B4-BE49-F238E27FC236}">
                  <a16:creationId xmlns:a16="http://schemas.microsoft.com/office/drawing/2014/main" id="{22688262-0E42-EB6E-CF79-DF2533E9B66C}"/>
                </a:ext>
              </a:extLst>
            </p:cNvPr>
            <p:cNvCxnSpPr/>
            <p:nvPr/>
          </p:nvCxnSpPr>
          <p:spPr>
            <a:xfrm>
              <a:off x="7406640" y="2560320"/>
              <a:ext cx="731520" cy="0"/>
            </a:xfrm>
            <a:prstGeom prst="line">
              <a:avLst/>
            </a:prstGeom>
            <a:ln w="25400"/>
          </p:spPr>
          <p:style>
            <a:lnRef idx="2">
              <a:schemeClr val="accent1"/>
            </a:lnRef>
            <a:fillRef idx="0">
              <a:schemeClr val="accent1"/>
            </a:fillRef>
            <a:effectRef idx="1">
              <a:schemeClr val="accent1"/>
            </a:effectRef>
            <a:fontRef idx="minor">
              <a:schemeClr val="tx1"/>
            </a:fontRef>
          </p:style>
        </p:cxnSp>
      </p:grpSp>
      <p:sp>
        <p:nvSpPr>
          <p:cNvPr id="16" name="TextBox 15">
            <a:extLst>
              <a:ext uri="{FF2B5EF4-FFF2-40B4-BE49-F238E27FC236}">
                <a16:creationId xmlns:a16="http://schemas.microsoft.com/office/drawing/2014/main" id="{0E95D0B2-3732-CF57-AEFF-0AD18E98616F}"/>
              </a:ext>
            </a:extLst>
          </p:cNvPr>
          <p:cNvSpPr txBox="1"/>
          <p:nvPr/>
        </p:nvSpPr>
        <p:spPr>
          <a:xfrm>
            <a:off x="1259632" y="1412778"/>
            <a:ext cx="7427168" cy="138499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Application to Flight Foods Ltd</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Gary's stress and frustration reduce communication effectiveness.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Workers' language skills and cultural differences affect message interpretation.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communication channels are weakened by factory noise and ineffective signage.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Improving each SMCR component will improve food safety and operational performance.</a:t>
            </a:r>
          </a:p>
        </p:txBody>
      </p:sp>
    </p:spTree>
    <p:extLst>
      <p:ext uri="{BB962C8B-B14F-4D97-AF65-F5344CB8AC3E}">
        <p14:creationId xmlns:p14="http://schemas.microsoft.com/office/powerpoint/2010/main" val="2887286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982661" y="188639"/>
            <a:ext cx="8053835" cy="1368153"/>
          </a:xfrm>
        </p:spPr>
        <p:txBody>
          <a:bodyPr>
            <a:normAutofit/>
          </a:bodyPr>
          <a:lstStyle/>
          <a:p>
            <a:r>
              <a:rPr lang="en-GB" b="1" dirty="0">
                <a:latin typeface="Arial" panose="020B0604020202020204" pitchFamily="34" charset="0"/>
                <a:cs typeface="Arial" panose="020B0604020202020204" pitchFamily="34" charset="0"/>
              </a:rPr>
              <a:t>Strategies to Overcome Barriers</a:t>
            </a:r>
          </a:p>
        </p:txBody>
      </p:sp>
      <p:graphicFrame>
        <p:nvGraphicFramePr>
          <p:cNvPr id="4" name="Content Placeholder 3">
            <a:extLst>
              <a:ext uri="{FF2B5EF4-FFF2-40B4-BE49-F238E27FC236}">
                <a16:creationId xmlns:a16="http://schemas.microsoft.com/office/drawing/2014/main" id="{BA683DD8-FAE7-4770-35B5-6B91BEA5001A}"/>
              </a:ext>
            </a:extLst>
          </p:cNvPr>
          <p:cNvGraphicFramePr>
            <a:graphicFrameLocks noGrp="1"/>
          </p:cNvGraphicFramePr>
          <p:nvPr>
            <p:ph idx="1"/>
            <p:extLst>
              <p:ext uri="{D42A27DB-BD31-4B8C-83A1-F6EECF244321}">
                <p14:modId xmlns:p14="http://schemas.microsoft.com/office/powerpoint/2010/main" val="1594787566"/>
              </p:ext>
            </p:extLst>
          </p:nvPr>
        </p:nvGraphicFramePr>
        <p:xfrm>
          <a:off x="1187623" y="1556792"/>
          <a:ext cx="7632849" cy="3816422"/>
        </p:xfrm>
        <a:graphic>
          <a:graphicData uri="http://schemas.openxmlformats.org/drawingml/2006/table">
            <a:tbl>
              <a:tblPr/>
              <a:tblGrid>
                <a:gridCol w="2544283">
                  <a:extLst>
                    <a:ext uri="{9D8B030D-6E8A-4147-A177-3AD203B41FA5}">
                      <a16:colId xmlns:a16="http://schemas.microsoft.com/office/drawing/2014/main" val="3738972373"/>
                    </a:ext>
                  </a:extLst>
                </a:gridCol>
                <a:gridCol w="2581358">
                  <a:extLst>
                    <a:ext uri="{9D8B030D-6E8A-4147-A177-3AD203B41FA5}">
                      <a16:colId xmlns:a16="http://schemas.microsoft.com/office/drawing/2014/main" val="2271797631"/>
                    </a:ext>
                  </a:extLst>
                </a:gridCol>
                <a:gridCol w="2507208">
                  <a:extLst>
                    <a:ext uri="{9D8B030D-6E8A-4147-A177-3AD203B41FA5}">
                      <a16:colId xmlns:a16="http://schemas.microsoft.com/office/drawing/2014/main" val="667923874"/>
                    </a:ext>
                  </a:extLst>
                </a:gridCol>
              </a:tblGrid>
              <a:tr h="412586">
                <a:tc>
                  <a:txBody>
                    <a:bodyPr/>
                    <a:lstStyle/>
                    <a:p>
                      <a:pPr>
                        <a:buNone/>
                      </a:pPr>
                      <a:r>
                        <a:rPr lang="en-GB" sz="1600" dirty="0">
                          <a:solidFill>
                            <a:schemeClr val="accent1">
                              <a:lumMod val="75000"/>
                            </a:schemeClr>
                          </a:solidFill>
                          <a:latin typeface="Arial" panose="020B0604020202020204" pitchFamily="34" charset="0"/>
                          <a:cs typeface="Arial" panose="020B0604020202020204" pitchFamily="34" charset="0"/>
                        </a:rPr>
                        <a:t>Barrier</a:t>
                      </a:r>
                    </a:p>
                  </a:txBody>
                  <a:tcPr anchor="ctr">
                    <a:lnL>
                      <a:noFill/>
                    </a:lnL>
                    <a:lnR>
                      <a:noFill/>
                    </a:lnR>
                    <a:lnT>
                      <a:noFill/>
                    </a:lnT>
                    <a:lnB>
                      <a:noFill/>
                    </a:lnB>
                    <a:solidFill>
                      <a:schemeClr val="bg2">
                        <a:lumMod val="90000"/>
                      </a:schemeClr>
                    </a:solidFill>
                  </a:tcPr>
                </a:tc>
                <a:tc>
                  <a:txBody>
                    <a:bodyPr/>
                    <a:lstStyle/>
                    <a:p>
                      <a:pPr>
                        <a:buNone/>
                      </a:pPr>
                      <a:r>
                        <a:rPr lang="en-GB" sz="1600" dirty="0">
                          <a:solidFill>
                            <a:schemeClr val="accent1">
                              <a:lumMod val="75000"/>
                            </a:schemeClr>
                          </a:solidFill>
                          <a:latin typeface="Arial" panose="020B0604020202020204" pitchFamily="34" charset="0"/>
                          <a:cs typeface="Arial" panose="020B0604020202020204" pitchFamily="34" charset="0"/>
                        </a:rPr>
                        <a:t>Strategy</a:t>
                      </a:r>
                    </a:p>
                  </a:txBody>
                  <a:tcPr anchor="ctr">
                    <a:lnL>
                      <a:noFill/>
                    </a:lnL>
                    <a:lnR>
                      <a:noFill/>
                    </a:lnR>
                    <a:lnT>
                      <a:noFill/>
                    </a:lnT>
                    <a:lnB>
                      <a:noFill/>
                    </a:lnB>
                    <a:solidFill>
                      <a:schemeClr val="bg2">
                        <a:lumMod val="90000"/>
                      </a:schemeClr>
                    </a:solidFill>
                  </a:tcPr>
                </a:tc>
                <a:tc>
                  <a:txBody>
                    <a:bodyPr/>
                    <a:lstStyle/>
                    <a:p>
                      <a:pPr>
                        <a:buNone/>
                      </a:pPr>
                      <a:r>
                        <a:rPr lang="en-GB" sz="1600" dirty="0">
                          <a:solidFill>
                            <a:schemeClr val="accent1">
                              <a:lumMod val="75000"/>
                            </a:schemeClr>
                          </a:solidFill>
                          <a:latin typeface="Arial" panose="020B0604020202020204" pitchFamily="34" charset="0"/>
                          <a:cs typeface="Arial" panose="020B0604020202020204" pitchFamily="34" charset="0"/>
                        </a:rPr>
                        <a:t>Benefit</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196463879"/>
                  </a:ext>
                </a:extLst>
              </a:tr>
              <a:tr h="412586">
                <a:tc>
                  <a:txBody>
                    <a:bodyPr/>
                    <a:lstStyle/>
                    <a:p>
                      <a:pPr>
                        <a:buNone/>
                      </a:pPr>
                      <a:r>
                        <a:rPr lang="en-GB" sz="1600" dirty="0">
                          <a:latin typeface="Arial" panose="020B0604020202020204" pitchFamily="34" charset="0"/>
                          <a:cs typeface="Arial" panose="020B0604020202020204" pitchFamily="34" charset="0"/>
                        </a:rPr>
                        <a:t>Noise</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Replace old machinery</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Clearer communication</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2960777754"/>
                  </a:ext>
                </a:extLst>
              </a:tr>
              <a:tr h="722026">
                <a:tc>
                  <a:txBody>
                    <a:bodyPr/>
                    <a:lstStyle/>
                    <a:p>
                      <a:pPr>
                        <a:buNone/>
                      </a:pPr>
                      <a:r>
                        <a:rPr lang="en-GB" sz="1600" dirty="0">
                          <a:latin typeface="Arial" panose="020B0604020202020204" pitchFamily="34" charset="0"/>
                          <a:cs typeface="Arial" panose="020B0604020202020204" pitchFamily="34" charset="0"/>
                        </a:rPr>
                        <a:t>Language</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Multilingual signs/training</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Fewer mistakes</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2490531878"/>
                  </a:ext>
                </a:extLst>
              </a:tr>
              <a:tr h="412586">
                <a:tc>
                  <a:txBody>
                    <a:bodyPr/>
                    <a:lstStyle/>
                    <a:p>
                      <a:pPr>
                        <a:buNone/>
                      </a:pPr>
                      <a:r>
                        <a:rPr lang="en-GB" sz="1600">
                          <a:latin typeface="Arial" panose="020B0604020202020204" pitchFamily="34" charset="0"/>
                          <a:cs typeface="Arial" panose="020B0604020202020204" pitchFamily="34" charset="0"/>
                        </a:rPr>
                        <a:t>Cultural</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Diversity training</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Better teamwork</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2874642767"/>
                  </a:ext>
                </a:extLst>
              </a:tr>
              <a:tr h="412586">
                <a:tc>
                  <a:txBody>
                    <a:bodyPr/>
                    <a:lstStyle/>
                    <a:p>
                      <a:pPr>
                        <a:buNone/>
                      </a:pPr>
                      <a:r>
                        <a:rPr lang="en-GB" sz="1600">
                          <a:latin typeface="Arial" panose="020B0604020202020204" pitchFamily="34" charset="0"/>
                          <a:cs typeface="Arial" panose="020B0604020202020204" pitchFamily="34" charset="0"/>
                        </a:rPr>
                        <a:t>Age</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Mentoring system</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Improved understanding</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62591178"/>
                  </a:ext>
                </a:extLst>
              </a:tr>
              <a:tr h="722026">
                <a:tc>
                  <a:txBody>
                    <a:bodyPr/>
                    <a:lstStyle/>
                    <a:p>
                      <a:pPr>
                        <a:buNone/>
                      </a:pPr>
                      <a:r>
                        <a:rPr lang="en-GB" sz="1600">
                          <a:latin typeface="Arial" panose="020B0604020202020204" pitchFamily="34" charset="0"/>
                          <a:cs typeface="Arial" panose="020B0604020202020204" pitchFamily="34" charset="0"/>
                        </a:rPr>
                        <a:t>Emotional</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Leadership/stress management</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Better morale</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1730782374"/>
                  </a:ext>
                </a:extLst>
              </a:tr>
              <a:tr h="722026">
                <a:tc>
                  <a:txBody>
                    <a:bodyPr/>
                    <a:lstStyle/>
                    <a:p>
                      <a:pPr>
                        <a:buNone/>
                      </a:pPr>
                      <a:r>
                        <a:rPr lang="en-GB" sz="1600">
                          <a:latin typeface="Arial" panose="020B0604020202020204" pitchFamily="34" charset="0"/>
                          <a:cs typeface="Arial" panose="020B0604020202020204" pitchFamily="34" charset="0"/>
                        </a:rPr>
                        <a:t>Hygiene</a:t>
                      </a:r>
                    </a:p>
                  </a:txBody>
                  <a:tcPr anchor="ctr">
                    <a:lnL>
                      <a:noFill/>
                    </a:lnL>
                    <a:lnR>
                      <a:noFill/>
                    </a:lnR>
                    <a:lnT>
                      <a:noFill/>
                    </a:lnT>
                    <a:lnB>
                      <a:noFill/>
                    </a:lnB>
                    <a:solidFill>
                      <a:schemeClr val="bg2">
                        <a:lumMod val="90000"/>
                      </a:schemeClr>
                    </a:solidFill>
                  </a:tcPr>
                </a:tc>
                <a:tc>
                  <a:txBody>
                    <a:bodyPr/>
                    <a:lstStyle/>
                    <a:p>
                      <a:pPr>
                        <a:buNone/>
                      </a:pPr>
                      <a:r>
                        <a:rPr lang="en-GB" sz="1600">
                          <a:latin typeface="Arial" panose="020B0604020202020204" pitchFamily="34" charset="0"/>
                          <a:cs typeface="Arial" panose="020B0604020202020204" pitchFamily="34" charset="0"/>
                        </a:rPr>
                        <a:t>Formal food safety training</a:t>
                      </a:r>
                    </a:p>
                  </a:txBody>
                  <a:tcPr anchor="ctr">
                    <a:lnL>
                      <a:noFill/>
                    </a:lnL>
                    <a:lnR>
                      <a:noFill/>
                    </a:lnR>
                    <a:lnT>
                      <a:noFill/>
                    </a:lnT>
                    <a:lnB>
                      <a:noFill/>
                    </a:lnB>
                    <a:solidFill>
                      <a:schemeClr val="bg2">
                        <a:lumMod val="90000"/>
                      </a:schemeClr>
                    </a:solidFill>
                  </a:tcPr>
                </a:tc>
                <a:tc>
                  <a:txBody>
                    <a:bodyPr/>
                    <a:lstStyle/>
                    <a:p>
                      <a:pPr>
                        <a:buNone/>
                      </a:pPr>
                      <a:r>
                        <a:rPr lang="en-GB" sz="1600" dirty="0">
                          <a:latin typeface="Arial" panose="020B0604020202020204" pitchFamily="34" charset="0"/>
                          <a:cs typeface="Arial" panose="020B0604020202020204" pitchFamily="34" charset="0"/>
                        </a:rPr>
                        <a:t>Improved food quality</a:t>
                      </a:r>
                    </a:p>
                  </a:txBody>
                  <a:tcPr anchor="ctr">
                    <a:lnL>
                      <a:noFill/>
                    </a:lnL>
                    <a:lnR>
                      <a:noFill/>
                    </a:lnR>
                    <a:lnT>
                      <a:noFill/>
                    </a:lnT>
                    <a:lnB>
                      <a:noFill/>
                    </a:lnB>
                    <a:solidFill>
                      <a:schemeClr val="bg2">
                        <a:lumMod val="90000"/>
                      </a:schemeClr>
                    </a:solidFill>
                  </a:tcPr>
                </a:tc>
                <a:extLst>
                  <a:ext uri="{0D108BD9-81ED-4DB2-BD59-A6C34878D82A}">
                    <a16:rowId xmlns:a16="http://schemas.microsoft.com/office/drawing/2014/main" val="865323964"/>
                  </a:ext>
                </a:extLst>
              </a:tr>
            </a:tbl>
          </a:graphicData>
        </a:graphic>
      </p:graphicFrame>
      <p:sp>
        <p:nvSpPr>
          <p:cNvPr id="6" name="TextBox 5">
            <a:extLst>
              <a:ext uri="{FF2B5EF4-FFF2-40B4-BE49-F238E27FC236}">
                <a16:creationId xmlns:a16="http://schemas.microsoft.com/office/drawing/2014/main" id="{1451F82A-C63D-8277-AAE9-948FB4717E6F}"/>
              </a:ext>
            </a:extLst>
          </p:cNvPr>
          <p:cNvSpPr txBox="1"/>
          <p:nvPr/>
        </p:nvSpPr>
        <p:spPr>
          <a:xfrm>
            <a:off x="2286000" y="5589240"/>
            <a:ext cx="4572000" cy="1200329"/>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Also consider:</a:t>
            </a:r>
          </a:p>
          <a:p>
            <a:pPr>
              <a:buFont typeface="Arial" panose="020B0604020202020204" pitchFamily="34" charset="0"/>
              <a:buChar char="•"/>
            </a:pPr>
            <a:r>
              <a:rPr lang="en-GB" dirty="0">
                <a:latin typeface="Arial" panose="020B0604020202020204" pitchFamily="34" charset="0"/>
                <a:cs typeface="Arial" panose="020B0604020202020204" pitchFamily="34" charset="0"/>
              </a:rPr>
              <a:t>regular audits </a:t>
            </a:r>
          </a:p>
          <a:p>
            <a:pPr>
              <a:buFont typeface="Arial" panose="020B0604020202020204" pitchFamily="34" charset="0"/>
              <a:buChar char="•"/>
            </a:pPr>
            <a:r>
              <a:rPr lang="en-GB" dirty="0">
                <a:latin typeface="Arial" panose="020B0604020202020204" pitchFamily="34" charset="0"/>
                <a:cs typeface="Arial" panose="020B0604020202020204" pitchFamily="34" charset="0"/>
              </a:rPr>
              <a:t>hygiene inspections </a:t>
            </a:r>
          </a:p>
          <a:p>
            <a:pPr>
              <a:buFont typeface="Arial" panose="020B0604020202020204" pitchFamily="34" charset="0"/>
              <a:buChar char="•"/>
            </a:pPr>
            <a:r>
              <a:rPr lang="en-GB" dirty="0">
                <a:latin typeface="Arial" panose="020B0604020202020204" pitchFamily="34" charset="0"/>
                <a:cs typeface="Arial" panose="020B0604020202020204" pitchFamily="34" charset="0"/>
              </a:rPr>
              <a:t>standard operating procedures </a:t>
            </a:r>
          </a:p>
        </p:txBody>
      </p:sp>
    </p:spTree>
    <p:extLst>
      <p:ext uri="{BB962C8B-B14F-4D97-AF65-F5344CB8AC3E}">
        <p14:creationId xmlns:p14="http://schemas.microsoft.com/office/powerpoint/2010/main" val="1880577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899592" y="476672"/>
            <a:ext cx="7787208" cy="648072"/>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971600" y="1916832"/>
            <a:ext cx="7787208" cy="3600400"/>
          </a:xfrm>
          <a:gradFill>
            <a:gsLst>
              <a:gs pos="22000">
                <a:schemeClr val="tx2">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2500"/>
          </a:bodyPr>
          <a:lstStyle/>
          <a:p>
            <a:r>
              <a:rPr lang="en-GB" dirty="0">
                <a:latin typeface="Arial" panose="020B0604020202020204" pitchFamily="34" charset="0"/>
                <a:cs typeface="Arial" panose="020B0604020202020204" pitchFamily="34" charset="0"/>
              </a:rPr>
              <a:t>Flight Foods Ltd faces serious communication barriers that negatively affect food safety and customer satisfaction.</a:t>
            </a:r>
          </a:p>
          <a:p>
            <a:r>
              <a:rPr lang="en-GB" dirty="0">
                <a:latin typeface="Arial" panose="020B0604020202020204" pitchFamily="34" charset="0"/>
                <a:cs typeface="Arial" panose="020B0604020202020204" pitchFamily="34" charset="0"/>
              </a:rPr>
              <a:t>Environmental noise, language differences, cultural diversity, emotional stress, and generational gaps all contribute to operational problems. </a:t>
            </a:r>
          </a:p>
          <a:p>
            <a:r>
              <a:rPr lang="en-GB" dirty="0">
                <a:latin typeface="Arial" panose="020B0604020202020204" pitchFamily="34" charset="0"/>
                <a:cs typeface="Arial" panose="020B0604020202020204" pitchFamily="34" charset="0"/>
              </a:rPr>
              <a:t>Communication theories help explain these issues and provide solutions. Implementing better training, leadership, and communication systems could improve performance and help the company regain market share.</a:t>
            </a:r>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982133" y="260649"/>
            <a:ext cx="7704667" cy="1224135"/>
          </a:xfrm>
        </p:spPr>
        <p:txBody>
          <a:bodyPr/>
          <a:lstStyle/>
          <a:p>
            <a:r>
              <a:rPr lang="en-GB" dirty="0"/>
              <a:t>References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899592" y="1628800"/>
            <a:ext cx="7920879" cy="4680520"/>
          </a:xfrm>
        </p:spPr>
        <p:txBody>
          <a:bodyPr>
            <a:normAutofit fontScale="62500" lnSpcReduction="20000"/>
          </a:bodyPr>
          <a:lstStyle/>
          <a:p>
            <a:r>
              <a:rPr lang="en-GB" dirty="0"/>
              <a:t>Adler, R.B., Rosenfeld, L.B. and Proctor, R.F. (2020) </a:t>
            </a:r>
            <a:r>
              <a:rPr lang="en-GB" i="1" dirty="0"/>
              <a:t>Interplay: The process of interpersonal communication</a:t>
            </a:r>
            <a:r>
              <a:rPr lang="en-GB" dirty="0"/>
              <a:t>. 15th </a:t>
            </a:r>
            <a:r>
              <a:rPr lang="en-GB" dirty="0" err="1"/>
              <a:t>edn</a:t>
            </a:r>
            <a:r>
              <a:rPr lang="en-GB" dirty="0"/>
              <a:t>. New York: Oxford University Press.</a:t>
            </a:r>
          </a:p>
          <a:p>
            <a:r>
              <a:rPr lang="en-GB" dirty="0"/>
              <a:t>Berlo, D.K. (1960) </a:t>
            </a:r>
            <a:r>
              <a:rPr lang="en-GB" i="1" dirty="0"/>
              <a:t>The process of communication: An introduction to theory and practice</a:t>
            </a:r>
            <a:r>
              <a:rPr lang="en-GB" dirty="0"/>
              <a:t>. New York: Holt, Rinehart and Winston.</a:t>
            </a:r>
          </a:p>
          <a:p>
            <a:r>
              <a:rPr lang="en-GB" dirty="0"/>
              <a:t>Bovee, C.L. and Thill, J.V. (2021) </a:t>
            </a:r>
            <a:r>
              <a:rPr lang="en-GB" i="1" dirty="0"/>
              <a:t>Business communication today</a:t>
            </a:r>
            <a:r>
              <a:rPr lang="en-GB" dirty="0"/>
              <a:t>. 15th </a:t>
            </a:r>
            <a:r>
              <a:rPr lang="en-GB" dirty="0" err="1"/>
              <a:t>edn</a:t>
            </a:r>
            <a:r>
              <a:rPr lang="en-GB" dirty="0"/>
              <a:t>. Harlow: Pearson.</a:t>
            </a:r>
          </a:p>
          <a:p>
            <a:r>
              <a:rPr lang="en-GB" dirty="0"/>
              <a:t>Hofstede, G. (2011) ‘</a:t>
            </a:r>
            <a:r>
              <a:rPr lang="en-GB" dirty="0" err="1"/>
              <a:t>Dimensionalizing</a:t>
            </a:r>
            <a:r>
              <a:rPr lang="en-GB" dirty="0"/>
              <a:t> cultures: The Hofstede model in context’, </a:t>
            </a:r>
            <a:r>
              <a:rPr lang="en-GB" i="1" dirty="0"/>
              <a:t>Online Readings in Psychology and Culture</a:t>
            </a:r>
            <a:r>
              <a:rPr lang="en-GB" dirty="0"/>
              <a:t>, 2(1), pp. 1–26. doi:10.9707/2307-0919.1014.</a:t>
            </a:r>
          </a:p>
          <a:p>
            <a:r>
              <a:rPr lang="en-GB" dirty="0"/>
              <a:t>Keyton, J. (2017) </a:t>
            </a:r>
            <a:r>
              <a:rPr lang="en-GB" i="1" dirty="0"/>
              <a:t>Communication in organizations</a:t>
            </a:r>
            <a:r>
              <a:rPr lang="en-GB" dirty="0"/>
              <a:t>. New York: McGraw-Hill Education.</a:t>
            </a:r>
          </a:p>
          <a:p>
            <a:r>
              <a:rPr lang="en-GB" dirty="0"/>
              <a:t>Mullins, L.J. and Christy, G. (2016) </a:t>
            </a:r>
            <a:r>
              <a:rPr lang="en-GB" i="1" dirty="0"/>
              <a:t>Management and organisational behaviour</a:t>
            </a:r>
            <a:r>
              <a:rPr lang="en-GB" dirty="0"/>
              <a:t>. 11th </a:t>
            </a:r>
            <a:r>
              <a:rPr lang="en-GB" dirty="0" err="1"/>
              <a:t>edn</a:t>
            </a:r>
            <a:r>
              <a:rPr lang="en-GB" dirty="0"/>
              <a:t>. Harlow: Pearson.</a:t>
            </a:r>
          </a:p>
          <a:p>
            <a:r>
              <a:rPr lang="en-GB" dirty="0"/>
              <a:t>Robbins, S.P. and Judge, T.A. (2022) </a:t>
            </a:r>
            <a:r>
              <a:rPr lang="en-GB" i="1" dirty="0"/>
              <a:t>Organizational </a:t>
            </a:r>
            <a:r>
              <a:rPr lang="en-GB" i="1" dirty="0" err="1"/>
              <a:t>behavior</a:t>
            </a:r>
            <a:r>
              <a:rPr lang="en-GB" dirty="0"/>
              <a:t>. 19th </a:t>
            </a:r>
            <a:r>
              <a:rPr lang="en-GB" dirty="0" err="1"/>
              <a:t>edn</a:t>
            </a:r>
            <a:r>
              <a:rPr lang="en-GB" dirty="0"/>
              <a:t>. Harlow: Pearson.</a:t>
            </a:r>
          </a:p>
          <a:p>
            <a:r>
              <a:rPr lang="en-GB" dirty="0"/>
              <a:t>Schramm, W. (1954) </a:t>
            </a:r>
            <a:r>
              <a:rPr lang="en-GB" i="1" dirty="0"/>
              <a:t>The process and effects of mass communication</a:t>
            </a:r>
            <a:r>
              <a:rPr lang="en-GB" dirty="0"/>
              <a:t>. Urbana, IL: University of Illinois Press.</a:t>
            </a:r>
          </a:p>
          <a:p>
            <a:r>
              <a:rPr lang="en-GB" dirty="0"/>
              <a:t>Shannon, C.E. and Weaver, W. (1949) </a:t>
            </a:r>
            <a:r>
              <a:rPr lang="en-GB" i="1" dirty="0"/>
              <a:t>The mathematical theory of communication</a:t>
            </a:r>
            <a:r>
              <a:rPr lang="en-GB" dirty="0"/>
              <a:t>. Urbana, IL: University of Illinois Press.</a:t>
            </a:r>
          </a:p>
          <a:p>
            <a:r>
              <a:rPr lang="en-GB" dirty="0"/>
              <a:t>Torrington, D., Hall, L., Taylor, S. and Atkinson, C. (2020) </a:t>
            </a:r>
            <a:r>
              <a:rPr lang="en-GB" i="1" dirty="0"/>
              <a:t>Human resource management</a:t>
            </a:r>
            <a:r>
              <a:rPr lang="en-GB" dirty="0"/>
              <a:t>. 11th </a:t>
            </a:r>
            <a:r>
              <a:rPr lang="en-GB" dirty="0" err="1"/>
              <a:t>edn</a:t>
            </a:r>
            <a:r>
              <a:rPr lang="en-GB" dirty="0"/>
              <a:t>. Harlow: Pearson.</a:t>
            </a:r>
          </a:p>
        </p:txBody>
      </p:sp>
    </p:spTree>
    <p:extLst>
      <p:ext uri="{BB962C8B-B14F-4D97-AF65-F5344CB8AC3E}">
        <p14:creationId xmlns:p14="http://schemas.microsoft.com/office/powerpoint/2010/main" val="561108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582</TotalTime>
  <Words>1075</Words>
  <Application>Microsoft Office PowerPoint</Application>
  <PresentationFormat>On-screen Show (4:3)</PresentationFormat>
  <Paragraphs>189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Corbel</vt:lpstr>
      <vt:lpstr>Calibri</vt:lpstr>
      <vt:lpstr>Parallax</vt:lpstr>
      <vt:lpstr>Certificate of Higher Education in Skills for the Workplace  Effective Teamworking &amp; Communications (LCLM4003)  Group Members:   1. Name: Mirela Florentina Anghel Student ID:2506357  2. Name: Patrycja Miklas Student ID: 2426022  Lecturer’s Name: Osman Elgawi  </vt:lpstr>
      <vt:lpstr>Content </vt:lpstr>
      <vt:lpstr>Overview</vt:lpstr>
      <vt:lpstr>Summary of Case Study</vt:lpstr>
      <vt:lpstr>Communication Barriers </vt:lpstr>
      <vt:lpstr>Environmental Noise Barrier</vt:lpstr>
      <vt:lpstr>Language / Communication Barrier</vt:lpstr>
      <vt:lpstr>Age / Generational Barrier</vt:lpstr>
      <vt:lpstr>Cultural Barrier</vt:lpstr>
      <vt:lpstr>Emotional Barrier</vt:lpstr>
      <vt:lpstr>Theoretical Framework This section explains the communication models that help analyze the barriers at Flight Foods Ltd. and shows how ineffective communication affects workplace performance, food safety, and employee understanding.  Shannon and Weaver Communication Model (1949)</vt:lpstr>
      <vt:lpstr> Wilbur Schramm Communication Model (1954) </vt:lpstr>
      <vt:lpstr>Berlo's SMCR Model (1960)</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Mirela Anghel (2506357)</cp:lastModifiedBy>
  <cp:revision>26</cp:revision>
  <dcterms:created xsi:type="dcterms:W3CDTF">2020-10-21T23:25:25Z</dcterms:created>
  <dcterms:modified xsi:type="dcterms:W3CDTF">2026-07-14T16:49:43Z</dcterms:modified>
</cp:coreProperties>
</file>