
<file path=[Content_Types].xml><?xml version="1.0" encoding="utf-8"?>
<Types xmlns="http://schemas.openxmlformats.org/package/2006/content-types">
  <Default Extension="xml" ContentType="application/vnd.openxmlformats-package.core-properties+xml"/>
  <Default Extension="rels" ContentType="application/vnd.openxmlformats-package.relationships+xml"/>
  <Override PartName="/docProps/app.xml" ContentType="application/vnd.openxmlformats-officedocument.extended-properties+xml"/>
  <Override PartName="/ppt/presentation.xml" ContentType="application/vnd.openxmlformats-officedocument.presentationml.presentation.main+xml"/>
  <Override PartName="/ppt/theme/theme1.xml" ContentType="application/vnd.openxmlformats-officedocument.theme+xml"/>
  <Override PartName="/ppt/slideMasters/slideMaster1.xml" ContentType="application/vnd.openxmlformats-officedocument.presentationml.slideMaster+xml"/>
  <Override PartName="/ppt/slideMasters/theme/theme2.xml" ContentType="application/vnd.openxmlformats-officedocument.them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notesMasters/notesMaster1.xml" ContentType="application/vnd.openxmlformats-officedocument.presentationml.notesMaster+xml"/>
  <Override PartName="/ppt/notesMasters/theme/theme3.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slides/slide1.xml" ContentType="application/vnd.openxmlformats-officedocument.presentationml.slide+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2.xml" ContentType="application/vnd.openxmlformats-officedocument.presentationml.notesSlide+xml"/>
  <Override PartName="/ppt/slides/slide3.xml" ContentType="application/vnd.openxmlformats-officedocument.presentationml.slide+xml"/>
  <Override PartName="/ppt/notesSlides/notesSlide3.xml" ContentType="application/vnd.openxmlformats-officedocument.presentationml.notesSlide+xml"/>
</Types>
</file>

<file path=_rels/.rels>&#65279;<?xml version="1.0" encoding="utf-8"?><Relationships xmlns="http://schemas.openxmlformats.org/package/2006/relationships"><Relationship Type="http://schemas.openxmlformats.org/package/2006/relationships/metadata/core-properties" Target="/docProps/core.xml" Id="Rdd6d3d76817141ab" /><Relationship Type="http://schemas.openxmlformats.org/officeDocument/2006/relationships/extended-properties" Target="/docProps/app.xml" Id="R5061d15ac8bc4ff4" /><Relationship Type="http://schemas.openxmlformats.org/officeDocument/2006/relationships/officeDocument" Target="/ppt/presentation.xml" Id="Rbf2b5ffdd92e4ca4" /></Relationships>
</file>

<file path=ppt/presentation.xml><?xml version="1.0" encoding="utf-8"?>
<p:presentation xmlns:p="http://schemas.openxmlformats.org/presentationml/2006/main">
  <p:sldMasterIdLst>
    <p:sldMasterId xmlns:r="http://schemas.openxmlformats.org/officeDocument/2006/relationships" id="2147483648" r:id="Rb884b6cf1a284d03"/>
  </p:sldMasterIdLst>
  <p:notesMasterIdLst>
    <p:notesMasterId xmlns:r="http://schemas.openxmlformats.org/officeDocument/2006/relationships" r:id="R654cfe9119de4de5"/>
  </p:notesMasterIdLst>
  <p:sldIdLst>
    <p:sldId xmlns:r="http://schemas.openxmlformats.org/officeDocument/2006/relationships" id="256" r:id="Rf9bef996f4444978"/>
    <p:sldId xmlns:r="http://schemas.openxmlformats.org/officeDocument/2006/relationships" id="257" r:id="Ree9b29f5e2e24c4c"/>
    <p:sldId xmlns:r="http://schemas.openxmlformats.org/officeDocument/2006/relationships" id="258" r:id="Rdc41a20d14fc4126"/>
  </p:sldIdLst>
  <p:sldSz cx="18288000" cy="10287000"/>
  <p:notesSz cx="6858000" cy="9144000"/>
</p:presentation>
</file>

<file path=ppt/presProps.xml><?xml version="1.0" encoding="utf-8"?>
<p:presentationPr xmlns:p="http://schemas.openxmlformats.org/presentationml/2006/main">
  <p:extLst>
    <p:ext xmlns:p14="http://schemas.microsoft.com/office/powerpoint/2010/main" uri="{E76CE94A-603C-4142-B9EB-6D1370010A27}">
      <p14:discardImageEditData val="0"/>
    </p:ext>
    <p:ext xmlns:p14="http://schemas.microsoft.com/office/powerpoint/2010/main" uri="{D31A062A-798A-4329-ABDD-BBA856620510}">
      <p14:defaultImageDpi val="32767"/>
    </p:ext>
    <p:ext xmlns:p15="http://schemas.microsoft.com/office/powerpoint/2012/main" uri="{FD5EFAAD-0ECE-453E-9831-46B23BE46B34}">
      <p15:chartTrackingRefBased val="1"/>
    </p:ext>
  </p:extLst>
</p:presentationPr>
</file>

<file path=ppt/tableStyles.xml><?xml version="1.0" encoding="utf-8"?>
<a:tblStyleLst xmlns:a="http://schemas.openxmlformats.org/drawingml/2006/main" def="{5C22544A-7EE6-4342-B048-85BDC9FD1C3A}"/>
</file>

<file path=ppt/_rels/presentation.xml.rels>&#65279;<?xml version="1.0" encoding="utf-8"?><Relationships xmlns="http://schemas.openxmlformats.org/package/2006/relationships"><Relationship Type="http://schemas.openxmlformats.org/officeDocument/2006/relationships/theme" Target="/ppt/theme/theme1.xml" Id="R37cb7d5359bd4c8c" /><Relationship Type="http://schemas.openxmlformats.org/officeDocument/2006/relationships/slideMaster" Target="/ppt/slideMasters/slideMaster1.xml" Id="Rb884b6cf1a284d03" /><Relationship Type="http://schemas.openxmlformats.org/officeDocument/2006/relationships/notesMaster" Target="/ppt/notesMasters/notesMaster1.xml" Id="R654cfe9119de4de5" /><Relationship Type="http://schemas.openxmlformats.org/officeDocument/2006/relationships/presProps" Target="/ppt/presProps.xml" Id="R5f74798d630f4a30" /><Relationship Type="http://schemas.openxmlformats.org/officeDocument/2006/relationships/tableStyles" Target="/ppt/tableStyles.xml" Id="Rf790eb9a7b6441da" /><Relationship Type="http://schemas.openxmlformats.org/officeDocument/2006/relationships/slide" Target="/ppt/slides/slide1.xml" Id="Rf9bef996f4444978" /><Relationship Type="http://schemas.openxmlformats.org/officeDocument/2006/relationships/slide" Target="/ppt/slides/slide2.xml" Id="Ree9b29f5e2e24c4c" /><Relationship Type="http://schemas.openxmlformats.org/officeDocument/2006/relationships/slide" Target="/ppt/slides/slide3.xml" Id="Rdc41a20d14fc4126" /></Relationships>
</file>

<file path=ppt/notesMasters/_rels/notesMaster1.xml.rels>&#65279;<?xml version="1.0" encoding="utf-8"?><Relationships xmlns="http://schemas.openxmlformats.org/package/2006/relationships"><Relationship Type="http://schemas.openxmlformats.org/officeDocument/2006/relationships/theme" Target="/ppt/notesMasters/theme/theme3.xml" Id="Rb9d1d0efbbf745c1" /></Relationships>
</file>

<file path=ppt/notesMasters/notesMaster1.xml><?xml version="1.0" encoding="utf-8"?>
<p:notesMaster xmlns:p="http://schemas.openxmlformats.org/presentationml/2006/main">
  <p:cSld>
    <p:bg>
      <p:bgRef idx="1001">
        <a:schemeClr xmlns:a="http://schemas.openxmlformats.org/drawingml/2006/main" val="bg1"/>
      </p:bgRef>
    </p:bg>
    <p:spTree>
      <p:nvGrpSpPr>
        <p:cNvPr id="1" name=""/>
        <p:cNvGrpSpPr/>
        <p:nvPr/>
      </p:nvGrpSpPr>
      <p:grpSpPr>
        <a:xfrm xmlns:a="http://schemas.openxmlformats.org/drawingml/2006/main"/>
      </p:grpSpPr>
      <p:sp>
        <p:nvSpPr>
          <p:cNvPr id="2" name="Header Placeholder"/>
          <p:cNvSpPr/>
          <p:nvPr>
            <p:ph type="hdr" sz="quarter"/>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3" name="Date Placeholder"/>
          <p:cNvSpPr/>
          <p:nvPr>
            <p:ph type="dt" sz="quarter" idx="1"/>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4" name="Slide Image Placeholder"/>
          <p:cNvSpPr/>
          <p:nvPr>
            <p:ph type="sldImg" idx="2"/>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5" name="Notes Placeholder"/>
          <p:cNvSpPr/>
          <p:nvPr>
            <p:ph type="body" sz="quarter" idx="3"/>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6" name="Footer Placeholder"/>
          <p:cNvSpPr/>
          <p:nvPr>
            <p:ph type="ftr" sz="quarter" idx="4"/>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7" name="Slide Number Placeholder"/>
          <p:cNvSpPr/>
          <p:nvPr>
            <p:ph type="sldNum" sz="quarter" idx="5"/>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Tree>
  </p:cSld>
  <p:clrMap bg1="lt1" tx1="dk1" bg2="lt2" tx2="dk2" accent1="accent1" accent2="accent2" accent3="accent3" accent4="accent4" accent5="accent5" accent6="accent6" hlink="hlink" folHlink="folHlink"/>
  <p:notesStyle>
    <a:lvl1pPr xmlns:a="http://schemas.openxmlformats.org/drawingml/2006/main" marL="0" algn="l" defTabSz="914400" rtl="0" eaLnBrk="1" latinLnBrk="0" hangingPunct="1">
      <a:defRPr sz="1200" kern="1200"/>
    </a:lvl1pPr>
  </p:notesStyle>
</p:notesMaster>
</file>

<file path=ppt/notesMasters/theme/theme3.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notesSlides/_rels/notesSlide1.xml.rels>&#65279;<?xml version="1.0" encoding="utf-8"?><Relationships xmlns="http://schemas.openxmlformats.org/package/2006/relationships"><Relationship Type="http://schemas.openxmlformats.org/officeDocument/2006/relationships/slide" Target="/ppt/slides/slide1.xml" Id="R4b717328f8f447f3" /><Relationship Type="http://schemas.openxmlformats.org/officeDocument/2006/relationships/notesMaster" Target="/ppt/notesMasters/notesMaster1.xml" Id="Ra7a25f221ed34c6b" /></Relationships>
</file>

<file path=ppt/notesSlides/_rels/notesSlide2.xml.rels>&#65279;<?xml version="1.0" encoding="utf-8"?><Relationships xmlns="http://schemas.openxmlformats.org/package/2006/relationships"><Relationship Type="http://schemas.openxmlformats.org/officeDocument/2006/relationships/slide" Target="/ppt/slides/slide2.xml" Id="R6bdb8dc302274f74" /><Relationship Type="http://schemas.openxmlformats.org/officeDocument/2006/relationships/notesMaster" Target="/ppt/notesMasters/notesMaster1.xml" Id="R5328e2a7061d47ad" /></Relationships>
</file>

<file path=ppt/notesSlides/_rels/notesSlide3.xml.rels>&#65279;<?xml version="1.0" encoding="utf-8"?><Relationships xmlns="http://schemas.openxmlformats.org/package/2006/relationships"><Relationship Type="http://schemas.openxmlformats.org/officeDocument/2006/relationships/slide" Target="/ppt/slides/slide3.xml" Id="Rac940221b37b4f7c" /><Relationship Type="http://schemas.openxmlformats.org/officeDocument/2006/relationships/notesMaster" Target="/ppt/notesMasters/notesMaster1.xml" Id="R45e2e14d316a493a" /></Relationships>
</file>

<file path=ppt/notesSlides/notesSlide1.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0:00-1:10  Focus and literature review</a:t>
            </a:r>
          </a:p>
          <a:p xmlns:a="http://schemas.openxmlformats.org/drawingml/2006/main">
            <a:r>
              <a:t>Hello, my name is Ahmad Hassan. This poster examines bipolar type I, ICD-11 code 6A60. A manic or mixed episode is essential to its definition, while depression is common but not required, according to WHO’s 2024 manual.</a:t>
            </a:r>
          </a:p>
          <a:p xmlns:a="http://schemas.openxmlformats.org/drawingml/2006/main">
            <a:r>
              <a:t/>
            </a:r>
          </a:p>
          <a:p xmlns:a="http://schemas.openxmlformats.org/drawingml/2006/main">
            <a:r>
              <a:t>I used targeted web searches to locate indexed research and official sources. The eighteen-source narrative review covers historical understanding, clinical evidence, lived experience and UK law. I compared relevance, study designs and limitations. This was not an exhaustive systematic review, and I did not use formal risk-of-bias scores.</a:t>
            </a:r>
          </a:p>
          <a:p xmlns:a="http://schemas.openxmlformats.org/drawingml/2006/main">
            <a:r>
              <a:t/>
            </a:r>
          </a:p>
          <a:p xmlns:a="http://schemas.openxmlformats.org/drawingml/2006/main">
            <a:r>
              <a:t>My argument is that treatment progress must be evaluated alongside patient choice and access. The evidence includes different kinds of knowledge: trials inform effectiveness, qualitative studies illuminate experiences, and legislation defines duties and powers.</a:t>
            </a:r>
          </a:p>
          <a:p xmlns:a="http://schemas.openxmlformats.org/drawingml/2006/main">
            <a:r>
              <a:t/>
            </a:r>
          </a:p>
          <a:p xmlns:a="http://schemas.openxmlformats.org/drawingml/2006/main">
            <a:r>
              <a:t>1:10-2:25  Evolution of understanding</a:t>
            </a:r>
          </a:p>
          <a:p xmlns:a="http://schemas.openxmlformats.org/drawingml/2006/main">
            <a:r>
              <a:t>Mason, Brown and Croarkin show that diagnostic concepts have changed. Kraepelin’s broad manic-depressive category differed from later distinctions between bipolar and unipolar disorders. Therefore, we cannot assume every historical patient would meet current ICD-11 requirements.</a:t>
            </a:r>
          </a:p>
          <a:p xmlns:a="http://schemas.openxmlformats.org/drawingml/2006/main">
            <a:r>
              <a:t/>
            </a:r>
          </a:p>
          <a:p xmlns:a="http://schemas.openxmlformats.org/drawingml/2006/main">
            <a:r>
              <a:t>Early institutional care and sedatives often focused on control. Cade’s lithium observations in 1949 contributed to modern treatment, but an uncontrolled report cannot establish comparative effectiveness. Later trials improved the evidence base.</a:t>
            </a:r>
          </a:p>
          <a:p xmlns:a="http://schemas.openxmlformats.org/drawingml/2006/main">
            <a:r>
              <a:t/>
            </a:r>
          </a:p>
          <a:p xmlns:a="http://schemas.openxmlformats.org/drawingml/2006/main">
            <a:r>
              <a:t>Contemporary understanding considers biological vulnerability alongside psychological and social circumstances. However, better classification has not eliminated diagnostic difficulty. Keramatian and colleagues’ 2025 synthesis found substantial methodological variation in research on diagnostic delay. That cautions against presenting a single delay estimate as universal.</a:t>
            </a:r>
          </a:p>
          <a:p xmlns:a="http://schemas.openxmlformats.org/drawingml/2006/main">
            <a:r>
              <a:t/>
            </a:r>
          </a:p>
          <a:p xmlns:a="http://schemas.openxmlformats.org/drawingml/2006/main">
            <a:r>
              <a:t>My interpretation is that attitudes and scientific categories develop together. Diagnosis can organise care, while services must still listen to the person’s own account.</a:t>
            </a:r>
          </a:p>
          <a:p xmlns:a="http://schemas.openxmlformats.org/drawingml/2006/main">
            <a:r>
              <a:t/>
            </a:r>
          </a:p>
          <a:p xmlns:a="http://schemas.openxmlformats.org/drawingml/2006/main">
            <a:r>
              <a:t>2:25-3:40  Medication and safety</a:t>
            </a:r>
          </a:p>
          <a:p xmlns:a="http://schemas.openxmlformats.org/drawingml/2006/main">
            <a:r>
              <a:t>NICE recommends selected antipsychotics for mania, while ECT retains a restricted role in severe or prolonged mania when alternatives fail or life is threatened. Treatment choices therefore depend on the episode and the individual.</a:t>
            </a:r>
          </a:p>
          <a:p xmlns:a="http://schemas.openxmlformats.org/drawingml/2006/main">
            <a:r>
              <a:t/>
            </a:r>
          </a:p>
          <a:p xmlns:a="http://schemas.openxmlformats.org/drawingml/2006/main">
            <a:r>
              <a:t>Miura and colleagues analysed 33 trials involving 6,846 participants. Their findings supported lithium for relapse prevention while emphasising tolerability and evidence quality. This strengthens the argument beyond relying on guidance alone. However, the trials were published between 1970 and 2012, so the analysis cannot settle every contemporary comparison.</a:t>
            </a:r>
          </a:p>
          <a:p xmlns:a="http://schemas.openxmlformats.org/drawingml/2006/main">
            <a:r>
              <a:t/>
            </a:r>
          </a:p>
          <a:p xmlns:a="http://schemas.openxmlformats.org/drawingml/2006/main">
            <a:r>
              <a:t>NHS lithium information explains the importance of blood tests. An effective medicine still needs practical monitoring arrangements. Valproate also illustrates how safety regulation changes care. MHRA restrictions affect initiation below 55 because of reproductive risks. Services should explain options and make safe treatment feasible, rather than treating attendance difficulties as a lack of interest.</a:t>
            </a:r>
          </a:p>
          <a:p xmlns:a="http://schemas.openxmlformats.org/drawingml/2006/main">
            <a:r>
              <a:t/>
            </a:r>
          </a:p>
          <a:p xmlns:a="http://schemas.openxmlformats.org/drawingml/2006/main">
            <a:r>
              <a:t>3:40-4:45  Psychological evidence</a:t>
            </a:r>
          </a:p>
          <a:p xmlns:a="http://schemas.openxmlformats.org/drawingml/2006/main">
            <a:r>
              <a:t>Medication should be considered alongside psychological support. Miklowitz and colleagues synthesised 39 randomised trials of adjunctive psychotherapy. Their findings supported family approaches, cognitive behavioural interventions and psychoeducation in reducing recurrence compared with usual treatment.</a:t>
            </a:r>
          </a:p>
          <a:p xmlns:a="http://schemas.openxmlformats.org/drawingml/2006/main">
            <a:r>
              <a:t/>
            </a:r>
          </a:p>
          <a:p xmlns:a="http://schemas.openxmlformats.org/drawingml/2006/main">
            <a:r>
              <a:t>There are limits to this evidence. The interventions differed, and trials do not necessarily represent everyone receiving routine care. Because the therapies were adjunctive, the results do not show that psychological treatment should replace medication. They support an integrated approach.</a:t>
            </a:r>
          </a:p>
          <a:p xmlns:a="http://schemas.openxmlformats.org/drawingml/2006/main">
            <a:r>
              <a:t/>
            </a:r>
          </a:p>
          <a:p xmlns:a="http://schemas.openxmlformats.org/drawingml/2006/main">
            <a:r>
              <a:t>The practical implication I draw is that psychological support should help the person understand their own experiences and participate in a prevention plan. An intervention also needs to fit their circumstances. A family approach, for example, requires discussion about who the person wants involved and what information they agree to share.</a:t>
            </a:r>
          </a:p>
          <a:p xmlns:a="http://schemas.openxmlformats.org/drawingml/2006/main">
            <a:r>
              <a:t/>
            </a:r>
          </a:p>
          <a:p xmlns:a="http://schemas.openxmlformats.org/drawingml/2006/main">
            <a:r>
              <a:t>Full sources appear on slide 3. Lithium monitoring: NHS (no date b). Valproate restrictions: MHRA (2025).</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2.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4:45-5:45  Provision and recovery</a:t>
            </a:r>
          </a:p>
          <a:p xmlns:a="http://schemas.openxmlformats.org/drawingml/2006/main">
            <a:r>
              <a:t>The middle column connects treatment with service provision. The NHS describes support through specialists, GPs and, during crises, teams at home or hospital care. Peer groups offer another source of support. Each setting has a different contribution, which makes coordination important.</a:t>
            </a:r>
          </a:p>
          <a:p xmlns:a="http://schemas.openxmlformats.org/drawingml/2006/main">
            <a:r>
              <a:t/>
            </a:r>
          </a:p>
          <a:p xmlns:a="http://schemas.openxmlformats.org/drawingml/2006/main">
            <a:r>
              <a:t>Care across settings requires clear responsibility. A shared plan should identify who arranges monitoring and how the person can seek help between appointments.</a:t>
            </a:r>
          </a:p>
          <a:p xmlns:a="http://schemas.openxmlformats.org/drawingml/2006/main">
            <a:r>
              <a:t/>
            </a:r>
          </a:p>
          <a:p xmlns:a="http://schemas.openxmlformats.org/drawingml/2006/main">
            <a:r>
              <a:t>Recovery also involves everyday opportunities. WHO includes supported housing and employment among psychosocial approaches. For a student, meaningful progress might include returning to study at a manageable pace. Symptom improvement is valuable, but it does not by itself demonstrate that the person has regained the life they want.</a:t>
            </a:r>
          </a:p>
          <a:p xmlns:a="http://schemas.openxmlformats.org/drawingml/2006/main">
            <a:r>
              <a:t/>
            </a:r>
          </a:p>
          <a:p xmlns:a="http://schemas.openxmlformats.org/drawingml/2006/main">
            <a:r>
              <a:t>5:45-7:00  Stigma, culture and inequality</a:t>
            </a:r>
          </a:p>
          <a:p xmlns:a="http://schemas.openxmlformats.org/drawingml/2006/main">
            <a:r>
              <a:t>Bonnington and Rose’s UK qualitative study included 29 people diagnosed with bipolar or borderline personality disorder, together with friendship mini-focus groups. It adds experiences of stigma to the review. However, a small mixed-diagnosis sample cannot estimate how common stigma is across everyone with bipolar disorder.</a:t>
            </a:r>
          </a:p>
          <a:p xmlns:a="http://schemas.openxmlformats.org/drawingml/2006/main">
            <a:r>
              <a:t/>
            </a:r>
          </a:p>
          <a:p xmlns:a="http://schemas.openxmlformats.org/drawingml/2006/main">
            <a:r>
              <a:t>This illustrates why different research designs matter. A trial can test recurrence, but interviews can reveal consequences for identity and relationships. Both contribute to understanding good care.</a:t>
            </a:r>
          </a:p>
          <a:p xmlns:a="http://schemas.openxmlformats.org/drawingml/2006/main">
            <a:r>
              <a:t/>
            </a:r>
          </a:p>
          <a:p xmlns:a="http://schemas.openxmlformats.org/drawingml/2006/main">
            <a:r>
              <a:t>Cultural assessment should explore how someone understands distress and interpret beliefs in context. Suitable language support can help avoid assumptions.</a:t>
            </a:r>
          </a:p>
          <a:p xmlns:a="http://schemas.openxmlformats.org/drawingml/2006/main">
            <a:r>
              <a:t/>
            </a:r>
          </a:p>
          <a:p xmlns:a="http://schemas.openxmlformats.org/drawingml/2006/main">
            <a:r>
              <a:t>NHS England reports continuing overrepresentation of Black British patients in detention across PCREF pilot trusts. This concerns mental health care overall and cannot establish a bipolar-specific rate or prove causes. Nevertheless, it makes equity a policy question. Providers should examine access and patient experience with communities, while protecting confidentiality.</a:t>
            </a:r>
          </a:p>
          <a:p xmlns:a="http://schemas.openxmlformats.org/drawingml/2006/main">
            <a:r>
              <a:t/>
            </a:r>
          </a:p>
          <a:p xmlns:a="http://schemas.openxmlformats.org/drawingml/2006/main">
            <a:r>
              <a:t>7:00-8:15  Policy evolution</a:t>
            </a:r>
          </a:p>
          <a:p xmlns:a="http://schemas.openxmlformats.org/drawingml/2006/main">
            <a:r>
              <a:t>The Mental Health Act 1983 enables compulsory care under legal criteria in England and Wales. It places questions of protection, liberty and professional power at the centre of practice.</a:t>
            </a:r>
          </a:p>
          <a:p xmlns:a="http://schemas.openxmlformats.org/drawingml/2006/main">
            <a:r>
              <a:t/>
            </a:r>
          </a:p>
          <a:p xmlns:a="http://schemas.openxmlformats.org/drawingml/2006/main">
            <a:r>
              <a:t>The Mental Capacity Act 2005 focuses on decision-making capacity. It presumes capacity and requires support with decisions. Diagnosis or an unwise decision does not automatically establish incapacity. Assessment concerns the specific decision at the relevant time.</a:t>
            </a:r>
          </a:p>
          <a:p xmlns:a="http://schemas.openxmlformats.org/drawingml/2006/main">
            <a:r>
              <a:t/>
            </a:r>
          </a:p>
          <a:p xmlns:a="http://schemas.openxmlformats.org/drawingml/2006/main">
            <a:r>
              <a:t>In Great Britain, the Equality Act 2010 supports protection against disability discrimination and reasonable adjustments where its criteria apply. These duties are relevant to students who need changes that enable participation.</a:t>
            </a:r>
          </a:p>
          <a:p xmlns:a="http://schemas.openxmlformats.org/drawingml/2006/main">
            <a:r>
              <a:t/>
            </a:r>
          </a:p>
          <a:p xmlns:a="http://schemas.openxmlformats.org/drawingml/2006/main">
            <a:r>
              <a:t>The Mental Health Act 2025 introduces reforms through staged commencement. Individual provisions must be checked before claiming they operate. My critical point is that a law’s existence cannot demonstrate good implementation. Staff practice, resources and accountability determine whether rights become meaningful in everyday care.</a:t>
            </a:r>
          </a:p>
          <a:p xmlns:a="http://schemas.openxmlformats.org/drawingml/2006/main">
            <a:r>
              <a:t/>
            </a:r>
          </a:p>
          <a:p xmlns:a="http://schemas.openxmlformats.org/drawingml/2006/main">
            <a:r>
              <a:t>8:15-10:00  Recommendations and conclusion</a:t>
            </a:r>
          </a:p>
          <a:p xmlns:a="http://schemas.openxmlformats.org/drawingml/2006/main">
            <a:r>
              <a:t>I propose three actions. First, clinical teams should agree a relapse plan, monitoring responsibilities and a personal recovery goal with each person. A six-monthly audit could assess documentation and patient-reported involvement. This follows the need for coordinated care and supported choice.</a:t>
            </a:r>
          </a:p>
          <a:p xmlns:a="http://schemas.openxmlformats.org/drawingml/2006/main">
            <a:r>
              <a:t/>
            </a:r>
          </a:p>
          <a:p xmlns:a="http://schemas.openxmlformats.org/drawingml/2006/main">
            <a:r>
              <a:t>Second, commissioners should protect access to bipolar-specific psychological support. They could review referral-to-treatment time and uptake quarterly, alongside recurrence. The psychotherapy evidence supports provision, although trial results alone cannot show whether local services deliver it.</a:t>
            </a:r>
          </a:p>
          <a:p xmlns:a="http://schemas.openxmlformats.org/drawingml/2006/main">
            <a:r>
              <a:t/>
            </a:r>
          </a:p>
          <a:p xmlns:a="http://schemas.openxmlformats.org/drawingml/2006/main">
            <a:r>
              <a:t>Third, providers and universities should work with affected people to develop culturally responsive support and reasonable adjustments. They should examine access and experience by ethnicity where appropriate, with confidentiality safeguards. These are proposed evaluation measures, not existing national performance targets. Local teams would need to agree baselines and resources.</a:t>
            </a:r>
          </a:p>
          <a:p xmlns:a="http://schemas.openxmlformats.org/drawingml/2006/main">
            <a:r>
              <a:t/>
            </a:r>
          </a:p>
          <a:p xmlns:a="http://schemas.openxmlformats.org/drawingml/2006/main">
            <a:r>
              <a:t>My conclusion is that understanding has expanded beyond broad historical categories and containment. Clinical evidence supports integrated care, while lived experience and law show why autonomy and participation matter. The selective search limits completeness, but comparison across evidence types strengthens this judgement. Better treatment achieves its purpose when people can access it and pursue the lives they value. Thank you. I welcome your questions.</a:t>
            </a:r>
          </a:p>
          <a:p xmlns:a="http://schemas.openxmlformats.org/drawingml/2006/main">
            <a:r>
              <a:t/>
            </a:r>
          </a:p>
          <a:p xmlns:a="http://schemas.openxmlformats.org/drawingml/2006/main">
            <a:r>
              <a:t>Five-minute discussion preparation</a:t>
            </a:r>
          </a:p>
          <a:p xmlns:a="http://schemas.openxmlformats.org/drawingml/2006/main">
            <a:r>
              <a:t>Why did you choose bipolar disorder?</a:t>
            </a:r>
          </a:p>
          <a:p xmlns:a="http://schemas.openxmlformats.org/drawingml/2006/main">
            <a:r>
              <a:t>It allows comparison of major treatment developments, especially lithium, with continuing questions about rights and access. It also offers a clear ICD-11 distinction between type I and type II (WHO, 2024).</a:t>
            </a:r>
          </a:p>
          <a:p xmlns:a="http://schemas.openxmlformats.org/drawingml/2006/main">
            <a:r>
              <a:t/>
            </a:r>
          </a:p>
          <a:p xmlns:a="http://schemas.openxmlformats.org/drawingml/2006/main">
            <a:r>
              <a:t>Does type I always include depression?</a:t>
            </a:r>
          </a:p>
          <a:p xmlns:a="http://schemas.openxmlformats.org/drawingml/2006/main">
            <a:r>
              <a:t>No. At least one manic or mixed episode establishes the defining episode history for type I. Depression is common but not essential (WHO, 2024).</a:t>
            </a:r>
          </a:p>
          <a:p xmlns:a="http://schemas.openxmlformats.org/drawingml/2006/main">
            <a:r>
              <a:t/>
            </a:r>
          </a:p>
          <a:p xmlns:a="http://schemas.openxmlformats.org/drawingml/2006/main">
            <a:r>
              <a:t>Does the psychotherapy evidence mean medication is unnecessary?</a:t>
            </a:r>
          </a:p>
          <a:p xmlns:a="http://schemas.openxmlformats.org/drawingml/2006/main">
            <a:r>
              <a:t>No. The review examined adjunctive psychotherapy. It supports adding appropriate psychological treatment, rather than concluding that it replaces medication (Miklowitz et al., 2021).</a:t>
            </a:r>
          </a:p>
          <a:p xmlns:a="http://schemas.openxmlformats.org/drawingml/2006/main">
            <a:r>
              <a:t/>
            </a:r>
          </a:p>
          <a:p xmlns:a="http://schemas.openxmlformats.org/drawingml/2006/main">
            <a:r>
              <a:t>Is ECT obsolete?</a:t>
            </a:r>
          </a:p>
          <a:p xmlns:a="http://schemas.openxmlformats.org/drawingml/2006/main">
            <a:r>
              <a:t>No. NICE retains a restricted role in severe or prolonged mania when other treatments have not worked or the condition is life-threatening. Decisions require assessment and safeguards (NICE, 2014, updated 2025).</a:t>
            </a:r>
          </a:p>
          <a:p xmlns:a="http://schemas.openxmlformats.org/drawingml/2006/main">
            <a:r>
              <a:t/>
            </a:r>
          </a:p>
          <a:p xmlns:a="http://schemas.openxmlformats.org/drawingml/2006/main">
            <a:r>
              <a:t>Can a person refuse treatment?</a:t>
            </a:r>
          </a:p>
          <a:p xmlns:a="http://schemas.openxmlformats.org/drawingml/2006/main">
            <a:r>
              <a:t>Capacity, consent and any applicable Mental Health Act powers must be considered separately. Diagnosis alone does not establish incapacity. It would be unsafe to claim either that everyone can always refuse or that diagnosis removes choice (Great Britain, 1983; 2005).</a:t>
            </a:r>
          </a:p>
          <a:p xmlns:a="http://schemas.openxmlformats.org/drawingml/2006/main">
            <a:r>
              <a:t/>
            </a:r>
          </a:p>
          <a:p xmlns:a="http://schemas.openxmlformats.org/drawingml/2006/main">
            <a:r>
              <a:t>What is the main weakness in your inequality evidence?</a:t>
            </a:r>
          </a:p>
          <a:p xmlns:a="http://schemas.openxmlformats.org/drawingml/2006/main">
            <a:r>
              <a:t>The NHS England report concerns mental health services generally and PCREF pilot trusts. It cannot establish bipolar-specific rates or prove causes. Bipolar-specific local data and lived-experience evidence would strengthen evaluation (NHS England, 2025).</a:t>
            </a:r>
          </a:p>
          <a:p xmlns:a="http://schemas.openxmlformats.org/drawingml/2006/main">
            <a:r>
              <a:t/>
            </a:r>
          </a:p>
          <a:p xmlns:a="http://schemas.openxmlformats.org/drawingml/2006/main">
            <a:r>
              <a:t>What would improve your research?</a:t>
            </a:r>
          </a:p>
          <a:p xmlns:a="http://schemas.openxmlformats.org/drawingml/2006/main">
            <a:r>
              <a:t>An exhaustive database search, independent screening and formal quality appraisal would improve completeness. This review uses a transparent targeted search and compares study limitations, but cannot claim systematic-review coverage.</a:t>
            </a:r>
          </a:p>
          <a:p xmlns:a="http://schemas.openxmlformats.org/drawingml/2006/main">
            <a:r>
              <a:t/>
            </a:r>
          </a:p>
          <a:p xmlns:a="http://schemas.openxmlformats.org/drawingml/2006/main">
            <a:r>
              <a:t>How did you select and appraise literature?</a:t>
            </a:r>
          </a:p>
          <a:p xmlns:a="http://schemas.openxmlformats.org/drawingml/2006/main">
            <a:r>
              <a:t>Targeted web searches located indexed research on history, diagnosis, treatment and stigma, alongside official WHO, NHS, NICE, MHRA and legislation sources. I prioritised relevance and compared design limitations. This was a narrative review without exhaustive database searching or formal risk-of-bias scoring.</a:t>
            </a:r>
          </a:p>
          <a:p xmlns:a="http://schemas.openxmlformats.org/drawingml/2006/main">
            <a:r>
              <a:t/>
            </a:r>
          </a:p>
          <a:p xmlns:a="http://schemas.openxmlformats.org/drawingml/2006/main">
            <a:r>
              <a:t>How would you assess your recommendations?</a:t>
            </a:r>
          </a:p>
          <a:p xmlns:a="http://schemas.openxmlformats.org/drawingml/2006/main">
            <a:r>
              <a:t>Agree a local baseline, then review care-plan completion and involvement at six months, and therapy waits and uptake quarterly. Use patient experience and equity information alongside recurrence. These are proposed measures rather than national targets.</a:t>
            </a:r>
          </a:p>
          <a:p xmlns:a="http://schemas.openxmlformats.org/drawingml/2006/main">
            <a:r>
              <a:t/>
            </a:r>
          </a:p>
          <a:p xmlns:a="http://schemas.openxmlformats.org/drawingml/2006/main">
            <a:r>
              <a:t>Source scope: English/Welsh law and Great Britain Equality Act. Review combines abstracts/indexed summaries and official sources. No exhaustive database search.</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3.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Reference list for both poster slides. References use title-and-year statute citations and full author lists. Journal and publication titles are italicised.</a:t>
            </a:r>
          </a:p>
          <a:p xmlns:a="http://schemas.openxmlformats.org/drawingml/2006/main">
            <a:r>
              <a:t/>
            </a:r>
          </a:p>
          <a:p xmlns:a="http://schemas.openxmlformats.org/drawingml/2006/main">
            <a:r>
              <a:t>Bonnington, O. and Rose, D. (2014) ‘Exploring stigmatisation among people diagnosed with either bipolar disorder or borderline personality disorder: a critical realist analysis’, Social Science &amp; Medicine, 123, pp. 7-17. Available at: https://pubmed.ncbi.nlm.nih.gov/25462600/. (Accessed: 3 October 2026).</a:t>
            </a:r>
          </a:p>
          <a:p xmlns:a="http://schemas.openxmlformats.org/drawingml/2006/main">
            <a:r>
              <a:t/>
            </a:r>
          </a:p>
          <a:p xmlns:a="http://schemas.openxmlformats.org/drawingml/2006/main">
            <a:r>
              <a:t>Cade, J.F.J. (1949) ‘Lithium salts in the treatment of psychotic excitement’, Medical Journal of Australia, 2(10), pp. 349-352. Available at: https://pmc.ncbi.nlm.nih.gov/articles/PMC2560740/ (2000 reprint). (Accessed: 12 October 2026).</a:t>
            </a:r>
          </a:p>
          <a:p xmlns:a="http://schemas.openxmlformats.org/drawingml/2006/main">
            <a:r>
              <a:t/>
            </a:r>
          </a:p>
          <a:p xmlns:a="http://schemas.openxmlformats.org/drawingml/2006/main">
            <a:r>
              <a:t>Equality Act 2010, c. 15. Available at: https://www.legislation.gov.uk/ukpga/2010/15/contents. (Accessed: 7 October 2026).</a:t>
            </a:r>
          </a:p>
          <a:p xmlns:a="http://schemas.openxmlformats.org/drawingml/2006/main">
            <a:r>
              <a:t/>
            </a:r>
          </a:p>
          <a:p xmlns:a="http://schemas.openxmlformats.org/drawingml/2006/main">
            <a:r>
              <a:t>Keramatian, K., Pinto, J.V., Tsang, V.W.L., Chakrabarty, T. and Yatham, L.N. (2025) ‘Duration of untreated or undiagnosed bipolar disorder and clinical characteristics and outcomes: systematic review and meta-analysis’, The British Journal of Psychiatry, 227(3), pp. 622-632. Available at: https://pubmed.ncbi.nlm.nih.gov/40337852/. (Accessed: 1 October 2026).</a:t>
            </a:r>
          </a:p>
          <a:p xmlns:a="http://schemas.openxmlformats.org/drawingml/2006/main">
            <a:r>
              <a:t/>
            </a:r>
          </a:p>
          <a:p xmlns:a="http://schemas.openxmlformats.org/drawingml/2006/main">
            <a:r>
              <a:t>López-Muñoz, F., Shen, W.W., D’Ocon, P., Romero, A. and Álamo, C. (2018) ‘A history of the pharmacological treatment of bipolar disorder’, International Journal of Molecular Sciences, 19(8), article 2143. Available at: https://pmc.ncbi.nlm.nih.gov/articles/PMC6073684/. (Accessed: 14 October 2026).</a:t>
            </a:r>
          </a:p>
          <a:p xmlns:a="http://schemas.openxmlformats.org/drawingml/2006/main">
            <a:r>
              <a:t/>
            </a:r>
          </a:p>
          <a:p xmlns:a="http://schemas.openxmlformats.org/drawingml/2006/main">
            <a:r>
              <a:t>Mason, B.L., Brown, E.S. and Croarkin, P.E. (2016) ‘Historical underpinnings of bipolar disorder diagnostic criteria’, Behavioral Sciences, 6(3), article 14. Available at: https://pmc.ncbi.nlm.nih.gov/articles/PMC5039514/. (Accessed: 5 October 2026).</a:t>
            </a:r>
          </a:p>
          <a:p xmlns:a="http://schemas.openxmlformats.org/drawingml/2006/main">
            <a:r>
              <a:t/>
            </a:r>
          </a:p>
          <a:p xmlns:a="http://schemas.openxmlformats.org/drawingml/2006/main">
            <a:r>
              <a:t>Medicines and Healthcare products Regulatory Agency [MHRA] (2025) Valproate - reproductive risks. Available at: https://www.gov.uk/guidance/valproate-reproductive-risks. (Accessed: 10 October 2026).</a:t>
            </a:r>
          </a:p>
          <a:p xmlns:a="http://schemas.openxmlformats.org/drawingml/2006/main">
            <a:r>
              <a:t/>
            </a:r>
          </a:p>
          <a:p xmlns:a="http://schemas.openxmlformats.org/drawingml/2006/main">
            <a:r>
              <a:t>Mental Capacity Act 2005, c. 9. Available at: https://www.legislation.gov.uk/ukpga/2005/9/contents. (Accessed: 4 October 2026).</a:t>
            </a:r>
          </a:p>
          <a:p xmlns:a="http://schemas.openxmlformats.org/drawingml/2006/main">
            <a:r>
              <a:t/>
            </a:r>
          </a:p>
          <a:p xmlns:a="http://schemas.openxmlformats.org/drawingml/2006/main">
            <a:r>
              <a:t>Mental Health Act 1983, c. 20. Available at: https://www.legislation.gov.uk/ukpga/1983/20/contents. (Accessed: 15 October 2026).</a:t>
            </a:r>
          </a:p>
          <a:p xmlns:a="http://schemas.openxmlformats.org/drawingml/2006/main">
            <a:r>
              <a:t/>
            </a:r>
          </a:p>
          <a:p xmlns:a="http://schemas.openxmlformats.org/drawingml/2006/main">
            <a:r>
              <a:t>Mental Health Act 2025, c. 33. Available at: https://www.legislation.gov.uk/ukpga/2025/33/contents. (Accessed: 8 October 2026).</a:t>
            </a:r>
          </a:p>
          <a:p xmlns:a="http://schemas.openxmlformats.org/drawingml/2006/main">
            <a:r>
              <a:t/>
            </a:r>
          </a:p>
          <a:p xmlns:a="http://schemas.openxmlformats.org/drawingml/2006/main">
            <a:r>
              <a:t>Miklowitz, D.J., Efthimiou, O., Furukawa, T.A., Scott, J., McLaren, R., Geddes, J.R. and Cipriani, A. (2021) ‘Adjunctive psychotherapy for bipolar disorder: a systematic review and component network meta-analysis’, JAMA Psychiatry, 78(2), pp. 141-150. Available at: https://pmc.ncbi.nlm.nih.gov/articles/PMC7557716/. (Accessed: 2 October 2026).</a:t>
            </a:r>
          </a:p>
          <a:p xmlns:a="http://schemas.openxmlformats.org/drawingml/2006/main">
            <a:r>
              <a:t/>
            </a:r>
          </a:p>
          <a:p xmlns:a="http://schemas.openxmlformats.org/drawingml/2006/main">
            <a:r>
              <a:t>Miura, T., Noma, H., Furukawa, T.A., Mitsuyasu, H., Tanaka, S., Stockton, S., Salanti, G., Motomura, K., Shimano-Katsuki, S., Leucht, S., Cipriani, A., Geddes, J.R. and Kanba, S. (2014) ‘Comparative efficacy and tolerability of pharmacological treatments in the maintenance treatment of bipolar disorder: a systematic review and network meta-analysis’, The Lancet Psychiatry, 1(5), pp. 351-359. Available at: https://pubmed.ncbi.nlm.nih.gov/26360999/. (Accessed: 11 October 2026).</a:t>
            </a:r>
          </a:p>
          <a:p xmlns:a="http://schemas.openxmlformats.org/drawingml/2006/main">
            <a:r>
              <a:t/>
            </a:r>
          </a:p>
          <a:p xmlns:a="http://schemas.openxmlformats.org/drawingml/2006/main">
            <a:r>
              <a:t>National Health Service [NHS] (no date a) Bipolar disorder. Available at: https://www.nhs.uk/mental-health/conditions/bipolar-disorder/. (Accessed: 6 October 2026).</a:t>
            </a:r>
          </a:p>
          <a:p xmlns:a="http://schemas.openxmlformats.org/drawingml/2006/main">
            <a:r>
              <a:t/>
            </a:r>
          </a:p>
          <a:p xmlns:a="http://schemas.openxmlformats.org/drawingml/2006/main">
            <a:r>
              <a:t>National Health Service [NHS] (no date b) About lithium. Available at: https://www.nhs.uk/medicines/lithium/about-lithium/. (Accessed: 13 October 2026).</a:t>
            </a:r>
          </a:p>
          <a:p xmlns:a="http://schemas.openxmlformats.org/drawingml/2006/main">
            <a:r>
              <a:t/>
            </a:r>
          </a:p>
          <a:p xmlns:a="http://schemas.openxmlformats.org/drawingml/2006/main">
            <a:r>
              <a:t>National Institute for Health and Care Excellence [NICE] (2025) Bipolar disorder: assessment and management. CG185. Available at: https://www.nice.org.uk/guidance/cg185. (Accessed: 9 October 2026).</a:t>
            </a:r>
          </a:p>
          <a:p xmlns:a="http://schemas.openxmlformats.org/drawingml/2006/main">
            <a:r>
              <a:t/>
            </a:r>
          </a:p>
          <a:p xmlns:a="http://schemas.openxmlformats.org/drawingml/2006/main">
            <a:r>
              <a:t>NHS England (2025) Review of progress in 2024/25: delivering the equality objectives and meeting the wider equality requirements. Available at: https://www.england.nhs.uk/long-read/review-of-progress-in-2024-25-delivering-the-equality-objectives-and-meeting-the-wider-equality-requirements/. (Accessed: 5 October 2026).</a:t>
            </a:r>
          </a:p>
          <a:p xmlns:a="http://schemas.openxmlformats.org/drawingml/2006/main">
            <a:r>
              <a:t/>
            </a:r>
          </a:p>
          <a:p xmlns:a="http://schemas.openxmlformats.org/drawingml/2006/main">
            <a:r>
              <a:t>World Health Organization [WHO] (2024) Clinical descriptions and diagnostic requirements for ICD-11 mental, behavioural and neurodevelopmental disorders. Geneva: WHO. Available at: https://www.who.int/publications/i/item/9789240077263. (Accessed: 14 October 2026).</a:t>
            </a:r>
          </a:p>
          <a:p xmlns:a="http://schemas.openxmlformats.org/drawingml/2006/main">
            <a:r>
              <a:t/>
            </a:r>
          </a:p>
          <a:p xmlns:a="http://schemas.openxmlformats.org/drawingml/2006/main">
            <a:r>
              <a:t>World Health Organization [WHO] (2026) Bipolar disorder. Available at: https://www.who.int/news-room/fact-sheets/detail/bipolar-disorder. (Accessed: 3 October 2026).</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slideLayouts/_rels/slideLayout1.xml.rels>&#65279;<?xml version="1.0" encoding="utf-8"?><Relationships xmlns="http://schemas.openxmlformats.org/package/2006/relationships"><Relationship Type="http://schemas.openxmlformats.org/officeDocument/2006/relationships/slideMaster" Target="/ppt/slideMasters/slideMaster1.xml" Id="R7cec432780484767" /></Relationships>
</file>

<file path=ppt/slideLayouts/_rels/slideLayout2.xml.rels>&#65279;<?xml version="1.0" encoding="utf-8"?><Relationships xmlns="http://schemas.openxmlformats.org/package/2006/relationships"><Relationship Type="http://schemas.openxmlformats.org/officeDocument/2006/relationships/slideMaster" Target="/ppt/slideMasters/slideMaster1.xml" Id="R493e2f8d45b340d6" /></Relationships>
</file>

<file path=ppt/slideLayouts/_rels/slideLayout3.xml.rels>&#65279;<?xml version="1.0" encoding="utf-8"?><Relationships xmlns="http://schemas.openxmlformats.org/package/2006/relationships"><Relationship Type="http://schemas.openxmlformats.org/officeDocument/2006/relationships/slideMaster" Target="/ppt/slideMasters/slideMaster1.xml" Id="R25eb3e8207bb47da" /></Relationships>
</file>

<file path=ppt/slideLayouts/_rels/slideLayout4.xml.rels>&#65279;<?xml version="1.0" encoding="utf-8"?><Relationships xmlns="http://schemas.openxmlformats.org/package/2006/relationships"><Relationship Type="http://schemas.openxmlformats.org/officeDocument/2006/relationships/slideMaster" Target="/ppt/slideMasters/slideMaster1.xml" Id="R720e941bfdff437f" /></Relationships>
</file>

<file path=ppt/slideLayouts/_rels/slideLayout5.xml.rels>&#65279;<?xml version="1.0" encoding="utf-8"?><Relationships xmlns="http://schemas.openxmlformats.org/package/2006/relationships"><Relationship Type="http://schemas.openxmlformats.org/officeDocument/2006/relationships/slideMaster" Target="/ppt/slideMasters/slideMaster1.xml" Id="R33d29a25902647c7" /></Relationships>
</file>

<file path=ppt/slideLayouts/_rels/slideLayout6.xml.rels>&#65279;<?xml version="1.0" encoding="utf-8"?><Relationships xmlns="http://schemas.openxmlformats.org/package/2006/relationships"><Relationship Type="http://schemas.openxmlformats.org/officeDocument/2006/relationships/slideMaster" Target="/ppt/slideMasters/slideMaster1.xml" Id="R349c3d97b26c448f" /></Relationships>
</file>

<file path=ppt/slideLayouts/slideLayout1.xml><?xml version="1.0" encoding="utf-8"?>
<p:sldLayout xmlns:p="http://schemas.openxmlformats.org/presentationml/2006/main" type="title">
  <p:cSld name="Title Slide">
    <p:spTree>
      <p:nvGrpSpPr>
        <p:cNvPr id="1" name=""/>
        <p:cNvGrpSpPr/>
        <p:nvPr/>
      </p:nvGrpSpPr>
      <p:grpSpPr>
        <a:xfrm xmlns:a="http://schemas.openxmlformats.org/drawingml/2006/main"/>
      </p:grpSpPr>
      <p:sp>
        <p:nvSpPr>
          <p:cNvPr id="3" name="Title">
            <a:extLst xmlns:a="http://schemas.openxmlformats.org/drawingml/2006/main">
              <a:ext uri="{FF2B5EF4-FFF2-40B4-BE49-F238E27FC236}">
                <a16:creationId xmlns:a16="http://schemas.microsoft.com/office/drawing/2014/main" id="{03C08558-42E2-4C45-8842-7F530004CE26}"/>
              </a:ext>
            </a:extLst>
          </p:cNvPr>
          <p:cNvSpPr>
            <a:spLocks xmlns:a="http://schemas.openxmlformats.org/drawingml/2006/main" noGrp="1"/>
          </p:cNvSpPr>
          <p:nvPr>
            <p:ph type="title" idx="0"/>
          </p:nvPr>
        </p:nvSpPr>
        <p:spPr>
          <a:xfrm xmlns:a="http://schemas.openxmlformats.org/drawingml/2006/main">
            <a:off x="1828800" y="3886200"/>
            <a:ext cx="14630400" cy="14859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defPPr algn="ctr">
              <a:defRPr sz="72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
        <p:nvSpPr>
          <p:cNvPr id="2" name="Subtitle">
            <a:extLst xmlns:a="http://schemas.openxmlformats.org/drawingml/2006/main">
              <a:ext uri="{FF2B5EF4-FFF2-40B4-BE49-F238E27FC236}">
                <a16:creationId xmlns:a16="http://schemas.microsoft.com/office/drawing/2014/main" id="{C85C0125-5F5E-4E19-BB0E-E49C740D0CA4}"/>
              </a:ext>
            </a:extLst>
          </p:cNvPr>
          <p:cNvSpPr>
            <a:spLocks xmlns:a="http://schemas.openxmlformats.org/drawingml/2006/main" noGrp="1"/>
          </p:cNvSpPr>
          <p:nvPr>
            <p:ph type="subTitle" idx="1"/>
          </p:nvPr>
        </p:nvSpPr>
        <p:spPr>
          <a:xfrm xmlns:a="http://schemas.openxmlformats.org/drawingml/2006/main">
            <a:off x="2743200" y="5657850"/>
            <a:ext cx="12801600" cy="11430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defPPr algn="ctr">
              <a:defRPr sz="3150" b="0">
                <a:solidFill>
                  <a:schemeClr val="tx1"/>
                </a:solidFill>
                <a:latin typeface="+mn-lt"/>
                <a:ea typeface="+mn-lt"/>
                <a:cs typeface="+mn-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Tree>
  </p:cSld>
</p:sldLayout>
</file>

<file path=ppt/slideLayouts/slideLayout2.xml><?xml version="1.0" encoding="utf-8"?>
<p:sldLayout xmlns:p="http://schemas.openxmlformats.org/presentationml/2006/main">
  <p:cSld name="Section Header">
    <p:spTree>
      <p:nvGrpSpPr>
        <p:cNvPr id="1" name=""/>
        <p:cNvGrpSpPr/>
        <p:nvPr/>
      </p:nvGrpSpPr>
      <p:grpSpPr>
        <a:xfrm xmlns:a="http://schemas.openxmlformats.org/drawingml/2006/main"/>
      </p:grpSpPr>
      <p:sp>
        <p:nvSpPr>
          <p:cNvPr id="2" name="Section title">
            <a:extLst xmlns:a="http://schemas.openxmlformats.org/drawingml/2006/main">
              <a:ext uri="{FF2B5EF4-FFF2-40B4-BE49-F238E27FC236}">
                <a16:creationId xmlns:a16="http://schemas.microsoft.com/office/drawing/2014/main" id="{17CFDEB8-8B96-4209-BFD1-62D907462F91}"/>
              </a:ext>
            </a:extLst>
          </p:cNvPr>
          <p:cNvSpPr>
            <a:spLocks xmlns:a="http://schemas.openxmlformats.org/drawingml/2006/main" noGrp="1"/>
          </p:cNvSpPr>
          <p:nvPr>
            <p:ph type="title" idx="0"/>
          </p:nvPr>
        </p:nvSpPr>
        <p:spPr>
          <a:xfrm xmlns:a="http://schemas.openxmlformats.org/drawingml/2006/main">
            <a:off x="1828800" y="4286250"/>
            <a:ext cx="14630400" cy="17145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defPPr algn="ctr">
              <a:defRPr sz="6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Tree>
  </p:cSld>
</p:sldLayout>
</file>

<file path=ppt/slideLayouts/slideLayout3.xml><?xml version="1.0" encoding="utf-8"?>
<p:sldLayout xmlns:p="http://schemas.openxmlformats.org/presentationml/2006/main">
  <p:cSld name="Title and Body">
    <p:spTree>
      <p:nvGrpSpPr>
        <p:cNvPr id="1" name=""/>
        <p:cNvGrpSpPr/>
        <p:nvPr/>
      </p:nvGrpSpPr>
      <p:grpSpPr>
        <a:xfrm xmlns:a="http://schemas.openxmlformats.org/drawingml/2006/main"/>
      </p:grpSpPr>
      <p:sp>
        <p:nvSpPr>
          <p:cNvPr id="3" name="Title">
            <a:extLst xmlns:a="http://schemas.openxmlformats.org/drawingml/2006/main">
              <a:ext uri="{FF2B5EF4-FFF2-40B4-BE49-F238E27FC236}">
                <a16:creationId xmlns:a16="http://schemas.microsoft.com/office/drawing/2014/main" id="{61572910-8A3B-4C79-8E8E-F188ABB419C7}"/>
              </a:ext>
            </a:extLst>
          </p:cNvPr>
          <p:cNvSpPr>
            <a:spLocks xmlns:a="http://schemas.openxmlformats.org/drawingml/2006/main" noGrp="1"/>
          </p:cNvSpPr>
          <p:nvPr>
            <p:ph type="title" idx="0"/>
          </p:nvPr>
        </p:nvSpPr>
        <p:spPr>
          <a:xfrm xmlns:a="http://schemas.openxmlformats.org/drawingml/2006/main">
            <a:off x="1028700" y="800100"/>
            <a:ext cx="16230600" cy="12573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495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
        <p:nvSpPr>
          <p:cNvPr id="2" name="Body">
            <a:extLst xmlns:a="http://schemas.openxmlformats.org/drawingml/2006/main">
              <a:ext uri="{FF2B5EF4-FFF2-40B4-BE49-F238E27FC236}">
                <a16:creationId xmlns:a16="http://schemas.microsoft.com/office/drawing/2014/main" id="{4E0D0BB2-5200-4487-9DF6-C700FBC9689C}"/>
              </a:ext>
            </a:extLst>
          </p:cNvPr>
          <p:cNvSpPr>
            <a:spLocks xmlns:a="http://schemas.openxmlformats.org/drawingml/2006/main" noGrp="1"/>
          </p:cNvSpPr>
          <p:nvPr>
            <p:ph type="body" idx="1"/>
          </p:nvPr>
        </p:nvSpPr>
        <p:spPr>
          <a:xfrm xmlns:a="http://schemas.openxmlformats.org/drawingml/2006/main">
            <a:off x="1028700" y="2857500"/>
            <a:ext cx="16230600" cy="64008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3375" b="0">
                <a:solidFill>
                  <a:schemeClr val="tx1"/>
                </a:solidFill>
                <a:latin typeface="+mn-lt"/>
                <a:ea typeface="+mn-lt"/>
                <a:cs typeface="+mn-lt"/>
              </a:defRPr>
            </a:defPPr>
            <a:lvl1pPr marL="342900" indent="-342900">
              <a:lnSpc>
                <a:spcPct val="110000"/>
              </a:lnSpc>
              <a:spcBef>
                <a:spcPts val="0"/>
              </a:spcBef>
              <a:spcAft>
                <a:spcPts val="1800"/>
              </a:spcAft>
              <a:buChar char="•"/>
            </a:lvl1pPr>
            <a:lvl2pPr marL="800100" indent="-342900">
              <a:lnSpc>
                <a:spcPct val="110000"/>
              </a:lnSpc>
              <a:spcBef>
                <a:spcPts val="0"/>
              </a:spcBef>
              <a:spcAft>
                <a:spcPts val="1800"/>
              </a:spcAft>
              <a:buChar char="•"/>
            </a:lvl2pPr>
            <a:lvl3pPr marL="1257300" indent="-342900">
              <a:lnSpc>
                <a:spcPct val="110000"/>
              </a:lnSpc>
              <a:spcBef>
                <a:spcPts val="0"/>
              </a:spcBef>
              <a:spcAft>
                <a:spcPts val="1800"/>
              </a:spcAft>
              <a:buChar char="•"/>
            </a:lvl3pPr>
            <a:lvl4pPr marL="1714500" indent="-342900">
              <a:lnSpc>
                <a:spcPct val="110000"/>
              </a:lnSpc>
              <a:spcBef>
                <a:spcPts val="0"/>
              </a:spcBef>
              <a:spcAft>
                <a:spcPts val="1800"/>
              </a:spcAft>
              <a:buChar char="•"/>
            </a:lvl4pPr>
            <a:lvl5pPr marL="2171700" indent="-342900">
              <a:lnSpc>
                <a:spcPct val="110000"/>
              </a:lnSpc>
              <a:spcBef>
                <a:spcPts val="0"/>
              </a:spcBef>
              <a:spcAft>
                <a:spcPts val="1800"/>
              </a:spcAft>
              <a:buChar char="•"/>
            </a:lvl5pPr>
            <a:lvl6pPr marL="2628900" indent="-342900">
              <a:lnSpc>
                <a:spcPct val="110000"/>
              </a:lnSpc>
              <a:spcBef>
                <a:spcPts val="0"/>
              </a:spcBef>
              <a:spcAft>
                <a:spcPts val="1800"/>
              </a:spcAft>
              <a:buChar char="•"/>
            </a:lvl6pPr>
            <a:lvl7pPr marL="3086100" indent="-342900">
              <a:lnSpc>
                <a:spcPct val="110000"/>
              </a:lnSpc>
              <a:spcBef>
                <a:spcPts val="0"/>
              </a:spcBef>
              <a:spcAft>
                <a:spcPts val="1800"/>
              </a:spcAft>
              <a:buChar char="•"/>
            </a:lvl7pPr>
            <a:lvl8pPr marL="3543300" indent="-342900">
              <a:lnSpc>
                <a:spcPct val="110000"/>
              </a:lnSpc>
              <a:spcBef>
                <a:spcPts val="0"/>
              </a:spcBef>
              <a:spcAft>
                <a:spcPts val="1800"/>
              </a:spcAft>
              <a:buChar char="•"/>
            </a:lvl8pPr>
            <a:lvl9pPr marL="4000500" indent="-342900">
              <a:lnSpc>
                <a:spcPct val="110000"/>
              </a:lnSpc>
              <a:spcBef>
                <a:spcPts val="0"/>
              </a:spcBef>
              <a:spcAft>
                <a:spcPts val="1800"/>
              </a:spcAft>
              <a:buChar char="•"/>
            </a:lvl9pPr>
          </a:lstStyle>
          <a:p xmlns:a="http://schemas.openxmlformats.org/drawingml/2006/main"/>
        </p:txBody>
      </p:sp>
    </p:spTree>
  </p:cSld>
</p:sldLayout>
</file>

<file path=ppt/slideLayouts/slideLayout4.xml><?xml version="1.0" encoding="utf-8"?>
<p:sldLayout xmlns:p="http://schemas.openxmlformats.org/presentationml/2006/main">
  <p:cSld name="Title and Two Column">
    <p:spTree>
      <p:nvGrpSpPr>
        <p:cNvPr id="1" name=""/>
        <p:cNvGrpSpPr/>
        <p:nvPr/>
      </p:nvGrpSpPr>
      <p:grpSpPr>
        <a:xfrm xmlns:a="http://schemas.openxmlformats.org/drawingml/2006/main"/>
      </p:grpSpPr>
      <p:sp>
        <p:nvSpPr>
          <p:cNvPr id="4" name="Title">
            <a:extLst xmlns:a="http://schemas.openxmlformats.org/drawingml/2006/main">
              <a:ext uri="{FF2B5EF4-FFF2-40B4-BE49-F238E27FC236}">
                <a16:creationId xmlns:a16="http://schemas.microsoft.com/office/drawing/2014/main" id="{FEBEFFDF-92A1-44FD-9C93-076890D7227D}"/>
              </a:ext>
            </a:extLst>
          </p:cNvPr>
          <p:cNvSpPr>
            <a:spLocks xmlns:a="http://schemas.openxmlformats.org/drawingml/2006/main" noGrp="1"/>
          </p:cNvSpPr>
          <p:nvPr>
            <p:ph type="title" idx="0"/>
          </p:nvPr>
        </p:nvSpPr>
        <p:spPr>
          <a:xfrm xmlns:a="http://schemas.openxmlformats.org/drawingml/2006/main">
            <a:off x="1028700" y="800100"/>
            <a:ext cx="16230600" cy="12573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495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
        <p:nvSpPr>
          <p:cNvPr id="2" name="Left column">
            <a:extLst xmlns:a="http://schemas.openxmlformats.org/drawingml/2006/main">
              <a:ext uri="{FF2B5EF4-FFF2-40B4-BE49-F238E27FC236}">
                <a16:creationId xmlns:a16="http://schemas.microsoft.com/office/drawing/2014/main" id="{1807AA54-9835-48AA-A341-F58B7E0A9485}"/>
              </a:ext>
            </a:extLst>
          </p:cNvPr>
          <p:cNvSpPr>
            <a:spLocks xmlns:a="http://schemas.openxmlformats.org/drawingml/2006/main" noGrp="1"/>
          </p:cNvSpPr>
          <p:nvPr>
            <p:ph type="body" idx="1"/>
          </p:nvPr>
        </p:nvSpPr>
        <p:spPr>
          <a:xfrm xmlns:a="http://schemas.openxmlformats.org/drawingml/2006/main">
            <a:off x="1028700" y="2857500"/>
            <a:ext cx="7543800" cy="64008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3150" b="0">
                <a:solidFill>
                  <a:schemeClr val="tx1"/>
                </a:solidFill>
                <a:latin typeface="+mn-lt"/>
                <a:ea typeface="+mn-lt"/>
                <a:cs typeface="+mn-lt"/>
              </a:defRPr>
            </a:defPPr>
            <a:lvl1pPr marL="342900" indent="-342900">
              <a:lnSpc>
                <a:spcPct val="110000"/>
              </a:lnSpc>
              <a:spcBef>
                <a:spcPts val="0"/>
              </a:spcBef>
              <a:spcAft>
                <a:spcPts val="1800"/>
              </a:spcAft>
              <a:buChar char="•"/>
            </a:lvl1pPr>
            <a:lvl2pPr marL="800100" indent="-342900">
              <a:lnSpc>
                <a:spcPct val="110000"/>
              </a:lnSpc>
              <a:spcBef>
                <a:spcPts val="0"/>
              </a:spcBef>
              <a:spcAft>
                <a:spcPts val="1800"/>
              </a:spcAft>
              <a:buChar char="•"/>
            </a:lvl2pPr>
            <a:lvl3pPr marL="1257300" indent="-342900">
              <a:lnSpc>
                <a:spcPct val="110000"/>
              </a:lnSpc>
              <a:spcBef>
                <a:spcPts val="0"/>
              </a:spcBef>
              <a:spcAft>
                <a:spcPts val="1800"/>
              </a:spcAft>
              <a:buChar char="•"/>
            </a:lvl3pPr>
            <a:lvl4pPr marL="1714500" indent="-342900">
              <a:lnSpc>
                <a:spcPct val="110000"/>
              </a:lnSpc>
              <a:spcBef>
                <a:spcPts val="0"/>
              </a:spcBef>
              <a:spcAft>
                <a:spcPts val="1800"/>
              </a:spcAft>
              <a:buChar char="•"/>
            </a:lvl4pPr>
            <a:lvl5pPr marL="2171700" indent="-342900">
              <a:lnSpc>
                <a:spcPct val="110000"/>
              </a:lnSpc>
              <a:spcBef>
                <a:spcPts val="0"/>
              </a:spcBef>
              <a:spcAft>
                <a:spcPts val="1800"/>
              </a:spcAft>
              <a:buChar char="•"/>
            </a:lvl5pPr>
            <a:lvl6pPr marL="2628900" indent="-342900">
              <a:lnSpc>
                <a:spcPct val="110000"/>
              </a:lnSpc>
              <a:spcBef>
                <a:spcPts val="0"/>
              </a:spcBef>
              <a:spcAft>
                <a:spcPts val="1800"/>
              </a:spcAft>
              <a:buChar char="•"/>
            </a:lvl6pPr>
            <a:lvl7pPr marL="3086100" indent="-342900">
              <a:lnSpc>
                <a:spcPct val="110000"/>
              </a:lnSpc>
              <a:spcBef>
                <a:spcPts val="0"/>
              </a:spcBef>
              <a:spcAft>
                <a:spcPts val="1800"/>
              </a:spcAft>
              <a:buChar char="•"/>
            </a:lvl7pPr>
            <a:lvl8pPr marL="3543300" indent="-342900">
              <a:lnSpc>
                <a:spcPct val="110000"/>
              </a:lnSpc>
              <a:spcBef>
                <a:spcPts val="0"/>
              </a:spcBef>
              <a:spcAft>
                <a:spcPts val="1800"/>
              </a:spcAft>
              <a:buChar char="•"/>
            </a:lvl8pPr>
            <a:lvl9pPr marL="4000500" indent="-342900">
              <a:lnSpc>
                <a:spcPct val="110000"/>
              </a:lnSpc>
              <a:spcBef>
                <a:spcPts val="0"/>
              </a:spcBef>
              <a:spcAft>
                <a:spcPts val="1800"/>
              </a:spcAft>
              <a:buChar char="•"/>
            </a:lvl9pPr>
          </a:lstStyle>
          <a:p xmlns:a="http://schemas.openxmlformats.org/drawingml/2006/main"/>
        </p:txBody>
      </p:sp>
      <p:sp>
        <p:nvSpPr>
          <p:cNvPr id="3" name="Right column">
            <a:extLst xmlns:a="http://schemas.openxmlformats.org/drawingml/2006/main">
              <a:ext uri="{FF2B5EF4-FFF2-40B4-BE49-F238E27FC236}">
                <a16:creationId xmlns:a16="http://schemas.microsoft.com/office/drawing/2014/main" id="{5C6DC90C-0C83-442D-A733-DCFE94C62BFC}"/>
              </a:ext>
            </a:extLst>
          </p:cNvPr>
          <p:cNvSpPr>
            <a:spLocks xmlns:a="http://schemas.openxmlformats.org/drawingml/2006/main" noGrp="1"/>
          </p:cNvSpPr>
          <p:nvPr>
            <p:ph type="body" idx="2"/>
          </p:nvPr>
        </p:nvSpPr>
        <p:spPr>
          <a:xfrm xmlns:a="http://schemas.openxmlformats.org/drawingml/2006/main">
            <a:off x="9715500" y="2857500"/>
            <a:ext cx="7543800" cy="64008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3150" b="0">
                <a:solidFill>
                  <a:schemeClr val="tx1"/>
                </a:solidFill>
                <a:latin typeface="+mn-lt"/>
                <a:ea typeface="+mn-lt"/>
                <a:cs typeface="+mn-lt"/>
              </a:defRPr>
            </a:defPPr>
            <a:lvl1pPr marL="342900" indent="-342900">
              <a:lnSpc>
                <a:spcPct val="110000"/>
              </a:lnSpc>
              <a:spcBef>
                <a:spcPts val="0"/>
              </a:spcBef>
              <a:spcAft>
                <a:spcPts val="1800"/>
              </a:spcAft>
              <a:buChar char="•"/>
            </a:lvl1pPr>
            <a:lvl2pPr marL="800100" indent="-342900">
              <a:lnSpc>
                <a:spcPct val="110000"/>
              </a:lnSpc>
              <a:spcBef>
                <a:spcPts val="0"/>
              </a:spcBef>
              <a:spcAft>
                <a:spcPts val="1800"/>
              </a:spcAft>
              <a:buChar char="•"/>
            </a:lvl2pPr>
            <a:lvl3pPr marL="1257300" indent="-342900">
              <a:lnSpc>
                <a:spcPct val="110000"/>
              </a:lnSpc>
              <a:spcBef>
                <a:spcPts val="0"/>
              </a:spcBef>
              <a:spcAft>
                <a:spcPts val="1800"/>
              </a:spcAft>
              <a:buChar char="•"/>
            </a:lvl3pPr>
            <a:lvl4pPr marL="1714500" indent="-342900">
              <a:lnSpc>
                <a:spcPct val="110000"/>
              </a:lnSpc>
              <a:spcBef>
                <a:spcPts val="0"/>
              </a:spcBef>
              <a:spcAft>
                <a:spcPts val="1800"/>
              </a:spcAft>
              <a:buChar char="•"/>
            </a:lvl4pPr>
            <a:lvl5pPr marL="2171700" indent="-342900">
              <a:lnSpc>
                <a:spcPct val="110000"/>
              </a:lnSpc>
              <a:spcBef>
                <a:spcPts val="0"/>
              </a:spcBef>
              <a:spcAft>
                <a:spcPts val="1800"/>
              </a:spcAft>
              <a:buChar char="•"/>
            </a:lvl5pPr>
            <a:lvl6pPr marL="2628900" indent="-342900">
              <a:lnSpc>
                <a:spcPct val="110000"/>
              </a:lnSpc>
              <a:spcBef>
                <a:spcPts val="0"/>
              </a:spcBef>
              <a:spcAft>
                <a:spcPts val="1800"/>
              </a:spcAft>
              <a:buChar char="•"/>
            </a:lvl6pPr>
            <a:lvl7pPr marL="3086100" indent="-342900">
              <a:lnSpc>
                <a:spcPct val="110000"/>
              </a:lnSpc>
              <a:spcBef>
                <a:spcPts val="0"/>
              </a:spcBef>
              <a:spcAft>
                <a:spcPts val="1800"/>
              </a:spcAft>
              <a:buChar char="•"/>
            </a:lvl7pPr>
            <a:lvl8pPr marL="3543300" indent="-342900">
              <a:lnSpc>
                <a:spcPct val="110000"/>
              </a:lnSpc>
              <a:spcBef>
                <a:spcPts val="0"/>
              </a:spcBef>
              <a:spcAft>
                <a:spcPts val="1800"/>
              </a:spcAft>
              <a:buChar char="•"/>
            </a:lvl8pPr>
            <a:lvl9pPr marL="4000500" indent="-342900">
              <a:lnSpc>
                <a:spcPct val="110000"/>
              </a:lnSpc>
              <a:spcBef>
                <a:spcPts val="0"/>
              </a:spcBef>
              <a:spcAft>
                <a:spcPts val="1800"/>
              </a:spcAft>
              <a:buChar char="•"/>
            </a:lvl9pPr>
          </a:lstStyle>
          <a:p xmlns:a="http://schemas.openxmlformats.org/drawingml/2006/main"/>
        </p:txBody>
      </p:sp>
    </p:spTree>
  </p:cSld>
</p:sldLayout>
</file>

<file path=ppt/slideLayouts/slideLayout5.xml><?xml version="1.0" encoding="utf-8"?>
<p:sldLayout xmlns:p="http://schemas.openxmlformats.org/presentationml/2006/main">
  <p:cSld name="Title and One Column">
    <p:spTree>
      <p:nvGrpSpPr>
        <p:cNvPr id="1" name=""/>
        <p:cNvGrpSpPr/>
        <p:nvPr/>
      </p:nvGrpSpPr>
      <p:grpSpPr>
        <a:xfrm xmlns:a="http://schemas.openxmlformats.org/drawingml/2006/main"/>
      </p:grpSpPr>
      <p:sp>
        <p:nvSpPr>
          <p:cNvPr id="3" name="Title">
            <a:extLst xmlns:a="http://schemas.openxmlformats.org/drawingml/2006/main">
              <a:ext uri="{FF2B5EF4-FFF2-40B4-BE49-F238E27FC236}">
                <a16:creationId xmlns:a16="http://schemas.microsoft.com/office/drawing/2014/main" id="{B9A9676B-3765-4AA5-B3F1-86A71305E125}"/>
              </a:ext>
            </a:extLst>
          </p:cNvPr>
          <p:cNvSpPr>
            <a:spLocks xmlns:a="http://schemas.openxmlformats.org/drawingml/2006/main" noGrp="1"/>
          </p:cNvSpPr>
          <p:nvPr>
            <p:ph type="title" idx="0"/>
          </p:nvPr>
        </p:nvSpPr>
        <p:spPr>
          <a:xfrm xmlns:a="http://schemas.openxmlformats.org/drawingml/2006/main">
            <a:off x="1028700" y="800100"/>
            <a:ext cx="16230600" cy="12573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495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
        <p:nvSpPr>
          <p:cNvPr id="2" name="Left column">
            <a:extLst xmlns:a="http://schemas.openxmlformats.org/drawingml/2006/main">
              <a:ext uri="{FF2B5EF4-FFF2-40B4-BE49-F238E27FC236}">
                <a16:creationId xmlns:a16="http://schemas.microsoft.com/office/drawing/2014/main" id="{5917FBF1-459B-4B2A-8B58-65ED95211B66}"/>
              </a:ext>
            </a:extLst>
          </p:cNvPr>
          <p:cNvSpPr>
            <a:spLocks xmlns:a="http://schemas.openxmlformats.org/drawingml/2006/main" noGrp="1"/>
          </p:cNvSpPr>
          <p:nvPr>
            <p:ph type="body" idx="1"/>
          </p:nvPr>
        </p:nvSpPr>
        <p:spPr>
          <a:xfrm xmlns:a="http://schemas.openxmlformats.org/drawingml/2006/main">
            <a:off x="1028700" y="2857500"/>
            <a:ext cx="7543800" cy="64008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3375" b="0">
                <a:solidFill>
                  <a:schemeClr val="tx1"/>
                </a:solidFill>
                <a:latin typeface="+mn-lt"/>
                <a:ea typeface="+mn-lt"/>
                <a:cs typeface="+mn-lt"/>
              </a:defRPr>
            </a:defPPr>
            <a:lvl1pPr marL="342900" indent="-342900">
              <a:lnSpc>
                <a:spcPct val="110000"/>
              </a:lnSpc>
              <a:spcBef>
                <a:spcPts val="0"/>
              </a:spcBef>
              <a:spcAft>
                <a:spcPts val="1800"/>
              </a:spcAft>
              <a:buChar char="•"/>
            </a:lvl1pPr>
            <a:lvl2pPr marL="800100" indent="-342900">
              <a:lnSpc>
                <a:spcPct val="110000"/>
              </a:lnSpc>
              <a:spcBef>
                <a:spcPts val="0"/>
              </a:spcBef>
              <a:spcAft>
                <a:spcPts val="1800"/>
              </a:spcAft>
              <a:buChar char="•"/>
            </a:lvl2pPr>
            <a:lvl3pPr marL="1257300" indent="-342900">
              <a:lnSpc>
                <a:spcPct val="110000"/>
              </a:lnSpc>
              <a:spcBef>
                <a:spcPts val="0"/>
              </a:spcBef>
              <a:spcAft>
                <a:spcPts val="1800"/>
              </a:spcAft>
              <a:buChar char="•"/>
            </a:lvl3pPr>
            <a:lvl4pPr marL="1714500" indent="-342900">
              <a:lnSpc>
                <a:spcPct val="110000"/>
              </a:lnSpc>
              <a:spcBef>
                <a:spcPts val="0"/>
              </a:spcBef>
              <a:spcAft>
                <a:spcPts val="1800"/>
              </a:spcAft>
              <a:buChar char="•"/>
            </a:lvl4pPr>
            <a:lvl5pPr marL="2171700" indent="-342900">
              <a:lnSpc>
                <a:spcPct val="110000"/>
              </a:lnSpc>
              <a:spcBef>
                <a:spcPts val="0"/>
              </a:spcBef>
              <a:spcAft>
                <a:spcPts val="1800"/>
              </a:spcAft>
              <a:buChar char="•"/>
            </a:lvl5pPr>
            <a:lvl6pPr marL="2628900" indent="-342900">
              <a:lnSpc>
                <a:spcPct val="110000"/>
              </a:lnSpc>
              <a:spcBef>
                <a:spcPts val="0"/>
              </a:spcBef>
              <a:spcAft>
                <a:spcPts val="1800"/>
              </a:spcAft>
              <a:buChar char="•"/>
            </a:lvl6pPr>
            <a:lvl7pPr marL="3086100" indent="-342900">
              <a:lnSpc>
                <a:spcPct val="110000"/>
              </a:lnSpc>
              <a:spcBef>
                <a:spcPts val="0"/>
              </a:spcBef>
              <a:spcAft>
                <a:spcPts val="1800"/>
              </a:spcAft>
              <a:buChar char="•"/>
            </a:lvl7pPr>
            <a:lvl8pPr marL="3543300" indent="-342900">
              <a:lnSpc>
                <a:spcPct val="110000"/>
              </a:lnSpc>
              <a:spcBef>
                <a:spcPts val="0"/>
              </a:spcBef>
              <a:spcAft>
                <a:spcPts val="1800"/>
              </a:spcAft>
              <a:buChar char="•"/>
            </a:lvl8pPr>
            <a:lvl9pPr marL="4000500" indent="-342900">
              <a:lnSpc>
                <a:spcPct val="110000"/>
              </a:lnSpc>
              <a:spcBef>
                <a:spcPts val="0"/>
              </a:spcBef>
              <a:spcAft>
                <a:spcPts val="1800"/>
              </a:spcAft>
              <a:buChar char="•"/>
            </a:lvl9pPr>
          </a:lstStyle>
          <a:p xmlns:a="http://schemas.openxmlformats.org/drawingml/2006/main"/>
        </p:txBody>
      </p:sp>
    </p:spTree>
  </p:cSld>
</p:sldLayout>
</file>

<file path=ppt/slideLayouts/slideLayout6.xml><?xml version="1.0" encoding="utf-8"?>
<p:sldLayout xmlns:p="http://schemas.openxmlformats.org/presentationml/2006/main" type="blank">
  <p:cSld name="Blank">
    <p:spTree>
      <p:nvGrpSpPr>
        <p:cNvPr id="1" name=""/>
        <p:cNvGrpSpPr/>
        <p:nvPr/>
      </p:nvGrpSpPr>
      <p:grpSpPr>
        <a:xfrm xmlns:a="http://schemas.openxmlformats.org/drawingml/2006/main"/>
      </p:grpSpPr>
    </p:spTree>
  </p:cSld>
</p:sldLayout>
</file>

<file path=ppt/slideMasters/_rels/slideMaster1.xml.rels>&#65279;<?xml version="1.0" encoding="utf-8"?><Relationships xmlns="http://schemas.openxmlformats.org/package/2006/relationships"><Relationship Type="http://schemas.openxmlformats.org/officeDocument/2006/relationships/theme" Target="/ppt/slideMasters/theme/theme2.xml" Id="R319d020ce55a4f2e" /><Relationship Type="http://schemas.openxmlformats.org/officeDocument/2006/relationships/slideLayout" Target="/ppt/slideLayouts/slideLayout1.xml" Id="R9f5eeaf08dc343f9" /><Relationship Type="http://schemas.openxmlformats.org/officeDocument/2006/relationships/slideLayout" Target="/ppt/slideLayouts/slideLayout2.xml" Id="R35e391f688204935" /><Relationship Type="http://schemas.openxmlformats.org/officeDocument/2006/relationships/slideLayout" Target="/ppt/slideLayouts/slideLayout3.xml" Id="R12b2012803434108" /><Relationship Type="http://schemas.openxmlformats.org/officeDocument/2006/relationships/slideLayout" Target="/ppt/slideLayouts/slideLayout4.xml" Id="Rdcc7980c895e430a" /><Relationship Type="http://schemas.openxmlformats.org/officeDocument/2006/relationships/slideLayout" Target="/ppt/slideLayouts/slideLayout5.xml" Id="R8b1a62c5e84a4839" /><Relationship Type="http://schemas.openxmlformats.org/officeDocument/2006/relationships/slideLayout" Target="/ppt/slideLayouts/slideLayout6.xml" Id="R66376d6b9ebc4248" /></Relationships>
</file>

<file path=ppt/slideMasters/slideMaster1.xml><?xml version="1.0" encoding="utf-8"?>
<p:sldMaster xmlns:p="http://schemas.openxmlformats.org/presentationml/2006/main">
  <p:cSld name="Master">
    <p:bg>
      <p:bgRef idx="1001">
        <a:schemeClr xmlns:a="http://schemas.openxmlformats.org/drawingml/2006/main" val="bg1"/>
      </p:bgRef>
    </p:bg>
    <p:spTree>
      <p:nvGrpSpPr>
        <p:cNvPr id="1" name=""/>
        <p:cNvGrpSpPr/>
        <p:nvPr/>
      </p:nvGrpSpPr>
      <p:grpSpPr>
        <a:xfrm xmlns:a="http://schemas.openxmlformats.org/drawingml/2006/main"/>
      </p:grpSpPr>
    </p:spTree>
  </p:cSld>
  <p:clrMap bg1="lt1" tx1="dk1" bg2="lt2" tx2="dk2" accent1="accent1" accent2="accent2" accent3="accent3" accent4="accent4" accent5="accent5" accent6="accent6" hlink="hlink" folHlink="folHlink"/>
  <p:sldLayoutIdLst>
    <p:sldLayoutId xmlns:r="http://schemas.openxmlformats.org/officeDocument/2006/relationships" id="2147483649" r:id="R9f5eeaf08dc343f9"/>
    <p:sldLayoutId xmlns:r="http://schemas.openxmlformats.org/officeDocument/2006/relationships" id="2147483650" r:id="R35e391f688204935"/>
    <p:sldLayoutId xmlns:r="http://schemas.openxmlformats.org/officeDocument/2006/relationships" id="2147483651" r:id="R12b2012803434108"/>
    <p:sldLayoutId xmlns:r="http://schemas.openxmlformats.org/officeDocument/2006/relationships" id="2147483652" r:id="Rdcc7980c895e430a"/>
    <p:sldLayoutId xmlns:r="http://schemas.openxmlformats.org/officeDocument/2006/relationships" id="2147483653" r:id="R8b1a62c5e84a4839"/>
    <p:sldLayoutId xmlns:r="http://schemas.openxmlformats.org/officeDocument/2006/relationships" id="2147483654" r:id="R66376d6b9ebc4248"/>
  </p:sldLayoutIdLst>
  <p:txStyles>
    <p:titleStyle>
      <a:lvl1pPr xmlns:a="http://schemas.openxmlformats.org/drawingml/2006/main" algn="l">
        <a:lnSpc>
          <a:spcPct val="90000"/>
        </a:lnSpc>
        <a:spcBef>
          <a:spcPts val="0"/>
        </a:spcBef>
        <a:buNone/>
        <a:defRPr sz="4400">
          <a:solidFill>
            <a:schemeClr val="tx1"/>
          </a:solidFill>
          <a:latin typeface="+mj-lt"/>
          <a:ea typeface="+mj-lt"/>
          <a:cs typeface="+mj-lt"/>
        </a:defRPr>
      </a:lvl1pPr>
    </p:titleStyle>
    <p:bodyStyle>
      <a:lvl1pPr xmlns:a="http://schemas.openxmlformats.org/drawingml/2006/main" marL="228600" indent="-228600" algn="l">
        <a:lnSpc>
          <a:spcPct val="90000"/>
        </a:lnSpc>
        <a:spcBef>
          <a:spcPts val="1000"/>
        </a:spcBef>
        <a:buChar char="•"/>
        <a:defRPr sz="2800">
          <a:solidFill>
            <a:schemeClr val="tx1"/>
          </a:solidFill>
          <a:latin typeface="+mn-lt"/>
          <a:ea typeface="+mn-lt"/>
          <a:cs typeface="+mn-lt"/>
        </a:defRPr>
      </a:lvl1pPr>
      <a:lvl2pPr xmlns:a="http://schemas.openxmlformats.org/drawingml/2006/main" marL="685800" indent="-228600" algn="l">
        <a:lnSpc>
          <a:spcPct val="90000"/>
        </a:lnSpc>
        <a:spcBef>
          <a:spcPts val="500"/>
        </a:spcBef>
        <a:buChar char="•"/>
        <a:defRPr sz="2400">
          <a:solidFill>
            <a:schemeClr val="tx1"/>
          </a:solidFill>
          <a:latin typeface="+mn-lt"/>
          <a:ea typeface="+mn-lt"/>
          <a:cs typeface="+mn-lt"/>
        </a:defRPr>
      </a:lvl2pPr>
      <a:lvl3pPr xmlns:a="http://schemas.openxmlformats.org/drawingml/2006/main" marL="1143000" indent="-228600" algn="l">
        <a:lnSpc>
          <a:spcPct val="90000"/>
        </a:lnSpc>
        <a:spcBef>
          <a:spcPts val="500"/>
        </a:spcBef>
        <a:buChar char="•"/>
        <a:defRPr sz="2000">
          <a:solidFill>
            <a:schemeClr val="tx1"/>
          </a:solidFill>
          <a:latin typeface="+mn-lt"/>
          <a:ea typeface="+mn-lt"/>
          <a:cs typeface="+mn-lt"/>
        </a:defRPr>
      </a:lvl3pPr>
      <a:lvl4pPr xmlns:a="http://schemas.openxmlformats.org/drawingml/2006/main" marL="1600200" indent="-228600" algn="l">
        <a:lnSpc>
          <a:spcPct val="90000"/>
        </a:lnSpc>
        <a:spcBef>
          <a:spcPts val="500"/>
        </a:spcBef>
        <a:buChar char="•"/>
        <a:defRPr sz="1800">
          <a:solidFill>
            <a:schemeClr val="tx1"/>
          </a:solidFill>
          <a:latin typeface="+mn-lt"/>
          <a:ea typeface="+mn-lt"/>
          <a:cs typeface="+mn-lt"/>
        </a:defRPr>
      </a:lvl4pPr>
      <a:lvl5pPr xmlns:a="http://schemas.openxmlformats.org/drawingml/2006/main" marL="2057400" indent="-228600" algn="l">
        <a:lnSpc>
          <a:spcPct val="90000"/>
        </a:lnSpc>
        <a:spcBef>
          <a:spcPts val="500"/>
        </a:spcBef>
        <a:buChar char="•"/>
        <a:defRPr sz="1800">
          <a:solidFill>
            <a:schemeClr val="tx1"/>
          </a:solidFill>
          <a:latin typeface="+mn-lt"/>
          <a:ea typeface="+mn-lt"/>
          <a:cs typeface="+mn-lt"/>
        </a:defRPr>
      </a:lvl5pPr>
      <a:lvl6pPr xmlns:a="http://schemas.openxmlformats.org/drawingml/2006/main" marL="2514600" indent="-228600" algn="l">
        <a:lnSpc>
          <a:spcPct val="90000"/>
        </a:lnSpc>
        <a:spcBef>
          <a:spcPts val="500"/>
        </a:spcBef>
        <a:buChar char="•"/>
        <a:defRPr sz="1800">
          <a:solidFill>
            <a:schemeClr val="tx1"/>
          </a:solidFill>
          <a:latin typeface="+mn-lt"/>
          <a:ea typeface="+mn-lt"/>
          <a:cs typeface="+mn-lt"/>
        </a:defRPr>
      </a:lvl6pPr>
      <a:lvl7pPr xmlns:a="http://schemas.openxmlformats.org/drawingml/2006/main" marL="2971800" indent="-228600" algn="l">
        <a:lnSpc>
          <a:spcPct val="90000"/>
        </a:lnSpc>
        <a:spcBef>
          <a:spcPts val="500"/>
        </a:spcBef>
        <a:buChar char="•"/>
        <a:defRPr sz="1800">
          <a:solidFill>
            <a:schemeClr val="tx1"/>
          </a:solidFill>
          <a:latin typeface="+mn-lt"/>
          <a:ea typeface="+mn-lt"/>
          <a:cs typeface="+mn-lt"/>
        </a:defRPr>
      </a:lvl7pPr>
      <a:lvl8pPr xmlns:a="http://schemas.openxmlformats.org/drawingml/2006/main" marL="3429000" indent="-228600" algn="l">
        <a:lnSpc>
          <a:spcPct val="90000"/>
        </a:lnSpc>
        <a:spcBef>
          <a:spcPts val="500"/>
        </a:spcBef>
        <a:buChar char="•"/>
        <a:defRPr sz="1800">
          <a:solidFill>
            <a:schemeClr val="tx1"/>
          </a:solidFill>
          <a:latin typeface="+mn-lt"/>
          <a:ea typeface="+mn-lt"/>
          <a:cs typeface="+mn-lt"/>
        </a:defRPr>
      </a:lvl8pPr>
      <a:lvl9pPr xmlns:a="http://schemas.openxmlformats.org/drawingml/2006/main" marL="3886200" indent="-228600" algn="l">
        <a:lnSpc>
          <a:spcPct val="90000"/>
        </a:lnSpc>
        <a:spcBef>
          <a:spcPts val="500"/>
        </a:spcBef>
        <a:buChar char="•"/>
        <a:defRPr sz="1800">
          <a:solidFill>
            <a:schemeClr val="tx1"/>
          </a:solidFill>
          <a:latin typeface="+mn-lt"/>
          <a:ea typeface="+mn-lt"/>
          <a:cs typeface="+mn-lt"/>
        </a:defRPr>
      </a:lvl9pPr>
    </p:bodyStyle>
    <p:otherStyle>
      <a:lvl1pPr xmlns:a="http://schemas.openxmlformats.org/drawingml/2006/main" marL="0" algn="l">
        <a:buNone/>
        <a:defRPr sz="1800">
          <a:solidFill>
            <a:schemeClr val="tx1"/>
          </a:solidFill>
          <a:latin typeface="+mn-lt"/>
          <a:ea typeface="+mn-lt"/>
          <a:cs typeface="+mn-lt"/>
        </a:defRPr>
      </a:lvl1pPr>
      <a:lvl2pPr xmlns:a="http://schemas.openxmlformats.org/drawingml/2006/main" marL="457200" algn="l">
        <a:buNone/>
        <a:defRPr sz="1800">
          <a:solidFill>
            <a:schemeClr val="tx1"/>
          </a:solidFill>
          <a:latin typeface="+mn-lt"/>
          <a:ea typeface="+mn-lt"/>
          <a:cs typeface="+mn-lt"/>
        </a:defRPr>
      </a:lvl2pPr>
      <a:lvl3pPr xmlns:a="http://schemas.openxmlformats.org/drawingml/2006/main" marL="914400" algn="l">
        <a:buNone/>
        <a:defRPr sz="1800">
          <a:solidFill>
            <a:schemeClr val="tx1"/>
          </a:solidFill>
          <a:latin typeface="+mn-lt"/>
          <a:ea typeface="+mn-lt"/>
          <a:cs typeface="+mn-lt"/>
        </a:defRPr>
      </a:lvl3pPr>
      <a:lvl4pPr xmlns:a="http://schemas.openxmlformats.org/drawingml/2006/main" marL="1371600" algn="l">
        <a:buNone/>
        <a:defRPr sz="1800">
          <a:solidFill>
            <a:schemeClr val="tx1"/>
          </a:solidFill>
          <a:latin typeface="+mn-lt"/>
          <a:ea typeface="+mn-lt"/>
          <a:cs typeface="+mn-lt"/>
        </a:defRPr>
      </a:lvl4pPr>
      <a:lvl5pPr xmlns:a="http://schemas.openxmlformats.org/drawingml/2006/main" marL="1828800" algn="l">
        <a:buNone/>
        <a:defRPr sz="1800">
          <a:solidFill>
            <a:schemeClr val="tx1"/>
          </a:solidFill>
          <a:latin typeface="+mn-lt"/>
          <a:ea typeface="+mn-lt"/>
          <a:cs typeface="+mn-lt"/>
        </a:defRPr>
      </a:lvl5pPr>
      <a:lvl6pPr xmlns:a="http://schemas.openxmlformats.org/drawingml/2006/main" marL="2286000" algn="l">
        <a:buNone/>
        <a:defRPr sz="1800">
          <a:solidFill>
            <a:schemeClr val="tx1"/>
          </a:solidFill>
          <a:latin typeface="+mn-lt"/>
          <a:ea typeface="+mn-lt"/>
          <a:cs typeface="+mn-lt"/>
        </a:defRPr>
      </a:lvl6pPr>
      <a:lvl7pPr xmlns:a="http://schemas.openxmlformats.org/drawingml/2006/main" marL="2743200" algn="l">
        <a:buNone/>
        <a:defRPr sz="1800">
          <a:solidFill>
            <a:schemeClr val="tx1"/>
          </a:solidFill>
          <a:latin typeface="+mn-lt"/>
          <a:ea typeface="+mn-lt"/>
          <a:cs typeface="+mn-lt"/>
        </a:defRPr>
      </a:lvl7pPr>
      <a:lvl8pPr xmlns:a="http://schemas.openxmlformats.org/drawingml/2006/main" marL="3200400" algn="l">
        <a:buNone/>
        <a:defRPr sz="1800">
          <a:solidFill>
            <a:schemeClr val="tx1"/>
          </a:solidFill>
          <a:latin typeface="+mn-lt"/>
          <a:ea typeface="+mn-lt"/>
          <a:cs typeface="+mn-lt"/>
        </a:defRPr>
      </a:lvl8pPr>
      <a:lvl9pPr xmlns:a="http://schemas.openxmlformats.org/drawingml/2006/main" marL="3657600" algn="l">
        <a:buNone/>
        <a:defRPr sz="1800">
          <a:solidFill>
            <a:schemeClr val="tx1"/>
          </a:solidFill>
          <a:latin typeface="+mn-lt"/>
          <a:ea typeface="+mn-lt"/>
          <a:cs typeface="+mn-lt"/>
        </a:defRPr>
      </a:lvl9pPr>
    </p:otherStyle>
  </p:txStyles>
</p:sldMaster>
</file>

<file path=ppt/slideMasters/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slides/_rels/slide1.xml.rels>&#65279;<?xml version="1.0" encoding="utf-8"?><Relationships xmlns="http://schemas.openxmlformats.org/package/2006/relationships"><Relationship Type="http://schemas.openxmlformats.org/officeDocument/2006/relationships/slideLayout" Target="/ppt/slideLayouts/slideLayout6.xml" Id="Rf9ea72b3f49a49f5" /><Relationship Type="http://schemas.openxmlformats.org/officeDocument/2006/relationships/notesSlide" Target="/ppt/notesSlides/notesSlide1.xml" Id="R619fa4aae26944b6" /></Relationships>
</file>

<file path=ppt/slides/_rels/slide2.xml.rels>&#65279;<?xml version="1.0" encoding="utf-8"?><Relationships xmlns="http://schemas.openxmlformats.org/package/2006/relationships"><Relationship Type="http://schemas.openxmlformats.org/officeDocument/2006/relationships/slideLayout" Target="/ppt/slideLayouts/slideLayout6.xml" Id="R6691b9b8597b4ed0" /><Relationship Type="http://schemas.openxmlformats.org/officeDocument/2006/relationships/notesSlide" Target="/ppt/notesSlides/notesSlide2.xml" Id="R88ec8ca5524f4468" /></Relationships>
</file>

<file path=ppt/slides/_rels/slide3.xml.rels>&#65279;<?xml version="1.0" encoding="utf-8"?><Relationships xmlns="http://schemas.openxmlformats.org/package/2006/relationships"><Relationship Type="http://schemas.openxmlformats.org/officeDocument/2006/relationships/slideLayout" Target="/ppt/slideLayouts/slideLayout6.xml" Id="Rb55a1e53c3334b23" /><Relationship Type="http://schemas.openxmlformats.org/officeDocument/2006/relationships/notesSlide" Target="/ppt/notesSlides/notesSlide3.xml" Id="R66408ea99baf4f88" /></Relationships>
</file>

<file path=ppt/slides/slide1.xml><?xml version="1.0" encoding="utf-8"?>
<p:sld xmlns:p="http://schemas.openxmlformats.org/presentationml/2006/main">
  <p:cSld>
    <p:bg>
      <p:bgPr>
        <a:solidFill xmlns:a="http://schemas.openxmlformats.org/drawingml/2006/main">
          <a:srgbClr val="FFFFFF"/>
        </a:solidFill>
      </p:bgPr>
    </p:bg>
    <p:spTree>
      <p:nvGrpSpPr>
        <p:cNvPr id="1" name=""/>
        <p:cNvGrpSpPr/>
        <p:nvPr/>
      </p:nvGrpSpPr>
      <p:grpSpPr>
        <a:xfrm xmlns:a="http://schemas.openxmlformats.org/drawingml/2006/main"/>
      </p:grpSpPr>
      <p:sp>
        <p:nvSpPr>
          <p:cNvPr id="12" name="title">
            <a:extLst xmlns:a="http://schemas.openxmlformats.org/drawingml/2006/main">
              <a:ext uri="{FF2B5EF4-FFF2-40B4-BE49-F238E27FC236}">
                <a16:creationId xmlns:a16="http://schemas.microsoft.com/office/drawing/2014/main" id="{7E323DE6-A8D5-43D0-83C9-7CC3667FDB28}"/>
              </a:ext>
            </a:extLst>
          </p:cNvPr>
          <p:cNvSpPr>
            <a:spLocks xmlns:a="http://schemas.openxmlformats.org/drawingml/2006/main" noGrp="1"/>
          </p:cNvSpPr>
          <p:nvPr/>
        </p:nvSpPr>
        <p:spPr>
          <a:xfrm xmlns:a="http://schemas.openxmlformats.org/drawingml/2006/main">
            <a:off x="590550" y="333375"/>
            <a:ext cx="16954500" cy="762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4425" b="1">
                <a:solidFill>
                  <a:srgbClr val="153448"/>
                </a:solidFill>
                <a:latin typeface="Arial"/>
                <a:ea typeface="Arial"/>
                <a:cs typeface="Arial"/>
              </a:defRPr>
            </a:defPPr>
          </a:lstStyle>
          <a:p xmlns:a="http://schemas.openxmlformats.org/drawingml/2006/main">
            <a:pPr>
              <a:lnSpc>
                <a:spcPct val="112000"/>
              </a:lnSpc>
              <a:buNone/>
              <a:defRPr sz="4425" b="1">
                <a:solidFill>
                  <a:srgbClr val="153448"/>
                </a:solidFill>
                <a:latin typeface="Arial"/>
                <a:ea typeface="Arial"/>
                <a:cs typeface="Arial"/>
              </a:defRPr>
            </a:pPr>
            <a:r>
              <a:rPr sz="4425" b="1">
                <a:solidFill>
                  <a:srgbClr val="153448"/>
                </a:solidFill>
                <a:latin typeface="Arial"/>
                <a:ea typeface="Arial"/>
                <a:cs typeface="Arial"/>
              </a:rPr>
              <a:t>Bipolar disorder</a:t>
            </a:r>
          </a:p>
        </p:txBody>
      </p:sp>
      <p:sp>
        <p:nvSpPr>
          <p:cNvPr id="2" name="subtitle">
            <a:extLst xmlns:a="http://schemas.openxmlformats.org/drawingml/2006/main">
              <a:ext uri="{FF2B5EF4-FFF2-40B4-BE49-F238E27FC236}">
                <a16:creationId xmlns:a16="http://schemas.microsoft.com/office/drawing/2014/main" id="{2B778BDE-F92E-4818-A344-C70D9D8D7F60}"/>
              </a:ext>
            </a:extLst>
          </p:cNvPr>
          <p:cNvSpPr>
            <a:spLocks xmlns:a="http://schemas.openxmlformats.org/drawingml/2006/main" noGrp="1"/>
          </p:cNvSpPr>
          <p:nvPr/>
        </p:nvSpPr>
        <p:spPr>
          <a:xfrm xmlns:a="http://schemas.openxmlformats.org/drawingml/2006/main">
            <a:off x="619125" y="1123950"/>
            <a:ext cx="16954500" cy="4762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2175" b="0">
                <a:solidFill>
                  <a:srgbClr val="007A80"/>
                </a:solidFill>
                <a:latin typeface="Arial"/>
                <a:ea typeface="Arial"/>
                <a:cs typeface="Arial"/>
              </a:defRPr>
            </a:defPPr>
          </a:lstStyle>
          <a:p xmlns:a="http://schemas.openxmlformats.org/drawingml/2006/main">
            <a:pPr>
              <a:lnSpc>
                <a:spcPct val="112000"/>
              </a:lnSpc>
              <a:buNone/>
              <a:defRPr sz="2175" b="0">
                <a:solidFill>
                  <a:srgbClr val="007A80"/>
                </a:solidFill>
                <a:latin typeface="Arial"/>
                <a:ea typeface="Arial"/>
                <a:cs typeface="Arial"/>
              </a:defRPr>
            </a:pPr>
            <a:r>
              <a:rPr sz="2175" b="0">
                <a:solidFill>
                  <a:srgbClr val="007A80"/>
                </a:solidFill>
                <a:latin typeface="Arial"/>
                <a:ea typeface="Arial"/>
                <a:cs typeface="Arial"/>
              </a:rPr>
              <a:t>Historical understanding and contemporary treatment</a:t>
            </a:r>
          </a:p>
        </p:txBody>
      </p:sp>
      <p:sp>
        <p:nvSpPr>
          <p:cNvPr id="3" name="metadata">
            <a:extLst xmlns:a="http://schemas.openxmlformats.org/drawingml/2006/main">
              <a:ext uri="{FF2B5EF4-FFF2-40B4-BE49-F238E27FC236}">
                <a16:creationId xmlns:a16="http://schemas.microsoft.com/office/drawing/2014/main" id="{77E863F3-E1F5-4D02-9801-8A33615B46BC}"/>
              </a:ext>
            </a:extLst>
          </p:cNvPr>
          <p:cNvSpPr>
            <a:spLocks xmlns:a="http://schemas.openxmlformats.org/drawingml/2006/main" noGrp="1"/>
          </p:cNvSpPr>
          <p:nvPr/>
        </p:nvSpPr>
        <p:spPr>
          <a:xfrm xmlns:a="http://schemas.openxmlformats.org/drawingml/2006/main">
            <a:off x="619125" y="1676400"/>
            <a:ext cx="16954500" cy="361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725" b="0">
                <a:solidFill>
                  <a:srgbClr val="506772"/>
                </a:solidFill>
                <a:latin typeface="Arial"/>
                <a:ea typeface="Arial"/>
                <a:cs typeface="Arial"/>
              </a:defRPr>
            </a:defPPr>
          </a:lstStyle>
          <a:p xmlns:a="http://schemas.openxmlformats.org/drawingml/2006/main">
            <a:pPr>
              <a:lnSpc>
                <a:spcPct val="112000"/>
              </a:lnSpc>
              <a:buNone/>
              <a:defRPr sz="1725" b="0">
                <a:solidFill>
                  <a:srgbClr val="506772"/>
                </a:solidFill>
                <a:latin typeface="Arial"/>
                <a:ea typeface="Arial"/>
                <a:cs typeface="Arial"/>
              </a:defRPr>
            </a:pPr>
            <a:r>
              <a:rPr sz="1725" b="0">
                <a:solidFill>
                  <a:srgbClr val="506772"/>
                </a:solidFill>
                <a:latin typeface="Arial"/>
                <a:ea typeface="Arial"/>
                <a:cs typeface="Arial"/>
              </a:rPr>
              <a:t>Ahmad Hassan   |   2238191   |   BMHP6026   |   Component 1: Individual Presentation</a:t>
            </a:r>
          </a:p>
        </p:txBody>
      </p:sp>
      <p:sp>
        <p:nvSpPr>
          <p:cNvPr id="4" name="footer">
            <a:extLst xmlns:a="http://schemas.openxmlformats.org/drawingml/2006/main">
              <a:ext uri="{FF2B5EF4-FFF2-40B4-BE49-F238E27FC236}">
                <a16:creationId xmlns:a16="http://schemas.microsoft.com/office/drawing/2014/main" id="{3BA28338-D5D6-4388-8C6E-86B7872E79E7}"/>
              </a:ext>
            </a:extLst>
          </p:cNvPr>
          <p:cNvSpPr>
            <a:spLocks xmlns:a="http://schemas.openxmlformats.org/drawingml/2006/main" noGrp="1"/>
          </p:cNvSpPr>
          <p:nvPr/>
        </p:nvSpPr>
        <p:spPr>
          <a:xfrm xmlns:a="http://schemas.openxmlformats.org/drawingml/2006/main">
            <a:off x="619125" y="9820275"/>
            <a:ext cx="169545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500" b="0">
                <a:solidFill>
                  <a:srgbClr val="506772"/>
                </a:solidFill>
                <a:latin typeface="Arial"/>
                <a:ea typeface="Arial"/>
                <a:cs typeface="Arial"/>
              </a:defRPr>
            </a:defPPr>
          </a:lstStyle>
          <a:p xmlns:a="http://schemas.openxmlformats.org/drawingml/2006/main">
            <a:pPr>
              <a:lnSpc>
                <a:spcPct val="112000"/>
              </a:lnSpc>
              <a:buNone/>
              <a:defRPr sz="1500" b="0">
                <a:solidFill>
                  <a:srgbClr val="506772"/>
                </a:solidFill>
                <a:latin typeface="Arial"/>
                <a:ea typeface="Arial"/>
                <a:cs typeface="Arial"/>
              </a:defRPr>
            </a:pPr>
            <a:r>
              <a:rPr sz="1500" b="0">
                <a:solidFill>
                  <a:srgbClr val="506772"/>
                </a:solidFill>
                <a:latin typeface="Arial"/>
                <a:ea typeface="Arial"/>
                <a:cs typeface="Arial"/>
              </a:rPr>
              <a:t>Bipolar type I disorder (ICD-11 6A60)     •     UK care focus     •     1/3</a:t>
            </a:r>
          </a:p>
        </p:txBody>
      </p:sp>
      <p:sp>
        <p:nvSpPr>
          <p:cNvPr id="5" name="focus-heading">
            <a:extLst xmlns:a="http://schemas.openxmlformats.org/drawingml/2006/main">
              <a:ext uri="{FF2B5EF4-FFF2-40B4-BE49-F238E27FC236}">
                <a16:creationId xmlns:a16="http://schemas.microsoft.com/office/drawing/2014/main" id="{DC30900B-973F-4827-B24C-A9A47FAEAC87}"/>
              </a:ext>
            </a:extLst>
          </p:cNvPr>
          <p:cNvSpPr>
            <a:spLocks xmlns:a="http://schemas.openxmlformats.org/drawingml/2006/main" noGrp="1"/>
          </p:cNvSpPr>
          <p:nvPr/>
        </p:nvSpPr>
        <p:spPr>
          <a:xfrm xmlns:a="http://schemas.openxmlformats.org/drawingml/2006/main">
            <a:off x="619125" y="2457450"/>
            <a:ext cx="5314950" cy="4667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2400" b="1">
                <a:solidFill>
                  <a:srgbClr val="007A80"/>
                </a:solidFill>
                <a:latin typeface="Arial"/>
                <a:ea typeface="Arial"/>
                <a:cs typeface="Arial"/>
              </a:defRPr>
            </a:defPPr>
          </a:lstStyle>
          <a:p xmlns:a="http://schemas.openxmlformats.org/drawingml/2006/main">
            <a:pPr>
              <a:lnSpc>
                <a:spcPct val="112000"/>
              </a:lnSpc>
              <a:buNone/>
              <a:defRPr sz="2400" b="1">
                <a:solidFill>
                  <a:srgbClr val="007A80"/>
                </a:solidFill>
                <a:latin typeface="Arial"/>
                <a:ea typeface="Arial"/>
                <a:cs typeface="Arial"/>
              </a:defRPr>
            </a:pPr>
            <a:r>
              <a:rPr sz="2400" b="1">
                <a:solidFill>
                  <a:srgbClr val="007A80"/>
                </a:solidFill>
                <a:latin typeface="Arial"/>
                <a:ea typeface="Arial"/>
                <a:cs typeface="Arial"/>
              </a:rPr>
              <a:t>1  Focus and literature review</a:t>
            </a:r>
          </a:p>
        </p:txBody>
      </p:sp>
      <p:sp>
        <p:nvSpPr>
          <p:cNvPr id="6" name="focus-body">
            <a:extLst xmlns:a="http://schemas.openxmlformats.org/drawingml/2006/main">
              <a:ext uri="{FF2B5EF4-FFF2-40B4-BE49-F238E27FC236}">
                <a16:creationId xmlns:a16="http://schemas.microsoft.com/office/drawing/2014/main" id="{0C4777A7-7BC5-4FFF-B9D8-3DC40303DD4E}"/>
              </a:ext>
            </a:extLst>
          </p:cNvPr>
          <p:cNvSpPr>
            <a:spLocks xmlns:a="http://schemas.openxmlformats.org/drawingml/2006/main" noGrp="1"/>
          </p:cNvSpPr>
          <p:nvPr/>
        </p:nvSpPr>
        <p:spPr>
          <a:xfrm xmlns:a="http://schemas.openxmlformats.org/drawingml/2006/main">
            <a:off x="619125" y="3009900"/>
            <a:ext cx="5314950" cy="61912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950" b="0">
                <a:solidFill>
                  <a:srgbClr val="243E4B"/>
                </a:solidFill>
                <a:latin typeface="Arial"/>
                <a:ea typeface="Arial"/>
                <a:cs typeface="Arial"/>
              </a:defRPr>
            </a:defPPr>
          </a:lstStyle>
          <a:p xmlns:a="http://schemas.openxmlformats.org/drawingml/2006/main">
            <a:pPr>
              <a:lnSpc>
                <a:spcPct val="112000"/>
              </a:lnSpc>
              <a:buNone/>
              <a:defRPr sz="1950" b="0">
                <a:solidFill>
                  <a:srgbClr val="243E4B"/>
                </a:solidFill>
                <a:latin typeface="Arial"/>
                <a:ea typeface="Arial"/>
                <a:cs typeface="Arial"/>
              </a:defRPr>
            </a:pPr>
            <a:r>
              <a:rPr sz="1950" b="0">
                <a:solidFill>
                  <a:srgbClr val="243E4B"/>
                </a:solidFill>
                <a:latin typeface="Arial"/>
                <a:ea typeface="Arial"/>
                <a:cs typeface="Arial"/>
              </a:rPr>
              <a:t>Bipolar type I requires at least one manic or mixed episode. Depression is common but not essential (WHO, 2024).</a:t>
            </a:r>
          </a:p>
          <a:p xmlns:a="http://schemas.openxmlformats.org/drawingml/2006/main">
            <a:r>
              <a:t/>
            </a:r>
          </a:p>
          <a:p xmlns:a="http://schemas.openxmlformats.org/drawingml/2006/main">
            <a:pPr>
              <a:lnSpc>
                <a:spcPct val="112000"/>
              </a:lnSpc>
              <a:buNone/>
              <a:defRPr sz="1950" b="0">
                <a:solidFill>
                  <a:srgbClr val="243E4B"/>
                </a:solidFill>
                <a:latin typeface="Arial"/>
                <a:ea typeface="Arial"/>
                <a:cs typeface="Arial"/>
              </a:defRPr>
            </a:pPr>
            <a:r>
              <a:rPr sz="1950" b="0">
                <a:solidFill>
                  <a:srgbClr val="243E4B"/>
                </a:solidFill>
                <a:latin typeface="Arial"/>
                <a:ea typeface="Arial"/>
                <a:cs typeface="Arial"/>
              </a:rPr>
              <a:t>Targeted web searches identified 18 research and official sources spanning history, diagnosis, treatment, stigma and law. Designs and limitations informed a narrative synthesis.</a:t>
            </a:r>
          </a:p>
          <a:p xmlns:a="http://schemas.openxmlformats.org/drawingml/2006/main">
            <a:r>
              <a:t/>
            </a:r>
          </a:p>
          <a:p xmlns:a="http://schemas.openxmlformats.org/drawingml/2006/main">
            <a:pPr>
              <a:lnSpc>
                <a:spcPct val="112000"/>
              </a:lnSpc>
              <a:buNone/>
              <a:defRPr sz="1950" b="0">
                <a:solidFill>
                  <a:srgbClr val="243E4B"/>
                </a:solidFill>
                <a:latin typeface="Arial"/>
                <a:ea typeface="Arial"/>
                <a:cs typeface="Arial"/>
              </a:defRPr>
            </a:pPr>
            <a:r>
              <a:rPr sz="1950" b="0">
                <a:solidFill>
                  <a:srgbClr val="243E4B"/>
                </a:solidFill>
                <a:latin typeface="Arial"/>
                <a:ea typeface="Arial"/>
                <a:cs typeface="Arial"/>
              </a:rPr>
              <a:t>The selective search and absence of formal bias scoring limit completeness. Research supports treatment choices, while lived experience and law inform how care should operate.</a:t>
            </a:r>
          </a:p>
        </p:txBody>
      </p:sp>
      <p:sp>
        <p:nvSpPr>
          <p:cNvPr id="7" name="history-heading">
            <a:extLst xmlns:a="http://schemas.openxmlformats.org/drawingml/2006/main">
              <a:ext uri="{FF2B5EF4-FFF2-40B4-BE49-F238E27FC236}">
                <a16:creationId xmlns:a16="http://schemas.microsoft.com/office/drawing/2014/main" id="{481E76A0-51BE-4B81-B930-AE4D5D7BB1C2}"/>
              </a:ext>
            </a:extLst>
          </p:cNvPr>
          <p:cNvSpPr>
            <a:spLocks xmlns:a="http://schemas.openxmlformats.org/drawingml/2006/main" noGrp="1"/>
          </p:cNvSpPr>
          <p:nvPr/>
        </p:nvSpPr>
        <p:spPr>
          <a:xfrm xmlns:a="http://schemas.openxmlformats.org/drawingml/2006/main">
            <a:off x="6486525" y="2457450"/>
            <a:ext cx="5314950" cy="4667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2400" b="1">
                <a:solidFill>
                  <a:srgbClr val="007A80"/>
                </a:solidFill>
                <a:latin typeface="Arial"/>
                <a:ea typeface="Arial"/>
                <a:cs typeface="Arial"/>
              </a:defRPr>
            </a:defPPr>
          </a:lstStyle>
          <a:p xmlns:a="http://schemas.openxmlformats.org/drawingml/2006/main">
            <a:pPr>
              <a:lnSpc>
                <a:spcPct val="112000"/>
              </a:lnSpc>
              <a:buNone/>
              <a:defRPr sz="2400" b="1">
                <a:solidFill>
                  <a:srgbClr val="007A80"/>
                </a:solidFill>
                <a:latin typeface="Arial"/>
                <a:ea typeface="Arial"/>
                <a:cs typeface="Arial"/>
              </a:defRPr>
            </a:pPr>
            <a:r>
              <a:rPr sz="2400" b="1">
                <a:solidFill>
                  <a:srgbClr val="007A80"/>
                </a:solidFill>
                <a:latin typeface="Arial"/>
                <a:ea typeface="Arial"/>
                <a:cs typeface="Arial"/>
              </a:rPr>
              <a:t>2  Changing understanding</a:t>
            </a:r>
          </a:p>
        </p:txBody>
      </p:sp>
      <p:sp>
        <p:nvSpPr>
          <p:cNvPr id="8" name="history-body">
            <a:extLst xmlns:a="http://schemas.openxmlformats.org/drawingml/2006/main">
              <a:ext uri="{FF2B5EF4-FFF2-40B4-BE49-F238E27FC236}">
                <a16:creationId xmlns:a16="http://schemas.microsoft.com/office/drawing/2014/main" id="{B25711E0-8612-4D74-BAF2-83DA1B06DD51}"/>
              </a:ext>
            </a:extLst>
          </p:cNvPr>
          <p:cNvSpPr>
            <a:spLocks xmlns:a="http://schemas.openxmlformats.org/drawingml/2006/main" noGrp="1"/>
          </p:cNvSpPr>
          <p:nvPr/>
        </p:nvSpPr>
        <p:spPr>
          <a:xfrm xmlns:a="http://schemas.openxmlformats.org/drawingml/2006/main">
            <a:off x="6486525" y="3009900"/>
            <a:ext cx="5314950" cy="6477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950" b="0">
                <a:solidFill>
                  <a:srgbClr val="243E4B"/>
                </a:solidFill>
                <a:latin typeface="Arial"/>
                <a:ea typeface="Arial"/>
                <a:cs typeface="Arial"/>
              </a:defRPr>
            </a:defPPr>
          </a:lstStyle>
          <a:p xmlns:a="http://schemas.openxmlformats.org/drawingml/2006/main">
            <a:pPr>
              <a:lnSpc>
                <a:spcPct val="112000"/>
              </a:lnSpc>
              <a:buNone/>
              <a:defRPr sz="1950" b="0">
                <a:solidFill>
                  <a:srgbClr val="243E4B"/>
                </a:solidFill>
                <a:latin typeface="Arial"/>
                <a:ea typeface="Arial"/>
                <a:cs typeface="Arial"/>
              </a:defRPr>
            </a:pPr>
            <a:r>
              <a:rPr sz="1950" b="0">
                <a:solidFill>
                  <a:srgbClr val="243E4B"/>
                </a:solidFill>
                <a:latin typeface="Arial"/>
                <a:ea typeface="Arial"/>
                <a:cs typeface="Arial"/>
              </a:rPr>
              <a:t>Kraepelin’s broad manic-depressive concept differed from later bipolar/unipolar categories. Historical labels cannot map directly onto ICD-11 (Mason, Brown and Croarkin, 2016).</a:t>
            </a:r>
          </a:p>
          <a:p xmlns:a="http://schemas.openxmlformats.org/drawingml/2006/main">
            <a:r>
              <a:t/>
            </a:r>
          </a:p>
          <a:p xmlns:a="http://schemas.openxmlformats.org/drawingml/2006/main">
            <a:pPr>
              <a:lnSpc>
                <a:spcPct val="112000"/>
              </a:lnSpc>
              <a:buNone/>
              <a:defRPr sz="1950" b="0">
                <a:solidFill>
                  <a:srgbClr val="243E4B"/>
                </a:solidFill>
                <a:latin typeface="Arial"/>
                <a:ea typeface="Arial"/>
                <a:cs typeface="Arial"/>
              </a:defRPr>
            </a:pPr>
            <a:r>
              <a:rPr sz="1950" b="0">
                <a:solidFill>
                  <a:srgbClr val="243E4B"/>
                </a:solidFill>
                <a:latin typeface="Arial"/>
                <a:ea typeface="Arial"/>
                <a:cs typeface="Arial"/>
              </a:rPr>
              <a:t>Early institutional care and sedatives emphasised control. Cade’s 1949 lithium report opened modern treatment research, but its uncontrolled design could not establish comparative efficacy (Cade, 1949; López-Muñoz et al., 2018).</a:t>
            </a:r>
          </a:p>
          <a:p xmlns:a="http://schemas.openxmlformats.org/drawingml/2006/main">
            <a:r>
              <a:t/>
            </a:r>
          </a:p>
          <a:p xmlns:a="http://schemas.openxmlformats.org/drawingml/2006/main">
            <a:pPr>
              <a:lnSpc>
                <a:spcPct val="112000"/>
              </a:lnSpc>
              <a:buNone/>
              <a:defRPr sz="1950" b="0">
                <a:solidFill>
                  <a:srgbClr val="243E4B"/>
                </a:solidFill>
                <a:latin typeface="Arial"/>
                <a:ea typeface="Arial"/>
                <a:cs typeface="Arial"/>
              </a:defRPr>
            </a:pPr>
            <a:r>
              <a:rPr sz="1950" b="0">
                <a:solidFill>
                  <a:srgbClr val="243E4B"/>
                </a:solidFill>
                <a:latin typeface="Arial"/>
                <a:ea typeface="Arial"/>
                <a:cs typeface="Arial"/>
              </a:rPr>
              <a:t>Contemporary accounts include biological, psychological and social factors. Diagnostic-delay research remains methodologically varied (WHO, 2026; Keramatian et al., 2025).</a:t>
            </a:r>
          </a:p>
        </p:txBody>
      </p:sp>
      <p:sp>
        <p:nvSpPr>
          <p:cNvPr id="9" name="treatment-heading">
            <a:extLst xmlns:a="http://schemas.openxmlformats.org/drawingml/2006/main">
              <a:ext uri="{FF2B5EF4-FFF2-40B4-BE49-F238E27FC236}">
                <a16:creationId xmlns:a16="http://schemas.microsoft.com/office/drawing/2014/main" id="{CA79E448-A90D-4B21-8A5B-6E67F48FFC30}"/>
              </a:ext>
            </a:extLst>
          </p:cNvPr>
          <p:cNvSpPr>
            <a:spLocks xmlns:a="http://schemas.openxmlformats.org/drawingml/2006/main" noGrp="1"/>
          </p:cNvSpPr>
          <p:nvPr/>
        </p:nvSpPr>
        <p:spPr>
          <a:xfrm xmlns:a="http://schemas.openxmlformats.org/drawingml/2006/main">
            <a:off x="12353925" y="2457450"/>
            <a:ext cx="5314950" cy="4667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2400" b="1">
                <a:solidFill>
                  <a:srgbClr val="007A80"/>
                </a:solidFill>
                <a:latin typeface="Arial"/>
                <a:ea typeface="Arial"/>
                <a:cs typeface="Arial"/>
              </a:defRPr>
            </a:defPPr>
          </a:lstStyle>
          <a:p xmlns:a="http://schemas.openxmlformats.org/drawingml/2006/main">
            <a:pPr>
              <a:lnSpc>
                <a:spcPct val="112000"/>
              </a:lnSpc>
              <a:buNone/>
              <a:defRPr sz="2400" b="1">
                <a:solidFill>
                  <a:srgbClr val="007A80"/>
                </a:solidFill>
                <a:latin typeface="Arial"/>
                <a:ea typeface="Arial"/>
                <a:cs typeface="Arial"/>
              </a:defRPr>
            </a:pPr>
            <a:r>
              <a:rPr sz="2400" b="1">
                <a:solidFill>
                  <a:srgbClr val="007A80"/>
                </a:solidFill>
                <a:latin typeface="Arial"/>
                <a:ea typeface="Arial"/>
                <a:cs typeface="Arial"/>
              </a:rPr>
              <a:t>3  Treatment and evidence</a:t>
            </a:r>
          </a:p>
        </p:txBody>
      </p:sp>
      <p:sp>
        <p:nvSpPr>
          <p:cNvPr id="10" name="treatment-body">
            <a:extLst xmlns:a="http://schemas.openxmlformats.org/drawingml/2006/main">
              <a:ext uri="{FF2B5EF4-FFF2-40B4-BE49-F238E27FC236}">
                <a16:creationId xmlns:a16="http://schemas.microsoft.com/office/drawing/2014/main" id="{00283FAC-DC55-4CD2-8278-6A50C67F37A6}"/>
              </a:ext>
            </a:extLst>
          </p:cNvPr>
          <p:cNvSpPr>
            <a:spLocks xmlns:a="http://schemas.openxmlformats.org/drawingml/2006/main" noGrp="1"/>
          </p:cNvSpPr>
          <p:nvPr/>
        </p:nvSpPr>
        <p:spPr>
          <a:xfrm xmlns:a="http://schemas.openxmlformats.org/drawingml/2006/main">
            <a:off x="12353925" y="3009900"/>
            <a:ext cx="5314950" cy="6477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950" b="0">
                <a:solidFill>
                  <a:srgbClr val="243E4B"/>
                </a:solidFill>
                <a:latin typeface="Arial"/>
                <a:ea typeface="Arial"/>
                <a:cs typeface="Arial"/>
              </a:defRPr>
            </a:defPPr>
          </a:lstStyle>
          <a:p xmlns:a="http://schemas.openxmlformats.org/drawingml/2006/main">
            <a:pPr>
              <a:lnSpc>
                <a:spcPct val="112000"/>
              </a:lnSpc>
              <a:buNone/>
              <a:defRPr sz="1950" b="0">
                <a:solidFill>
                  <a:srgbClr val="243E4B"/>
                </a:solidFill>
                <a:latin typeface="Arial"/>
                <a:ea typeface="Arial"/>
                <a:cs typeface="Arial"/>
              </a:defRPr>
            </a:pPr>
            <a:r>
              <a:rPr sz="1950" b="0">
                <a:solidFill>
                  <a:srgbClr val="243E4B"/>
                </a:solidFill>
                <a:latin typeface="Arial"/>
                <a:ea typeface="Arial"/>
                <a:cs typeface="Arial"/>
              </a:rPr>
              <a:t>NICE recommends selected antipsychotics for mania. ECT retains a role in severe or prolonged mania when alternatives fail or life is threatened (NICE, 2025).</a:t>
            </a:r>
          </a:p>
          <a:p xmlns:a="http://schemas.openxmlformats.org/drawingml/2006/main">
            <a:r>
              <a:t/>
            </a:r>
          </a:p>
          <a:p xmlns:a="http://schemas.openxmlformats.org/drawingml/2006/main">
            <a:pPr>
              <a:lnSpc>
                <a:spcPct val="112000"/>
              </a:lnSpc>
              <a:buNone/>
              <a:defRPr sz="1950" b="0">
                <a:solidFill>
                  <a:srgbClr val="243E4B"/>
                </a:solidFill>
                <a:latin typeface="Arial"/>
                <a:ea typeface="Arial"/>
                <a:cs typeface="Arial"/>
              </a:defRPr>
            </a:pPr>
            <a:r>
              <a:rPr sz="1950" b="0">
                <a:solidFill>
                  <a:srgbClr val="243E4B"/>
                </a:solidFill>
                <a:latin typeface="Arial"/>
                <a:ea typeface="Arial"/>
                <a:cs typeface="Arial"/>
              </a:rPr>
              <a:t>A network meta-analysis of 33 trials involving 6,846 participants supported lithium maintenance. Benefits require comparison with tolerability. Its older evidence base limits current comparisons (Miura et al., 2014).</a:t>
            </a:r>
          </a:p>
          <a:p xmlns:a="http://schemas.openxmlformats.org/drawingml/2006/main">
            <a:r>
              <a:t/>
            </a:r>
          </a:p>
          <a:p xmlns:a="http://schemas.openxmlformats.org/drawingml/2006/main">
            <a:pPr>
              <a:lnSpc>
                <a:spcPct val="112000"/>
              </a:lnSpc>
              <a:buNone/>
              <a:defRPr sz="1950" b="0">
                <a:solidFill>
                  <a:srgbClr val="243E4B"/>
                </a:solidFill>
                <a:latin typeface="Arial"/>
                <a:ea typeface="Arial"/>
                <a:cs typeface="Arial"/>
              </a:defRPr>
            </a:pPr>
            <a:r>
              <a:rPr sz="1950" b="0">
                <a:solidFill>
                  <a:srgbClr val="243E4B"/>
                </a:solidFill>
                <a:latin typeface="Arial"/>
                <a:ea typeface="Arial"/>
                <a:cs typeface="Arial"/>
              </a:rPr>
              <a:t>A synthesis of 39 trials supported adjunctive family, cognitive behavioural and psychoeducational approaches. Variation limits generalisation. These findings concern addition to treatment (Miklowitz et al., 2021).</a:t>
            </a:r>
          </a:p>
        </p:txBody>
      </p:sp>
      <p:sp>
        <p:nvSpPr>
          <p:cNvPr id="11" name="critical-message">
            <a:extLst xmlns:a="http://schemas.openxmlformats.org/drawingml/2006/main">
              <a:ext uri="{FF2B5EF4-FFF2-40B4-BE49-F238E27FC236}">
                <a16:creationId xmlns:a16="http://schemas.microsoft.com/office/drawing/2014/main" id="{D89C4BA1-5165-4ED6-BBEB-0524BE26BAE4}"/>
              </a:ext>
            </a:extLst>
          </p:cNvPr>
          <p:cNvSpPr>
            <a:spLocks xmlns:a="http://schemas.openxmlformats.org/drawingml/2006/main" noGrp="1"/>
          </p:cNvSpPr>
          <p:nvPr/>
        </p:nvSpPr>
        <p:spPr>
          <a:xfrm xmlns:a="http://schemas.openxmlformats.org/drawingml/2006/main">
            <a:off x="619125" y="9067800"/>
            <a:ext cx="16954500" cy="552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2025" b="1">
                <a:solidFill>
                  <a:srgbClr val="153448"/>
                </a:solidFill>
                <a:latin typeface="Arial"/>
                <a:ea typeface="Arial"/>
                <a:cs typeface="Arial"/>
              </a:defRPr>
            </a:defPPr>
          </a:lstStyle>
          <a:p xmlns:a="http://schemas.openxmlformats.org/drawingml/2006/main">
            <a:pPr>
              <a:lnSpc>
                <a:spcPct val="112000"/>
              </a:lnSpc>
              <a:buNone/>
              <a:defRPr sz="2025" b="1">
                <a:solidFill>
                  <a:srgbClr val="153448"/>
                </a:solidFill>
                <a:latin typeface="Arial"/>
                <a:ea typeface="Arial"/>
                <a:cs typeface="Arial"/>
              </a:defRPr>
            </a:pPr>
            <a:r>
              <a:rPr sz="2025" b="1">
                <a:solidFill>
                  <a:srgbClr val="153448"/>
                </a:solidFill>
                <a:latin typeface="Arial"/>
                <a:ea typeface="Arial"/>
                <a:cs typeface="Arial"/>
              </a:rPr>
              <a:t>Critical judgement: clinical advances expand options, but acceptable harms and supported choice remain central.</a:t>
            </a:r>
          </a:p>
        </p:txBody>
      </p:sp>
    </p:spTree>
    <p:extLst>
      <p:ext uri="{BB962C8B-B14F-4D97-AF65-F5344CB8AC3E}">
        <p14:creationId xmlns:p14="http://schemas.microsoft.com/office/powerpoint/2010/main" val="1342685807"/>
      </p:ext>
    </p:extLst>
  </p:cSld>
</p:sld>
</file>

<file path=ppt/slides/slide2.xml><?xml version="1.0" encoding="utf-8"?>
<p:sld xmlns:p="http://schemas.openxmlformats.org/presentationml/2006/main">
  <p:cSld>
    <p:bg>
      <p:bgPr>
        <a:solidFill xmlns:a="http://schemas.openxmlformats.org/drawingml/2006/main">
          <a:srgbClr val="FFFFFF"/>
        </a:solidFill>
      </p:bgPr>
    </p:bg>
    <p:spTree>
      <p:nvGrpSpPr>
        <p:cNvPr id="1" name=""/>
        <p:cNvGrpSpPr/>
        <p:nvPr/>
      </p:nvGrpSpPr>
      <p:grpSpPr>
        <a:xfrm xmlns:a="http://schemas.openxmlformats.org/drawingml/2006/main"/>
      </p:grpSpPr>
      <p:sp>
        <p:nvSpPr>
          <p:cNvPr id="13" name="title">
            <a:extLst xmlns:a="http://schemas.openxmlformats.org/drawingml/2006/main">
              <a:ext uri="{FF2B5EF4-FFF2-40B4-BE49-F238E27FC236}">
                <a16:creationId xmlns:a16="http://schemas.microsoft.com/office/drawing/2014/main" id="{021B7A0E-CB7E-42F7-B82C-A707B8961B45}"/>
              </a:ext>
            </a:extLst>
          </p:cNvPr>
          <p:cNvSpPr>
            <a:spLocks xmlns:a="http://schemas.openxmlformats.org/drawingml/2006/main" noGrp="1"/>
          </p:cNvSpPr>
          <p:nvPr/>
        </p:nvSpPr>
        <p:spPr>
          <a:xfrm xmlns:a="http://schemas.openxmlformats.org/drawingml/2006/main">
            <a:off x="590550" y="333375"/>
            <a:ext cx="16954500" cy="762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4425" b="1">
                <a:solidFill>
                  <a:srgbClr val="153448"/>
                </a:solidFill>
                <a:latin typeface="Arial"/>
                <a:ea typeface="Arial"/>
                <a:cs typeface="Arial"/>
              </a:defRPr>
            </a:defPPr>
          </a:lstStyle>
          <a:p xmlns:a="http://schemas.openxmlformats.org/drawingml/2006/main">
            <a:pPr>
              <a:lnSpc>
                <a:spcPct val="112000"/>
              </a:lnSpc>
              <a:buNone/>
              <a:defRPr sz="4425" b="1">
                <a:solidFill>
                  <a:srgbClr val="153448"/>
                </a:solidFill>
                <a:latin typeface="Arial"/>
                <a:ea typeface="Arial"/>
                <a:cs typeface="Arial"/>
              </a:defRPr>
            </a:pPr>
            <a:r>
              <a:rPr sz="4425" b="1">
                <a:solidFill>
                  <a:srgbClr val="153448"/>
                </a:solidFill>
                <a:latin typeface="Arial"/>
                <a:ea typeface="Arial"/>
                <a:cs typeface="Arial"/>
              </a:rPr>
              <a:t>Bipolar disorder and equitable care</a:t>
            </a:r>
          </a:p>
        </p:txBody>
      </p:sp>
      <p:sp>
        <p:nvSpPr>
          <p:cNvPr id="2" name="subtitle">
            <a:extLst xmlns:a="http://schemas.openxmlformats.org/drawingml/2006/main">
              <a:ext uri="{FF2B5EF4-FFF2-40B4-BE49-F238E27FC236}">
                <a16:creationId xmlns:a16="http://schemas.microsoft.com/office/drawing/2014/main" id="{75BB320E-2294-494A-BCE9-E99296A42977}"/>
              </a:ext>
            </a:extLst>
          </p:cNvPr>
          <p:cNvSpPr>
            <a:spLocks xmlns:a="http://schemas.openxmlformats.org/drawingml/2006/main" noGrp="1"/>
          </p:cNvSpPr>
          <p:nvPr/>
        </p:nvSpPr>
        <p:spPr>
          <a:xfrm xmlns:a="http://schemas.openxmlformats.org/drawingml/2006/main">
            <a:off x="619125" y="1123950"/>
            <a:ext cx="16954500" cy="4762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2175" b="0">
                <a:solidFill>
                  <a:srgbClr val="007A80"/>
                </a:solidFill>
                <a:latin typeface="Arial"/>
                <a:ea typeface="Arial"/>
                <a:cs typeface="Arial"/>
              </a:defRPr>
            </a:defPPr>
          </a:lstStyle>
          <a:p xmlns:a="http://schemas.openxmlformats.org/drawingml/2006/main">
            <a:pPr>
              <a:lnSpc>
                <a:spcPct val="112000"/>
              </a:lnSpc>
              <a:buNone/>
              <a:defRPr sz="2175" b="0">
                <a:solidFill>
                  <a:srgbClr val="007A80"/>
                </a:solidFill>
                <a:latin typeface="Arial"/>
                <a:ea typeface="Arial"/>
                <a:cs typeface="Arial"/>
              </a:defRPr>
            </a:pPr>
            <a:r>
              <a:rPr sz="2175" b="0">
                <a:solidFill>
                  <a:srgbClr val="007A80"/>
                </a:solidFill>
                <a:latin typeface="Arial"/>
                <a:ea typeface="Arial"/>
                <a:cs typeface="Arial"/>
              </a:rPr>
              <a:t>Social contexts, policy and recommendations for practice</a:t>
            </a:r>
          </a:p>
        </p:txBody>
      </p:sp>
      <p:sp>
        <p:nvSpPr>
          <p:cNvPr id="3" name="metadata">
            <a:extLst xmlns:a="http://schemas.openxmlformats.org/drawingml/2006/main">
              <a:ext uri="{FF2B5EF4-FFF2-40B4-BE49-F238E27FC236}">
                <a16:creationId xmlns:a16="http://schemas.microsoft.com/office/drawing/2014/main" id="{F4150E1A-FB06-478D-8A4A-2AEFE403EFEB}"/>
              </a:ext>
            </a:extLst>
          </p:cNvPr>
          <p:cNvSpPr>
            <a:spLocks xmlns:a="http://schemas.openxmlformats.org/drawingml/2006/main" noGrp="1"/>
          </p:cNvSpPr>
          <p:nvPr/>
        </p:nvSpPr>
        <p:spPr>
          <a:xfrm xmlns:a="http://schemas.openxmlformats.org/drawingml/2006/main">
            <a:off x="619125" y="1676400"/>
            <a:ext cx="16954500" cy="361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725" b="0">
                <a:solidFill>
                  <a:srgbClr val="506772"/>
                </a:solidFill>
                <a:latin typeface="Arial"/>
                <a:ea typeface="Arial"/>
                <a:cs typeface="Arial"/>
              </a:defRPr>
            </a:defPPr>
          </a:lstStyle>
          <a:p xmlns:a="http://schemas.openxmlformats.org/drawingml/2006/main">
            <a:pPr>
              <a:lnSpc>
                <a:spcPct val="112000"/>
              </a:lnSpc>
              <a:buNone/>
              <a:defRPr sz="1725" b="0">
                <a:solidFill>
                  <a:srgbClr val="506772"/>
                </a:solidFill>
                <a:latin typeface="Arial"/>
                <a:ea typeface="Arial"/>
                <a:cs typeface="Arial"/>
              </a:defRPr>
            </a:pPr>
            <a:r>
              <a:rPr sz="1725" b="0">
                <a:solidFill>
                  <a:srgbClr val="506772"/>
                </a:solidFill>
                <a:latin typeface="Arial"/>
                <a:ea typeface="Arial"/>
                <a:cs typeface="Arial"/>
              </a:rPr>
              <a:t>Ahmad Hassan   |   2238191   |   BMHP6026   |   Component 1: Individual Presentation</a:t>
            </a:r>
          </a:p>
        </p:txBody>
      </p:sp>
      <p:sp>
        <p:nvSpPr>
          <p:cNvPr id="4" name="footer">
            <a:extLst xmlns:a="http://schemas.openxmlformats.org/drawingml/2006/main">
              <a:ext uri="{FF2B5EF4-FFF2-40B4-BE49-F238E27FC236}">
                <a16:creationId xmlns:a16="http://schemas.microsoft.com/office/drawing/2014/main" id="{6FC0F974-9F8B-4BDA-BC6A-B643DED6080D}"/>
              </a:ext>
            </a:extLst>
          </p:cNvPr>
          <p:cNvSpPr>
            <a:spLocks xmlns:a="http://schemas.openxmlformats.org/drawingml/2006/main" noGrp="1"/>
          </p:cNvSpPr>
          <p:nvPr/>
        </p:nvSpPr>
        <p:spPr>
          <a:xfrm xmlns:a="http://schemas.openxmlformats.org/drawingml/2006/main">
            <a:off x="619125" y="9820275"/>
            <a:ext cx="169545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500" b="0">
                <a:solidFill>
                  <a:srgbClr val="506772"/>
                </a:solidFill>
                <a:latin typeface="Arial"/>
                <a:ea typeface="Arial"/>
                <a:cs typeface="Arial"/>
              </a:defRPr>
            </a:defPPr>
          </a:lstStyle>
          <a:p xmlns:a="http://schemas.openxmlformats.org/drawingml/2006/main">
            <a:pPr>
              <a:lnSpc>
                <a:spcPct val="112000"/>
              </a:lnSpc>
              <a:buNone/>
              <a:defRPr sz="1500" b="0">
                <a:solidFill>
                  <a:srgbClr val="506772"/>
                </a:solidFill>
                <a:latin typeface="Arial"/>
                <a:ea typeface="Arial"/>
                <a:cs typeface="Arial"/>
              </a:defRPr>
            </a:pPr>
            <a:r>
              <a:rPr sz="1500" b="0">
                <a:solidFill>
                  <a:srgbClr val="506772"/>
                </a:solidFill>
                <a:latin typeface="Arial"/>
                <a:ea typeface="Arial"/>
                <a:cs typeface="Arial"/>
              </a:rPr>
              <a:t>Bipolar type I disorder (ICD-11 6A60)     •     UK care focus     •     2/3</a:t>
            </a:r>
          </a:p>
        </p:txBody>
      </p:sp>
      <p:sp>
        <p:nvSpPr>
          <p:cNvPr id="5" name="provision-heading">
            <a:extLst xmlns:a="http://schemas.openxmlformats.org/drawingml/2006/main">
              <a:ext uri="{FF2B5EF4-FFF2-40B4-BE49-F238E27FC236}">
                <a16:creationId xmlns:a16="http://schemas.microsoft.com/office/drawing/2014/main" id="{BE4B521A-3E5C-45F3-97BA-2D2CD7C7224D}"/>
              </a:ext>
            </a:extLst>
          </p:cNvPr>
          <p:cNvSpPr>
            <a:spLocks xmlns:a="http://schemas.openxmlformats.org/drawingml/2006/main" noGrp="1"/>
          </p:cNvSpPr>
          <p:nvPr/>
        </p:nvSpPr>
        <p:spPr>
          <a:xfrm xmlns:a="http://schemas.openxmlformats.org/drawingml/2006/main">
            <a:off x="619125" y="2457450"/>
            <a:ext cx="5314950" cy="4667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2400" b="1">
                <a:solidFill>
                  <a:srgbClr val="007A80"/>
                </a:solidFill>
                <a:latin typeface="Arial"/>
                <a:ea typeface="Arial"/>
                <a:cs typeface="Arial"/>
              </a:defRPr>
            </a:defPPr>
          </a:lstStyle>
          <a:p xmlns:a="http://schemas.openxmlformats.org/drawingml/2006/main">
            <a:pPr>
              <a:lnSpc>
                <a:spcPct val="112000"/>
              </a:lnSpc>
              <a:buNone/>
              <a:defRPr sz="2400" b="1">
                <a:solidFill>
                  <a:srgbClr val="007A80"/>
                </a:solidFill>
                <a:latin typeface="Arial"/>
                <a:ea typeface="Arial"/>
                <a:cs typeface="Arial"/>
              </a:defRPr>
            </a:pPr>
            <a:r>
              <a:rPr sz="2400" b="1">
                <a:solidFill>
                  <a:srgbClr val="007A80"/>
                </a:solidFill>
                <a:latin typeface="Arial"/>
                <a:ea typeface="Arial"/>
                <a:cs typeface="Arial"/>
              </a:rPr>
              <a:t>4  Provision and social context</a:t>
            </a:r>
          </a:p>
        </p:txBody>
      </p:sp>
      <p:sp>
        <p:nvSpPr>
          <p:cNvPr id="6" name="provision-body">
            <a:extLst xmlns:a="http://schemas.openxmlformats.org/drawingml/2006/main">
              <a:ext uri="{FF2B5EF4-FFF2-40B4-BE49-F238E27FC236}">
                <a16:creationId xmlns:a16="http://schemas.microsoft.com/office/drawing/2014/main" id="{A94764F6-61C9-474A-9E50-612D78355AC7}"/>
              </a:ext>
            </a:extLst>
          </p:cNvPr>
          <p:cNvSpPr>
            <a:spLocks xmlns:a="http://schemas.openxmlformats.org/drawingml/2006/main" noGrp="1"/>
          </p:cNvSpPr>
          <p:nvPr/>
        </p:nvSpPr>
        <p:spPr>
          <a:xfrm xmlns:a="http://schemas.openxmlformats.org/drawingml/2006/main">
            <a:off x="619125" y="3009900"/>
            <a:ext cx="5314950" cy="58102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800" b="0">
                <a:solidFill>
                  <a:srgbClr val="243E4B"/>
                </a:solidFill>
                <a:latin typeface="Arial"/>
                <a:ea typeface="Arial"/>
                <a:cs typeface="Arial"/>
              </a:defRPr>
            </a:defPPr>
          </a:lstStyle>
          <a:p xmlns:a="http://schemas.openxmlformats.org/drawingml/2006/main">
            <a:pPr>
              <a:lnSpc>
                <a:spcPct val="112000"/>
              </a:lnSpc>
              <a:buNone/>
              <a:defRPr sz="1950" b="0">
                <a:solidFill>
                  <a:srgbClr val="243E4B"/>
                </a:solidFill>
                <a:latin typeface="Arial"/>
                <a:ea typeface="Arial"/>
                <a:cs typeface="Arial"/>
              </a:defRPr>
            </a:pPr>
            <a:r>
              <a:rPr sz="1800" b="0">
                <a:solidFill>
                  <a:srgbClr val="243E4B"/>
                </a:solidFill>
                <a:latin typeface="Arial"/>
                <a:ea typeface="Arial"/>
                <a:cs typeface="Arial"/>
              </a:rPr>
              <a:t>Specialists, GPs and crisis teams provide care across settings. Peer support complements treatment. Housing and employment support promote participation (NHS, no date a; WHO, 2026).</a:t>
            </a:r>
          </a:p>
          <a:p xmlns:a="http://schemas.openxmlformats.org/drawingml/2006/main">
            <a:r>
              <a:t/>
            </a:r>
          </a:p>
          <a:p xmlns:a="http://schemas.openxmlformats.org/drawingml/2006/main">
            <a:pPr>
              <a:lnSpc>
                <a:spcPct val="112000"/>
              </a:lnSpc>
              <a:buNone/>
              <a:defRPr sz="1950" b="0">
                <a:solidFill>
                  <a:srgbClr val="243E4B"/>
                </a:solidFill>
                <a:latin typeface="Arial"/>
                <a:ea typeface="Arial"/>
                <a:cs typeface="Arial"/>
              </a:defRPr>
            </a:pPr>
            <a:r>
              <a:rPr sz="1800" b="0">
                <a:solidFill>
                  <a:srgbClr val="243E4B"/>
                </a:solidFill>
                <a:latin typeface="Arial"/>
                <a:ea typeface="Arial"/>
                <a:cs typeface="Arial"/>
              </a:rPr>
              <a:t>UK qualitative research with 29 participants across bipolar and borderline personality disorder adds experiences of stigma. It cannot establish population prevalence or represent bipolar alone (Bonnington and Rose, 2014).</a:t>
            </a:r>
          </a:p>
          <a:p xmlns:a="http://schemas.openxmlformats.org/drawingml/2006/main">
            <a:r>
              <a:t/>
            </a:r>
          </a:p>
          <a:p xmlns:a="http://schemas.openxmlformats.org/drawingml/2006/main">
            <a:pPr>
              <a:lnSpc>
                <a:spcPct val="112000"/>
              </a:lnSpc>
              <a:buNone/>
              <a:defRPr sz="1950" b="0">
                <a:solidFill>
                  <a:srgbClr val="243E4B"/>
                </a:solidFill>
                <a:latin typeface="Arial"/>
                <a:ea typeface="Arial"/>
                <a:cs typeface="Arial"/>
              </a:defRPr>
            </a:pPr>
            <a:r>
              <a:rPr sz="1800" b="0">
                <a:solidFill>
                  <a:srgbClr val="243E4B"/>
                </a:solidFill>
                <a:latin typeface="Arial"/>
                <a:ea typeface="Arial"/>
                <a:cs typeface="Arial"/>
              </a:rPr>
              <a:t>Assessment should explore beliefs in context and use suitable language support. Unfamiliar beliefs alone do not establish illness (WHO, 2024).</a:t>
            </a:r>
          </a:p>
        </p:txBody>
      </p:sp>
      <p:sp>
        <p:nvSpPr>
          <p:cNvPr id="7" name="safety">
            <a:extLst xmlns:a="http://schemas.openxmlformats.org/drawingml/2006/main">
              <a:ext uri="{FF2B5EF4-FFF2-40B4-BE49-F238E27FC236}">
                <a16:creationId xmlns:a16="http://schemas.microsoft.com/office/drawing/2014/main" id="{342B959C-B1B4-46E8-BDA4-B54315918F3A}"/>
              </a:ext>
            </a:extLst>
          </p:cNvPr>
          <p:cNvSpPr>
            <a:spLocks xmlns:a="http://schemas.openxmlformats.org/drawingml/2006/main" noGrp="1"/>
          </p:cNvSpPr>
          <p:nvPr/>
        </p:nvSpPr>
        <p:spPr>
          <a:xfrm xmlns:a="http://schemas.openxmlformats.org/drawingml/2006/main">
            <a:off x="619125" y="8201025"/>
            <a:ext cx="5314950" cy="1143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800" b="0">
                <a:solidFill>
                  <a:srgbClr val="506772"/>
                </a:solidFill>
                <a:latin typeface="Arial"/>
                <a:ea typeface="Arial"/>
                <a:cs typeface="Arial"/>
              </a:defRPr>
            </a:defPPr>
          </a:lstStyle>
          <a:p xmlns:a="http://schemas.openxmlformats.org/drawingml/2006/main">
            <a:pPr>
              <a:lnSpc>
                <a:spcPct val="112000"/>
              </a:lnSpc>
              <a:buNone/>
              <a:defRPr sz="1800" b="0">
                <a:solidFill>
                  <a:srgbClr val="506772"/>
                </a:solidFill>
                <a:latin typeface="Arial"/>
                <a:ea typeface="Arial"/>
                <a:cs typeface="Arial"/>
              </a:defRPr>
            </a:pPr>
            <a:r>
              <a:rPr sz="1800" b="0">
                <a:solidFill>
                  <a:srgbClr val="506772"/>
                </a:solidFill>
                <a:latin typeface="Arial"/>
                <a:ea typeface="Arial"/>
                <a:cs typeface="Arial"/>
              </a:rPr>
              <a:t>Safety: lithium requires monitoring. Valproate has reproductive risks and restrictions on initiation below 55 (NHS, no date b; MHRA, 2025).</a:t>
            </a:r>
          </a:p>
        </p:txBody>
      </p:sp>
      <p:sp>
        <p:nvSpPr>
          <p:cNvPr id="8" name="rights-heading">
            <a:extLst xmlns:a="http://schemas.openxmlformats.org/drawingml/2006/main">
              <a:ext uri="{FF2B5EF4-FFF2-40B4-BE49-F238E27FC236}">
                <a16:creationId xmlns:a16="http://schemas.microsoft.com/office/drawing/2014/main" id="{C20BE90C-9A7F-4D11-A356-FDE00396759E}"/>
              </a:ext>
            </a:extLst>
          </p:cNvPr>
          <p:cNvSpPr>
            <a:spLocks xmlns:a="http://schemas.openxmlformats.org/drawingml/2006/main" noGrp="1"/>
          </p:cNvSpPr>
          <p:nvPr/>
        </p:nvSpPr>
        <p:spPr>
          <a:xfrm xmlns:a="http://schemas.openxmlformats.org/drawingml/2006/main">
            <a:off x="6486525" y="2457450"/>
            <a:ext cx="5314950" cy="4667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2400" b="1">
                <a:solidFill>
                  <a:srgbClr val="007A80"/>
                </a:solidFill>
                <a:latin typeface="Arial"/>
                <a:ea typeface="Arial"/>
                <a:cs typeface="Arial"/>
              </a:defRPr>
            </a:defPPr>
          </a:lstStyle>
          <a:p xmlns:a="http://schemas.openxmlformats.org/drawingml/2006/main">
            <a:pPr>
              <a:lnSpc>
                <a:spcPct val="112000"/>
              </a:lnSpc>
              <a:buNone/>
              <a:defRPr sz="2400" b="1">
                <a:solidFill>
                  <a:srgbClr val="007A80"/>
                </a:solidFill>
                <a:latin typeface="Arial"/>
                <a:ea typeface="Arial"/>
                <a:cs typeface="Arial"/>
              </a:defRPr>
            </a:pPr>
            <a:r>
              <a:rPr sz="2400" b="1">
                <a:solidFill>
                  <a:srgbClr val="007A80"/>
                </a:solidFill>
                <a:latin typeface="Arial"/>
                <a:ea typeface="Arial"/>
                <a:cs typeface="Arial"/>
              </a:rPr>
              <a:t>5  Policy, rights and inequality</a:t>
            </a:r>
          </a:p>
        </p:txBody>
      </p:sp>
      <p:sp>
        <p:nvSpPr>
          <p:cNvPr id="9" name="rights-body">
            <a:extLst xmlns:a="http://schemas.openxmlformats.org/drawingml/2006/main">
              <a:ext uri="{FF2B5EF4-FFF2-40B4-BE49-F238E27FC236}">
                <a16:creationId xmlns:a16="http://schemas.microsoft.com/office/drawing/2014/main" id="{5818A99C-0105-4482-A11F-F1F2D602FF15}"/>
              </a:ext>
            </a:extLst>
          </p:cNvPr>
          <p:cNvSpPr>
            <a:spLocks xmlns:a="http://schemas.openxmlformats.org/drawingml/2006/main" noGrp="1"/>
          </p:cNvSpPr>
          <p:nvPr/>
        </p:nvSpPr>
        <p:spPr>
          <a:xfrm xmlns:a="http://schemas.openxmlformats.org/drawingml/2006/main">
            <a:off x="6486525" y="3009900"/>
            <a:ext cx="5314950" cy="67627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800" b="0">
                <a:solidFill>
                  <a:srgbClr val="243E4B"/>
                </a:solidFill>
                <a:latin typeface="Arial"/>
                <a:ea typeface="Arial"/>
                <a:cs typeface="Arial"/>
              </a:defRPr>
            </a:defPPr>
          </a:lstStyle>
          <a:p xmlns:a="http://schemas.openxmlformats.org/drawingml/2006/main">
            <a:pPr>
              <a:lnSpc>
                <a:spcPct val="112000"/>
              </a:lnSpc>
              <a:buNone/>
              <a:defRPr sz="1950" b="0">
                <a:solidFill>
                  <a:srgbClr val="243E4B"/>
                </a:solidFill>
                <a:latin typeface="Arial"/>
                <a:ea typeface="Arial"/>
                <a:cs typeface="Arial"/>
              </a:defRPr>
            </a:pPr>
            <a:r>
              <a:rPr sz="1800" b="0">
                <a:solidFill>
                  <a:srgbClr val="243E4B"/>
                </a:solidFill>
                <a:latin typeface="Arial"/>
                <a:ea typeface="Arial"/>
                <a:cs typeface="Arial"/>
              </a:rPr>
              <a:t>England and Wales: the </a:t>
            </a:r>
            <a:r>
              <a:rPr sz="1800" b="0" i="1">
                <a:solidFill>
                  <a:srgbClr val="243E4B"/>
                </a:solidFill>
                <a:latin typeface="Arial"/>
                <a:ea typeface="Arial"/>
                <a:cs typeface="Arial"/>
              </a:rPr>
              <a:t>Mental Health Act 1983</a:t>
            </a:r>
            <a:r>
              <a:rPr sz="1800" b="0">
                <a:solidFill>
                  <a:srgbClr val="243E4B"/>
                </a:solidFill>
                <a:latin typeface="Arial"/>
                <a:ea typeface="Arial"/>
                <a:cs typeface="Arial"/>
              </a:rPr>
              <a:t> enables compulsory care under legal criteria. The </a:t>
            </a:r>
            <a:r>
              <a:rPr sz="1800" b="0" i="1">
                <a:solidFill>
                  <a:srgbClr val="243E4B"/>
                </a:solidFill>
                <a:latin typeface="Arial"/>
                <a:ea typeface="Arial"/>
                <a:cs typeface="Arial"/>
              </a:rPr>
              <a:t>Mental Capacity Act 2005</a:t>
            </a:r>
            <a:r>
              <a:rPr sz="1800" b="0">
                <a:solidFill>
                  <a:srgbClr val="243E4B"/>
                </a:solidFill>
                <a:latin typeface="Arial"/>
                <a:ea typeface="Arial"/>
                <a:cs typeface="Arial"/>
              </a:rPr>
              <a:t> presumes capacity and requires decision support. Diagnosis alone does not establish incapacity.</a:t>
            </a:r>
          </a:p>
          <a:p xmlns:a="http://schemas.openxmlformats.org/drawingml/2006/main">
            <a:r>
              <a:t/>
            </a:r>
          </a:p>
          <a:p xmlns:a="http://schemas.openxmlformats.org/drawingml/2006/main">
            <a:pPr>
              <a:lnSpc>
                <a:spcPct val="112000"/>
              </a:lnSpc>
              <a:buNone/>
              <a:defRPr sz="1950" b="0">
                <a:solidFill>
                  <a:srgbClr val="243E4B"/>
                </a:solidFill>
                <a:latin typeface="Arial"/>
                <a:ea typeface="Arial"/>
                <a:cs typeface="Arial"/>
              </a:defRPr>
            </a:pPr>
            <a:r>
              <a:rPr sz="1800" b="0">
                <a:solidFill>
                  <a:srgbClr val="243E4B"/>
                </a:solidFill>
                <a:latin typeface="Arial"/>
                <a:ea typeface="Arial"/>
                <a:cs typeface="Arial"/>
              </a:rPr>
              <a:t>Great Britain: the </a:t>
            </a:r>
            <a:r>
              <a:rPr sz="1800" b="0" i="1">
                <a:solidFill>
                  <a:srgbClr val="243E4B"/>
                </a:solidFill>
                <a:latin typeface="Arial"/>
                <a:ea typeface="Arial"/>
                <a:cs typeface="Arial"/>
              </a:rPr>
              <a:t>Equality Act 2010</a:t>
            </a:r>
            <a:r>
              <a:rPr sz="1800" b="0">
                <a:solidFill>
                  <a:srgbClr val="243E4B"/>
                </a:solidFill>
                <a:latin typeface="Arial"/>
                <a:ea typeface="Arial"/>
                <a:cs typeface="Arial"/>
              </a:rPr>
              <a:t> protects qualifying disabled people and requires reasonable adjustments.</a:t>
            </a:r>
          </a:p>
          <a:p xmlns:a="http://schemas.openxmlformats.org/drawingml/2006/main">
            <a:r>
              <a:t/>
            </a:r>
          </a:p>
          <a:p xmlns:a="http://schemas.openxmlformats.org/drawingml/2006/main">
            <a:pPr>
              <a:lnSpc>
                <a:spcPct val="112000"/>
              </a:lnSpc>
              <a:buNone/>
              <a:defRPr sz="1950" b="0">
                <a:solidFill>
                  <a:srgbClr val="243E4B"/>
                </a:solidFill>
                <a:latin typeface="Arial"/>
                <a:ea typeface="Arial"/>
                <a:cs typeface="Arial"/>
              </a:defRPr>
            </a:pPr>
            <a:r>
              <a:rPr sz="1800" b="0">
                <a:solidFill>
                  <a:srgbClr val="243E4B"/>
                </a:solidFill>
                <a:latin typeface="Arial"/>
                <a:ea typeface="Arial"/>
                <a:cs typeface="Arial"/>
              </a:rPr>
              <a:t>The </a:t>
            </a:r>
            <a:r>
              <a:rPr sz="1800" b="0" i="1">
                <a:solidFill>
                  <a:srgbClr val="243E4B"/>
                </a:solidFill>
                <a:latin typeface="Arial"/>
                <a:ea typeface="Arial"/>
                <a:cs typeface="Arial"/>
              </a:rPr>
              <a:t>Mental Health Act 2025</a:t>
            </a:r>
            <a:r>
              <a:rPr sz="1800" b="0">
                <a:solidFill>
                  <a:srgbClr val="243E4B"/>
                </a:solidFill>
                <a:latin typeface="Arial"/>
                <a:ea typeface="Arial"/>
                <a:cs typeface="Arial"/>
              </a:rPr>
              <a:t> has staged commencement. Legal change requires implementation and accountability (s. 56).</a:t>
            </a:r>
          </a:p>
          <a:p xmlns:a="http://schemas.openxmlformats.org/drawingml/2006/main">
            <a:r>
              <a:t/>
            </a:r>
          </a:p>
          <a:p xmlns:a="http://schemas.openxmlformats.org/drawingml/2006/main">
            <a:pPr>
              <a:lnSpc>
                <a:spcPct val="112000"/>
              </a:lnSpc>
              <a:buNone/>
              <a:defRPr sz="1950" b="0">
                <a:solidFill>
                  <a:srgbClr val="243E4B"/>
                </a:solidFill>
                <a:latin typeface="Arial"/>
                <a:ea typeface="Arial"/>
                <a:cs typeface="Arial"/>
              </a:defRPr>
            </a:pPr>
            <a:r>
              <a:rPr sz="1800" b="0">
                <a:solidFill>
                  <a:srgbClr val="243E4B"/>
                </a:solidFill>
                <a:latin typeface="Arial"/>
                <a:ea typeface="Arial"/>
                <a:cs typeface="Arial"/>
              </a:rPr>
              <a:t>NHS England reports Black British overrepresentation in detention across PCREF pilot trusts. These are general mental health findings, not bipolar-specific rates (NHS England, 2025).</a:t>
            </a:r>
          </a:p>
        </p:txBody>
      </p:sp>
      <p:sp>
        <p:nvSpPr>
          <p:cNvPr id="10" name="recommendations-heading">
            <a:extLst xmlns:a="http://schemas.openxmlformats.org/drawingml/2006/main">
              <a:ext uri="{FF2B5EF4-FFF2-40B4-BE49-F238E27FC236}">
                <a16:creationId xmlns:a16="http://schemas.microsoft.com/office/drawing/2014/main" id="{566DACEA-74CA-4E01-B177-D7DA73A72FC4}"/>
              </a:ext>
            </a:extLst>
          </p:cNvPr>
          <p:cNvSpPr>
            <a:spLocks xmlns:a="http://schemas.openxmlformats.org/drawingml/2006/main" noGrp="1"/>
          </p:cNvSpPr>
          <p:nvPr/>
        </p:nvSpPr>
        <p:spPr>
          <a:xfrm xmlns:a="http://schemas.openxmlformats.org/drawingml/2006/main">
            <a:off x="12353925" y="2457450"/>
            <a:ext cx="5314950" cy="4667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2400" b="1">
                <a:solidFill>
                  <a:srgbClr val="007A80"/>
                </a:solidFill>
                <a:latin typeface="Arial"/>
                <a:ea typeface="Arial"/>
                <a:cs typeface="Arial"/>
              </a:defRPr>
            </a:defPPr>
          </a:lstStyle>
          <a:p xmlns:a="http://schemas.openxmlformats.org/drawingml/2006/main">
            <a:pPr>
              <a:lnSpc>
                <a:spcPct val="112000"/>
              </a:lnSpc>
              <a:buNone/>
              <a:defRPr sz="2400" b="1">
                <a:solidFill>
                  <a:srgbClr val="007A80"/>
                </a:solidFill>
                <a:latin typeface="Arial"/>
                <a:ea typeface="Arial"/>
                <a:cs typeface="Arial"/>
              </a:defRPr>
            </a:pPr>
            <a:r>
              <a:rPr sz="2400" b="1">
                <a:solidFill>
                  <a:srgbClr val="007A80"/>
                </a:solidFill>
                <a:latin typeface="Arial"/>
                <a:ea typeface="Arial"/>
                <a:cs typeface="Arial"/>
              </a:rPr>
              <a:t>6  Recommendations</a:t>
            </a:r>
          </a:p>
        </p:txBody>
      </p:sp>
      <p:sp>
        <p:nvSpPr>
          <p:cNvPr id="11" name="recommendations-body">
            <a:extLst xmlns:a="http://schemas.openxmlformats.org/drawingml/2006/main">
              <a:ext uri="{FF2B5EF4-FFF2-40B4-BE49-F238E27FC236}">
                <a16:creationId xmlns:a16="http://schemas.microsoft.com/office/drawing/2014/main" id="{3699FE36-A238-4811-B23C-7ED9D819DE91}"/>
              </a:ext>
            </a:extLst>
          </p:cNvPr>
          <p:cNvSpPr>
            <a:spLocks xmlns:a="http://schemas.openxmlformats.org/drawingml/2006/main" noGrp="1"/>
          </p:cNvSpPr>
          <p:nvPr/>
        </p:nvSpPr>
        <p:spPr>
          <a:xfrm xmlns:a="http://schemas.openxmlformats.org/drawingml/2006/main">
            <a:off x="12353925" y="3009900"/>
            <a:ext cx="5314950" cy="61912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800" b="0">
                <a:solidFill>
                  <a:srgbClr val="243E4B"/>
                </a:solidFill>
                <a:latin typeface="Arial"/>
                <a:ea typeface="Arial"/>
                <a:cs typeface="Arial"/>
              </a:defRPr>
            </a:defPPr>
          </a:lstStyle>
          <a:p xmlns:a="http://schemas.openxmlformats.org/drawingml/2006/main">
            <a:pPr>
              <a:lnSpc>
                <a:spcPct val="112000"/>
              </a:lnSpc>
              <a:buNone/>
              <a:defRPr sz="1950" b="0">
                <a:solidFill>
                  <a:srgbClr val="243E4B"/>
                </a:solidFill>
                <a:latin typeface="Arial"/>
                <a:ea typeface="Arial"/>
                <a:cs typeface="Arial"/>
              </a:defRPr>
            </a:pPr>
            <a:r>
              <a:rPr sz="1800" b="0">
                <a:solidFill>
                  <a:srgbClr val="243E4B"/>
                </a:solidFill>
                <a:latin typeface="Arial"/>
                <a:ea typeface="Arial"/>
                <a:cs typeface="Arial"/>
              </a:rPr>
              <a:t>Clinical teams: agree relapse plans, monitoring responsibilities and a personal recovery goal. Audit completion and patient involvement six-monthly (NICE, 2025).</a:t>
            </a:r>
          </a:p>
          <a:p xmlns:a="http://schemas.openxmlformats.org/drawingml/2006/main">
            <a:r>
              <a:t/>
            </a:r>
          </a:p>
          <a:p xmlns:a="http://schemas.openxmlformats.org/drawingml/2006/main">
            <a:pPr>
              <a:lnSpc>
                <a:spcPct val="112000"/>
              </a:lnSpc>
              <a:buNone/>
              <a:defRPr sz="1950" b="0">
                <a:solidFill>
                  <a:srgbClr val="243E4B"/>
                </a:solidFill>
                <a:latin typeface="Arial"/>
                <a:ea typeface="Arial"/>
                <a:cs typeface="Arial"/>
              </a:defRPr>
            </a:pPr>
            <a:r>
              <a:rPr sz="1800" b="0">
                <a:solidFill>
                  <a:srgbClr val="243E4B"/>
                </a:solidFill>
                <a:latin typeface="Arial"/>
                <a:ea typeface="Arial"/>
                <a:cs typeface="Arial"/>
              </a:rPr>
              <a:t>Commissioners: protect access to bipolar-specific psychological support. Review therapy waits and uptake quarterly alongside recurrence (Miklowitz et al., 2021).</a:t>
            </a:r>
          </a:p>
          <a:p xmlns:a="http://schemas.openxmlformats.org/drawingml/2006/main">
            <a:r>
              <a:t/>
            </a:r>
          </a:p>
          <a:p xmlns:a="http://schemas.openxmlformats.org/drawingml/2006/main">
            <a:pPr>
              <a:lnSpc>
                <a:spcPct val="112000"/>
              </a:lnSpc>
              <a:buNone/>
              <a:defRPr sz="1950" b="0">
                <a:solidFill>
                  <a:srgbClr val="243E4B"/>
                </a:solidFill>
                <a:latin typeface="Arial"/>
                <a:ea typeface="Arial"/>
                <a:cs typeface="Arial"/>
              </a:defRPr>
            </a:pPr>
            <a:r>
              <a:rPr sz="1800" b="0">
                <a:solidFill>
                  <a:srgbClr val="243E4B"/>
                </a:solidFill>
                <a:latin typeface="Arial"/>
                <a:ea typeface="Arial"/>
                <a:cs typeface="Arial"/>
              </a:rPr>
              <a:t>Providers and universities: co-design culturally responsive support and reasonable adjustments. Review access by ethnicity with privacy safeguards (NHS England, 2025; Equality Act 2010).</a:t>
            </a:r>
          </a:p>
          <a:p xmlns:a="http://schemas.openxmlformats.org/drawingml/2006/main">
            <a:r>
              <a:t/>
            </a:r>
          </a:p>
          <a:p xmlns:a="http://schemas.openxmlformats.org/drawingml/2006/main">
            <a:pPr>
              <a:lnSpc>
                <a:spcPct val="112000"/>
              </a:lnSpc>
              <a:buNone/>
              <a:defRPr sz="1950" b="0">
                <a:solidFill>
                  <a:srgbClr val="243E4B"/>
                </a:solidFill>
                <a:latin typeface="Arial"/>
                <a:ea typeface="Arial"/>
                <a:cs typeface="Arial"/>
              </a:defRPr>
            </a:pPr>
            <a:r>
              <a:rPr sz="1800" b="0">
                <a:solidFill>
                  <a:srgbClr val="243E4B"/>
                </a:solidFill>
                <a:latin typeface="Arial"/>
                <a:ea typeface="Arial"/>
                <a:cs typeface="Arial"/>
              </a:rPr>
              <a:t>These are proposed evaluation measures, not national targets.</a:t>
            </a:r>
          </a:p>
        </p:txBody>
      </p:sp>
      <p:sp>
        <p:nvSpPr>
          <p:cNvPr id="12" name="conclusion">
            <a:extLst xmlns:a="http://schemas.openxmlformats.org/drawingml/2006/main">
              <a:ext uri="{FF2B5EF4-FFF2-40B4-BE49-F238E27FC236}">
                <a16:creationId xmlns:a16="http://schemas.microsoft.com/office/drawing/2014/main" id="{586F5A14-B20E-4A92-95A0-AC67B54AABB2}"/>
              </a:ext>
            </a:extLst>
          </p:cNvPr>
          <p:cNvSpPr>
            <a:spLocks xmlns:a="http://schemas.openxmlformats.org/drawingml/2006/main" noGrp="1"/>
          </p:cNvSpPr>
          <p:nvPr/>
        </p:nvSpPr>
        <p:spPr>
          <a:xfrm xmlns:a="http://schemas.openxmlformats.org/drawingml/2006/main">
            <a:off x="12353925" y="8905875"/>
            <a:ext cx="5314950" cy="742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800" b="1">
                <a:solidFill>
                  <a:srgbClr val="153448"/>
                </a:solidFill>
                <a:latin typeface="Arial"/>
                <a:ea typeface="Arial"/>
                <a:cs typeface="Arial"/>
              </a:defRPr>
            </a:defPPr>
          </a:lstStyle>
          <a:p xmlns:a="http://schemas.openxmlformats.org/drawingml/2006/main">
            <a:pPr>
              <a:lnSpc>
                <a:spcPct val="112000"/>
              </a:lnSpc>
              <a:buNone/>
              <a:defRPr sz="1800" b="1">
                <a:solidFill>
                  <a:srgbClr val="153448"/>
                </a:solidFill>
                <a:latin typeface="Arial"/>
                <a:ea typeface="Arial"/>
                <a:cs typeface="Arial"/>
              </a:defRPr>
            </a:pPr>
            <a:r>
              <a:rPr sz="1800" b="1">
                <a:solidFill>
                  <a:srgbClr val="153448"/>
                </a:solidFill>
                <a:latin typeface="Arial"/>
                <a:ea typeface="Arial"/>
                <a:cs typeface="Arial"/>
              </a:rPr>
              <a:t>Conclusion: equitable recovery requires accessible integrated care and meaningful participation.</a:t>
            </a:r>
          </a:p>
        </p:txBody>
      </p:sp>
    </p:spTree>
    <p:extLst>
      <p:ext uri="{BB962C8B-B14F-4D97-AF65-F5344CB8AC3E}">
        <p14:creationId xmlns:p14="http://schemas.microsoft.com/office/powerpoint/2010/main" val="1217872599"/>
      </p:ext>
    </p:extLst>
  </p:cSld>
</p:sld>
</file>

<file path=ppt/slides/slide3.xml><?xml version="1.0" encoding="utf-8"?>
<p:sld xmlns:p="http://schemas.openxmlformats.org/presentationml/2006/main">
  <p:cSld>
    <p:bg>
      <p:bgPr>
        <a:solidFill xmlns:a="http://schemas.openxmlformats.org/drawingml/2006/main">
          <a:srgbClr val="FFFFFF"/>
        </a:solidFill>
      </p:bgPr>
    </p:bg>
    <p:spTree>
      <p:nvGrpSpPr>
        <p:cNvPr id="1" name=""/>
        <p:cNvGrpSpPr/>
        <p:nvPr/>
      </p:nvGrpSpPr>
      <p:grpSpPr>
        <a:xfrm xmlns:a="http://schemas.openxmlformats.org/drawingml/2006/main"/>
      </p:grpSpPr>
      <p:sp>
        <p:nvSpPr>
          <p:cNvPr id="23" name="title">
            <a:extLst xmlns:a="http://schemas.openxmlformats.org/drawingml/2006/main">
              <a:ext uri="{FF2B5EF4-FFF2-40B4-BE49-F238E27FC236}">
                <a16:creationId xmlns:a16="http://schemas.microsoft.com/office/drawing/2014/main" id="{163575FE-7ACC-4C61-96DC-5A5AB0A9565F}"/>
              </a:ext>
            </a:extLst>
          </p:cNvPr>
          <p:cNvSpPr>
            <a:spLocks xmlns:a="http://schemas.openxmlformats.org/drawingml/2006/main" noGrp="1"/>
          </p:cNvSpPr>
          <p:nvPr/>
        </p:nvSpPr>
        <p:spPr>
          <a:xfrm xmlns:a="http://schemas.openxmlformats.org/drawingml/2006/main">
            <a:off x="590550" y="333375"/>
            <a:ext cx="16954500" cy="7620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4425" b="1">
                <a:solidFill>
                  <a:srgbClr val="153448"/>
                </a:solidFill>
                <a:latin typeface="Arial"/>
                <a:ea typeface="Arial"/>
                <a:cs typeface="Arial"/>
              </a:defRPr>
            </a:defPPr>
          </a:lstStyle>
          <a:p xmlns:a="http://schemas.openxmlformats.org/drawingml/2006/main">
            <a:pPr>
              <a:lnSpc>
                <a:spcPct val="112000"/>
              </a:lnSpc>
              <a:buNone/>
              <a:defRPr sz="4425" b="1">
                <a:solidFill>
                  <a:srgbClr val="153448"/>
                </a:solidFill>
                <a:latin typeface="Arial"/>
                <a:ea typeface="Arial"/>
                <a:cs typeface="Arial"/>
              </a:defRPr>
            </a:pPr>
            <a:r>
              <a:rPr sz="4425" b="1">
                <a:solidFill>
                  <a:srgbClr val="153448"/>
                </a:solidFill>
                <a:latin typeface="Arial"/>
                <a:ea typeface="Arial"/>
                <a:cs typeface="Arial"/>
              </a:rPr>
              <a:t>References</a:t>
            </a:r>
          </a:p>
        </p:txBody>
      </p:sp>
      <p:sp>
        <p:nvSpPr>
          <p:cNvPr id="2" name="subtitle">
            <a:extLst xmlns:a="http://schemas.openxmlformats.org/drawingml/2006/main">
              <a:ext uri="{FF2B5EF4-FFF2-40B4-BE49-F238E27FC236}">
                <a16:creationId xmlns:a16="http://schemas.microsoft.com/office/drawing/2014/main" id="{0E8367A7-ECC0-41CD-B263-295EE15E449E}"/>
              </a:ext>
            </a:extLst>
          </p:cNvPr>
          <p:cNvSpPr>
            <a:spLocks xmlns:a="http://schemas.openxmlformats.org/drawingml/2006/main" noGrp="1"/>
          </p:cNvSpPr>
          <p:nvPr/>
        </p:nvSpPr>
        <p:spPr>
          <a:xfrm xmlns:a="http://schemas.openxmlformats.org/drawingml/2006/main">
            <a:off x="619125" y="1123950"/>
            <a:ext cx="16954500" cy="4762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2175" b="0">
                <a:solidFill>
                  <a:srgbClr val="007A80"/>
                </a:solidFill>
                <a:latin typeface="Arial"/>
                <a:ea typeface="Arial"/>
                <a:cs typeface="Arial"/>
              </a:defRPr>
            </a:defPPr>
          </a:lstStyle>
          <a:p xmlns:a="http://schemas.openxmlformats.org/drawingml/2006/main">
            <a:pPr>
              <a:lnSpc>
                <a:spcPct val="112000"/>
              </a:lnSpc>
              <a:buNone/>
              <a:defRPr sz="2175" b="0">
                <a:solidFill>
                  <a:srgbClr val="007A80"/>
                </a:solidFill>
                <a:latin typeface="Arial"/>
                <a:ea typeface="Arial"/>
                <a:cs typeface="Arial"/>
              </a:defRPr>
            </a:pPr>
            <a:r>
              <a:rPr sz="2175" b="0">
                <a:solidFill>
                  <a:srgbClr val="007A80"/>
                </a:solidFill>
                <a:latin typeface="Arial"/>
                <a:ea typeface="Arial"/>
                <a:cs typeface="Arial"/>
              </a:rPr>
              <a:t>UWTSD Harvard referencing     •     Online sources accessed 1–15 October 2026</a:t>
            </a:r>
          </a:p>
        </p:txBody>
      </p:sp>
      <p:sp>
        <p:nvSpPr>
          <p:cNvPr id="3" name="metadata">
            <a:extLst xmlns:a="http://schemas.openxmlformats.org/drawingml/2006/main">
              <a:ext uri="{FF2B5EF4-FFF2-40B4-BE49-F238E27FC236}">
                <a16:creationId xmlns:a16="http://schemas.microsoft.com/office/drawing/2014/main" id="{3F59FAAE-0A7E-4205-805C-ADEA8D40063E}"/>
              </a:ext>
            </a:extLst>
          </p:cNvPr>
          <p:cNvSpPr>
            <a:spLocks xmlns:a="http://schemas.openxmlformats.org/drawingml/2006/main" noGrp="1"/>
          </p:cNvSpPr>
          <p:nvPr/>
        </p:nvSpPr>
        <p:spPr>
          <a:xfrm xmlns:a="http://schemas.openxmlformats.org/drawingml/2006/main">
            <a:off x="619125" y="1676400"/>
            <a:ext cx="16954500" cy="3619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725" b="0">
                <a:solidFill>
                  <a:srgbClr val="506772"/>
                </a:solidFill>
                <a:latin typeface="Arial"/>
                <a:ea typeface="Arial"/>
                <a:cs typeface="Arial"/>
              </a:defRPr>
            </a:defPPr>
          </a:lstStyle>
          <a:p xmlns:a="http://schemas.openxmlformats.org/drawingml/2006/main">
            <a:pPr>
              <a:lnSpc>
                <a:spcPct val="112000"/>
              </a:lnSpc>
              <a:buNone/>
              <a:defRPr sz="1725" b="0">
                <a:solidFill>
                  <a:srgbClr val="506772"/>
                </a:solidFill>
                <a:latin typeface="Arial"/>
                <a:ea typeface="Arial"/>
                <a:cs typeface="Arial"/>
              </a:defRPr>
            </a:pPr>
            <a:r>
              <a:rPr sz="1725" b="0">
                <a:solidFill>
                  <a:srgbClr val="506772"/>
                </a:solidFill>
                <a:latin typeface="Arial"/>
                <a:ea typeface="Arial"/>
                <a:cs typeface="Arial"/>
              </a:rPr>
              <a:t>Ahmad Hassan   |   2238191   |   BMHP6026   |   Component 1: Individual Presentation</a:t>
            </a:r>
          </a:p>
        </p:txBody>
      </p:sp>
      <p:sp>
        <p:nvSpPr>
          <p:cNvPr id="4" name="footer">
            <a:extLst xmlns:a="http://schemas.openxmlformats.org/drawingml/2006/main">
              <a:ext uri="{FF2B5EF4-FFF2-40B4-BE49-F238E27FC236}">
                <a16:creationId xmlns:a16="http://schemas.microsoft.com/office/drawing/2014/main" id="{F1FBB8B4-0F07-4A20-B4E2-BC0A3F739BA3}"/>
              </a:ext>
            </a:extLst>
          </p:cNvPr>
          <p:cNvSpPr>
            <a:spLocks xmlns:a="http://schemas.openxmlformats.org/drawingml/2006/main" noGrp="1"/>
          </p:cNvSpPr>
          <p:nvPr/>
        </p:nvSpPr>
        <p:spPr>
          <a:xfrm xmlns:a="http://schemas.openxmlformats.org/drawingml/2006/main">
            <a:off x="619125" y="9820275"/>
            <a:ext cx="16954500" cy="2667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500" b="0">
                <a:solidFill>
                  <a:srgbClr val="506772"/>
                </a:solidFill>
                <a:latin typeface="Arial"/>
                <a:ea typeface="Arial"/>
                <a:cs typeface="Arial"/>
              </a:defRPr>
            </a:defPPr>
          </a:lstStyle>
          <a:p xmlns:a="http://schemas.openxmlformats.org/drawingml/2006/main">
            <a:pPr>
              <a:lnSpc>
                <a:spcPct val="112000"/>
              </a:lnSpc>
              <a:buNone/>
              <a:defRPr sz="1500" b="0">
                <a:solidFill>
                  <a:srgbClr val="506772"/>
                </a:solidFill>
                <a:latin typeface="Arial"/>
                <a:ea typeface="Arial"/>
                <a:cs typeface="Arial"/>
              </a:defRPr>
            </a:pPr>
            <a:r>
              <a:rPr sz="1500" b="0">
                <a:solidFill>
                  <a:srgbClr val="506772"/>
                </a:solidFill>
                <a:latin typeface="Arial"/>
                <a:ea typeface="Arial"/>
                <a:cs typeface="Arial"/>
              </a:rPr>
              <a:t>Bipolar type I disorder (ICD-11 6A60)     •     UK care focus     •     3/3</a:t>
            </a:r>
          </a:p>
        </p:txBody>
      </p:sp>
      <p:sp>
        <p:nvSpPr>
          <p:cNvPr id="5" name="reference-0">
            <a:extLst xmlns:a="http://schemas.openxmlformats.org/drawingml/2006/main">
              <a:ext uri="{FF2B5EF4-FFF2-40B4-BE49-F238E27FC236}">
                <a16:creationId xmlns:a16="http://schemas.microsoft.com/office/drawing/2014/main" id="{BEE2F43C-9A2C-4F94-BCF3-732C7EB754B6}"/>
              </a:ext>
            </a:extLst>
          </p:cNvPr>
          <p:cNvSpPr>
            <a:spLocks xmlns:a="http://schemas.openxmlformats.org/drawingml/2006/main" noGrp="1"/>
          </p:cNvSpPr>
          <p:nvPr/>
        </p:nvSpPr>
        <p:spPr>
          <a:xfrm xmlns:a="http://schemas.openxmlformats.org/drawingml/2006/main">
            <a:off x="619125" y="2409825"/>
            <a:ext cx="5314950" cy="1095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0">
                <a:solidFill>
                  <a:srgbClr val="243E4B"/>
                </a:solidFill>
                <a:latin typeface="Arial"/>
                <a:ea typeface="Arial"/>
                <a:cs typeface="Arial"/>
              </a:rPr>
              <a:t>Bonnington, O. and Rose, D. (2014) ‘Exploring stigmatisation among people diagnosed with either bipolar disorder or borderline personality disorder: a critical realist analysis’, </a:t>
            </a:r>
            <a:r>
              <a:rPr sz="1275" b="0" i="1">
                <a:solidFill>
                  <a:srgbClr val="243E4B"/>
                </a:solidFill>
                <a:latin typeface="Arial"/>
                <a:ea typeface="Arial"/>
                <a:cs typeface="Arial"/>
              </a:rPr>
              <a:t>Social Science &amp; Medicine</a:t>
            </a:r>
            <a:r>
              <a:rPr sz="1275" b="0" i="0">
                <a:solidFill>
                  <a:srgbClr val="243E4B"/>
                </a:solidFill>
                <a:latin typeface="Arial"/>
                <a:ea typeface="Arial"/>
                <a:cs typeface="Arial"/>
              </a:rPr>
              <a:t>, 123, pp. 7-17. Available at: https://pubmed.ncbi.nlm.nih.gov/25462600/. (Accessed: 3 October 2026).</a:t>
            </a:r>
          </a:p>
        </p:txBody>
      </p:sp>
      <p:sp>
        <p:nvSpPr>
          <p:cNvPr id="6" name="reference-1">
            <a:extLst xmlns:a="http://schemas.openxmlformats.org/drawingml/2006/main">
              <a:ext uri="{FF2B5EF4-FFF2-40B4-BE49-F238E27FC236}">
                <a16:creationId xmlns:a16="http://schemas.microsoft.com/office/drawing/2014/main" id="{53574C68-6138-4752-81C6-A29EE5F78C1C}"/>
              </a:ext>
            </a:extLst>
          </p:cNvPr>
          <p:cNvSpPr>
            <a:spLocks xmlns:a="http://schemas.openxmlformats.org/drawingml/2006/main" noGrp="1"/>
          </p:cNvSpPr>
          <p:nvPr/>
        </p:nvSpPr>
        <p:spPr>
          <a:xfrm xmlns:a="http://schemas.openxmlformats.org/drawingml/2006/main">
            <a:off x="619125" y="3676650"/>
            <a:ext cx="5314950" cy="8763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0">
                <a:solidFill>
                  <a:srgbClr val="243E4B"/>
                </a:solidFill>
                <a:latin typeface="Arial"/>
                <a:ea typeface="Arial"/>
                <a:cs typeface="Arial"/>
              </a:rPr>
              <a:t>Cade, J.F.J. (1949) ‘Lithium salts in the treatment of psychotic excitement’, </a:t>
            </a:r>
            <a:r>
              <a:rPr sz="1275" b="0" i="1">
                <a:solidFill>
                  <a:srgbClr val="243E4B"/>
                </a:solidFill>
                <a:latin typeface="Arial"/>
                <a:ea typeface="Arial"/>
                <a:cs typeface="Arial"/>
              </a:rPr>
              <a:t>Medical Journal of Australia</a:t>
            </a:r>
            <a:r>
              <a:rPr sz="1275" b="0" i="0">
                <a:solidFill>
                  <a:srgbClr val="243E4B"/>
                </a:solidFill>
                <a:latin typeface="Arial"/>
                <a:ea typeface="Arial"/>
                <a:cs typeface="Arial"/>
              </a:rPr>
              <a:t>, 2(10), pp. 349-352. Available at: https://pmc.ncbi.nlm.nih.gov/articles/PMC2560740/ (2000 reprint). (Accessed: 12 October 2026).</a:t>
            </a:r>
          </a:p>
        </p:txBody>
      </p:sp>
      <p:sp>
        <p:nvSpPr>
          <p:cNvPr id="7" name="reference-2">
            <a:extLst xmlns:a="http://schemas.openxmlformats.org/drawingml/2006/main">
              <a:ext uri="{FF2B5EF4-FFF2-40B4-BE49-F238E27FC236}">
                <a16:creationId xmlns:a16="http://schemas.microsoft.com/office/drawing/2014/main" id="{5D55A5BC-8C9D-4422-ABD3-058DB05DC1FA}"/>
              </a:ext>
            </a:extLst>
          </p:cNvPr>
          <p:cNvSpPr>
            <a:spLocks xmlns:a="http://schemas.openxmlformats.org/drawingml/2006/main" noGrp="1"/>
          </p:cNvSpPr>
          <p:nvPr/>
        </p:nvSpPr>
        <p:spPr>
          <a:xfrm xmlns:a="http://schemas.openxmlformats.org/drawingml/2006/main">
            <a:off x="619125" y="4724400"/>
            <a:ext cx="5314950" cy="6572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1">
                <a:solidFill>
                  <a:srgbClr val="243E4B"/>
                </a:solidFill>
                <a:latin typeface="Arial"/>
                <a:ea typeface="Arial"/>
                <a:cs typeface="Arial"/>
              </a:rPr>
              <a:t>Equality Act 2010</a:t>
            </a:r>
            <a:r>
              <a:rPr sz="1275" b="0" i="0">
                <a:solidFill>
                  <a:srgbClr val="243E4B"/>
                </a:solidFill>
                <a:latin typeface="Arial"/>
                <a:ea typeface="Arial"/>
                <a:cs typeface="Arial"/>
              </a:rPr>
              <a:t>, c. 15. Available at: https://www.legislation.gov.uk/ukpga/2010/15/contents. (Accessed: 7 October 2026).</a:t>
            </a:r>
          </a:p>
        </p:txBody>
      </p:sp>
      <p:sp>
        <p:nvSpPr>
          <p:cNvPr id="8" name="reference-3">
            <a:extLst xmlns:a="http://schemas.openxmlformats.org/drawingml/2006/main">
              <a:ext uri="{FF2B5EF4-FFF2-40B4-BE49-F238E27FC236}">
                <a16:creationId xmlns:a16="http://schemas.microsoft.com/office/drawing/2014/main" id="{3D243303-D190-4D57-AE34-B92CB9BA0C79}"/>
              </a:ext>
            </a:extLst>
          </p:cNvPr>
          <p:cNvSpPr>
            <a:spLocks xmlns:a="http://schemas.openxmlformats.org/drawingml/2006/main" noGrp="1"/>
          </p:cNvSpPr>
          <p:nvPr/>
        </p:nvSpPr>
        <p:spPr>
          <a:xfrm xmlns:a="http://schemas.openxmlformats.org/drawingml/2006/main">
            <a:off x="619125" y="5553075"/>
            <a:ext cx="5314950" cy="1314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0">
                <a:solidFill>
                  <a:srgbClr val="243E4B"/>
                </a:solidFill>
                <a:latin typeface="Arial"/>
                <a:ea typeface="Arial"/>
                <a:cs typeface="Arial"/>
              </a:rPr>
              <a:t>Keramatian, K., Pinto, J.V., Tsang, V.W.L., Chakrabarty, T. and Yatham, L.N. (2025) ‘Duration of untreated or undiagnosed bipolar disorder and clinical characteristics and outcomes: systematic review and meta-analysis’, </a:t>
            </a:r>
            <a:r>
              <a:rPr sz="1275" b="0" i="1">
                <a:solidFill>
                  <a:srgbClr val="243E4B"/>
                </a:solidFill>
                <a:latin typeface="Arial"/>
                <a:ea typeface="Arial"/>
                <a:cs typeface="Arial"/>
              </a:rPr>
              <a:t>The British Journal of Psychiatry</a:t>
            </a:r>
            <a:r>
              <a:rPr sz="1275" b="0" i="0">
                <a:solidFill>
                  <a:srgbClr val="243E4B"/>
                </a:solidFill>
                <a:latin typeface="Arial"/>
                <a:ea typeface="Arial"/>
                <a:cs typeface="Arial"/>
              </a:rPr>
              <a:t>, 227(3), pp. 622-632. Available at: https://pubmed.ncbi.nlm.nih.gov/40337852/. (Accessed: 1 October 2026).</a:t>
            </a:r>
          </a:p>
        </p:txBody>
      </p:sp>
      <p:sp>
        <p:nvSpPr>
          <p:cNvPr id="9" name="reference-4">
            <a:extLst xmlns:a="http://schemas.openxmlformats.org/drawingml/2006/main">
              <a:ext uri="{FF2B5EF4-FFF2-40B4-BE49-F238E27FC236}">
                <a16:creationId xmlns:a16="http://schemas.microsoft.com/office/drawing/2014/main" id="{FFACB200-CA71-48DA-9465-E6E2DE322515}"/>
              </a:ext>
            </a:extLst>
          </p:cNvPr>
          <p:cNvSpPr>
            <a:spLocks xmlns:a="http://schemas.openxmlformats.org/drawingml/2006/main" noGrp="1"/>
          </p:cNvSpPr>
          <p:nvPr/>
        </p:nvSpPr>
        <p:spPr>
          <a:xfrm xmlns:a="http://schemas.openxmlformats.org/drawingml/2006/main">
            <a:off x="619125" y="7038975"/>
            <a:ext cx="5314950" cy="1095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0">
                <a:solidFill>
                  <a:srgbClr val="243E4B"/>
                </a:solidFill>
                <a:latin typeface="Arial"/>
                <a:ea typeface="Arial"/>
                <a:cs typeface="Arial"/>
              </a:rPr>
              <a:t>López-Muñoz, F., Shen, W.W., D’Ocon, P., Romero, A. and Álamo, C. (2018) ‘A history of the pharmacological treatment of bipolar disorder’, </a:t>
            </a:r>
            <a:r>
              <a:rPr sz="1275" b="0" i="1">
                <a:solidFill>
                  <a:srgbClr val="243E4B"/>
                </a:solidFill>
                <a:latin typeface="Arial"/>
                <a:ea typeface="Arial"/>
                <a:cs typeface="Arial"/>
              </a:rPr>
              <a:t>International Journal of Molecular Sciences</a:t>
            </a:r>
            <a:r>
              <a:rPr sz="1275" b="0" i="0">
                <a:solidFill>
                  <a:srgbClr val="243E4B"/>
                </a:solidFill>
                <a:latin typeface="Arial"/>
                <a:ea typeface="Arial"/>
                <a:cs typeface="Arial"/>
              </a:rPr>
              <a:t>, 19(8), article 2143. Available at: https://pmc.ncbi.nlm.nih.gov/articles/PMC6073684/. (Accessed: 14 October 2026).</a:t>
            </a:r>
          </a:p>
        </p:txBody>
      </p:sp>
      <p:sp>
        <p:nvSpPr>
          <p:cNvPr id="10" name="reference-5">
            <a:extLst xmlns:a="http://schemas.openxmlformats.org/drawingml/2006/main">
              <a:ext uri="{FF2B5EF4-FFF2-40B4-BE49-F238E27FC236}">
                <a16:creationId xmlns:a16="http://schemas.microsoft.com/office/drawing/2014/main" id="{78F20E0E-B573-4169-B0AB-20BC7EA26BCB}"/>
              </a:ext>
            </a:extLst>
          </p:cNvPr>
          <p:cNvSpPr>
            <a:spLocks xmlns:a="http://schemas.openxmlformats.org/drawingml/2006/main" noGrp="1"/>
          </p:cNvSpPr>
          <p:nvPr/>
        </p:nvSpPr>
        <p:spPr>
          <a:xfrm xmlns:a="http://schemas.openxmlformats.org/drawingml/2006/main">
            <a:off x="619125" y="8305800"/>
            <a:ext cx="5314950" cy="1095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0">
                <a:solidFill>
                  <a:srgbClr val="243E4B"/>
                </a:solidFill>
                <a:latin typeface="Arial"/>
                <a:ea typeface="Arial"/>
                <a:cs typeface="Arial"/>
              </a:rPr>
              <a:t>Mason, B.L., Brown, E.S. and Croarkin, P.E. (2016) ‘Historical underpinnings of bipolar disorder diagnostic criteria’, </a:t>
            </a:r>
            <a:r>
              <a:rPr sz="1275" b="0" i="1">
                <a:solidFill>
                  <a:srgbClr val="243E4B"/>
                </a:solidFill>
                <a:latin typeface="Arial"/>
                <a:ea typeface="Arial"/>
                <a:cs typeface="Arial"/>
              </a:rPr>
              <a:t>Behavioral Sciences</a:t>
            </a:r>
            <a:r>
              <a:rPr sz="1275" b="0" i="0">
                <a:solidFill>
                  <a:srgbClr val="243E4B"/>
                </a:solidFill>
                <a:latin typeface="Arial"/>
                <a:ea typeface="Arial"/>
                <a:cs typeface="Arial"/>
              </a:rPr>
              <a:t>, 6(3), article 14. Available at: https://pmc.ncbi.nlm.nih.gov/articles/PMC5039514/. (Accessed: 5 October 2026).</a:t>
            </a:r>
          </a:p>
        </p:txBody>
      </p:sp>
      <p:sp>
        <p:nvSpPr>
          <p:cNvPr id="11" name="reference-6">
            <a:extLst xmlns:a="http://schemas.openxmlformats.org/drawingml/2006/main">
              <a:ext uri="{FF2B5EF4-FFF2-40B4-BE49-F238E27FC236}">
                <a16:creationId xmlns:a16="http://schemas.microsoft.com/office/drawing/2014/main" id="{A9CAEBA5-E73C-4DE1-AF66-90740530C188}"/>
              </a:ext>
            </a:extLst>
          </p:cNvPr>
          <p:cNvSpPr>
            <a:spLocks xmlns:a="http://schemas.openxmlformats.org/drawingml/2006/main" noGrp="1"/>
          </p:cNvSpPr>
          <p:nvPr/>
        </p:nvSpPr>
        <p:spPr>
          <a:xfrm xmlns:a="http://schemas.openxmlformats.org/drawingml/2006/main">
            <a:off x="6486525" y="2409825"/>
            <a:ext cx="5314950" cy="8763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0">
                <a:solidFill>
                  <a:srgbClr val="243E4B"/>
                </a:solidFill>
                <a:latin typeface="Arial"/>
                <a:ea typeface="Arial"/>
                <a:cs typeface="Arial"/>
              </a:rPr>
              <a:t>Medicines and Healthcare products Regulatory Agency [MHRA] (2025) </a:t>
            </a:r>
            <a:r>
              <a:rPr sz="1275" b="0" i="1">
                <a:solidFill>
                  <a:srgbClr val="243E4B"/>
                </a:solidFill>
                <a:latin typeface="Arial"/>
                <a:ea typeface="Arial"/>
                <a:cs typeface="Arial"/>
              </a:rPr>
              <a:t>Valproate - reproductive risks</a:t>
            </a:r>
            <a:r>
              <a:rPr sz="1275" b="0" i="0">
                <a:solidFill>
                  <a:srgbClr val="243E4B"/>
                </a:solidFill>
                <a:latin typeface="Arial"/>
                <a:ea typeface="Arial"/>
                <a:cs typeface="Arial"/>
              </a:rPr>
              <a:t>. Available at: https://www.gov.uk/guidance/valproate-reproductive-risks. (Accessed: 10 October 2026).</a:t>
            </a:r>
          </a:p>
        </p:txBody>
      </p:sp>
      <p:sp>
        <p:nvSpPr>
          <p:cNvPr id="12" name="reference-7">
            <a:extLst xmlns:a="http://schemas.openxmlformats.org/drawingml/2006/main">
              <a:ext uri="{FF2B5EF4-FFF2-40B4-BE49-F238E27FC236}">
                <a16:creationId xmlns:a16="http://schemas.microsoft.com/office/drawing/2014/main" id="{476E07C2-0833-453F-84CF-488ECE8BB201}"/>
              </a:ext>
            </a:extLst>
          </p:cNvPr>
          <p:cNvSpPr>
            <a:spLocks xmlns:a="http://schemas.openxmlformats.org/drawingml/2006/main" noGrp="1"/>
          </p:cNvSpPr>
          <p:nvPr/>
        </p:nvSpPr>
        <p:spPr>
          <a:xfrm xmlns:a="http://schemas.openxmlformats.org/drawingml/2006/main">
            <a:off x="6486525" y="3457575"/>
            <a:ext cx="5314950" cy="6572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1">
                <a:solidFill>
                  <a:srgbClr val="243E4B"/>
                </a:solidFill>
                <a:latin typeface="Arial"/>
                <a:ea typeface="Arial"/>
                <a:cs typeface="Arial"/>
              </a:rPr>
              <a:t>Mental Capacity Act 2005</a:t>
            </a:r>
            <a:r>
              <a:rPr sz="1275" b="0" i="0">
                <a:solidFill>
                  <a:srgbClr val="243E4B"/>
                </a:solidFill>
                <a:latin typeface="Arial"/>
                <a:ea typeface="Arial"/>
                <a:cs typeface="Arial"/>
              </a:rPr>
              <a:t>, c. 9. Available at: https://www.legislation.gov.uk/ukpga/2005/9/contents. (Accessed: 4 October 2026).</a:t>
            </a:r>
          </a:p>
        </p:txBody>
      </p:sp>
      <p:sp>
        <p:nvSpPr>
          <p:cNvPr id="13" name="reference-8">
            <a:extLst xmlns:a="http://schemas.openxmlformats.org/drawingml/2006/main">
              <a:ext uri="{FF2B5EF4-FFF2-40B4-BE49-F238E27FC236}">
                <a16:creationId xmlns:a16="http://schemas.microsoft.com/office/drawing/2014/main" id="{A148C44B-78A0-4720-A638-3998BD204A67}"/>
              </a:ext>
            </a:extLst>
          </p:cNvPr>
          <p:cNvSpPr>
            <a:spLocks xmlns:a="http://schemas.openxmlformats.org/drawingml/2006/main" noGrp="1"/>
          </p:cNvSpPr>
          <p:nvPr/>
        </p:nvSpPr>
        <p:spPr>
          <a:xfrm xmlns:a="http://schemas.openxmlformats.org/drawingml/2006/main">
            <a:off x="6486525" y="4286250"/>
            <a:ext cx="5314950" cy="6572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1">
                <a:solidFill>
                  <a:srgbClr val="243E4B"/>
                </a:solidFill>
                <a:latin typeface="Arial"/>
                <a:ea typeface="Arial"/>
                <a:cs typeface="Arial"/>
              </a:rPr>
              <a:t>Mental Health Act 1983</a:t>
            </a:r>
            <a:r>
              <a:rPr sz="1275" b="0" i="0">
                <a:solidFill>
                  <a:srgbClr val="243E4B"/>
                </a:solidFill>
                <a:latin typeface="Arial"/>
                <a:ea typeface="Arial"/>
                <a:cs typeface="Arial"/>
              </a:rPr>
              <a:t>, c. 20. Available at: https://www.legislation.gov.uk/ukpga/1983/20/contents. (Accessed: 15 October 2026).</a:t>
            </a:r>
          </a:p>
        </p:txBody>
      </p:sp>
      <p:sp>
        <p:nvSpPr>
          <p:cNvPr id="14" name="reference-9">
            <a:extLst xmlns:a="http://schemas.openxmlformats.org/drawingml/2006/main">
              <a:ext uri="{FF2B5EF4-FFF2-40B4-BE49-F238E27FC236}">
                <a16:creationId xmlns:a16="http://schemas.microsoft.com/office/drawing/2014/main" id="{D833C0E1-4C84-40A5-8601-130D5F6A6F2E}"/>
              </a:ext>
            </a:extLst>
          </p:cNvPr>
          <p:cNvSpPr>
            <a:spLocks xmlns:a="http://schemas.openxmlformats.org/drawingml/2006/main" noGrp="1"/>
          </p:cNvSpPr>
          <p:nvPr/>
        </p:nvSpPr>
        <p:spPr>
          <a:xfrm xmlns:a="http://schemas.openxmlformats.org/drawingml/2006/main">
            <a:off x="6486525" y="5114925"/>
            <a:ext cx="5314950" cy="6572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1">
                <a:solidFill>
                  <a:srgbClr val="243E4B"/>
                </a:solidFill>
                <a:latin typeface="Arial"/>
                <a:ea typeface="Arial"/>
                <a:cs typeface="Arial"/>
              </a:rPr>
              <a:t>Mental Health Act 2025</a:t>
            </a:r>
            <a:r>
              <a:rPr sz="1275" b="0" i="0">
                <a:solidFill>
                  <a:srgbClr val="243E4B"/>
                </a:solidFill>
                <a:latin typeface="Arial"/>
                <a:ea typeface="Arial"/>
                <a:cs typeface="Arial"/>
              </a:rPr>
              <a:t>, c. 33. Available at: https://www.legislation.gov.uk/ukpga/2025/33/contents. (Accessed: 8 October 2026).</a:t>
            </a:r>
          </a:p>
        </p:txBody>
      </p:sp>
      <p:sp>
        <p:nvSpPr>
          <p:cNvPr id="15" name="reference-10">
            <a:extLst xmlns:a="http://schemas.openxmlformats.org/drawingml/2006/main">
              <a:ext uri="{FF2B5EF4-FFF2-40B4-BE49-F238E27FC236}">
                <a16:creationId xmlns:a16="http://schemas.microsoft.com/office/drawing/2014/main" id="{BDACB418-E849-4CB7-AEA6-F40F5EA1E1B0}"/>
              </a:ext>
            </a:extLst>
          </p:cNvPr>
          <p:cNvSpPr>
            <a:spLocks xmlns:a="http://schemas.openxmlformats.org/drawingml/2006/main" noGrp="1"/>
          </p:cNvSpPr>
          <p:nvPr/>
        </p:nvSpPr>
        <p:spPr>
          <a:xfrm xmlns:a="http://schemas.openxmlformats.org/drawingml/2006/main">
            <a:off x="6486525" y="5943600"/>
            <a:ext cx="5314950" cy="1314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0">
                <a:solidFill>
                  <a:srgbClr val="243E4B"/>
                </a:solidFill>
                <a:latin typeface="Arial"/>
                <a:ea typeface="Arial"/>
                <a:cs typeface="Arial"/>
              </a:rPr>
              <a:t>Miklowitz, D.J., Efthimiou, O., Furukawa, T.A., Scott, J., McLaren, R., Geddes, J.R. and Cipriani, A. (2021) ‘Adjunctive psychotherapy for bipolar disorder: a systematic review and component network meta-analysis’, </a:t>
            </a:r>
            <a:r>
              <a:rPr sz="1275" b="0" i="1">
                <a:solidFill>
                  <a:srgbClr val="243E4B"/>
                </a:solidFill>
                <a:latin typeface="Arial"/>
                <a:ea typeface="Arial"/>
                <a:cs typeface="Arial"/>
              </a:rPr>
              <a:t>JAMA Psychiatry</a:t>
            </a:r>
            <a:r>
              <a:rPr sz="1275" b="0" i="0">
                <a:solidFill>
                  <a:srgbClr val="243E4B"/>
                </a:solidFill>
                <a:latin typeface="Arial"/>
                <a:ea typeface="Arial"/>
                <a:cs typeface="Arial"/>
              </a:rPr>
              <a:t>, 78(2), pp. 141-150. Available at: https://pmc.ncbi.nlm.nih.gov/articles/PMC7557716/. (Accessed: 2 October 2026).</a:t>
            </a:r>
          </a:p>
        </p:txBody>
      </p:sp>
      <p:sp>
        <p:nvSpPr>
          <p:cNvPr id="16" name="reference-11">
            <a:extLst xmlns:a="http://schemas.openxmlformats.org/drawingml/2006/main">
              <a:ext uri="{FF2B5EF4-FFF2-40B4-BE49-F238E27FC236}">
                <a16:creationId xmlns:a16="http://schemas.microsoft.com/office/drawing/2014/main" id="{546D39C0-5FA0-4AF8-AB26-D0E21A6CF856}"/>
              </a:ext>
            </a:extLst>
          </p:cNvPr>
          <p:cNvSpPr>
            <a:spLocks xmlns:a="http://schemas.openxmlformats.org/drawingml/2006/main" noGrp="1"/>
          </p:cNvSpPr>
          <p:nvPr/>
        </p:nvSpPr>
        <p:spPr>
          <a:xfrm xmlns:a="http://schemas.openxmlformats.org/drawingml/2006/main">
            <a:off x="6486525" y="7429500"/>
            <a:ext cx="5314950" cy="175260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0">
                <a:solidFill>
                  <a:srgbClr val="243E4B"/>
                </a:solidFill>
                <a:latin typeface="Arial"/>
                <a:ea typeface="Arial"/>
                <a:cs typeface="Arial"/>
              </a:rPr>
              <a:t>Miura, T., Noma, H., Furukawa, T.A., Mitsuyasu, H., Tanaka, S., Stockton, S., Salanti, G., Motomura, K., Shimano-Katsuki, S., Leucht, S., Cipriani, A., Geddes, J.R. and Kanba, S. (2014) ‘Comparative efficacy and tolerability of pharmacological treatments in the maintenance treatment of bipolar disorder: a systematic review and network meta-analysis’, </a:t>
            </a:r>
            <a:r>
              <a:rPr sz="1275" b="0" i="1">
                <a:solidFill>
                  <a:srgbClr val="243E4B"/>
                </a:solidFill>
                <a:latin typeface="Arial"/>
                <a:ea typeface="Arial"/>
                <a:cs typeface="Arial"/>
              </a:rPr>
              <a:t>The Lancet Psychiatry</a:t>
            </a:r>
            <a:r>
              <a:rPr sz="1275" b="0" i="0">
                <a:solidFill>
                  <a:srgbClr val="243E4B"/>
                </a:solidFill>
                <a:latin typeface="Arial"/>
                <a:ea typeface="Arial"/>
                <a:cs typeface="Arial"/>
              </a:rPr>
              <a:t>, 1(5), pp. 351-359. Available at: https://pubmed.ncbi.nlm.nih.gov/26360999/. (Accessed: 11 October 2026).</a:t>
            </a:r>
          </a:p>
        </p:txBody>
      </p:sp>
      <p:sp>
        <p:nvSpPr>
          <p:cNvPr id="17" name="reference-12">
            <a:extLst xmlns:a="http://schemas.openxmlformats.org/drawingml/2006/main">
              <a:ext uri="{FF2B5EF4-FFF2-40B4-BE49-F238E27FC236}">
                <a16:creationId xmlns:a16="http://schemas.microsoft.com/office/drawing/2014/main" id="{51146265-36A2-49BB-9170-B2463D8DFA0F}"/>
              </a:ext>
            </a:extLst>
          </p:cNvPr>
          <p:cNvSpPr>
            <a:spLocks xmlns:a="http://schemas.openxmlformats.org/drawingml/2006/main" noGrp="1"/>
          </p:cNvSpPr>
          <p:nvPr/>
        </p:nvSpPr>
        <p:spPr>
          <a:xfrm xmlns:a="http://schemas.openxmlformats.org/drawingml/2006/main">
            <a:off x="12353925" y="2409825"/>
            <a:ext cx="5314950" cy="6572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0">
                <a:solidFill>
                  <a:srgbClr val="243E4B"/>
                </a:solidFill>
                <a:latin typeface="Arial"/>
                <a:ea typeface="Arial"/>
                <a:cs typeface="Arial"/>
              </a:rPr>
              <a:t>National Health Service [NHS] (no date a) </a:t>
            </a:r>
            <a:r>
              <a:rPr sz="1275" b="0" i="1">
                <a:solidFill>
                  <a:srgbClr val="243E4B"/>
                </a:solidFill>
                <a:latin typeface="Arial"/>
                <a:ea typeface="Arial"/>
                <a:cs typeface="Arial"/>
              </a:rPr>
              <a:t>Bipolar disorder</a:t>
            </a:r>
            <a:r>
              <a:rPr sz="1275" b="0" i="0">
                <a:solidFill>
                  <a:srgbClr val="243E4B"/>
                </a:solidFill>
                <a:latin typeface="Arial"/>
                <a:ea typeface="Arial"/>
                <a:cs typeface="Arial"/>
              </a:rPr>
              <a:t>. Available at: https://www.nhs.uk/mental-health/conditions/bipolar-disorder/. (Accessed: 6 October 2026).</a:t>
            </a:r>
          </a:p>
        </p:txBody>
      </p:sp>
      <p:sp>
        <p:nvSpPr>
          <p:cNvPr id="18" name="reference-13">
            <a:extLst xmlns:a="http://schemas.openxmlformats.org/drawingml/2006/main">
              <a:ext uri="{FF2B5EF4-FFF2-40B4-BE49-F238E27FC236}">
                <a16:creationId xmlns:a16="http://schemas.microsoft.com/office/drawing/2014/main" id="{D3D1393A-6ABB-4D08-B3DD-9E22CAE4C536}"/>
              </a:ext>
            </a:extLst>
          </p:cNvPr>
          <p:cNvSpPr>
            <a:spLocks xmlns:a="http://schemas.openxmlformats.org/drawingml/2006/main" noGrp="1"/>
          </p:cNvSpPr>
          <p:nvPr/>
        </p:nvSpPr>
        <p:spPr>
          <a:xfrm xmlns:a="http://schemas.openxmlformats.org/drawingml/2006/main">
            <a:off x="12353925" y="3238500"/>
            <a:ext cx="5314950" cy="6572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0">
                <a:solidFill>
                  <a:srgbClr val="243E4B"/>
                </a:solidFill>
                <a:latin typeface="Arial"/>
                <a:ea typeface="Arial"/>
                <a:cs typeface="Arial"/>
              </a:rPr>
              <a:t>National Health Service [NHS] (no date b) </a:t>
            </a:r>
            <a:r>
              <a:rPr sz="1275" b="0" i="1">
                <a:solidFill>
                  <a:srgbClr val="243E4B"/>
                </a:solidFill>
                <a:latin typeface="Arial"/>
                <a:ea typeface="Arial"/>
                <a:cs typeface="Arial"/>
              </a:rPr>
              <a:t>About lithium</a:t>
            </a:r>
            <a:r>
              <a:rPr sz="1275" b="0" i="0">
                <a:solidFill>
                  <a:srgbClr val="243E4B"/>
                </a:solidFill>
                <a:latin typeface="Arial"/>
                <a:ea typeface="Arial"/>
                <a:cs typeface="Arial"/>
              </a:rPr>
              <a:t>. Available at: https://www.nhs.uk/medicines/lithium/about-lithium/. (Accessed: 13 October 2026).</a:t>
            </a:r>
          </a:p>
        </p:txBody>
      </p:sp>
      <p:sp>
        <p:nvSpPr>
          <p:cNvPr id="19" name="reference-14">
            <a:extLst xmlns:a="http://schemas.openxmlformats.org/drawingml/2006/main">
              <a:ext uri="{FF2B5EF4-FFF2-40B4-BE49-F238E27FC236}">
                <a16:creationId xmlns:a16="http://schemas.microsoft.com/office/drawing/2014/main" id="{FAF9EEF3-8671-4FA2-A835-5318432BB62F}"/>
              </a:ext>
            </a:extLst>
          </p:cNvPr>
          <p:cNvSpPr>
            <a:spLocks xmlns:a="http://schemas.openxmlformats.org/drawingml/2006/main" noGrp="1"/>
          </p:cNvSpPr>
          <p:nvPr/>
        </p:nvSpPr>
        <p:spPr>
          <a:xfrm xmlns:a="http://schemas.openxmlformats.org/drawingml/2006/main">
            <a:off x="12353925" y="4067175"/>
            <a:ext cx="5314950" cy="6572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0">
                <a:solidFill>
                  <a:srgbClr val="243E4B"/>
                </a:solidFill>
                <a:latin typeface="Arial"/>
                <a:ea typeface="Arial"/>
                <a:cs typeface="Arial"/>
              </a:rPr>
              <a:t>National Institute for Health and Care Excellence [NICE] (2025) </a:t>
            </a:r>
            <a:r>
              <a:rPr sz="1275" b="0" i="1">
                <a:solidFill>
                  <a:srgbClr val="243E4B"/>
                </a:solidFill>
                <a:latin typeface="Arial"/>
                <a:ea typeface="Arial"/>
                <a:cs typeface="Arial"/>
              </a:rPr>
              <a:t>Bipolar disorder: assessment and management</a:t>
            </a:r>
            <a:r>
              <a:rPr sz="1275" b="0" i="0">
                <a:solidFill>
                  <a:srgbClr val="243E4B"/>
                </a:solidFill>
                <a:latin typeface="Arial"/>
                <a:ea typeface="Arial"/>
                <a:cs typeface="Arial"/>
              </a:rPr>
              <a:t>. CG185. Available at: https://www.nice.org.uk/guidance/cg185. (Accessed: 9 October 2026).</a:t>
            </a:r>
          </a:p>
        </p:txBody>
      </p:sp>
      <p:sp>
        <p:nvSpPr>
          <p:cNvPr id="20" name="reference-15">
            <a:extLst xmlns:a="http://schemas.openxmlformats.org/drawingml/2006/main">
              <a:ext uri="{FF2B5EF4-FFF2-40B4-BE49-F238E27FC236}">
                <a16:creationId xmlns:a16="http://schemas.microsoft.com/office/drawing/2014/main" id="{530B89F0-9794-4988-BE10-49AC403B79FF}"/>
              </a:ext>
            </a:extLst>
          </p:cNvPr>
          <p:cNvSpPr>
            <a:spLocks xmlns:a="http://schemas.openxmlformats.org/drawingml/2006/main" noGrp="1"/>
          </p:cNvSpPr>
          <p:nvPr/>
        </p:nvSpPr>
        <p:spPr>
          <a:xfrm xmlns:a="http://schemas.openxmlformats.org/drawingml/2006/main">
            <a:off x="12353925" y="4895850"/>
            <a:ext cx="5314950" cy="1314450"/>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0">
                <a:solidFill>
                  <a:srgbClr val="243E4B"/>
                </a:solidFill>
                <a:latin typeface="Arial"/>
                <a:ea typeface="Arial"/>
                <a:cs typeface="Arial"/>
              </a:rPr>
              <a:t>NHS England (2025) </a:t>
            </a:r>
            <a:r>
              <a:rPr sz="1275" b="0" i="1">
                <a:solidFill>
                  <a:srgbClr val="243E4B"/>
                </a:solidFill>
                <a:latin typeface="Arial"/>
                <a:ea typeface="Arial"/>
                <a:cs typeface="Arial"/>
              </a:rPr>
              <a:t>Review of progress in 2024/25: delivering the equality objectives and meeting the wider equality requirements</a:t>
            </a:r>
            <a:r>
              <a:rPr sz="1275" b="0" i="0">
                <a:solidFill>
                  <a:srgbClr val="243E4B"/>
                </a:solidFill>
                <a:latin typeface="Arial"/>
                <a:ea typeface="Arial"/>
                <a:cs typeface="Arial"/>
              </a:rPr>
              <a:t>. Available at: https://www.england.nhs.uk/long-read/review-of-progress-in-2024-25-delivering-the-equality-objectives-and-meeting-the-wider-equality-requirements/. (Accessed: 5 October 2026).</a:t>
            </a:r>
          </a:p>
        </p:txBody>
      </p:sp>
      <p:sp>
        <p:nvSpPr>
          <p:cNvPr id="21" name="reference-16">
            <a:extLst xmlns:a="http://schemas.openxmlformats.org/drawingml/2006/main">
              <a:ext uri="{FF2B5EF4-FFF2-40B4-BE49-F238E27FC236}">
                <a16:creationId xmlns:a16="http://schemas.microsoft.com/office/drawing/2014/main" id="{944E036C-2251-4773-AACE-71CAED5A236A}"/>
              </a:ext>
            </a:extLst>
          </p:cNvPr>
          <p:cNvSpPr>
            <a:spLocks xmlns:a="http://schemas.openxmlformats.org/drawingml/2006/main" noGrp="1"/>
          </p:cNvSpPr>
          <p:nvPr/>
        </p:nvSpPr>
        <p:spPr>
          <a:xfrm xmlns:a="http://schemas.openxmlformats.org/drawingml/2006/main">
            <a:off x="12353925" y="6381750"/>
            <a:ext cx="5314950" cy="109537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0">
                <a:solidFill>
                  <a:srgbClr val="243E4B"/>
                </a:solidFill>
                <a:latin typeface="Arial"/>
                <a:ea typeface="Arial"/>
                <a:cs typeface="Arial"/>
              </a:rPr>
              <a:t>World Health Organization [WHO] (2024) </a:t>
            </a:r>
            <a:r>
              <a:rPr sz="1275" b="0" i="1">
                <a:solidFill>
                  <a:srgbClr val="243E4B"/>
                </a:solidFill>
                <a:latin typeface="Arial"/>
                <a:ea typeface="Arial"/>
                <a:cs typeface="Arial"/>
              </a:rPr>
              <a:t>Clinical descriptions and diagnostic requirements for ICD-11 mental, behavioural and neurodevelopmental disorders</a:t>
            </a:r>
            <a:r>
              <a:rPr sz="1275" b="0" i="0">
                <a:solidFill>
                  <a:srgbClr val="243E4B"/>
                </a:solidFill>
                <a:latin typeface="Arial"/>
                <a:ea typeface="Arial"/>
                <a:cs typeface="Arial"/>
              </a:rPr>
              <a:t>. Geneva: WHO. Available at: https://www.who.int/publications/i/item/9789240077263. (Accessed: 14 October 2026).</a:t>
            </a:r>
          </a:p>
        </p:txBody>
      </p:sp>
      <p:sp>
        <p:nvSpPr>
          <p:cNvPr id="22" name="reference-17">
            <a:extLst xmlns:a="http://schemas.openxmlformats.org/drawingml/2006/main">
              <a:ext uri="{FF2B5EF4-FFF2-40B4-BE49-F238E27FC236}">
                <a16:creationId xmlns:a16="http://schemas.microsoft.com/office/drawing/2014/main" id="{AE87CBD3-65DC-4362-8DB4-2A16A4A17D5A}"/>
              </a:ext>
            </a:extLst>
          </p:cNvPr>
          <p:cNvSpPr>
            <a:spLocks xmlns:a="http://schemas.openxmlformats.org/drawingml/2006/main" noGrp="1"/>
          </p:cNvSpPr>
          <p:nvPr/>
        </p:nvSpPr>
        <p:spPr>
          <a:xfrm xmlns:a="http://schemas.openxmlformats.org/drawingml/2006/main">
            <a:off x="12353925" y="7648575"/>
            <a:ext cx="5314950" cy="657225"/>
          </a:xfrm>
          <a:prstGeom xmlns:a="http://schemas.openxmlformats.org/drawingml/2006/main" prst="rect">
            <a:avLst/>
          </a:prstGeom>
          <a:noFill xmlns:a="http://schemas.openxmlformats.org/drawingml/2006/main"/>
          <a:ln xmlns:a="http://schemas.openxmlformats.org/drawingml/2006/main" w="0">
            <a:noFill/>
            <a:prstDash val="solid"/>
          </a:ln>
        </p:spPr>
        <p:txBody>
          <a:bodyPr xmlns:a="http://schemas.openxmlformats.org/drawingml/2006/main" wrap="square" lIns="0" tIns="0" rIns="0" bIns="0" anchor="t">
            <a:noAutofit/>
          </a:bodyPr>
          <a:lstStyle xmlns:a="http://schemas.openxmlformats.org/drawingml/2006/main">
            <a:defPPr>
              <a:defRPr sz="1275" b="0">
                <a:solidFill>
                  <a:srgbClr val="243E4B"/>
                </a:solidFill>
                <a:latin typeface="Arial"/>
                <a:ea typeface="Arial"/>
                <a:cs typeface="Arial"/>
              </a:defRPr>
            </a:defPPr>
          </a:lstStyle>
          <a:p xmlns:a="http://schemas.openxmlformats.org/drawingml/2006/main">
            <a:pPr>
              <a:lnSpc>
                <a:spcPct val="112000"/>
              </a:lnSpc>
              <a:buNone/>
              <a:defRPr sz="1275" b="0">
                <a:solidFill>
                  <a:srgbClr val="243E4B"/>
                </a:solidFill>
                <a:latin typeface="Arial"/>
                <a:ea typeface="Arial"/>
                <a:cs typeface="Arial"/>
              </a:defRPr>
            </a:pPr>
            <a:r>
              <a:rPr sz="1275" b="0" i="0">
                <a:solidFill>
                  <a:srgbClr val="243E4B"/>
                </a:solidFill>
                <a:latin typeface="Arial"/>
                <a:ea typeface="Arial"/>
                <a:cs typeface="Arial"/>
              </a:rPr>
              <a:t>World Health Organization [WHO] (2026) </a:t>
            </a:r>
            <a:r>
              <a:rPr sz="1275" b="0" i="1">
                <a:solidFill>
                  <a:srgbClr val="243E4B"/>
                </a:solidFill>
                <a:latin typeface="Arial"/>
                <a:ea typeface="Arial"/>
                <a:cs typeface="Arial"/>
              </a:rPr>
              <a:t>Bipolar disorder</a:t>
            </a:r>
            <a:r>
              <a:rPr sz="1275" b="0" i="0">
                <a:solidFill>
                  <a:srgbClr val="243E4B"/>
                </a:solidFill>
                <a:latin typeface="Arial"/>
                <a:ea typeface="Arial"/>
                <a:cs typeface="Arial"/>
              </a:rPr>
              <a:t>. Available at: https://www.who.int/news-room/fact-sheets/detail/bipolar-disorder. (Accessed: 3 October 2026).</a:t>
            </a:r>
          </a:p>
        </p:txBody>
      </p:sp>
    </p:spTree>
    <p:extLst>
      <p:ext uri="{BB962C8B-B14F-4D97-AF65-F5344CB8AC3E}">
        <p14:creationId xmlns:p14="http://schemas.microsoft.com/office/powerpoint/2010/main" val="649404283"/>
      </p:ext>
    </p:extLst>
  </p:cSld>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docProps/app.xml><?xml version="1.0" encoding="utf-8"?>
<ap:Properties xmlns:ap="http://schemas.openxmlformats.org/officeDocument/2006/extended-properties">
  <ap:Application>Walnut Exporter</ap:Application>
  <ap:PresentationFormat>Converted Presentation</ap:PresentationFormat>
  <ap:Slides>0</ap:Slides>
  <ap:Notes>0</ap:Notes>
  <ap:HiddenSlides>0</ap:HiddenSlides>
  <ap:SharedDoc>false</ap:SharedDoc>
  <ap:DocSecurity>0</ap:DocSecurity>
</ap:Properties>
</file>

<file path=docProps/core.xml><?xml version="1.0" encoding="utf-8"?>
<coreProperties xmlns:dc="http://purl.org/dc/elements/1.1/" xmlns:dcterms="http://purl.org/dc/terms/" xmlns:xsi="http://www.w3.org/2001/XMLSchema-instance" xmlns="http://schemas.openxmlformats.org/package/2006/metadata/core-properties">
  <dc:creator>Walnut Exporter</dc:creator>
  <lastModifiedBy>Walnut Exporter</lastModifiedBy>
  <dc:title>Presentation</dc:title>
  <dcterms:created xsi:type="dcterms:W3CDTF">2026-10-15T16:35:33.8520000Z</dcterms:created>
  <dcterms:modified xsi:type="dcterms:W3CDTF">2026-10-15T16:35:33.8520000Z</dcterms:modified>
</coreProperties>
</file>