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99"/>
  </p:normalViewPr>
  <p:slideViewPr>
    <p:cSldViewPr snapToGrid="0">
      <p:cViewPr varScale="1">
        <p:scale>
          <a:sx n="84" d="100"/>
          <a:sy n="84" d="100"/>
        </p:scale>
        <p:origin x="658" y="72"/>
      </p:cViewPr>
      <p:guideLst/>
    </p:cSldViewPr>
  </p:slideViewPr>
  <p:notesTextViewPr>
    <p:cViewPr>
      <p:scale>
        <a:sx n="1" d="1"/>
        <a:sy n="1" d="1"/>
      </p:scale>
      <p:origin x="0" y="-29"/>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F7294C-35F8-4E4A-A9EE-5A46AE59E637}" type="doc">
      <dgm:prSet loTypeId="urn:microsoft.com/office/officeart/2005/8/layout/radial5" loCatId="" qsTypeId="urn:microsoft.com/office/officeart/2005/8/quickstyle/simple1" qsCatId="simple" csTypeId="urn:microsoft.com/office/officeart/2005/8/colors/accent1_2" csCatId="accent1" phldr="1"/>
      <dgm:spPr/>
      <dgm:t>
        <a:bodyPr/>
        <a:lstStyle/>
        <a:p>
          <a:endParaRPr lang="en-GB"/>
        </a:p>
      </dgm:t>
    </dgm:pt>
    <dgm:pt modelId="{064D049C-1DD8-2945-B8FB-F32AF53FF997}">
      <dgm:prSet phldrT="[Text]"/>
      <dgm:spPr/>
      <dgm:t>
        <a:bodyPr/>
        <a:lstStyle/>
        <a:p>
          <a:r>
            <a:rPr lang="en-GB" dirty="0">
              <a:latin typeface="Arial" panose="020B0604020202020204" pitchFamily="34" charset="0"/>
              <a:cs typeface="Arial" panose="020B0604020202020204" pitchFamily="34" charset="0"/>
            </a:rPr>
            <a:t>Attachment Style</a:t>
          </a:r>
        </a:p>
      </dgm:t>
    </dgm:pt>
    <dgm:pt modelId="{7160A7D4-DEFD-184D-AF5A-37BD982BD1F3}" type="parTrans" cxnId="{7FD3512F-4299-2140-8F6F-D3527991335D}">
      <dgm:prSet/>
      <dgm:spPr/>
      <dgm:t>
        <a:bodyPr/>
        <a:lstStyle/>
        <a:p>
          <a:endParaRPr lang="en-GB">
            <a:latin typeface="Arial" panose="020B0604020202020204" pitchFamily="34" charset="0"/>
            <a:cs typeface="Arial" panose="020B0604020202020204" pitchFamily="34" charset="0"/>
          </a:endParaRPr>
        </a:p>
      </dgm:t>
    </dgm:pt>
    <dgm:pt modelId="{3F0DF935-8F4F-ED41-8B10-0743D6CFA205}" type="sibTrans" cxnId="{7FD3512F-4299-2140-8F6F-D3527991335D}">
      <dgm:prSet/>
      <dgm:spPr/>
      <dgm:t>
        <a:bodyPr/>
        <a:lstStyle/>
        <a:p>
          <a:endParaRPr lang="en-GB">
            <a:latin typeface="Arial" panose="020B0604020202020204" pitchFamily="34" charset="0"/>
            <a:cs typeface="Arial" panose="020B0604020202020204" pitchFamily="34" charset="0"/>
          </a:endParaRPr>
        </a:p>
      </dgm:t>
    </dgm:pt>
    <dgm:pt modelId="{255A3509-02F8-B14A-829B-BFE99EB5E062}">
      <dgm:prSet phldrT="[Text]"/>
      <dgm:spPr/>
      <dgm:t>
        <a:bodyPr/>
        <a:lstStyle/>
        <a:p>
          <a:r>
            <a:rPr lang="en-GB" dirty="0">
              <a:latin typeface="Arial" panose="020B0604020202020204" pitchFamily="34" charset="0"/>
              <a:cs typeface="Arial" panose="020B0604020202020204" pitchFamily="34" charset="0"/>
            </a:rPr>
            <a:t>Dismissing</a:t>
          </a:r>
        </a:p>
      </dgm:t>
    </dgm:pt>
    <dgm:pt modelId="{2117EE5D-BD2C-9F4B-B0F2-E7A8FD7077ED}" type="parTrans" cxnId="{C7E301D9-AAB7-274A-AD94-7462019F7AFD}">
      <dgm:prSet/>
      <dgm:spPr/>
      <dgm:t>
        <a:bodyPr/>
        <a:lstStyle/>
        <a:p>
          <a:endParaRPr lang="en-GB">
            <a:latin typeface="Arial" panose="020B0604020202020204" pitchFamily="34" charset="0"/>
            <a:cs typeface="Arial" panose="020B0604020202020204" pitchFamily="34" charset="0"/>
          </a:endParaRPr>
        </a:p>
      </dgm:t>
    </dgm:pt>
    <dgm:pt modelId="{E28C19E3-2374-6B4E-9625-E4FDD6A9EE8D}" type="sibTrans" cxnId="{C7E301D9-AAB7-274A-AD94-7462019F7AFD}">
      <dgm:prSet/>
      <dgm:spPr/>
      <dgm:t>
        <a:bodyPr/>
        <a:lstStyle/>
        <a:p>
          <a:endParaRPr lang="en-GB">
            <a:latin typeface="Arial" panose="020B0604020202020204" pitchFamily="34" charset="0"/>
            <a:cs typeface="Arial" panose="020B0604020202020204" pitchFamily="34" charset="0"/>
          </a:endParaRPr>
        </a:p>
      </dgm:t>
    </dgm:pt>
    <dgm:pt modelId="{D76CD3C1-0525-C545-8E6C-5E753F635A1E}">
      <dgm:prSet phldrT="[Text]"/>
      <dgm:spPr/>
      <dgm:t>
        <a:bodyPr/>
        <a:lstStyle/>
        <a:p>
          <a:r>
            <a:rPr lang="en-GB" dirty="0">
              <a:latin typeface="Arial" panose="020B0604020202020204" pitchFamily="34" charset="0"/>
              <a:cs typeface="Arial" panose="020B0604020202020204" pitchFamily="34" charset="0"/>
            </a:rPr>
            <a:t>Fearful</a:t>
          </a:r>
        </a:p>
      </dgm:t>
    </dgm:pt>
    <dgm:pt modelId="{FFA00521-FEA5-944E-8E92-ACF8BB35C12F}" type="parTrans" cxnId="{F7B68663-6057-8642-BA23-43E7E95A789D}">
      <dgm:prSet/>
      <dgm:spPr/>
      <dgm:t>
        <a:bodyPr/>
        <a:lstStyle/>
        <a:p>
          <a:endParaRPr lang="en-GB">
            <a:latin typeface="Arial" panose="020B0604020202020204" pitchFamily="34" charset="0"/>
            <a:cs typeface="Arial" panose="020B0604020202020204" pitchFamily="34" charset="0"/>
          </a:endParaRPr>
        </a:p>
      </dgm:t>
    </dgm:pt>
    <dgm:pt modelId="{489CB8B1-0590-5246-929D-CA777CE10BEE}" type="sibTrans" cxnId="{F7B68663-6057-8642-BA23-43E7E95A789D}">
      <dgm:prSet/>
      <dgm:spPr/>
      <dgm:t>
        <a:bodyPr/>
        <a:lstStyle/>
        <a:p>
          <a:endParaRPr lang="en-GB">
            <a:latin typeface="Arial" panose="020B0604020202020204" pitchFamily="34" charset="0"/>
            <a:cs typeface="Arial" panose="020B0604020202020204" pitchFamily="34" charset="0"/>
          </a:endParaRPr>
        </a:p>
      </dgm:t>
    </dgm:pt>
    <dgm:pt modelId="{1AD16B78-18D2-0743-98E6-F1E7A5D16837}">
      <dgm:prSet phldrT="[Text]"/>
      <dgm:spPr/>
      <dgm:t>
        <a:bodyPr/>
        <a:lstStyle/>
        <a:p>
          <a:r>
            <a:rPr lang="en-GB" dirty="0">
              <a:latin typeface="Arial" panose="020B0604020202020204" pitchFamily="34" charset="0"/>
              <a:cs typeface="Arial" panose="020B0604020202020204" pitchFamily="34" charset="0"/>
            </a:rPr>
            <a:t>Secure</a:t>
          </a:r>
        </a:p>
      </dgm:t>
    </dgm:pt>
    <dgm:pt modelId="{559D3A43-EE34-A543-957D-5866B5DD7223}" type="parTrans" cxnId="{2E9D2D9A-9CCB-184F-BDDD-1B3639C6A394}">
      <dgm:prSet/>
      <dgm:spPr/>
      <dgm:t>
        <a:bodyPr/>
        <a:lstStyle/>
        <a:p>
          <a:endParaRPr lang="en-GB">
            <a:latin typeface="Arial" panose="020B0604020202020204" pitchFamily="34" charset="0"/>
            <a:cs typeface="Arial" panose="020B0604020202020204" pitchFamily="34" charset="0"/>
          </a:endParaRPr>
        </a:p>
      </dgm:t>
    </dgm:pt>
    <dgm:pt modelId="{F0BFCFAB-62DA-CD4D-A953-4EEBFF7FDD43}" type="sibTrans" cxnId="{2E9D2D9A-9CCB-184F-BDDD-1B3639C6A394}">
      <dgm:prSet/>
      <dgm:spPr/>
      <dgm:t>
        <a:bodyPr/>
        <a:lstStyle/>
        <a:p>
          <a:endParaRPr lang="en-GB">
            <a:latin typeface="Arial" panose="020B0604020202020204" pitchFamily="34" charset="0"/>
            <a:cs typeface="Arial" panose="020B0604020202020204" pitchFamily="34" charset="0"/>
          </a:endParaRPr>
        </a:p>
      </dgm:t>
    </dgm:pt>
    <dgm:pt modelId="{D4ECB028-6A11-EA4C-89FA-53DEE52AB9B6}">
      <dgm:prSet phldrT="[Text]"/>
      <dgm:spPr/>
      <dgm:t>
        <a:bodyPr/>
        <a:lstStyle/>
        <a:p>
          <a:r>
            <a:rPr lang="en-GB" dirty="0">
              <a:latin typeface="Arial" panose="020B0604020202020204" pitchFamily="34" charset="0"/>
              <a:cs typeface="Arial" panose="020B0604020202020204" pitchFamily="34" charset="0"/>
            </a:rPr>
            <a:t>Preoccupied</a:t>
          </a:r>
        </a:p>
      </dgm:t>
    </dgm:pt>
    <dgm:pt modelId="{25B5E9E6-B2F2-C74E-94A6-CEDE5DF1F517}" type="parTrans" cxnId="{7115170A-A8FC-534F-9375-AA8F31170BCB}">
      <dgm:prSet/>
      <dgm:spPr/>
      <dgm:t>
        <a:bodyPr/>
        <a:lstStyle/>
        <a:p>
          <a:endParaRPr lang="en-GB">
            <a:latin typeface="Arial" panose="020B0604020202020204" pitchFamily="34" charset="0"/>
            <a:cs typeface="Arial" panose="020B0604020202020204" pitchFamily="34" charset="0"/>
          </a:endParaRPr>
        </a:p>
      </dgm:t>
    </dgm:pt>
    <dgm:pt modelId="{7CA89895-93FB-524F-AF09-3185B955B6D9}" type="sibTrans" cxnId="{7115170A-A8FC-534F-9375-AA8F31170BCB}">
      <dgm:prSet/>
      <dgm:spPr/>
      <dgm:t>
        <a:bodyPr/>
        <a:lstStyle/>
        <a:p>
          <a:endParaRPr lang="en-GB">
            <a:latin typeface="Arial" panose="020B0604020202020204" pitchFamily="34" charset="0"/>
            <a:cs typeface="Arial" panose="020B0604020202020204" pitchFamily="34" charset="0"/>
          </a:endParaRPr>
        </a:p>
      </dgm:t>
    </dgm:pt>
    <dgm:pt modelId="{EC68D382-29F4-9241-A8AB-180BC16A65DE}" type="pres">
      <dgm:prSet presAssocID="{9DF7294C-35F8-4E4A-A9EE-5A46AE59E637}" presName="Name0" presStyleCnt="0">
        <dgm:presLayoutVars>
          <dgm:chMax val="1"/>
          <dgm:dir/>
          <dgm:animLvl val="ctr"/>
          <dgm:resizeHandles val="exact"/>
        </dgm:presLayoutVars>
      </dgm:prSet>
      <dgm:spPr/>
    </dgm:pt>
    <dgm:pt modelId="{83A44E55-15ED-8E4F-B9CA-417AF7C008D1}" type="pres">
      <dgm:prSet presAssocID="{064D049C-1DD8-2945-B8FB-F32AF53FF997}" presName="centerShape" presStyleLbl="node0" presStyleIdx="0" presStyleCnt="1"/>
      <dgm:spPr/>
    </dgm:pt>
    <dgm:pt modelId="{6424C456-8EAC-E64F-A8EC-1BB5A8CA433F}" type="pres">
      <dgm:prSet presAssocID="{2117EE5D-BD2C-9F4B-B0F2-E7A8FD7077ED}" presName="parTrans" presStyleLbl="sibTrans2D1" presStyleIdx="0" presStyleCnt="4"/>
      <dgm:spPr/>
    </dgm:pt>
    <dgm:pt modelId="{EAE1F64D-D804-794F-872B-37A34BCF61C3}" type="pres">
      <dgm:prSet presAssocID="{2117EE5D-BD2C-9F4B-B0F2-E7A8FD7077ED}" presName="connectorText" presStyleLbl="sibTrans2D1" presStyleIdx="0" presStyleCnt="4"/>
      <dgm:spPr/>
    </dgm:pt>
    <dgm:pt modelId="{D7C647EE-F0C2-0246-B91C-224763776E90}" type="pres">
      <dgm:prSet presAssocID="{255A3509-02F8-B14A-829B-BFE99EB5E062}" presName="node" presStyleLbl="node1" presStyleIdx="0" presStyleCnt="4">
        <dgm:presLayoutVars>
          <dgm:bulletEnabled val="1"/>
        </dgm:presLayoutVars>
      </dgm:prSet>
      <dgm:spPr/>
    </dgm:pt>
    <dgm:pt modelId="{4D9ECE27-02D0-5246-8178-056D61BE5A58}" type="pres">
      <dgm:prSet presAssocID="{FFA00521-FEA5-944E-8E92-ACF8BB35C12F}" presName="parTrans" presStyleLbl="sibTrans2D1" presStyleIdx="1" presStyleCnt="4"/>
      <dgm:spPr/>
    </dgm:pt>
    <dgm:pt modelId="{33D21567-BB4F-624A-8F71-D8DF7456D18B}" type="pres">
      <dgm:prSet presAssocID="{FFA00521-FEA5-944E-8E92-ACF8BB35C12F}" presName="connectorText" presStyleLbl="sibTrans2D1" presStyleIdx="1" presStyleCnt="4"/>
      <dgm:spPr/>
    </dgm:pt>
    <dgm:pt modelId="{FCC2B6EC-C5BB-FF49-8CC9-37E9D681F8E8}" type="pres">
      <dgm:prSet presAssocID="{D76CD3C1-0525-C545-8E6C-5E753F635A1E}" presName="node" presStyleLbl="node1" presStyleIdx="1" presStyleCnt="4">
        <dgm:presLayoutVars>
          <dgm:bulletEnabled val="1"/>
        </dgm:presLayoutVars>
      </dgm:prSet>
      <dgm:spPr/>
    </dgm:pt>
    <dgm:pt modelId="{D6A97915-B39F-B347-95F7-4054AAAEAE31}" type="pres">
      <dgm:prSet presAssocID="{559D3A43-EE34-A543-957D-5866B5DD7223}" presName="parTrans" presStyleLbl="sibTrans2D1" presStyleIdx="2" presStyleCnt="4"/>
      <dgm:spPr/>
    </dgm:pt>
    <dgm:pt modelId="{52E9B5F7-66C8-AC48-B24B-7C70A2FA8661}" type="pres">
      <dgm:prSet presAssocID="{559D3A43-EE34-A543-957D-5866B5DD7223}" presName="connectorText" presStyleLbl="sibTrans2D1" presStyleIdx="2" presStyleCnt="4"/>
      <dgm:spPr/>
    </dgm:pt>
    <dgm:pt modelId="{4882160B-4711-694F-A613-483EE904F4B1}" type="pres">
      <dgm:prSet presAssocID="{1AD16B78-18D2-0743-98E6-F1E7A5D16837}" presName="node" presStyleLbl="node1" presStyleIdx="2" presStyleCnt="4">
        <dgm:presLayoutVars>
          <dgm:bulletEnabled val="1"/>
        </dgm:presLayoutVars>
      </dgm:prSet>
      <dgm:spPr/>
    </dgm:pt>
    <dgm:pt modelId="{333A9E42-96CE-C842-BC5A-A2F12056887B}" type="pres">
      <dgm:prSet presAssocID="{25B5E9E6-B2F2-C74E-94A6-CEDE5DF1F517}" presName="parTrans" presStyleLbl="sibTrans2D1" presStyleIdx="3" presStyleCnt="4"/>
      <dgm:spPr/>
    </dgm:pt>
    <dgm:pt modelId="{97341084-A86F-8848-9641-991307BF15E3}" type="pres">
      <dgm:prSet presAssocID="{25B5E9E6-B2F2-C74E-94A6-CEDE5DF1F517}" presName="connectorText" presStyleLbl="sibTrans2D1" presStyleIdx="3" presStyleCnt="4"/>
      <dgm:spPr/>
    </dgm:pt>
    <dgm:pt modelId="{2C320E03-7B78-3541-9704-15624079E5BC}" type="pres">
      <dgm:prSet presAssocID="{D4ECB028-6A11-EA4C-89FA-53DEE52AB9B6}" presName="node" presStyleLbl="node1" presStyleIdx="3" presStyleCnt="4">
        <dgm:presLayoutVars>
          <dgm:bulletEnabled val="1"/>
        </dgm:presLayoutVars>
      </dgm:prSet>
      <dgm:spPr/>
    </dgm:pt>
  </dgm:ptLst>
  <dgm:cxnLst>
    <dgm:cxn modelId="{CD65A404-6112-3A47-AF59-0D5876FADA0F}" type="presOf" srcId="{1AD16B78-18D2-0743-98E6-F1E7A5D16837}" destId="{4882160B-4711-694F-A613-483EE904F4B1}" srcOrd="0" destOrd="0" presId="urn:microsoft.com/office/officeart/2005/8/layout/radial5"/>
    <dgm:cxn modelId="{7115170A-A8FC-534F-9375-AA8F31170BCB}" srcId="{064D049C-1DD8-2945-B8FB-F32AF53FF997}" destId="{D4ECB028-6A11-EA4C-89FA-53DEE52AB9B6}" srcOrd="3" destOrd="0" parTransId="{25B5E9E6-B2F2-C74E-94A6-CEDE5DF1F517}" sibTransId="{7CA89895-93FB-524F-AF09-3185B955B6D9}"/>
    <dgm:cxn modelId="{60CB530D-EA5B-B341-BA63-B56216CFC307}" type="presOf" srcId="{9DF7294C-35F8-4E4A-A9EE-5A46AE59E637}" destId="{EC68D382-29F4-9241-A8AB-180BC16A65DE}" srcOrd="0" destOrd="0" presId="urn:microsoft.com/office/officeart/2005/8/layout/radial5"/>
    <dgm:cxn modelId="{475AC50F-95A2-EA4C-84B4-B55FB4E2F903}" type="presOf" srcId="{FFA00521-FEA5-944E-8E92-ACF8BB35C12F}" destId="{4D9ECE27-02D0-5246-8178-056D61BE5A58}" srcOrd="0" destOrd="0" presId="urn:microsoft.com/office/officeart/2005/8/layout/radial5"/>
    <dgm:cxn modelId="{7FD3512F-4299-2140-8F6F-D3527991335D}" srcId="{9DF7294C-35F8-4E4A-A9EE-5A46AE59E637}" destId="{064D049C-1DD8-2945-B8FB-F32AF53FF997}" srcOrd="0" destOrd="0" parTransId="{7160A7D4-DEFD-184D-AF5A-37BD982BD1F3}" sibTransId="{3F0DF935-8F4F-ED41-8B10-0743D6CFA205}"/>
    <dgm:cxn modelId="{F29E7D34-B29E-0840-AB76-39EB67A8FED1}" type="presOf" srcId="{2117EE5D-BD2C-9F4B-B0F2-E7A8FD7077ED}" destId="{EAE1F64D-D804-794F-872B-37A34BCF61C3}" srcOrd="1" destOrd="0" presId="urn:microsoft.com/office/officeart/2005/8/layout/radial5"/>
    <dgm:cxn modelId="{D48BFD38-75B1-D048-B661-3B4154A68F31}" type="presOf" srcId="{D76CD3C1-0525-C545-8E6C-5E753F635A1E}" destId="{FCC2B6EC-C5BB-FF49-8CC9-37E9D681F8E8}" srcOrd="0" destOrd="0" presId="urn:microsoft.com/office/officeart/2005/8/layout/radial5"/>
    <dgm:cxn modelId="{589D993F-AED9-4A4A-8ABD-C761B6D748A2}" type="presOf" srcId="{559D3A43-EE34-A543-957D-5866B5DD7223}" destId="{52E9B5F7-66C8-AC48-B24B-7C70A2FA8661}" srcOrd="1" destOrd="0" presId="urn:microsoft.com/office/officeart/2005/8/layout/radial5"/>
    <dgm:cxn modelId="{7C47FA5C-E19C-2E46-8067-AC1628E801B2}" type="presOf" srcId="{FFA00521-FEA5-944E-8E92-ACF8BB35C12F}" destId="{33D21567-BB4F-624A-8F71-D8DF7456D18B}" srcOrd="1" destOrd="0" presId="urn:microsoft.com/office/officeart/2005/8/layout/radial5"/>
    <dgm:cxn modelId="{F7B68663-6057-8642-BA23-43E7E95A789D}" srcId="{064D049C-1DD8-2945-B8FB-F32AF53FF997}" destId="{D76CD3C1-0525-C545-8E6C-5E753F635A1E}" srcOrd="1" destOrd="0" parTransId="{FFA00521-FEA5-944E-8E92-ACF8BB35C12F}" sibTransId="{489CB8B1-0590-5246-929D-CA777CE10BEE}"/>
    <dgm:cxn modelId="{049F477D-BAE5-4C46-9B70-FCA5F6E2DD85}" type="presOf" srcId="{D4ECB028-6A11-EA4C-89FA-53DEE52AB9B6}" destId="{2C320E03-7B78-3541-9704-15624079E5BC}" srcOrd="0" destOrd="0" presId="urn:microsoft.com/office/officeart/2005/8/layout/radial5"/>
    <dgm:cxn modelId="{CB9EAC80-9C00-414D-86BB-EDF4F718B720}" type="presOf" srcId="{2117EE5D-BD2C-9F4B-B0F2-E7A8FD7077ED}" destId="{6424C456-8EAC-E64F-A8EC-1BB5A8CA433F}" srcOrd="0" destOrd="0" presId="urn:microsoft.com/office/officeart/2005/8/layout/radial5"/>
    <dgm:cxn modelId="{876EB794-E275-524A-9F2B-5DEAF3202B30}" type="presOf" srcId="{559D3A43-EE34-A543-957D-5866B5DD7223}" destId="{D6A97915-B39F-B347-95F7-4054AAAEAE31}" srcOrd="0" destOrd="0" presId="urn:microsoft.com/office/officeart/2005/8/layout/radial5"/>
    <dgm:cxn modelId="{E8C02097-4E2B-3743-A2F3-24683C76F150}" type="presOf" srcId="{064D049C-1DD8-2945-B8FB-F32AF53FF997}" destId="{83A44E55-15ED-8E4F-B9CA-417AF7C008D1}" srcOrd="0" destOrd="0" presId="urn:microsoft.com/office/officeart/2005/8/layout/radial5"/>
    <dgm:cxn modelId="{2E9D2D9A-9CCB-184F-BDDD-1B3639C6A394}" srcId="{064D049C-1DD8-2945-B8FB-F32AF53FF997}" destId="{1AD16B78-18D2-0743-98E6-F1E7A5D16837}" srcOrd="2" destOrd="0" parTransId="{559D3A43-EE34-A543-957D-5866B5DD7223}" sibTransId="{F0BFCFAB-62DA-CD4D-A953-4EEBFF7FDD43}"/>
    <dgm:cxn modelId="{791AB2D7-C19A-A441-9564-16DF28E22285}" type="presOf" srcId="{255A3509-02F8-B14A-829B-BFE99EB5E062}" destId="{D7C647EE-F0C2-0246-B91C-224763776E90}" srcOrd="0" destOrd="0" presId="urn:microsoft.com/office/officeart/2005/8/layout/radial5"/>
    <dgm:cxn modelId="{C7E301D9-AAB7-274A-AD94-7462019F7AFD}" srcId="{064D049C-1DD8-2945-B8FB-F32AF53FF997}" destId="{255A3509-02F8-B14A-829B-BFE99EB5E062}" srcOrd="0" destOrd="0" parTransId="{2117EE5D-BD2C-9F4B-B0F2-E7A8FD7077ED}" sibTransId="{E28C19E3-2374-6B4E-9625-E4FDD6A9EE8D}"/>
    <dgm:cxn modelId="{5DB734F8-072F-3240-9A2D-9E6E45E30240}" type="presOf" srcId="{25B5E9E6-B2F2-C74E-94A6-CEDE5DF1F517}" destId="{97341084-A86F-8848-9641-991307BF15E3}" srcOrd="1" destOrd="0" presId="urn:microsoft.com/office/officeart/2005/8/layout/radial5"/>
    <dgm:cxn modelId="{78A7D9FA-0BFD-124A-B0CB-DEB9CADE9FFB}" type="presOf" srcId="{25B5E9E6-B2F2-C74E-94A6-CEDE5DF1F517}" destId="{333A9E42-96CE-C842-BC5A-A2F12056887B}" srcOrd="0" destOrd="0" presId="urn:microsoft.com/office/officeart/2005/8/layout/radial5"/>
    <dgm:cxn modelId="{28690B10-E32D-7D4C-9021-273895B396F0}" type="presParOf" srcId="{EC68D382-29F4-9241-A8AB-180BC16A65DE}" destId="{83A44E55-15ED-8E4F-B9CA-417AF7C008D1}" srcOrd="0" destOrd="0" presId="urn:microsoft.com/office/officeart/2005/8/layout/radial5"/>
    <dgm:cxn modelId="{829E5C74-645B-2642-AE7F-E6C3C78CFAED}" type="presParOf" srcId="{EC68D382-29F4-9241-A8AB-180BC16A65DE}" destId="{6424C456-8EAC-E64F-A8EC-1BB5A8CA433F}" srcOrd="1" destOrd="0" presId="urn:microsoft.com/office/officeart/2005/8/layout/radial5"/>
    <dgm:cxn modelId="{2E793E7A-C996-254B-9A1C-D375D51A7EC0}" type="presParOf" srcId="{6424C456-8EAC-E64F-A8EC-1BB5A8CA433F}" destId="{EAE1F64D-D804-794F-872B-37A34BCF61C3}" srcOrd="0" destOrd="0" presId="urn:microsoft.com/office/officeart/2005/8/layout/radial5"/>
    <dgm:cxn modelId="{5F1E333B-6E48-7B4F-A287-969E82A9271C}" type="presParOf" srcId="{EC68D382-29F4-9241-A8AB-180BC16A65DE}" destId="{D7C647EE-F0C2-0246-B91C-224763776E90}" srcOrd="2" destOrd="0" presId="urn:microsoft.com/office/officeart/2005/8/layout/radial5"/>
    <dgm:cxn modelId="{916E1981-0CAB-E345-97C1-07735336C5FD}" type="presParOf" srcId="{EC68D382-29F4-9241-A8AB-180BC16A65DE}" destId="{4D9ECE27-02D0-5246-8178-056D61BE5A58}" srcOrd="3" destOrd="0" presId="urn:microsoft.com/office/officeart/2005/8/layout/radial5"/>
    <dgm:cxn modelId="{8D409A37-FF99-9942-8DB0-F111E9DF8B76}" type="presParOf" srcId="{4D9ECE27-02D0-5246-8178-056D61BE5A58}" destId="{33D21567-BB4F-624A-8F71-D8DF7456D18B}" srcOrd="0" destOrd="0" presId="urn:microsoft.com/office/officeart/2005/8/layout/radial5"/>
    <dgm:cxn modelId="{C9F03512-8667-B74E-91EE-11B09FE653B6}" type="presParOf" srcId="{EC68D382-29F4-9241-A8AB-180BC16A65DE}" destId="{FCC2B6EC-C5BB-FF49-8CC9-37E9D681F8E8}" srcOrd="4" destOrd="0" presId="urn:microsoft.com/office/officeart/2005/8/layout/radial5"/>
    <dgm:cxn modelId="{7E0A1E90-2454-7B4C-8819-93103A1F0D32}" type="presParOf" srcId="{EC68D382-29F4-9241-A8AB-180BC16A65DE}" destId="{D6A97915-B39F-B347-95F7-4054AAAEAE31}" srcOrd="5" destOrd="0" presId="urn:microsoft.com/office/officeart/2005/8/layout/radial5"/>
    <dgm:cxn modelId="{C52DBF02-894F-1549-802F-5FA247735C7B}" type="presParOf" srcId="{D6A97915-B39F-B347-95F7-4054AAAEAE31}" destId="{52E9B5F7-66C8-AC48-B24B-7C70A2FA8661}" srcOrd="0" destOrd="0" presId="urn:microsoft.com/office/officeart/2005/8/layout/radial5"/>
    <dgm:cxn modelId="{A360D5C0-B471-F64F-B736-34BBEEBD066C}" type="presParOf" srcId="{EC68D382-29F4-9241-A8AB-180BC16A65DE}" destId="{4882160B-4711-694F-A613-483EE904F4B1}" srcOrd="6" destOrd="0" presId="urn:microsoft.com/office/officeart/2005/8/layout/radial5"/>
    <dgm:cxn modelId="{7C440C63-4EE3-5947-9D4B-669F4801C12A}" type="presParOf" srcId="{EC68D382-29F4-9241-A8AB-180BC16A65DE}" destId="{333A9E42-96CE-C842-BC5A-A2F12056887B}" srcOrd="7" destOrd="0" presId="urn:microsoft.com/office/officeart/2005/8/layout/radial5"/>
    <dgm:cxn modelId="{22DF3FF8-20F3-CE49-9B9A-0D235F92437A}" type="presParOf" srcId="{333A9E42-96CE-C842-BC5A-A2F12056887B}" destId="{97341084-A86F-8848-9641-991307BF15E3}" srcOrd="0" destOrd="0" presId="urn:microsoft.com/office/officeart/2005/8/layout/radial5"/>
    <dgm:cxn modelId="{0C130691-B94B-DA42-92B9-F1AF511055B4}" type="presParOf" srcId="{EC68D382-29F4-9241-A8AB-180BC16A65DE}" destId="{2C320E03-7B78-3541-9704-15624079E5BC}"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97A923-D4A2-49AD-9D29-47A6C8F14EC1}"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416619E0-6981-4A19-9916-86B4424A87F8}">
      <dgm:prSet/>
      <dgm:spPr/>
      <dgm:t>
        <a:bodyPr/>
        <a:lstStyle/>
        <a:p>
          <a:r>
            <a:rPr lang="en-IN" dirty="0">
              <a:latin typeface="Arial" panose="020B0604020202020204" pitchFamily="34" charset="0"/>
              <a:cs typeface="Arial" panose="020B0604020202020204" pitchFamily="34" charset="0"/>
            </a:rPr>
            <a:t>Jenny lost her father when she was 11 years old.</a:t>
          </a:r>
          <a:endParaRPr lang="en-US" dirty="0">
            <a:latin typeface="Arial" panose="020B0604020202020204" pitchFamily="34" charset="0"/>
            <a:cs typeface="Arial" panose="020B0604020202020204" pitchFamily="34" charset="0"/>
          </a:endParaRPr>
        </a:p>
      </dgm:t>
    </dgm:pt>
    <dgm:pt modelId="{7123171E-F040-4C52-B66C-F067B5673D60}" type="parTrans" cxnId="{505F6C9A-C0E8-4117-9CCB-6DE00F282930}">
      <dgm:prSet/>
      <dgm:spPr/>
      <dgm:t>
        <a:bodyPr/>
        <a:lstStyle/>
        <a:p>
          <a:endParaRPr lang="en-US">
            <a:latin typeface="Arial" panose="020B0604020202020204" pitchFamily="34" charset="0"/>
            <a:cs typeface="Arial" panose="020B0604020202020204" pitchFamily="34" charset="0"/>
          </a:endParaRPr>
        </a:p>
      </dgm:t>
    </dgm:pt>
    <dgm:pt modelId="{86F0B7CB-6A73-433E-95E4-C21ABB0C8F07}" type="sibTrans" cxnId="{505F6C9A-C0E8-4117-9CCB-6DE00F282930}">
      <dgm:prSet/>
      <dgm:spPr/>
      <dgm:t>
        <a:bodyPr/>
        <a:lstStyle/>
        <a:p>
          <a:endParaRPr lang="en-US">
            <a:latin typeface="Arial" panose="020B0604020202020204" pitchFamily="34" charset="0"/>
            <a:cs typeface="Arial" panose="020B0604020202020204" pitchFamily="34" charset="0"/>
          </a:endParaRPr>
        </a:p>
      </dgm:t>
    </dgm:pt>
    <dgm:pt modelId="{86335FB3-8000-41AB-A347-CB12B36F4721}">
      <dgm:prSet/>
      <dgm:spPr/>
      <dgm:t>
        <a:bodyPr/>
        <a:lstStyle/>
        <a:p>
          <a:r>
            <a:rPr lang="en-IN" dirty="0">
              <a:latin typeface="Arial" panose="020B0604020202020204" pitchFamily="34" charset="0"/>
              <a:cs typeface="Arial" panose="020B0604020202020204" pitchFamily="34" charset="0"/>
            </a:rPr>
            <a:t>Her mother requires practical support due to mobility issues.</a:t>
          </a:r>
          <a:endParaRPr lang="en-US" dirty="0">
            <a:latin typeface="Arial" panose="020B0604020202020204" pitchFamily="34" charset="0"/>
            <a:cs typeface="Arial" panose="020B0604020202020204" pitchFamily="34" charset="0"/>
          </a:endParaRPr>
        </a:p>
      </dgm:t>
    </dgm:pt>
    <dgm:pt modelId="{763A7173-528D-410B-BEED-F0FDA41C0382}" type="parTrans" cxnId="{B1130A4D-6E6B-451F-AA63-78DA952BC567}">
      <dgm:prSet/>
      <dgm:spPr/>
      <dgm:t>
        <a:bodyPr/>
        <a:lstStyle/>
        <a:p>
          <a:endParaRPr lang="en-US">
            <a:latin typeface="Arial" panose="020B0604020202020204" pitchFamily="34" charset="0"/>
            <a:cs typeface="Arial" panose="020B0604020202020204" pitchFamily="34" charset="0"/>
          </a:endParaRPr>
        </a:p>
      </dgm:t>
    </dgm:pt>
    <dgm:pt modelId="{148538CA-3063-4984-BD72-4D4A470022E2}" type="sibTrans" cxnId="{B1130A4D-6E6B-451F-AA63-78DA952BC567}">
      <dgm:prSet/>
      <dgm:spPr/>
      <dgm:t>
        <a:bodyPr/>
        <a:lstStyle/>
        <a:p>
          <a:endParaRPr lang="en-US">
            <a:latin typeface="Arial" panose="020B0604020202020204" pitchFamily="34" charset="0"/>
            <a:cs typeface="Arial" panose="020B0604020202020204" pitchFamily="34" charset="0"/>
          </a:endParaRPr>
        </a:p>
      </dgm:t>
    </dgm:pt>
    <dgm:pt modelId="{46AF6059-9B28-4360-83D6-231CED6F1AE0}">
      <dgm:prSet/>
      <dgm:spPr/>
      <dgm:t>
        <a:bodyPr/>
        <a:lstStyle/>
        <a:p>
          <a:r>
            <a:rPr lang="en-IN">
              <a:latin typeface="Arial" panose="020B0604020202020204" pitchFamily="34" charset="0"/>
              <a:cs typeface="Arial" panose="020B0604020202020204" pitchFamily="34" charset="0"/>
            </a:rPr>
            <a:t>From the perspective of attachment theory, separation from fathers displaced children and affected the emotional attachment (Behrens, Jones-Mason and Forslund, 2025).</a:t>
          </a:r>
          <a:endParaRPr lang="en-US">
            <a:latin typeface="Arial" panose="020B0604020202020204" pitchFamily="34" charset="0"/>
            <a:cs typeface="Arial" panose="020B0604020202020204" pitchFamily="34" charset="0"/>
          </a:endParaRPr>
        </a:p>
      </dgm:t>
    </dgm:pt>
    <dgm:pt modelId="{ADF6D259-B3D0-4930-8BCE-A90E5945F306}" type="parTrans" cxnId="{DE851AF5-9064-43A4-AC60-B6B4B3C7994E}">
      <dgm:prSet/>
      <dgm:spPr/>
      <dgm:t>
        <a:bodyPr/>
        <a:lstStyle/>
        <a:p>
          <a:endParaRPr lang="en-US">
            <a:latin typeface="Arial" panose="020B0604020202020204" pitchFamily="34" charset="0"/>
            <a:cs typeface="Arial" panose="020B0604020202020204" pitchFamily="34" charset="0"/>
          </a:endParaRPr>
        </a:p>
      </dgm:t>
    </dgm:pt>
    <dgm:pt modelId="{EF5EAD86-0393-498A-9877-9BD2C18779CF}" type="sibTrans" cxnId="{DE851AF5-9064-43A4-AC60-B6B4B3C7994E}">
      <dgm:prSet/>
      <dgm:spPr/>
      <dgm:t>
        <a:bodyPr/>
        <a:lstStyle/>
        <a:p>
          <a:endParaRPr lang="en-US">
            <a:latin typeface="Arial" panose="020B0604020202020204" pitchFamily="34" charset="0"/>
            <a:cs typeface="Arial" panose="020B0604020202020204" pitchFamily="34" charset="0"/>
          </a:endParaRPr>
        </a:p>
      </dgm:t>
    </dgm:pt>
    <dgm:pt modelId="{9E79591F-42C2-4A8E-8A48-8D4CB37D161F}">
      <dgm:prSet/>
      <dgm:spPr/>
      <dgm:t>
        <a:bodyPr/>
        <a:lstStyle/>
        <a:p>
          <a:r>
            <a:rPr lang="en-IN">
              <a:latin typeface="Arial" panose="020B0604020202020204" pitchFamily="34" charset="0"/>
              <a:cs typeface="Arial" panose="020B0604020202020204" pitchFamily="34" charset="0"/>
            </a:rPr>
            <a:t>The chronic exposure to stress has created internal working models.</a:t>
          </a:r>
          <a:endParaRPr lang="en-US">
            <a:latin typeface="Arial" panose="020B0604020202020204" pitchFamily="34" charset="0"/>
            <a:cs typeface="Arial" panose="020B0604020202020204" pitchFamily="34" charset="0"/>
          </a:endParaRPr>
        </a:p>
      </dgm:t>
    </dgm:pt>
    <dgm:pt modelId="{3A4EDBC4-DF84-4E13-986C-A273C9528552}" type="parTrans" cxnId="{0C856BDD-C5B0-48CB-844B-8BA273F4AF80}">
      <dgm:prSet/>
      <dgm:spPr/>
      <dgm:t>
        <a:bodyPr/>
        <a:lstStyle/>
        <a:p>
          <a:endParaRPr lang="en-US">
            <a:latin typeface="Arial" panose="020B0604020202020204" pitchFamily="34" charset="0"/>
            <a:cs typeface="Arial" panose="020B0604020202020204" pitchFamily="34" charset="0"/>
          </a:endParaRPr>
        </a:p>
      </dgm:t>
    </dgm:pt>
    <dgm:pt modelId="{B4110F2B-F973-4DAF-B73D-BF5646DAB94D}" type="sibTrans" cxnId="{0C856BDD-C5B0-48CB-844B-8BA273F4AF80}">
      <dgm:prSet/>
      <dgm:spPr/>
      <dgm:t>
        <a:bodyPr/>
        <a:lstStyle/>
        <a:p>
          <a:endParaRPr lang="en-US">
            <a:latin typeface="Arial" panose="020B0604020202020204" pitchFamily="34" charset="0"/>
            <a:cs typeface="Arial" panose="020B0604020202020204" pitchFamily="34" charset="0"/>
          </a:endParaRPr>
        </a:p>
      </dgm:t>
    </dgm:pt>
    <dgm:pt modelId="{3479D329-0A35-4875-B17A-F086035A5793}">
      <dgm:prSet/>
      <dgm:spPr/>
      <dgm:t>
        <a:bodyPr/>
        <a:lstStyle/>
        <a:p>
          <a:r>
            <a:rPr lang="en-IN">
              <a:latin typeface="Arial" panose="020B0604020202020204" pitchFamily="34" charset="0"/>
              <a:cs typeface="Arial" panose="020B0604020202020204" pitchFamily="34" charset="0"/>
            </a:rPr>
            <a:t>Early parentification damages emotional security.</a:t>
          </a:r>
          <a:endParaRPr lang="en-US">
            <a:latin typeface="Arial" panose="020B0604020202020204" pitchFamily="34" charset="0"/>
            <a:cs typeface="Arial" panose="020B0604020202020204" pitchFamily="34" charset="0"/>
          </a:endParaRPr>
        </a:p>
      </dgm:t>
    </dgm:pt>
    <dgm:pt modelId="{A166E32F-5945-43F3-9673-53EA0A162380}" type="parTrans" cxnId="{7509B8B0-FF8F-4FF6-884B-1FD681622302}">
      <dgm:prSet/>
      <dgm:spPr/>
      <dgm:t>
        <a:bodyPr/>
        <a:lstStyle/>
        <a:p>
          <a:endParaRPr lang="en-US">
            <a:latin typeface="Arial" panose="020B0604020202020204" pitchFamily="34" charset="0"/>
            <a:cs typeface="Arial" panose="020B0604020202020204" pitchFamily="34" charset="0"/>
          </a:endParaRPr>
        </a:p>
      </dgm:t>
    </dgm:pt>
    <dgm:pt modelId="{C5CA1358-F056-48DD-A8BC-3CA5FEC13A75}" type="sibTrans" cxnId="{7509B8B0-FF8F-4FF6-884B-1FD681622302}">
      <dgm:prSet/>
      <dgm:spPr/>
      <dgm:t>
        <a:bodyPr/>
        <a:lstStyle/>
        <a:p>
          <a:endParaRPr lang="en-US">
            <a:latin typeface="Arial" panose="020B0604020202020204" pitchFamily="34" charset="0"/>
            <a:cs typeface="Arial" panose="020B0604020202020204" pitchFamily="34" charset="0"/>
          </a:endParaRPr>
        </a:p>
      </dgm:t>
    </dgm:pt>
    <dgm:pt modelId="{E49A13BC-25C0-944E-B248-91746588FC70}" type="pres">
      <dgm:prSet presAssocID="{D397A923-D4A2-49AD-9D29-47A6C8F14EC1}" presName="vert0" presStyleCnt="0">
        <dgm:presLayoutVars>
          <dgm:dir/>
          <dgm:animOne val="branch"/>
          <dgm:animLvl val="lvl"/>
        </dgm:presLayoutVars>
      </dgm:prSet>
      <dgm:spPr/>
    </dgm:pt>
    <dgm:pt modelId="{BFEB2840-F740-CB49-9330-71FF31F857C7}" type="pres">
      <dgm:prSet presAssocID="{416619E0-6981-4A19-9916-86B4424A87F8}" presName="thickLine" presStyleLbl="alignNode1" presStyleIdx="0" presStyleCnt="5"/>
      <dgm:spPr/>
    </dgm:pt>
    <dgm:pt modelId="{352F11CF-DBE2-3B48-A8EA-21D276615820}" type="pres">
      <dgm:prSet presAssocID="{416619E0-6981-4A19-9916-86B4424A87F8}" presName="horz1" presStyleCnt="0"/>
      <dgm:spPr/>
    </dgm:pt>
    <dgm:pt modelId="{F5D7ED9E-6754-8546-AF50-ACFFD2355FD0}" type="pres">
      <dgm:prSet presAssocID="{416619E0-6981-4A19-9916-86B4424A87F8}" presName="tx1" presStyleLbl="revTx" presStyleIdx="0" presStyleCnt="5"/>
      <dgm:spPr/>
    </dgm:pt>
    <dgm:pt modelId="{20142C47-E9E8-DD46-8575-90E319720D5A}" type="pres">
      <dgm:prSet presAssocID="{416619E0-6981-4A19-9916-86B4424A87F8}" presName="vert1" presStyleCnt="0"/>
      <dgm:spPr/>
    </dgm:pt>
    <dgm:pt modelId="{4EE11572-2FEF-5D4F-9024-FEF82C832254}" type="pres">
      <dgm:prSet presAssocID="{86335FB3-8000-41AB-A347-CB12B36F4721}" presName="thickLine" presStyleLbl="alignNode1" presStyleIdx="1" presStyleCnt="5"/>
      <dgm:spPr/>
    </dgm:pt>
    <dgm:pt modelId="{9F52F240-63EE-5446-9606-6BB23966B7AD}" type="pres">
      <dgm:prSet presAssocID="{86335FB3-8000-41AB-A347-CB12B36F4721}" presName="horz1" presStyleCnt="0"/>
      <dgm:spPr/>
    </dgm:pt>
    <dgm:pt modelId="{937608C1-F730-C24E-B66D-B6F05A666327}" type="pres">
      <dgm:prSet presAssocID="{86335FB3-8000-41AB-A347-CB12B36F4721}" presName="tx1" presStyleLbl="revTx" presStyleIdx="1" presStyleCnt="5"/>
      <dgm:spPr/>
    </dgm:pt>
    <dgm:pt modelId="{60D36145-6D2D-4845-9A87-6A6DEC03DB7B}" type="pres">
      <dgm:prSet presAssocID="{86335FB3-8000-41AB-A347-CB12B36F4721}" presName="vert1" presStyleCnt="0"/>
      <dgm:spPr/>
    </dgm:pt>
    <dgm:pt modelId="{22A71E6D-B612-7042-835F-9EF61428317C}" type="pres">
      <dgm:prSet presAssocID="{46AF6059-9B28-4360-83D6-231CED6F1AE0}" presName="thickLine" presStyleLbl="alignNode1" presStyleIdx="2" presStyleCnt="5"/>
      <dgm:spPr/>
    </dgm:pt>
    <dgm:pt modelId="{4C9F9513-D8F1-4B4F-AE14-1B22A7BC6262}" type="pres">
      <dgm:prSet presAssocID="{46AF6059-9B28-4360-83D6-231CED6F1AE0}" presName="horz1" presStyleCnt="0"/>
      <dgm:spPr/>
    </dgm:pt>
    <dgm:pt modelId="{DB280516-AA8B-C84D-A85C-FF547E5C11DA}" type="pres">
      <dgm:prSet presAssocID="{46AF6059-9B28-4360-83D6-231CED6F1AE0}" presName="tx1" presStyleLbl="revTx" presStyleIdx="2" presStyleCnt="5"/>
      <dgm:spPr/>
    </dgm:pt>
    <dgm:pt modelId="{DB2F7B7B-8586-FE4A-AE46-B15F66CEDA1D}" type="pres">
      <dgm:prSet presAssocID="{46AF6059-9B28-4360-83D6-231CED6F1AE0}" presName="vert1" presStyleCnt="0"/>
      <dgm:spPr/>
    </dgm:pt>
    <dgm:pt modelId="{EC6F85FB-CB2D-794F-946B-A9A2930FAAF0}" type="pres">
      <dgm:prSet presAssocID="{9E79591F-42C2-4A8E-8A48-8D4CB37D161F}" presName="thickLine" presStyleLbl="alignNode1" presStyleIdx="3" presStyleCnt="5"/>
      <dgm:spPr/>
    </dgm:pt>
    <dgm:pt modelId="{B1CCFBBC-3635-094A-890F-68C0482E0C47}" type="pres">
      <dgm:prSet presAssocID="{9E79591F-42C2-4A8E-8A48-8D4CB37D161F}" presName="horz1" presStyleCnt="0"/>
      <dgm:spPr/>
    </dgm:pt>
    <dgm:pt modelId="{28631FBD-12CD-AB4B-A51A-4CDA1F1FC49B}" type="pres">
      <dgm:prSet presAssocID="{9E79591F-42C2-4A8E-8A48-8D4CB37D161F}" presName="tx1" presStyleLbl="revTx" presStyleIdx="3" presStyleCnt="5"/>
      <dgm:spPr/>
    </dgm:pt>
    <dgm:pt modelId="{017F038F-711D-5E4F-B777-019A96EDD026}" type="pres">
      <dgm:prSet presAssocID="{9E79591F-42C2-4A8E-8A48-8D4CB37D161F}" presName="vert1" presStyleCnt="0"/>
      <dgm:spPr/>
    </dgm:pt>
    <dgm:pt modelId="{E97CB611-B7CE-0C46-96B2-1CDFDF906E5D}" type="pres">
      <dgm:prSet presAssocID="{3479D329-0A35-4875-B17A-F086035A5793}" presName="thickLine" presStyleLbl="alignNode1" presStyleIdx="4" presStyleCnt="5"/>
      <dgm:spPr/>
    </dgm:pt>
    <dgm:pt modelId="{BA5B36C8-CB85-8B49-B7F3-EB4CFF1788B9}" type="pres">
      <dgm:prSet presAssocID="{3479D329-0A35-4875-B17A-F086035A5793}" presName="horz1" presStyleCnt="0"/>
      <dgm:spPr/>
    </dgm:pt>
    <dgm:pt modelId="{A5494677-0003-5E4C-8DA5-C5B4A025EAB1}" type="pres">
      <dgm:prSet presAssocID="{3479D329-0A35-4875-B17A-F086035A5793}" presName="tx1" presStyleLbl="revTx" presStyleIdx="4" presStyleCnt="5"/>
      <dgm:spPr/>
    </dgm:pt>
    <dgm:pt modelId="{4C214C59-D79B-0F4E-AE95-0BE99CF72219}" type="pres">
      <dgm:prSet presAssocID="{3479D329-0A35-4875-B17A-F086035A5793}" presName="vert1" presStyleCnt="0"/>
      <dgm:spPr/>
    </dgm:pt>
  </dgm:ptLst>
  <dgm:cxnLst>
    <dgm:cxn modelId="{B1130A4D-6E6B-451F-AA63-78DA952BC567}" srcId="{D397A923-D4A2-49AD-9D29-47A6C8F14EC1}" destId="{86335FB3-8000-41AB-A347-CB12B36F4721}" srcOrd="1" destOrd="0" parTransId="{763A7173-528D-410B-BEED-F0FDA41C0382}" sibTransId="{148538CA-3063-4984-BD72-4D4A470022E2}"/>
    <dgm:cxn modelId="{CFCB2A59-43F4-F449-B81A-FF991F988CE7}" type="presOf" srcId="{416619E0-6981-4A19-9916-86B4424A87F8}" destId="{F5D7ED9E-6754-8546-AF50-ACFFD2355FD0}" srcOrd="0" destOrd="0" presId="urn:microsoft.com/office/officeart/2008/layout/LinedList"/>
    <dgm:cxn modelId="{D79C7859-03E7-C440-AD17-9EDA777E0617}" type="presOf" srcId="{86335FB3-8000-41AB-A347-CB12B36F4721}" destId="{937608C1-F730-C24E-B66D-B6F05A666327}" srcOrd="0" destOrd="0" presId="urn:microsoft.com/office/officeart/2008/layout/LinedList"/>
    <dgm:cxn modelId="{B031C38B-7181-CA4A-BACA-2B2274E76212}" type="presOf" srcId="{46AF6059-9B28-4360-83D6-231CED6F1AE0}" destId="{DB280516-AA8B-C84D-A85C-FF547E5C11DA}" srcOrd="0" destOrd="0" presId="urn:microsoft.com/office/officeart/2008/layout/LinedList"/>
    <dgm:cxn modelId="{505F6C9A-C0E8-4117-9CCB-6DE00F282930}" srcId="{D397A923-D4A2-49AD-9D29-47A6C8F14EC1}" destId="{416619E0-6981-4A19-9916-86B4424A87F8}" srcOrd="0" destOrd="0" parTransId="{7123171E-F040-4C52-B66C-F067B5673D60}" sibTransId="{86F0B7CB-6A73-433E-95E4-C21ABB0C8F07}"/>
    <dgm:cxn modelId="{7509B8B0-FF8F-4FF6-884B-1FD681622302}" srcId="{D397A923-D4A2-49AD-9D29-47A6C8F14EC1}" destId="{3479D329-0A35-4875-B17A-F086035A5793}" srcOrd="4" destOrd="0" parTransId="{A166E32F-5945-43F3-9673-53EA0A162380}" sibTransId="{C5CA1358-F056-48DD-A8BC-3CA5FEC13A75}"/>
    <dgm:cxn modelId="{81868EB2-B7D5-9E4C-B7C1-2753DAACE580}" type="presOf" srcId="{D397A923-D4A2-49AD-9D29-47A6C8F14EC1}" destId="{E49A13BC-25C0-944E-B248-91746588FC70}" srcOrd="0" destOrd="0" presId="urn:microsoft.com/office/officeart/2008/layout/LinedList"/>
    <dgm:cxn modelId="{4B170CD0-A8CC-6141-A6C8-C61B4EF5BF55}" type="presOf" srcId="{3479D329-0A35-4875-B17A-F086035A5793}" destId="{A5494677-0003-5E4C-8DA5-C5B4A025EAB1}" srcOrd="0" destOrd="0" presId="urn:microsoft.com/office/officeart/2008/layout/LinedList"/>
    <dgm:cxn modelId="{0C856BDD-C5B0-48CB-844B-8BA273F4AF80}" srcId="{D397A923-D4A2-49AD-9D29-47A6C8F14EC1}" destId="{9E79591F-42C2-4A8E-8A48-8D4CB37D161F}" srcOrd="3" destOrd="0" parTransId="{3A4EDBC4-DF84-4E13-986C-A273C9528552}" sibTransId="{B4110F2B-F973-4DAF-B73D-BF5646DAB94D}"/>
    <dgm:cxn modelId="{DE851AF5-9064-43A4-AC60-B6B4B3C7994E}" srcId="{D397A923-D4A2-49AD-9D29-47A6C8F14EC1}" destId="{46AF6059-9B28-4360-83D6-231CED6F1AE0}" srcOrd="2" destOrd="0" parTransId="{ADF6D259-B3D0-4930-8BCE-A90E5945F306}" sibTransId="{EF5EAD86-0393-498A-9877-9BD2C18779CF}"/>
    <dgm:cxn modelId="{CC0792FC-007E-A547-9B9E-33E73B573A2F}" type="presOf" srcId="{9E79591F-42C2-4A8E-8A48-8D4CB37D161F}" destId="{28631FBD-12CD-AB4B-A51A-4CDA1F1FC49B}" srcOrd="0" destOrd="0" presId="urn:microsoft.com/office/officeart/2008/layout/LinedList"/>
    <dgm:cxn modelId="{2B4BE5EA-B4B6-AB43-90E7-5CD6FBF8F381}" type="presParOf" srcId="{E49A13BC-25C0-944E-B248-91746588FC70}" destId="{BFEB2840-F740-CB49-9330-71FF31F857C7}" srcOrd="0" destOrd="0" presId="urn:microsoft.com/office/officeart/2008/layout/LinedList"/>
    <dgm:cxn modelId="{1B74977A-6E25-5F40-AC8B-32A08494574B}" type="presParOf" srcId="{E49A13BC-25C0-944E-B248-91746588FC70}" destId="{352F11CF-DBE2-3B48-A8EA-21D276615820}" srcOrd="1" destOrd="0" presId="urn:microsoft.com/office/officeart/2008/layout/LinedList"/>
    <dgm:cxn modelId="{E0999E0F-E447-E74E-992E-E19C98FAC187}" type="presParOf" srcId="{352F11CF-DBE2-3B48-A8EA-21D276615820}" destId="{F5D7ED9E-6754-8546-AF50-ACFFD2355FD0}" srcOrd="0" destOrd="0" presId="urn:microsoft.com/office/officeart/2008/layout/LinedList"/>
    <dgm:cxn modelId="{84DBBD54-42B8-2F4C-A3EB-6FAC2EA85D08}" type="presParOf" srcId="{352F11CF-DBE2-3B48-A8EA-21D276615820}" destId="{20142C47-E9E8-DD46-8575-90E319720D5A}" srcOrd="1" destOrd="0" presId="urn:microsoft.com/office/officeart/2008/layout/LinedList"/>
    <dgm:cxn modelId="{901A8AF7-9ABE-1C4C-B6C8-229B4CF17835}" type="presParOf" srcId="{E49A13BC-25C0-944E-B248-91746588FC70}" destId="{4EE11572-2FEF-5D4F-9024-FEF82C832254}" srcOrd="2" destOrd="0" presId="urn:microsoft.com/office/officeart/2008/layout/LinedList"/>
    <dgm:cxn modelId="{8A8883C8-4EEC-8542-8723-FEEE492E29D7}" type="presParOf" srcId="{E49A13BC-25C0-944E-B248-91746588FC70}" destId="{9F52F240-63EE-5446-9606-6BB23966B7AD}" srcOrd="3" destOrd="0" presId="urn:microsoft.com/office/officeart/2008/layout/LinedList"/>
    <dgm:cxn modelId="{69CA50DB-1E1C-FF41-AA01-D447E91AAE58}" type="presParOf" srcId="{9F52F240-63EE-5446-9606-6BB23966B7AD}" destId="{937608C1-F730-C24E-B66D-B6F05A666327}" srcOrd="0" destOrd="0" presId="urn:microsoft.com/office/officeart/2008/layout/LinedList"/>
    <dgm:cxn modelId="{E0E19712-80E0-0A4B-ACBD-0AC3FB171F10}" type="presParOf" srcId="{9F52F240-63EE-5446-9606-6BB23966B7AD}" destId="{60D36145-6D2D-4845-9A87-6A6DEC03DB7B}" srcOrd="1" destOrd="0" presId="urn:microsoft.com/office/officeart/2008/layout/LinedList"/>
    <dgm:cxn modelId="{FB773AC1-E41C-1542-895B-24CA74A562CE}" type="presParOf" srcId="{E49A13BC-25C0-944E-B248-91746588FC70}" destId="{22A71E6D-B612-7042-835F-9EF61428317C}" srcOrd="4" destOrd="0" presId="urn:microsoft.com/office/officeart/2008/layout/LinedList"/>
    <dgm:cxn modelId="{50F8B2C7-2C20-1942-82BF-10CCC9423FB9}" type="presParOf" srcId="{E49A13BC-25C0-944E-B248-91746588FC70}" destId="{4C9F9513-D8F1-4B4F-AE14-1B22A7BC6262}" srcOrd="5" destOrd="0" presId="urn:microsoft.com/office/officeart/2008/layout/LinedList"/>
    <dgm:cxn modelId="{237C8918-71CB-0A4C-8413-456EBB0AC3EF}" type="presParOf" srcId="{4C9F9513-D8F1-4B4F-AE14-1B22A7BC6262}" destId="{DB280516-AA8B-C84D-A85C-FF547E5C11DA}" srcOrd="0" destOrd="0" presId="urn:microsoft.com/office/officeart/2008/layout/LinedList"/>
    <dgm:cxn modelId="{8855E9A7-270F-ED45-B310-05B3A939BCB6}" type="presParOf" srcId="{4C9F9513-D8F1-4B4F-AE14-1B22A7BC6262}" destId="{DB2F7B7B-8586-FE4A-AE46-B15F66CEDA1D}" srcOrd="1" destOrd="0" presId="urn:microsoft.com/office/officeart/2008/layout/LinedList"/>
    <dgm:cxn modelId="{FDDF575D-CBC2-6B4E-B211-6C7E53DDBC09}" type="presParOf" srcId="{E49A13BC-25C0-944E-B248-91746588FC70}" destId="{EC6F85FB-CB2D-794F-946B-A9A2930FAAF0}" srcOrd="6" destOrd="0" presId="urn:microsoft.com/office/officeart/2008/layout/LinedList"/>
    <dgm:cxn modelId="{02B2E670-3DF7-314F-831D-F8C9FC343DBE}" type="presParOf" srcId="{E49A13BC-25C0-944E-B248-91746588FC70}" destId="{B1CCFBBC-3635-094A-890F-68C0482E0C47}" srcOrd="7" destOrd="0" presId="urn:microsoft.com/office/officeart/2008/layout/LinedList"/>
    <dgm:cxn modelId="{72FA3E1C-C73F-024D-A89A-EA5965CB9A7B}" type="presParOf" srcId="{B1CCFBBC-3635-094A-890F-68C0482E0C47}" destId="{28631FBD-12CD-AB4B-A51A-4CDA1F1FC49B}" srcOrd="0" destOrd="0" presId="urn:microsoft.com/office/officeart/2008/layout/LinedList"/>
    <dgm:cxn modelId="{2EF8030A-13E8-DF4A-9495-FDAE986B362A}" type="presParOf" srcId="{B1CCFBBC-3635-094A-890F-68C0482E0C47}" destId="{017F038F-711D-5E4F-B777-019A96EDD026}" srcOrd="1" destOrd="0" presId="urn:microsoft.com/office/officeart/2008/layout/LinedList"/>
    <dgm:cxn modelId="{43C596AB-0CAA-E646-9A07-F6BF0B12AE08}" type="presParOf" srcId="{E49A13BC-25C0-944E-B248-91746588FC70}" destId="{E97CB611-B7CE-0C46-96B2-1CDFDF906E5D}" srcOrd="8" destOrd="0" presId="urn:microsoft.com/office/officeart/2008/layout/LinedList"/>
    <dgm:cxn modelId="{463CE6B9-3CDD-FE49-9DBD-AF1A53FA072F}" type="presParOf" srcId="{E49A13BC-25C0-944E-B248-91746588FC70}" destId="{BA5B36C8-CB85-8B49-B7F3-EB4CFF1788B9}" srcOrd="9" destOrd="0" presId="urn:microsoft.com/office/officeart/2008/layout/LinedList"/>
    <dgm:cxn modelId="{B983D93F-8BE0-7245-BD85-ED44FD98FFF4}" type="presParOf" srcId="{BA5B36C8-CB85-8B49-B7F3-EB4CFF1788B9}" destId="{A5494677-0003-5E4C-8DA5-C5B4A025EAB1}" srcOrd="0" destOrd="0" presId="urn:microsoft.com/office/officeart/2008/layout/LinedList"/>
    <dgm:cxn modelId="{2979FE8D-D49C-6D49-9D6A-2D2C26063630}" type="presParOf" srcId="{BA5B36C8-CB85-8B49-B7F3-EB4CFF1788B9}" destId="{4C214C59-D79B-0F4E-AE95-0BE99CF7221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73D79A-3742-4309-8C9F-89BFF3C3581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6E7A949-EF4F-427D-B0DC-701C7712F2F2}">
      <dgm:prSet/>
      <dgm:spPr/>
      <dgm:t>
        <a:bodyPr/>
        <a:lstStyle/>
        <a:p>
          <a:r>
            <a:rPr lang="en-IN" dirty="0">
              <a:latin typeface="Arial" panose="020B0604020202020204" pitchFamily="34" charset="0"/>
              <a:cs typeface="Arial" panose="020B0604020202020204" pitchFamily="34" charset="0"/>
            </a:rPr>
            <a:t>The application of attachment theory highlights the early relational damage in Jenny’s life that impacted her functioning. </a:t>
          </a:r>
          <a:endParaRPr lang="en-US" dirty="0">
            <a:latin typeface="Arial" panose="020B0604020202020204" pitchFamily="34" charset="0"/>
            <a:cs typeface="Arial" panose="020B0604020202020204" pitchFamily="34" charset="0"/>
          </a:endParaRPr>
        </a:p>
      </dgm:t>
    </dgm:pt>
    <dgm:pt modelId="{F3F42532-054F-4DF9-BA6C-D8D22E9303D9}" type="parTrans" cxnId="{34B43956-9B10-4CCB-B82B-E54922DCF1C6}">
      <dgm:prSet/>
      <dgm:spPr/>
      <dgm:t>
        <a:bodyPr/>
        <a:lstStyle/>
        <a:p>
          <a:endParaRPr lang="en-US"/>
        </a:p>
      </dgm:t>
    </dgm:pt>
    <dgm:pt modelId="{E5853C51-673A-4064-9386-91CE67112C09}" type="sibTrans" cxnId="{34B43956-9B10-4CCB-B82B-E54922DCF1C6}">
      <dgm:prSet/>
      <dgm:spPr/>
      <dgm:t>
        <a:bodyPr/>
        <a:lstStyle/>
        <a:p>
          <a:endParaRPr lang="en-US"/>
        </a:p>
      </dgm:t>
    </dgm:pt>
    <dgm:pt modelId="{74498BE4-80EC-49E9-BA82-EF455D348302}">
      <dgm:prSet/>
      <dgm:spPr/>
      <dgm:t>
        <a:bodyPr/>
        <a:lstStyle/>
        <a:p>
          <a:r>
            <a:rPr lang="en-IN" dirty="0">
              <a:latin typeface="Arial" panose="020B0604020202020204" pitchFamily="34" charset="0"/>
              <a:cs typeface="Arial" panose="020B0604020202020204" pitchFamily="34" charset="0"/>
            </a:rPr>
            <a:t>Her caregiving role might demonstrate patterns of anxious attachment.</a:t>
          </a:r>
          <a:endParaRPr lang="en-US" dirty="0">
            <a:latin typeface="Arial" panose="020B0604020202020204" pitchFamily="34" charset="0"/>
            <a:cs typeface="Arial" panose="020B0604020202020204" pitchFamily="34" charset="0"/>
          </a:endParaRPr>
        </a:p>
      </dgm:t>
    </dgm:pt>
    <dgm:pt modelId="{04D28913-8079-4653-9E41-EA777F9CE056}" type="parTrans" cxnId="{528C0086-1199-4E0B-BFF2-9073200C9D97}">
      <dgm:prSet/>
      <dgm:spPr/>
      <dgm:t>
        <a:bodyPr/>
        <a:lstStyle/>
        <a:p>
          <a:endParaRPr lang="en-US"/>
        </a:p>
      </dgm:t>
    </dgm:pt>
    <dgm:pt modelId="{DC81C372-6991-494C-81D9-1AEE5227952E}" type="sibTrans" cxnId="{528C0086-1199-4E0B-BFF2-9073200C9D97}">
      <dgm:prSet/>
      <dgm:spPr/>
      <dgm:t>
        <a:bodyPr/>
        <a:lstStyle/>
        <a:p>
          <a:endParaRPr lang="en-US"/>
        </a:p>
      </dgm:t>
    </dgm:pt>
    <dgm:pt modelId="{D8A47C35-3E9D-49D6-A180-ECD03FD5FD44}">
      <dgm:prSet/>
      <dgm:spPr/>
      <dgm:t>
        <a:bodyPr/>
        <a:lstStyle/>
        <a:p>
          <a:r>
            <a:rPr lang="en-IN" dirty="0">
              <a:latin typeface="Arial" panose="020B0604020202020204" pitchFamily="34" charset="0"/>
              <a:cs typeface="Arial" panose="020B0604020202020204" pitchFamily="34" charset="0"/>
            </a:rPr>
            <a:t>The necessity of a secure base is perceived through the attachment theory during adolescence (Delgado et al., 2022). </a:t>
          </a:r>
          <a:endParaRPr lang="en-US" dirty="0">
            <a:latin typeface="Arial" panose="020B0604020202020204" pitchFamily="34" charset="0"/>
            <a:cs typeface="Arial" panose="020B0604020202020204" pitchFamily="34" charset="0"/>
          </a:endParaRPr>
        </a:p>
      </dgm:t>
    </dgm:pt>
    <dgm:pt modelId="{19F98B16-138A-4B69-BF17-E84A8FA4DAF9}" type="parTrans" cxnId="{08F5EB40-BCD3-40C4-A6FA-F47C0FEF3DB5}">
      <dgm:prSet/>
      <dgm:spPr/>
      <dgm:t>
        <a:bodyPr/>
        <a:lstStyle/>
        <a:p>
          <a:endParaRPr lang="en-US"/>
        </a:p>
      </dgm:t>
    </dgm:pt>
    <dgm:pt modelId="{6E8D7D7E-BE57-41F3-BC5E-BB29F430D977}" type="sibTrans" cxnId="{08F5EB40-BCD3-40C4-A6FA-F47C0FEF3DB5}">
      <dgm:prSet/>
      <dgm:spPr/>
      <dgm:t>
        <a:bodyPr/>
        <a:lstStyle/>
        <a:p>
          <a:endParaRPr lang="en-US"/>
        </a:p>
      </dgm:t>
    </dgm:pt>
    <dgm:pt modelId="{B9C278D7-6563-4DA7-BAB0-EE2A75C62DA6}">
      <dgm:prSet/>
      <dgm:spPr/>
      <dgm:t>
        <a:bodyPr/>
        <a:lstStyle/>
        <a:p>
          <a:r>
            <a:rPr lang="en-IN" dirty="0">
              <a:latin typeface="Arial" panose="020B0604020202020204" pitchFamily="34" charset="0"/>
              <a:cs typeface="Arial" panose="020B0604020202020204" pitchFamily="34" charset="0"/>
            </a:rPr>
            <a:t>Due to a lack of emotional support, the formation of Jenny’s identity may be disrupted.</a:t>
          </a:r>
          <a:endParaRPr lang="en-US" dirty="0">
            <a:latin typeface="Arial" panose="020B0604020202020204" pitchFamily="34" charset="0"/>
            <a:cs typeface="Arial" panose="020B0604020202020204" pitchFamily="34" charset="0"/>
          </a:endParaRPr>
        </a:p>
      </dgm:t>
    </dgm:pt>
    <dgm:pt modelId="{129D89EB-7991-44F2-9F86-66EEA30B4224}" type="parTrans" cxnId="{F34287AF-1DE0-4AF8-9B13-57BE5E7EFE0D}">
      <dgm:prSet/>
      <dgm:spPr/>
      <dgm:t>
        <a:bodyPr/>
        <a:lstStyle/>
        <a:p>
          <a:endParaRPr lang="en-US"/>
        </a:p>
      </dgm:t>
    </dgm:pt>
    <dgm:pt modelId="{CACDA366-3808-49B4-A5BC-3C53C8CB1FB5}" type="sibTrans" cxnId="{F34287AF-1DE0-4AF8-9B13-57BE5E7EFE0D}">
      <dgm:prSet/>
      <dgm:spPr/>
      <dgm:t>
        <a:bodyPr/>
        <a:lstStyle/>
        <a:p>
          <a:endParaRPr lang="en-US"/>
        </a:p>
      </dgm:t>
    </dgm:pt>
    <dgm:pt modelId="{3A3DE616-FE62-7A4A-9E85-2FD133958CEA}" type="pres">
      <dgm:prSet presAssocID="{A873D79A-3742-4309-8C9F-89BFF3C3581F}" presName="outerComposite" presStyleCnt="0">
        <dgm:presLayoutVars>
          <dgm:chMax val="5"/>
          <dgm:dir/>
          <dgm:resizeHandles val="exact"/>
        </dgm:presLayoutVars>
      </dgm:prSet>
      <dgm:spPr/>
    </dgm:pt>
    <dgm:pt modelId="{B8CBD692-1CF5-674B-B1BA-0C03092CC3B8}" type="pres">
      <dgm:prSet presAssocID="{A873D79A-3742-4309-8C9F-89BFF3C3581F}" presName="dummyMaxCanvas" presStyleCnt="0">
        <dgm:presLayoutVars/>
      </dgm:prSet>
      <dgm:spPr/>
    </dgm:pt>
    <dgm:pt modelId="{ADB11AA9-FC45-F046-8131-025624C77055}" type="pres">
      <dgm:prSet presAssocID="{A873D79A-3742-4309-8C9F-89BFF3C3581F}" presName="FourNodes_1" presStyleLbl="node1" presStyleIdx="0" presStyleCnt="4">
        <dgm:presLayoutVars>
          <dgm:bulletEnabled val="1"/>
        </dgm:presLayoutVars>
      </dgm:prSet>
      <dgm:spPr/>
    </dgm:pt>
    <dgm:pt modelId="{D8986EDF-4B59-B14D-B9F8-4F8B1BACB8EF}" type="pres">
      <dgm:prSet presAssocID="{A873D79A-3742-4309-8C9F-89BFF3C3581F}" presName="FourNodes_2" presStyleLbl="node1" presStyleIdx="1" presStyleCnt="4">
        <dgm:presLayoutVars>
          <dgm:bulletEnabled val="1"/>
        </dgm:presLayoutVars>
      </dgm:prSet>
      <dgm:spPr/>
    </dgm:pt>
    <dgm:pt modelId="{68A1164C-4720-5048-A520-B71DE488152A}" type="pres">
      <dgm:prSet presAssocID="{A873D79A-3742-4309-8C9F-89BFF3C3581F}" presName="FourNodes_3" presStyleLbl="node1" presStyleIdx="2" presStyleCnt="4">
        <dgm:presLayoutVars>
          <dgm:bulletEnabled val="1"/>
        </dgm:presLayoutVars>
      </dgm:prSet>
      <dgm:spPr/>
    </dgm:pt>
    <dgm:pt modelId="{78035C59-43D0-A840-9213-29125A553EA6}" type="pres">
      <dgm:prSet presAssocID="{A873D79A-3742-4309-8C9F-89BFF3C3581F}" presName="FourNodes_4" presStyleLbl="node1" presStyleIdx="3" presStyleCnt="4">
        <dgm:presLayoutVars>
          <dgm:bulletEnabled val="1"/>
        </dgm:presLayoutVars>
      </dgm:prSet>
      <dgm:spPr/>
    </dgm:pt>
    <dgm:pt modelId="{FDDBCCB5-C1A4-E649-9050-CF6CF12A0E20}" type="pres">
      <dgm:prSet presAssocID="{A873D79A-3742-4309-8C9F-89BFF3C3581F}" presName="FourConn_1-2" presStyleLbl="fgAccFollowNode1" presStyleIdx="0" presStyleCnt="3">
        <dgm:presLayoutVars>
          <dgm:bulletEnabled val="1"/>
        </dgm:presLayoutVars>
      </dgm:prSet>
      <dgm:spPr/>
    </dgm:pt>
    <dgm:pt modelId="{63651553-8206-EC44-8F0B-AE50418C3B1A}" type="pres">
      <dgm:prSet presAssocID="{A873D79A-3742-4309-8C9F-89BFF3C3581F}" presName="FourConn_2-3" presStyleLbl="fgAccFollowNode1" presStyleIdx="1" presStyleCnt="3">
        <dgm:presLayoutVars>
          <dgm:bulletEnabled val="1"/>
        </dgm:presLayoutVars>
      </dgm:prSet>
      <dgm:spPr/>
    </dgm:pt>
    <dgm:pt modelId="{F3DE727F-0D2F-3440-963B-C7642858CD7C}" type="pres">
      <dgm:prSet presAssocID="{A873D79A-3742-4309-8C9F-89BFF3C3581F}" presName="FourConn_3-4" presStyleLbl="fgAccFollowNode1" presStyleIdx="2" presStyleCnt="3">
        <dgm:presLayoutVars>
          <dgm:bulletEnabled val="1"/>
        </dgm:presLayoutVars>
      </dgm:prSet>
      <dgm:spPr/>
    </dgm:pt>
    <dgm:pt modelId="{C09D2906-E5B7-E241-9B5E-60F3775D4540}" type="pres">
      <dgm:prSet presAssocID="{A873D79A-3742-4309-8C9F-89BFF3C3581F}" presName="FourNodes_1_text" presStyleLbl="node1" presStyleIdx="3" presStyleCnt="4">
        <dgm:presLayoutVars>
          <dgm:bulletEnabled val="1"/>
        </dgm:presLayoutVars>
      </dgm:prSet>
      <dgm:spPr/>
    </dgm:pt>
    <dgm:pt modelId="{82799450-893B-7C44-8FD0-B6D12E98E954}" type="pres">
      <dgm:prSet presAssocID="{A873D79A-3742-4309-8C9F-89BFF3C3581F}" presName="FourNodes_2_text" presStyleLbl="node1" presStyleIdx="3" presStyleCnt="4">
        <dgm:presLayoutVars>
          <dgm:bulletEnabled val="1"/>
        </dgm:presLayoutVars>
      </dgm:prSet>
      <dgm:spPr/>
    </dgm:pt>
    <dgm:pt modelId="{09209B26-EEEC-8145-821B-1E861A660E1F}" type="pres">
      <dgm:prSet presAssocID="{A873D79A-3742-4309-8C9F-89BFF3C3581F}" presName="FourNodes_3_text" presStyleLbl="node1" presStyleIdx="3" presStyleCnt="4">
        <dgm:presLayoutVars>
          <dgm:bulletEnabled val="1"/>
        </dgm:presLayoutVars>
      </dgm:prSet>
      <dgm:spPr/>
    </dgm:pt>
    <dgm:pt modelId="{ACF51E14-FC76-7E4E-B747-B25160C07617}" type="pres">
      <dgm:prSet presAssocID="{A873D79A-3742-4309-8C9F-89BFF3C3581F}" presName="FourNodes_4_text" presStyleLbl="node1" presStyleIdx="3" presStyleCnt="4">
        <dgm:presLayoutVars>
          <dgm:bulletEnabled val="1"/>
        </dgm:presLayoutVars>
      </dgm:prSet>
      <dgm:spPr/>
    </dgm:pt>
  </dgm:ptLst>
  <dgm:cxnLst>
    <dgm:cxn modelId="{974B2D09-C762-8747-8E1B-6EB8B2116981}" type="presOf" srcId="{A6E7A949-EF4F-427D-B0DC-701C7712F2F2}" destId="{C09D2906-E5B7-E241-9B5E-60F3775D4540}" srcOrd="1" destOrd="0" presId="urn:microsoft.com/office/officeart/2005/8/layout/vProcess5"/>
    <dgm:cxn modelId="{D308F012-5783-9C45-9EEC-CA14C939836F}" type="presOf" srcId="{D8A47C35-3E9D-49D6-A180-ECD03FD5FD44}" destId="{68A1164C-4720-5048-A520-B71DE488152A}" srcOrd="0" destOrd="0" presId="urn:microsoft.com/office/officeart/2005/8/layout/vProcess5"/>
    <dgm:cxn modelId="{C6E5B61D-6BF3-4A45-8661-A7329883E296}" type="presOf" srcId="{B9C278D7-6563-4DA7-BAB0-EE2A75C62DA6}" destId="{ACF51E14-FC76-7E4E-B747-B25160C07617}" srcOrd="1" destOrd="0" presId="urn:microsoft.com/office/officeart/2005/8/layout/vProcess5"/>
    <dgm:cxn modelId="{96657420-F4F6-964B-A05F-FC900EF0DAAA}" type="presOf" srcId="{A6E7A949-EF4F-427D-B0DC-701C7712F2F2}" destId="{ADB11AA9-FC45-F046-8131-025624C77055}" srcOrd="0" destOrd="0" presId="urn:microsoft.com/office/officeart/2005/8/layout/vProcess5"/>
    <dgm:cxn modelId="{E1636A21-CDA1-9742-A589-655361BD2064}" type="presOf" srcId="{6E8D7D7E-BE57-41F3-BC5E-BB29F430D977}" destId="{F3DE727F-0D2F-3440-963B-C7642858CD7C}" srcOrd="0" destOrd="0" presId="urn:microsoft.com/office/officeart/2005/8/layout/vProcess5"/>
    <dgm:cxn modelId="{F16B1E23-DB7C-564E-90EF-723EFF87314B}" type="presOf" srcId="{A873D79A-3742-4309-8C9F-89BFF3C3581F}" destId="{3A3DE616-FE62-7A4A-9E85-2FD133958CEA}" srcOrd="0" destOrd="0" presId="urn:microsoft.com/office/officeart/2005/8/layout/vProcess5"/>
    <dgm:cxn modelId="{08F5EB40-BCD3-40C4-A6FA-F47C0FEF3DB5}" srcId="{A873D79A-3742-4309-8C9F-89BFF3C3581F}" destId="{D8A47C35-3E9D-49D6-A180-ECD03FD5FD44}" srcOrd="2" destOrd="0" parTransId="{19F98B16-138A-4B69-BF17-E84A8FA4DAF9}" sibTransId="{6E8D7D7E-BE57-41F3-BC5E-BB29F430D977}"/>
    <dgm:cxn modelId="{4680AE5B-E63E-C44D-B656-E022C3E29588}" type="presOf" srcId="{B9C278D7-6563-4DA7-BAB0-EE2A75C62DA6}" destId="{78035C59-43D0-A840-9213-29125A553EA6}" srcOrd="0" destOrd="0" presId="urn:microsoft.com/office/officeart/2005/8/layout/vProcess5"/>
    <dgm:cxn modelId="{21C3095C-58CA-FA47-8841-951921E67847}" type="presOf" srcId="{E5853C51-673A-4064-9386-91CE67112C09}" destId="{FDDBCCB5-C1A4-E649-9050-CF6CF12A0E20}" srcOrd="0" destOrd="0" presId="urn:microsoft.com/office/officeart/2005/8/layout/vProcess5"/>
    <dgm:cxn modelId="{1DCB4C6B-0676-F64B-AC4C-A55EAB5F203A}" type="presOf" srcId="{74498BE4-80EC-49E9-BA82-EF455D348302}" destId="{82799450-893B-7C44-8FD0-B6D12E98E954}" srcOrd="1" destOrd="0" presId="urn:microsoft.com/office/officeart/2005/8/layout/vProcess5"/>
    <dgm:cxn modelId="{34B43956-9B10-4CCB-B82B-E54922DCF1C6}" srcId="{A873D79A-3742-4309-8C9F-89BFF3C3581F}" destId="{A6E7A949-EF4F-427D-B0DC-701C7712F2F2}" srcOrd="0" destOrd="0" parTransId="{F3F42532-054F-4DF9-BA6C-D8D22E9303D9}" sibTransId="{E5853C51-673A-4064-9386-91CE67112C09}"/>
    <dgm:cxn modelId="{528C0086-1199-4E0B-BFF2-9073200C9D97}" srcId="{A873D79A-3742-4309-8C9F-89BFF3C3581F}" destId="{74498BE4-80EC-49E9-BA82-EF455D348302}" srcOrd="1" destOrd="0" parTransId="{04D28913-8079-4653-9E41-EA777F9CE056}" sibTransId="{DC81C372-6991-494C-81D9-1AEE5227952E}"/>
    <dgm:cxn modelId="{F34287AF-1DE0-4AF8-9B13-57BE5E7EFE0D}" srcId="{A873D79A-3742-4309-8C9F-89BFF3C3581F}" destId="{B9C278D7-6563-4DA7-BAB0-EE2A75C62DA6}" srcOrd="3" destOrd="0" parTransId="{129D89EB-7991-44F2-9F86-66EEA30B4224}" sibTransId="{CACDA366-3808-49B4-A5BC-3C53C8CB1FB5}"/>
    <dgm:cxn modelId="{4CF031CC-8D9A-0F41-977A-E8D385BD3DD3}" type="presOf" srcId="{74498BE4-80EC-49E9-BA82-EF455D348302}" destId="{D8986EDF-4B59-B14D-B9F8-4F8B1BACB8EF}" srcOrd="0" destOrd="0" presId="urn:microsoft.com/office/officeart/2005/8/layout/vProcess5"/>
    <dgm:cxn modelId="{2DB350E1-6CBD-0548-B7E9-6F78B41EA7D9}" type="presOf" srcId="{DC81C372-6991-494C-81D9-1AEE5227952E}" destId="{63651553-8206-EC44-8F0B-AE50418C3B1A}" srcOrd="0" destOrd="0" presId="urn:microsoft.com/office/officeart/2005/8/layout/vProcess5"/>
    <dgm:cxn modelId="{399A17EF-458A-8D41-B609-7DC569EF39BC}" type="presOf" srcId="{D8A47C35-3E9D-49D6-A180-ECD03FD5FD44}" destId="{09209B26-EEEC-8145-821B-1E861A660E1F}" srcOrd="1" destOrd="0" presId="urn:microsoft.com/office/officeart/2005/8/layout/vProcess5"/>
    <dgm:cxn modelId="{89285487-DA08-8649-ADFC-4C045B5EFB1C}" type="presParOf" srcId="{3A3DE616-FE62-7A4A-9E85-2FD133958CEA}" destId="{B8CBD692-1CF5-674B-B1BA-0C03092CC3B8}" srcOrd="0" destOrd="0" presId="urn:microsoft.com/office/officeart/2005/8/layout/vProcess5"/>
    <dgm:cxn modelId="{8B9AE165-5A97-D54F-B6F8-2383987FB16D}" type="presParOf" srcId="{3A3DE616-FE62-7A4A-9E85-2FD133958CEA}" destId="{ADB11AA9-FC45-F046-8131-025624C77055}" srcOrd="1" destOrd="0" presId="urn:microsoft.com/office/officeart/2005/8/layout/vProcess5"/>
    <dgm:cxn modelId="{16026BBE-D402-6146-A632-41D768020873}" type="presParOf" srcId="{3A3DE616-FE62-7A4A-9E85-2FD133958CEA}" destId="{D8986EDF-4B59-B14D-B9F8-4F8B1BACB8EF}" srcOrd="2" destOrd="0" presId="urn:microsoft.com/office/officeart/2005/8/layout/vProcess5"/>
    <dgm:cxn modelId="{8C8EE283-29B2-9244-9440-5F19801E7445}" type="presParOf" srcId="{3A3DE616-FE62-7A4A-9E85-2FD133958CEA}" destId="{68A1164C-4720-5048-A520-B71DE488152A}" srcOrd="3" destOrd="0" presId="urn:microsoft.com/office/officeart/2005/8/layout/vProcess5"/>
    <dgm:cxn modelId="{60B19FAB-C867-294D-AF3C-842FFA70EA2B}" type="presParOf" srcId="{3A3DE616-FE62-7A4A-9E85-2FD133958CEA}" destId="{78035C59-43D0-A840-9213-29125A553EA6}" srcOrd="4" destOrd="0" presId="urn:microsoft.com/office/officeart/2005/8/layout/vProcess5"/>
    <dgm:cxn modelId="{49AE14B3-B425-9F41-8C56-7D4BEC5F1463}" type="presParOf" srcId="{3A3DE616-FE62-7A4A-9E85-2FD133958CEA}" destId="{FDDBCCB5-C1A4-E649-9050-CF6CF12A0E20}" srcOrd="5" destOrd="0" presId="urn:microsoft.com/office/officeart/2005/8/layout/vProcess5"/>
    <dgm:cxn modelId="{CEDDF77C-5F3C-6E46-9767-FBA3FD464B45}" type="presParOf" srcId="{3A3DE616-FE62-7A4A-9E85-2FD133958CEA}" destId="{63651553-8206-EC44-8F0B-AE50418C3B1A}" srcOrd="6" destOrd="0" presId="urn:microsoft.com/office/officeart/2005/8/layout/vProcess5"/>
    <dgm:cxn modelId="{949C8EA8-F2E3-374D-8F77-39C03152266A}" type="presParOf" srcId="{3A3DE616-FE62-7A4A-9E85-2FD133958CEA}" destId="{F3DE727F-0D2F-3440-963B-C7642858CD7C}" srcOrd="7" destOrd="0" presId="urn:microsoft.com/office/officeart/2005/8/layout/vProcess5"/>
    <dgm:cxn modelId="{92ACED13-C9D9-F649-93C1-C7FB41AD2BAD}" type="presParOf" srcId="{3A3DE616-FE62-7A4A-9E85-2FD133958CEA}" destId="{C09D2906-E5B7-E241-9B5E-60F3775D4540}" srcOrd="8" destOrd="0" presId="urn:microsoft.com/office/officeart/2005/8/layout/vProcess5"/>
    <dgm:cxn modelId="{B29DE059-ED79-7144-BFDB-7A324FD8E2E5}" type="presParOf" srcId="{3A3DE616-FE62-7A4A-9E85-2FD133958CEA}" destId="{82799450-893B-7C44-8FD0-B6D12E98E954}" srcOrd="9" destOrd="0" presId="urn:microsoft.com/office/officeart/2005/8/layout/vProcess5"/>
    <dgm:cxn modelId="{8015860E-3843-E448-A97D-DB2B00F502C8}" type="presParOf" srcId="{3A3DE616-FE62-7A4A-9E85-2FD133958CEA}" destId="{09209B26-EEEC-8145-821B-1E861A660E1F}" srcOrd="10" destOrd="0" presId="urn:microsoft.com/office/officeart/2005/8/layout/vProcess5"/>
    <dgm:cxn modelId="{B364055B-B3CB-A04E-92F6-FE0F4535BDA8}" type="presParOf" srcId="{3A3DE616-FE62-7A4A-9E85-2FD133958CEA}" destId="{ACF51E14-FC76-7E4E-B747-B25160C07617}"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74B869-5E5C-4C2E-B0CB-9B8870C654F8}" type="doc">
      <dgm:prSet loTypeId="urn:microsoft.com/office/officeart/2005/8/layout/vList2" loCatId="list" qsTypeId="urn:microsoft.com/office/officeart/2005/8/quickstyle/3d1" qsCatId="3D" csTypeId="urn:microsoft.com/office/officeart/2005/8/colors/colorful1" csCatId="colorful"/>
      <dgm:spPr/>
      <dgm:t>
        <a:bodyPr/>
        <a:lstStyle/>
        <a:p>
          <a:endParaRPr lang="en-US"/>
        </a:p>
      </dgm:t>
    </dgm:pt>
    <dgm:pt modelId="{88C256A6-C770-40CB-AF59-AFAF68D199D2}">
      <dgm:prSet custT="1"/>
      <dgm:spPr/>
      <dgm:t>
        <a:bodyPr/>
        <a:lstStyle/>
        <a:p>
          <a:r>
            <a:rPr lang="en-GB" sz="2000" dirty="0">
              <a:latin typeface="Arial" panose="020B0604020202020204" pitchFamily="34" charset="0"/>
              <a:cs typeface="Arial" panose="020B0604020202020204" pitchFamily="34" charset="0"/>
            </a:rPr>
            <a:t>Adolescence is the period when individuals explore their interests and values to form identity with an increasing autonomy (Ruiz and Yabut, 2024). </a:t>
          </a:r>
          <a:endParaRPr lang="en-US" sz="2000" dirty="0">
            <a:latin typeface="Arial" panose="020B0604020202020204" pitchFamily="34" charset="0"/>
            <a:cs typeface="Arial" panose="020B0604020202020204" pitchFamily="34" charset="0"/>
          </a:endParaRPr>
        </a:p>
      </dgm:t>
    </dgm:pt>
    <dgm:pt modelId="{134C0E53-EE22-4CFB-94EA-A99B59192147}" type="parTrans" cxnId="{74C9E2AE-28DE-451F-9D44-A0C3C33A5F03}">
      <dgm:prSet/>
      <dgm:spPr/>
      <dgm:t>
        <a:bodyPr/>
        <a:lstStyle/>
        <a:p>
          <a:endParaRPr lang="en-US"/>
        </a:p>
      </dgm:t>
    </dgm:pt>
    <dgm:pt modelId="{BABF03A6-45C0-4900-BECE-544C54950D5A}" type="sibTrans" cxnId="{74C9E2AE-28DE-451F-9D44-A0C3C33A5F03}">
      <dgm:prSet/>
      <dgm:spPr/>
      <dgm:t>
        <a:bodyPr/>
        <a:lstStyle/>
        <a:p>
          <a:endParaRPr lang="en-US"/>
        </a:p>
      </dgm:t>
    </dgm:pt>
    <dgm:pt modelId="{57714436-F09D-46BC-8B40-35C3EB83CA0D}">
      <dgm:prSet custT="1"/>
      <dgm:spPr/>
      <dgm:t>
        <a:bodyPr/>
        <a:lstStyle/>
        <a:p>
          <a:r>
            <a:rPr lang="en-GB" sz="2000" dirty="0">
              <a:latin typeface="Arial" panose="020B0604020202020204" pitchFamily="34" charset="0"/>
              <a:cs typeface="Arial" panose="020B0604020202020204" pitchFamily="34" charset="0"/>
            </a:rPr>
            <a:t>Jenny’s adolescent encounter heightened responsibility after her father’s death. </a:t>
          </a:r>
          <a:endParaRPr lang="en-US" sz="2000" dirty="0">
            <a:latin typeface="Arial" panose="020B0604020202020204" pitchFamily="34" charset="0"/>
            <a:cs typeface="Arial" panose="020B0604020202020204" pitchFamily="34" charset="0"/>
          </a:endParaRPr>
        </a:p>
      </dgm:t>
    </dgm:pt>
    <dgm:pt modelId="{B0963CD4-A880-4FB1-AA53-3A5B935C7872}" type="parTrans" cxnId="{9EC1B080-83C5-4F2E-A5CD-942E9B6FD9D6}">
      <dgm:prSet/>
      <dgm:spPr/>
      <dgm:t>
        <a:bodyPr/>
        <a:lstStyle/>
        <a:p>
          <a:endParaRPr lang="en-US"/>
        </a:p>
      </dgm:t>
    </dgm:pt>
    <dgm:pt modelId="{7CE0D90A-9EF6-4576-8BD3-E59FC40D3868}" type="sibTrans" cxnId="{9EC1B080-83C5-4F2E-A5CD-942E9B6FD9D6}">
      <dgm:prSet/>
      <dgm:spPr/>
      <dgm:t>
        <a:bodyPr/>
        <a:lstStyle/>
        <a:p>
          <a:endParaRPr lang="en-US"/>
        </a:p>
      </dgm:t>
    </dgm:pt>
    <dgm:pt modelId="{80485A6F-9A16-430F-BD1F-2B795A5CF409}">
      <dgm:prSet custT="1"/>
      <dgm:spPr/>
      <dgm:t>
        <a:bodyPr/>
        <a:lstStyle/>
        <a:p>
          <a:r>
            <a:rPr lang="en-GB" sz="2000" dirty="0">
              <a:latin typeface="Arial" panose="020B0604020202020204" pitchFamily="34" charset="0"/>
              <a:cs typeface="Arial" panose="020B0604020202020204" pitchFamily="34" charset="0"/>
            </a:rPr>
            <a:t>She did not have adequate peer engagement due to challenges in identity development. </a:t>
          </a:r>
          <a:endParaRPr lang="en-US" sz="2000" dirty="0">
            <a:latin typeface="Arial" panose="020B0604020202020204" pitchFamily="34" charset="0"/>
            <a:cs typeface="Arial" panose="020B0604020202020204" pitchFamily="34" charset="0"/>
          </a:endParaRPr>
        </a:p>
      </dgm:t>
    </dgm:pt>
    <dgm:pt modelId="{1DCAED14-6A6C-413E-9126-8B190BAD67F3}" type="parTrans" cxnId="{084A0F7A-DA4B-40A9-9CFA-1F628188D010}">
      <dgm:prSet/>
      <dgm:spPr/>
      <dgm:t>
        <a:bodyPr/>
        <a:lstStyle/>
        <a:p>
          <a:endParaRPr lang="en-US"/>
        </a:p>
      </dgm:t>
    </dgm:pt>
    <dgm:pt modelId="{2E78462A-1101-484C-AB57-1A54C4DA9D96}" type="sibTrans" cxnId="{084A0F7A-DA4B-40A9-9CFA-1F628188D010}">
      <dgm:prSet/>
      <dgm:spPr/>
      <dgm:t>
        <a:bodyPr/>
        <a:lstStyle/>
        <a:p>
          <a:endParaRPr lang="en-US"/>
        </a:p>
      </dgm:t>
    </dgm:pt>
    <dgm:pt modelId="{98256048-3DD3-47E0-9C25-63C286623028}">
      <dgm:prSet custT="1"/>
      <dgm:spPr/>
      <dgm:t>
        <a:bodyPr/>
        <a:lstStyle/>
        <a:p>
          <a:r>
            <a:rPr lang="en-GB" sz="2000" dirty="0">
              <a:latin typeface="Arial" panose="020B0604020202020204" pitchFamily="34" charset="0"/>
              <a:cs typeface="Arial" panose="020B0604020202020204" pitchFamily="34" charset="0"/>
            </a:rPr>
            <a:t>However, her role as a caregiver to her mother may foster maturity and empathy.</a:t>
          </a:r>
          <a:endParaRPr lang="en-US" sz="2000" dirty="0">
            <a:latin typeface="Arial" panose="020B0604020202020204" pitchFamily="34" charset="0"/>
            <a:cs typeface="Arial" panose="020B0604020202020204" pitchFamily="34" charset="0"/>
          </a:endParaRPr>
        </a:p>
      </dgm:t>
    </dgm:pt>
    <dgm:pt modelId="{34A423E6-1E53-416F-9095-1B3B0AE22DA1}" type="parTrans" cxnId="{B3CA60FD-6342-487C-9189-B25E61CF52AD}">
      <dgm:prSet/>
      <dgm:spPr/>
      <dgm:t>
        <a:bodyPr/>
        <a:lstStyle/>
        <a:p>
          <a:endParaRPr lang="en-US"/>
        </a:p>
      </dgm:t>
    </dgm:pt>
    <dgm:pt modelId="{E8CE2EA6-8267-410F-BE53-F4D09F82319F}" type="sibTrans" cxnId="{B3CA60FD-6342-487C-9189-B25E61CF52AD}">
      <dgm:prSet/>
      <dgm:spPr/>
      <dgm:t>
        <a:bodyPr/>
        <a:lstStyle/>
        <a:p>
          <a:endParaRPr lang="en-US"/>
        </a:p>
      </dgm:t>
    </dgm:pt>
    <dgm:pt modelId="{6D864F39-57F9-6E4D-9C37-B701AF6C65F1}" type="pres">
      <dgm:prSet presAssocID="{5474B869-5E5C-4C2E-B0CB-9B8870C654F8}" presName="linear" presStyleCnt="0">
        <dgm:presLayoutVars>
          <dgm:animLvl val="lvl"/>
          <dgm:resizeHandles val="exact"/>
        </dgm:presLayoutVars>
      </dgm:prSet>
      <dgm:spPr/>
    </dgm:pt>
    <dgm:pt modelId="{5CA87ADE-9675-3E40-B50C-E6C0171039CB}" type="pres">
      <dgm:prSet presAssocID="{88C256A6-C770-40CB-AF59-AFAF68D199D2}" presName="parentText" presStyleLbl="node1" presStyleIdx="0" presStyleCnt="4">
        <dgm:presLayoutVars>
          <dgm:chMax val="0"/>
          <dgm:bulletEnabled val="1"/>
        </dgm:presLayoutVars>
      </dgm:prSet>
      <dgm:spPr/>
    </dgm:pt>
    <dgm:pt modelId="{DE56BA7C-4740-E54D-A7E3-3193639A3D1E}" type="pres">
      <dgm:prSet presAssocID="{BABF03A6-45C0-4900-BECE-544C54950D5A}" presName="spacer" presStyleCnt="0"/>
      <dgm:spPr/>
    </dgm:pt>
    <dgm:pt modelId="{40DF0EBE-96CB-574E-8C37-B5A2A8ED261A}" type="pres">
      <dgm:prSet presAssocID="{57714436-F09D-46BC-8B40-35C3EB83CA0D}" presName="parentText" presStyleLbl="node1" presStyleIdx="1" presStyleCnt="4">
        <dgm:presLayoutVars>
          <dgm:chMax val="0"/>
          <dgm:bulletEnabled val="1"/>
        </dgm:presLayoutVars>
      </dgm:prSet>
      <dgm:spPr/>
    </dgm:pt>
    <dgm:pt modelId="{31E4BF78-D92F-9B43-8FEB-6CE73F939E28}" type="pres">
      <dgm:prSet presAssocID="{7CE0D90A-9EF6-4576-8BD3-E59FC40D3868}" presName="spacer" presStyleCnt="0"/>
      <dgm:spPr/>
    </dgm:pt>
    <dgm:pt modelId="{0CAFB49B-BCF0-2A42-9C45-2B6ADE8CD6E1}" type="pres">
      <dgm:prSet presAssocID="{80485A6F-9A16-430F-BD1F-2B795A5CF409}" presName="parentText" presStyleLbl="node1" presStyleIdx="2" presStyleCnt="4">
        <dgm:presLayoutVars>
          <dgm:chMax val="0"/>
          <dgm:bulletEnabled val="1"/>
        </dgm:presLayoutVars>
      </dgm:prSet>
      <dgm:spPr/>
    </dgm:pt>
    <dgm:pt modelId="{0920C3BC-F87F-B84C-A572-38E33A76392A}" type="pres">
      <dgm:prSet presAssocID="{2E78462A-1101-484C-AB57-1A54C4DA9D96}" presName="spacer" presStyleCnt="0"/>
      <dgm:spPr/>
    </dgm:pt>
    <dgm:pt modelId="{4D7E99C7-163C-6E45-99A8-C3544CCD86FE}" type="pres">
      <dgm:prSet presAssocID="{98256048-3DD3-47E0-9C25-63C286623028}" presName="parentText" presStyleLbl="node1" presStyleIdx="3" presStyleCnt="4">
        <dgm:presLayoutVars>
          <dgm:chMax val="0"/>
          <dgm:bulletEnabled val="1"/>
        </dgm:presLayoutVars>
      </dgm:prSet>
      <dgm:spPr/>
    </dgm:pt>
  </dgm:ptLst>
  <dgm:cxnLst>
    <dgm:cxn modelId="{DF0A8400-5333-6247-B355-38BABFC3CE69}" type="presOf" srcId="{88C256A6-C770-40CB-AF59-AFAF68D199D2}" destId="{5CA87ADE-9675-3E40-B50C-E6C0171039CB}" srcOrd="0" destOrd="0" presId="urn:microsoft.com/office/officeart/2005/8/layout/vList2"/>
    <dgm:cxn modelId="{9DE78E03-4A87-FD4B-BCAE-3F49AEABDDB0}" type="presOf" srcId="{98256048-3DD3-47E0-9C25-63C286623028}" destId="{4D7E99C7-163C-6E45-99A8-C3544CCD86FE}" srcOrd="0" destOrd="0" presId="urn:microsoft.com/office/officeart/2005/8/layout/vList2"/>
    <dgm:cxn modelId="{1A380B22-23EE-E44A-8D36-5629B90A8EFA}" type="presOf" srcId="{80485A6F-9A16-430F-BD1F-2B795A5CF409}" destId="{0CAFB49B-BCF0-2A42-9C45-2B6ADE8CD6E1}" srcOrd="0" destOrd="0" presId="urn:microsoft.com/office/officeart/2005/8/layout/vList2"/>
    <dgm:cxn modelId="{084A0F7A-DA4B-40A9-9CFA-1F628188D010}" srcId="{5474B869-5E5C-4C2E-B0CB-9B8870C654F8}" destId="{80485A6F-9A16-430F-BD1F-2B795A5CF409}" srcOrd="2" destOrd="0" parTransId="{1DCAED14-6A6C-413E-9126-8B190BAD67F3}" sibTransId="{2E78462A-1101-484C-AB57-1A54C4DA9D96}"/>
    <dgm:cxn modelId="{9EC1B080-83C5-4F2E-A5CD-942E9B6FD9D6}" srcId="{5474B869-5E5C-4C2E-B0CB-9B8870C654F8}" destId="{57714436-F09D-46BC-8B40-35C3EB83CA0D}" srcOrd="1" destOrd="0" parTransId="{B0963CD4-A880-4FB1-AA53-3A5B935C7872}" sibTransId="{7CE0D90A-9EF6-4576-8BD3-E59FC40D3868}"/>
    <dgm:cxn modelId="{DC3F089A-4839-324A-B89E-FF95FBD87846}" type="presOf" srcId="{5474B869-5E5C-4C2E-B0CB-9B8870C654F8}" destId="{6D864F39-57F9-6E4D-9C37-B701AF6C65F1}" srcOrd="0" destOrd="0" presId="urn:microsoft.com/office/officeart/2005/8/layout/vList2"/>
    <dgm:cxn modelId="{74C9E2AE-28DE-451F-9D44-A0C3C33A5F03}" srcId="{5474B869-5E5C-4C2E-B0CB-9B8870C654F8}" destId="{88C256A6-C770-40CB-AF59-AFAF68D199D2}" srcOrd="0" destOrd="0" parTransId="{134C0E53-EE22-4CFB-94EA-A99B59192147}" sibTransId="{BABF03A6-45C0-4900-BECE-544C54950D5A}"/>
    <dgm:cxn modelId="{5FDAD3E3-8AC6-6D43-AA3C-1233340A587B}" type="presOf" srcId="{57714436-F09D-46BC-8B40-35C3EB83CA0D}" destId="{40DF0EBE-96CB-574E-8C37-B5A2A8ED261A}" srcOrd="0" destOrd="0" presId="urn:microsoft.com/office/officeart/2005/8/layout/vList2"/>
    <dgm:cxn modelId="{B3CA60FD-6342-487C-9189-B25E61CF52AD}" srcId="{5474B869-5E5C-4C2E-B0CB-9B8870C654F8}" destId="{98256048-3DD3-47E0-9C25-63C286623028}" srcOrd="3" destOrd="0" parTransId="{34A423E6-1E53-416F-9095-1B3B0AE22DA1}" sibTransId="{E8CE2EA6-8267-410F-BE53-F4D09F82319F}"/>
    <dgm:cxn modelId="{74063059-781D-984F-BA1A-596276077BC2}" type="presParOf" srcId="{6D864F39-57F9-6E4D-9C37-B701AF6C65F1}" destId="{5CA87ADE-9675-3E40-B50C-E6C0171039CB}" srcOrd="0" destOrd="0" presId="urn:microsoft.com/office/officeart/2005/8/layout/vList2"/>
    <dgm:cxn modelId="{62984896-3496-D240-A13B-B1722D9915D5}" type="presParOf" srcId="{6D864F39-57F9-6E4D-9C37-B701AF6C65F1}" destId="{DE56BA7C-4740-E54D-A7E3-3193639A3D1E}" srcOrd="1" destOrd="0" presId="urn:microsoft.com/office/officeart/2005/8/layout/vList2"/>
    <dgm:cxn modelId="{D494C0D4-B30D-2F42-B8AF-8F10C4D79C76}" type="presParOf" srcId="{6D864F39-57F9-6E4D-9C37-B701AF6C65F1}" destId="{40DF0EBE-96CB-574E-8C37-B5A2A8ED261A}" srcOrd="2" destOrd="0" presId="urn:microsoft.com/office/officeart/2005/8/layout/vList2"/>
    <dgm:cxn modelId="{37C694FD-8AEB-2749-A7E9-A406C20FC245}" type="presParOf" srcId="{6D864F39-57F9-6E4D-9C37-B701AF6C65F1}" destId="{31E4BF78-D92F-9B43-8FEB-6CE73F939E28}" srcOrd="3" destOrd="0" presId="urn:microsoft.com/office/officeart/2005/8/layout/vList2"/>
    <dgm:cxn modelId="{E831EDB3-C7C6-B24F-9A3D-CAD1214D4ABD}" type="presParOf" srcId="{6D864F39-57F9-6E4D-9C37-B701AF6C65F1}" destId="{0CAFB49B-BCF0-2A42-9C45-2B6ADE8CD6E1}" srcOrd="4" destOrd="0" presId="urn:microsoft.com/office/officeart/2005/8/layout/vList2"/>
    <dgm:cxn modelId="{86663A53-7B5C-AB43-BA8D-ADD0747E3801}" type="presParOf" srcId="{6D864F39-57F9-6E4D-9C37-B701AF6C65F1}" destId="{0920C3BC-F87F-B84C-A572-38E33A76392A}" srcOrd="5" destOrd="0" presId="urn:microsoft.com/office/officeart/2005/8/layout/vList2"/>
    <dgm:cxn modelId="{AF3A0506-E61F-3148-86B0-C245FA805265}" type="presParOf" srcId="{6D864F39-57F9-6E4D-9C37-B701AF6C65F1}" destId="{4D7E99C7-163C-6E45-99A8-C3544CCD86FE}"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0C63D9-79F2-4336-98F0-7338EC5CE7D7}"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BFD67277-72DD-4CEF-952C-76A04C6407BA}">
      <dgm:prSet/>
      <dgm:spPr/>
      <dgm:t>
        <a:bodyPr/>
        <a:lstStyle/>
        <a:p>
          <a:r>
            <a:rPr lang="en-GB">
              <a:latin typeface="Arial" panose="020B0604020202020204" pitchFamily="34" charset="0"/>
              <a:cs typeface="Arial" panose="020B0604020202020204" pitchFamily="34" charset="0"/>
            </a:rPr>
            <a:t>Attachment theory prioritises parents as a secure base, while interventions based on attachment-informed therapy restore the secure base (George and Wargo Aikins, 2023). </a:t>
          </a:r>
          <a:endParaRPr lang="en-US">
            <a:latin typeface="Arial" panose="020B0604020202020204" pitchFamily="34" charset="0"/>
            <a:cs typeface="Arial" panose="020B0604020202020204" pitchFamily="34" charset="0"/>
          </a:endParaRPr>
        </a:p>
      </dgm:t>
    </dgm:pt>
    <dgm:pt modelId="{2FA4B4AC-DE01-4951-8993-EC1A491DEA9B}" type="parTrans" cxnId="{ADA7ADF4-470A-464F-B433-5C9B470225A3}">
      <dgm:prSet/>
      <dgm:spPr/>
      <dgm:t>
        <a:bodyPr/>
        <a:lstStyle/>
        <a:p>
          <a:endParaRPr lang="en-US"/>
        </a:p>
      </dgm:t>
    </dgm:pt>
    <dgm:pt modelId="{F6C99048-480C-4268-9D96-FC7AF470A11A}" type="sibTrans" cxnId="{ADA7ADF4-470A-464F-B433-5C9B470225A3}">
      <dgm:prSet/>
      <dgm:spPr/>
      <dgm:t>
        <a:bodyPr/>
        <a:lstStyle/>
        <a:p>
          <a:endParaRPr lang="en-US"/>
        </a:p>
      </dgm:t>
    </dgm:pt>
    <dgm:pt modelId="{A22E4A6E-BAB6-4638-8779-5474F9E5A332}">
      <dgm:prSet/>
      <dgm:spPr/>
      <dgm:t>
        <a:bodyPr/>
        <a:lstStyle/>
        <a:p>
          <a:r>
            <a:rPr lang="en-GB" dirty="0">
              <a:latin typeface="Arial" panose="020B0604020202020204" pitchFamily="34" charset="0"/>
              <a:cs typeface="Arial" panose="020B0604020202020204" pitchFamily="34" charset="0"/>
            </a:rPr>
            <a:t>Consistent key workers need to be assigned to provide relational stability.</a:t>
          </a:r>
          <a:endParaRPr lang="en-US" dirty="0">
            <a:latin typeface="Arial" panose="020B0604020202020204" pitchFamily="34" charset="0"/>
            <a:cs typeface="Arial" panose="020B0604020202020204" pitchFamily="34" charset="0"/>
          </a:endParaRPr>
        </a:p>
      </dgm:t>
    </dgm:pt>
    <dgm:pt modelId="{C3385777-92FC-4284-ABD6-46EF3901540B}" type="parTrans" cxnId="{442FB34D-1B7B-435B-A959-AA7074F01B2B}">
      <dgm:prSet/>
      <dgm:spPr/>
      <dgm:t>
        <a:bodyPr/>
        <a:lstStyle/>
        <a:p>
          <a:endParaRPr lang="en-US"/>
        </a:p>
      </dgm:t>
    </dgm:pt>
    <dgm:pt modelId="{2F8CB6D1-5BEE-4F08-85D7-3D17A25932D8}" type="sibTrans" cxnId="{442FB34D-1B7B-435B-A959-AA7074F01B2B}">
      <dgm:prSet/>
      <dgm:spPr/>
      <dgm:t>
        <a:bodyPr/>
        <a:lstStyle/>
        <a:p>
          <a:endParaRPr lang="en-US"/>
        </a:p>
      </dgm:t>
    </dgm:pt>
    <dgm:pt modelId="{5F695803-41A6-4D0C-9D23-C4C9238D804D}">
      <dgm:prSet/>
      <dgm:spPr/>
      <dgm:t>
        <a:bodyPr/>
        <a:lstStyle/>
        <a:p>
          <a:r>
            <a:rPr lang="en-GB" dirty="0">
              <a:latin typeface="Arial" panose="020B0604020202020204" pitchFamily="34" charset="0"/>
              <a:cs typeface="Arial" panose="020B0604020202020204" pitchFamily="34" charset="0"/>
            </a:rPr>
            <a:t>Counselling for her grief addresses unresolved issues.</a:t>
          </a:r>
          <a:endParaRPr lang="en-US" dirty="0">
            <a:latin typeface="Arial" panose="020B0604020202020204" pitchFamily="34" charset="0"/>
            <a:cs typeface="Arial" panose="020B0604020202020204" pitchFamily="34" charset="0"/>
          </a:endParaRPr>
        </a:p>
      </dgm:t>
    </dgm:pt>
    <dgm:pt modelId="{299EC3AD-713C-456B-B0FD-50E53B76D230}" type="parTrans" cxnId="{EA0106F7-3B2B-4955-BD22-9AF89BB68636}">
      <dgm:prSet/>
      <dgm:spPr/>
      <dgm:t>
        <a:bodyPr/>
        <a:lstStyle/>
        <a:p>
          <a:endParaRPr lang="en-US"/>
        </a:p>
      </dgm:t>
    </dgm:pt>
    <dgm:pt modelId="{C174D0A8-D3A4-4AC4-937B-4FCC634C4D4A}" type="sibTrans" cxnId="{EA0106F7-3B2B-4955-BD22-9AF89BB68636}">
      <dgm:prSet/>
      <dgm:spPr/>
      <dgm:t>
        <a:bodyPr/>
        <a:lstStyle/>
        <a:p>
          <a:endParaRPr lang="en-US"/>
        </a:p>
      </dgm:t>
    </dgm:pt>
    <dgm:pt modelId="{B2C86D44-5F77-4966-99BB-D5678D9EFD1A}">
      <dgm:prSet custT="1"/>
      <dgm:spPr/>
      <dgm:t>
        <a:bodyPr/>
        <a:lstStyle/>
        <a:p>
          <a:r>
            <a:rPr lang="en-GB" sz="1400" dirty="0">
              <a:latin typeface="Arial" panose="020B0604020202020204" pitchFamily="34" charset="0"/>
              <a:cs typeface="Arial" panose="020B0604020202020204" pitchFamily="34" charset="0"/>
            </a:rPr>
            <a:t>A group of young carers promote engagement with peers by decreasing isolation.</a:t>
          </a:r>
          <a:endParaRPr lang="en-US" dirty="0">
            <a:latin typeface="Arial" panose="020B0604020202020204" pitchFamily="34" charset="0"/>
            <a:cs typeface="Arial" panose="020B0604020202020204" pitchFamily="34" charset="0"/>
          </a:endParaRPr>
        </a:p>
      </dgm:t>
    </dgm:pt>
    <dgm:pt modelId="{11909DA7-B5A3-4C79-9053-20699840F0E0}" type="parTrans" cxnId="{D2825400-AE24-475A-9A13-8BE03EEC9594}">
      <dgm:prSet/>
      <dgm:spPr/>
      <dgm:t>
        <a:bodyPr/>
        <a:lstStyle/>
        <a:p>
          <a:endParaRPr lang="en-US"/>
        </a:p>
      </dgm:t>
    </dgm:pt>
    <dgm:pt modelId="{C35C0C0A-F091-488F-A59A-0ACE0F0B95F3}" type="sibTrans" cxnId="{D2825400-AE24-475A-9A13-8BE03EEC9594}">
      <dgm:prSet/>
      <dgm:spPr/>
      <dgm:t>
        <a:bodyPr/>
        <a:lstStyle/>
        <a:p>
          <a:endParaRPr lang="en-US"/>
        </a:p>
      </dgm:t>
    </dgm:pt>
    <dgm:pt modelId="{4A551CE9-4684-444B-86B0-1CE9D2C5D6EF}">
      <dgm:prSet/>
      <dgm:spPr/>
      <dgm:t>
        <a:bodyPr/>
        <a:lstStyle/>
        <a:p>
          <a:r>
            <a:rPr lang="en-GB">
              <a:latin typeface="Arial" panose="020B0604020202020204" pitchFamily="34" charset="0"/>
              <a:cs typeface="Arial" panose="020B0604020202020204" pitchFamily="34" charset="0"/>
            </a:rPr>
            <a:t>Support from the school pastor can ensure educational involvement.</a:t>
          </a:r>
          <a:endParaRPr lang="en-US">
            <a:latin typeface="Arial" panose="020B0604020202020204" pitchFamily="34" charset="0"/>
            <a:cs typeface="Arial" panose="020B0604020202020204" pitchFamily="34" charset="0"/>
          </a:endParaRPr>
        </a:p>
      </dgm:t>
    </dgm:pt>
    <dgm:pt modelId="{BFA3C531-542A-4008-8B76-A2FD7B97DAEC}" type="parTrans" cxnId="{1A33F004-A1E1-45F4-A0FB-117ADB44E020}">
      <dgm:prSet/>
      <dgm:spPr/>
      <dgm:t>
        <a:bodyPr/>
        <a:lstStyle/>
        <a:p>
          <a:endParaRPr lang="en-US"/>
        </a:p>
      </dgm:t>
    </dgm:pt>
    <dgm:pt modelId="{1D947F70-ADF8-40BA-A59A-0B432667AEF0}" type="sibTrans" cxnId="{1A33F004-A1E1-45F4-A0FB-117ADB44E020}">
      <dgm:prSet/>
      <dgm:spPr/>
      <dgm:t>
        <a:bodyPr/>
        <a:lstStyle/>
        <a:p>
          <a:endParaRPr lang="en-US"/>
        </a:p>
      </dgm:t>
    </dgm:pt>
    <dgm:pt modelId="{46DAF596-A3F0-4641-90B8-E9AFAD9335EB}" type="pres">
      <dgm:prSet presAssocID="{BC0C63D9-79F2-4336-98F0-7338EC5CE7D7}" presName="diagram" presStyleCnt="0">
        <dgm:presLayoutVars>
          <dgm:dir/>
          <dgm:resizeHandles val="exact"/>
        </dgm:presLayoutVars>
      </dgm:prSet>
      <dgm:spPr/>
    </dgm:pt>
    <dgm:pt modelId="{82BBC581-6FE0-AC40-A104-02B2BEDF765D}" type="pres">
      <dgm:prSet presAssocID="{BFD67277-72DD-4CEF-952C-76A04C6407BA}" presName="node" presStyleLbl="node1" presStyleIdx="0" presStyleCnt="5">
        <dgm:presLayoutVars>
          <dgm:bulletEnabled val="1"/>
        </dgm:presLayoutVars>
      </dgm:prSet>
      <dgm:spPr/>
    </dgm:pt>
    <dgm:pt modelId="{89B9DFA5-EC1E-5C4E-9003-FE9DA9A97F52}" type="pres">
      <dgm:prSet presAssocID="{F6C99048-480C-4268-9D96-FC7AF470A11A}" presName="sibTrans" presStyleCnt="0"/>
      <dgm:spPr/>
    </dgm:pt>
    <dgm:pt modelId="{9D9BE2F7-2C14-0245-BB6E-858A0337B0C0}" type="pres">
      <dgm:prSet presAssocID="{A22E4A6E-BAB6-4638-8779-5474F9E5A332}" presName="node" presStyleLbl="node1" presStyleIdx="1" presStyleCnt="5">
        <dgm:presLayoutVars>
          <dgm:bulletEnabled val="1"/>
        </dgm:presLayoutVars>
      </dgm:prSet>
      <dgm:spPr/>
    </dgm:pt>
    <dgm:pt modelId="{B4080C09-02E4-3A4E-8801-E563EF323917}" type="pres">
      <dgm:prSet presAssocID="{2F8CB6D1-5BEE-4F08-85D7-3D17A25932D8}" presName="sibTrans" presStyleCnt="0"/>
      <dgm:spPr/>
    </dgm:pt>
    <dgm:pt modelId="{716F1653-B2AF-E24C-93A6-6C344EE7B2B3}" type="pres">
      <dgm:prSet presAssocID="{5F695803-41A6-4D0C-9D23-C4C9238D804D}" presName="node" presStyleLbl="node1" presStyleIdx="2" presStyleCnt="5">
        <dgm:presLayoutVars>
          <dgm:bulletEnabled val="1"/>
        </dgm:presLayoutVars>
      </dgm:prSet>
      <dgm:spPr/>
    </dgm:pt>
    <dgm:pt modelId="{F1A868E9-437B-304F-BFC6-CDBE1D11CE63}" type="pres">
      <dgm:prSet presAssocID="{C174D0A8-D3A4-4AC4-937B-4FCC634C4D4A}" presName="sibTrans" presStyleCnt="0"/>
      <dgm:spPr/>
    </dgm:pt>
    <dgm:pt modelId="{1C8B4B36-FAFF-3749-AF21-EFE61F11A8A7}" type="pres">
      <dgm:prSet presAssocID="{B2C86D44-5F77-4966-99BB-D5678D9EFD1A}" presName="node" presStyleLbl="node1" presStyleIdx="3" presStyleCnt="5">
        <dgm:presLayoutVars>
          <dgm:bulletEnabled val="1"/>
        </dgm:presLayoutVars>
      </dgm:prSet>
      <dgm:spPr/>
    </dgm:pt>
    <dgm:pt modelId="{4D4B433C-8FF7-5746-A74D-7AD51B134BB3}" type="pres">
      <dgm:prSet presAssocID="{C35C0C0A-F091-488F-A59A-0ACE0F0B95F3}" presName="sibTrans" presStyleCnt="0"/>
      <dgm:spPr/>
    </dgm:pt>
    <dgm:pt modelId="{C30D49CF-9C1E-714A-9680-AC623F2B7104}" type="pres">
      <dgm:prSet presAssocID="{4A551CE9-4684-444B-86B0-1CE9D2C5D6EF}" presName="node" presStyleLbl="node1" presStyleIdx="4" presStyleCnt="5">
        <dgm:presLayoutVars>
          <dgm:bulletEnabled val="1"/>
        </dgm:presLayoutVars>
      </dgm:prSet>
      <dgm:spPr/>
    </dgm:pt>
  </dgm:ptLst>
  <dgm:cxnLst>
    <dgm:cxn modelId="{D2825400-AE24-475A-9A13-8BE03EEC9594}" srcId="{BC0C63D9-79F2-4336-98F0-7338EC5CE7D7}" destId="{B2C86D44-5F77-4966-99BB-D5678D9EFD1A}" srcOrd="3" destOrd="0" parTransId="{11909DA7-B5A3-4C79-9053-20699840F0E0}" sibTransId="{C35C0C0A-F091-488F-A59A-0ACE0F0B95F3}"/>
    <dgm:cxn modelId="{1A33F004-A1E1-45F4-A0FB-117ADB44E020}" srcId="{BC0C63D9-79F2-4336-98F0-7338EC5CE7D7}" destId="{4A551CE9-4684-444B-86B0-1CE9D2C5D6EF}" srcOrd="4" destOrd="0" parTransId="{BFA3C531-542A-4008-8B76-A2FD7B97DAEC}" sibTransId="{1D947F70-ADF8-40BA-A59A-0B432667AEF0}"/>
    <dgm:cxn modelId="{E8C2B426-4F18-A941-B43B-CC344EDC63C6}" type="presOf" srcId="{BFD67277-72DD-4CEF-952C-76A04C6407BA}" destId="{82BBC581-6FE0-AC40-A104-02B2BEDF765D}" srcOrd="0" destOrd="0" presId="urn:microsoft.com/office/officeart/2005/8/layout/default"/>
    <dgm:cxn modelId="{FA3F5A37-726B-AE4C-B0F7-7A1F773A65A1}" type="presOf" srcId="{5F695803-41A6-4D0C-9D23-C4C9238D804D}" destId="{716F1653-B2AF-E24C-93A6-6C344EE7B2B3}" srcOrd="0" destOrd="0" presId="urn:microsoft.com/office/officeart/2005/8/layout/default"/>
    <dgm:cxn modelId="{442FB34D-1B7B-435B-A959-AA7074F01B2B}" srcId="{BC0C63D9-79F2-4336-98F0-7338EC5CE7D7}" destId="{A22E4A6E-BAB6-4638-8779-5474F9E5A332}" srcOrd="1" destOrd="0" parTransId="{C3385777-92FC-4284-ABD6-46EF3901540B}" sibTransId="{2F8CB6D1-5BEE-4F08-85D7-3D17A25932D8}"/>
    <dgm:cxn modelId="{1217F67B-7590-E54B-83A6-502AFB711A03}" type="presOf" srcId="{A22E4A6E-BAB6-4638-8779-5474F9E5A332}" destId="{9D9BE2F7-2C14-0245-BB6E-858A0337B0C0}" srcOrd="0" destOrd="0" presId="urn:microsoft.com/office/officeart/2005/8/layout/default"/>
    <dgm:cxn modelId="{CD0A1598-802F-4A4B-B78F-EE7019A6388B}" type="presOf" srcId="{4A551CE9-4684-444B-86B0-1CE9D2C5D6EF}" destId="{C30D49CF-9C1E-714A-9680-AC623F2B7104}" srcOrd="0" destOrd="0" presId="urn:microsoft.com/office/officeart/2005/8/layout/default"/>
    <dgm:cxn modelId="{9100B7A8-0998-184C-8EB1-8B1824CFC821}" type="presOf" srcId="{BC0C63D9-79F2-4336-98F0-7338EC5CE7D7}" destId="{46DAF596-A3F0-4641-90B8-E9AFAD9335EB}" srcOrd="0" destOrd="0" presId="urn:microsoft.com/office/officeart/2005/8/layout/default"/>
    <dgm:cxn modelId="{01600FBC-6D1B-0E4C-91FB-7DF39F4EEDA9}" type="presOf" srcId="{B2C86D44-5F77-4966-99BB-D5678D9EFD1A}" destId="{1C8B4B36-FAFF-3749-AF21-EFE61F11A8A7}" srcOrd="0" destOrd="0" presId="urn:microsoft.com/office/officeart/2005/8/layout/default"/>
    <dgm:cxn modelId="{ADA7ADF4-470A-464F-B433-5C9B470225A3}" srcId="{BC0C63D9-79F2-4336-98F0-7338EC5CE7D7}" destId="{BFD67277-72DD-4CEF-952C-76A04C6407BA}" srcOrd="0" destOrd="0" parTransId="{2FA4B4AC-DE01-4951-8993-EC1A491DEA9B}" sibTransId="{F6C99048-480C-4268-9D96-FC7AF470A11A}"/>
    <dgm:cxn modelId="{EA0106F7-3B2B-4955-BD22-9AF89BB68636}" srcId="{BC0C63D9-79F2-4336-98F0-7338EC5CE7D7}" destId="{5F695803-41A6-4D0C-9D23-C4C9238D804D}" srcOrd="2" destOrd="0" parTransId="{299EC3AD-713C-456B-B0FD-50E53B76D230}" sibTransId="{C174D0A8-D3A4-4AC4-937B-4FCC634C4D4A}"/>
    <dgm:cxn modelId="{837C3FD4-5CE5-3541-82D8-C53D50CCAA43}" type="presParOf" srcId="{46DAF596-A3F0-4641-90B8-E9AFAD9335EB}" destId="{82BBC581-6FE0-AC40-A104-02B2BEDF765D}" srcOrd="0" destOrd="0" presId="urn:microsoft.com/office/officeart/2005/8/layout/default"/>
    <dgm:cxn modelId="{454EBF4B-7D98-F045-94A4-BCDE69802368}" type="presParOf" srcId="{46DAF596-A3F0-4641-90B8-E9AFAD9335EB}" destId="{89B9DFA5-EC1E-5C4E-9003-FE9DA9A97F52}" srcOrd="1" destOrd="0" presId="urn:microsoft.com/office/officeart/2005/8/layout/default"/>
    <dgm:cxn modelId="{123AAA5A-F6F6-1F4F-846D-A239B3907B88}" type="presParOf" srcId="{46DAF596-A3F0-4641-90B8-E9AFAD9335EB}" destId="{9D9BE2F7-2C14-0245-BB6E-858A0337B0C0}" srcOrd="2" destOrd="0" presId="urn:microsoft.com/office/officeart/2005/8/layout/default"/>
    <dgm:cxn modelId="{58929A8F-08E4-9C4A-A623-86118844E2DA}" type="presParOf" srcId="{46DAF596-A3F0-4641-90B8-E9AFAD9335EB}" destId="{B4080C09-02E4-3A4E-8801-E563EF323917}" srcOrd="3" destOrd="0" presId="urn:microsoft.com/office/officeart/2005/8/layout/default"/>
    <dgm:cxn modelId="{D8DEA7AD-F2CC-0545-B2E1-8A2EA2336394}" type="presParOf" srcId="{46DAF596-A3F0-4641-90B8-E9AFAD9335EB}" destId="{716F1653-B2AF-E24C-93A6-6C344EE7B2B3}" srcOrd="4" destOrd="0" presId="urn:microsoft.com/office/officeart/2005/8/layout/default"/>
    <dgm:cxn modelId="{DB216851-D465-CB45-9AF4-486FF9082789}" type="presParOf" srcId="{46DAF596-A3F0-4641-90B8-E9AFAD9335EB}" destId="{F1A868E9-437B-304F-BFC6-CDBE1D11CE63}" srcOrd="5" destOrd="0" presId="urn:microsoft.com/office/officeart/2005/8/layout/default"/>
    <dgm:cxn modelId="{8F37D9CC-4420-2843-A181-5525BA2DD89B}" type="presParOf" srcId="{46DAF596-A3F0-4641-90B8-E9AFAD9335EB}" destId="{1C8B4B36-FAFF-3749-AF21-EFE61F11A8A7}" srcOrd="6" destOrd="0" presId="urn:microsoft.com/office/officeart/2005/8/layout/default"/>
    <dgm:cxn modelId="{7EF37414-E192-F74B-9CC2-9EC661CF40C8}" type="presParOf" srcId="{46DAF596-A3F0-4641-90B8-E9AFAD9335EB}" destId="{4D4B433C-8FF7-5746-A74D-7AD51B134BB3}" srcOrd="7" destOrd="0" presId="urn:microsoft.com/office/officeart/2005/8/layout/default"/>
    <dgm:cxn modelId="{2F5654D1-3829-1D45-89E2-197DACC93A96}" type="presParOf" srcId="{46DAF596-A3F0-4641-90B8-E9AFAD9335EB}" destId="{C30D49CF-9C1E-714A-9680-AC623F2B7104}"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467F0F-18F6-4381-A6E9-371ADF7366B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19527A68-5652-4FF3-A905-AC5E8FC53B27}">
      <dgm:prSet/>
      <dgm:spPr/>
      <dgm:t>
        <a:bodyPr/>
        <a:lstStyle/>
        <a:p>
          <a:r>
            <a:rPr lang="en-GB">
              <a:latin typeface="Arial" panose="020B0604020202020204" pitchFamily="34" charset="0"/>
              <a:cs typeface="Arial" panose="020B0604020202020204" pitchFamily="34" charset="0"/>
            </a:rPr>
            <a:t>The need for connection is biologically rooted in humans (Sosteric and Ratkovic, 2022). </a:t>
          </a:r>
          <a:endParaRPr lang="en-US">
            <a:latin typeface="Arial" panose="020B0604020202020204" pitchFamily="34" charset="0"/>
            <a:cs typeface="Arial" panose="020B0604020202020204" pitchFamily="34" charset="0"/>
          </a:endParaRPr>
        </a:p>
      </dgm:t>
    </dgm:pt>
    <dgm:pt modelId="{B9F24DFB-F9BB-42D2-B34D-9C9A1B89623D}" type="parTrans" cxnId="{55235B64-4B5F-4DF6-89B3-92D60D87CFE0}">
      <dgm:prSet/>
      <dgm:spPr/>
      <dgm:t>
        <a:bodyPr/>
        <a:lstStyle/>
        <a:p>
          <a:endParaRPr lang="en-US"/>
        </a:p>
      </dgm:t>
    </dgm:pt>
    <dgm:pt modelId="{2AD8C8CF-9D76-434D-A426-059346219D24}" type="sibTrans" cxnId="{55235B64-4B5F-4DF6-89B3-92D60D87CFE0}">
      <dgm:prSet/>
      <dgm:spPr/>
      <dgm:t>
        <a:bodyPr/>
        <a:lstStyle/>
        <a:p>
          <a:endParaRPr lang="en-US"/>
        </a:p>
      </dgm:t>
    </dgm:pt>
    <dgm:pt modelId="{2FAD83D4-C57F-434B-B3C4-580E52FE55AD}">
      <dgm:prSet/>
      <dgm:spPr/>
      <dgm:t>
        <a:bodyPr/>
        <a:lstStyle/>
        <a:p>
          <a:r>
            <a:rPr lang="en-GB">
              <a:latin typeface="Arial" panose="020B0604020202020204" pitchFamily="34" charset="0"/>
              <a:cs typeface="Arial" panose="020B0604020202020204" pitchFamily="34" charset="0"/>
            </a:rPr>
            <a:t>The development of adolescence and chronic stress during this time impacts the neurological system that regulates emotions (Mastorci et al., 2024). </a:t>
          </a:r>
          <a:endParaRPr lang="en-US">
            <a:latin typeface="Arial" panose="020B0604020202020204" pitchFamily="34" charset="0"/>
            <a:cs typeface="Arial" panose="020B0604020202020204" pitchFamily="34" charset="0"/>
          </a:endParaRPr>
        </a:p>
      </dgm:t>
    </dgm:pt>
    <dgm:pt modelId="{3C333663-8178-44F3-B160-DE31F64AF7CF}" type="parTrans" cxnId="{1B2AEA80-FB15-4CA1-BDD0-6037D749CF46}">
      <dgm:prSet/>
      <dgm:spPr/>
      <dgm:t>
        <a:bodyPr/>
        <a:lstStyle/>
        <a:p>
          <a:endParaRPr lang="en-US"/>
        </a:p>
      </dgm:t>
    </dgm:pt>
    <dgm:pt modelId="{2308454D-11F6-4576-AA5E-89CF777C40E7}" type="sibTrans" cxnId="{1B2AEA80-FB15-4CA1-BDD0-6037D749CF46}">
      <dgm:prSet/>
      <dgm:spPr/>
      <dgm:t>
        <a:bodyPr/>
        <a:lstStyle/>
        <a:p>
          <a:endParaRPr lang="en-US"/>
        </a:p>
      </dgm:t>
    </dgm:pt>
    <dgm:pt modelId="{0C4BBDCD-AFC9-49D9-A46A-A2FE7DB2B9C9}">
      <dgm:prSet/>
      <dgm:spPr/>
      <dgm:t>
        <a:bodyPr/>
        <a:lstStyle/>
        <a:p>
          <a:r>
            <a:rPr lang="en-GB" dirty="0">
              <a:latin typeface="Arial" panose="020B0604020202020204" pitchFamily="34" charset="0"/>
              <a:cs typeface="Arial" panose="020B0604020202020204" pitchFamily="34" charset="0"/>
            </a:rPr>
            <a:t>Environmental factors such as social isolation, caregiving and grief communicates with biological vulnerability.</a:t>
          </a:r>
          <a:endParaRPr lang="en-US" dirty="0">
            <a:latin typeface="Arial" panose="020B0604020202020204" pitchFamily="34" charset="0"/>
            <a:cs typeface="Arial" panose="020B0604020202020204" pitchFamily="34" charset="0"/>
          </a:endParaRPr>
        </a:p>
      </dgm:t>
    </dgm:pt>
    <dgm:pt modelId="{65D23097-8A3D-43BB-9AF0-77E59E81FE56}" type="parTrans" cxnId="{3CCD419B-9C2C-4256-BFBE-DCCDBA8A86CC}">
      <dgm:prSet/>
      <dgm:spPr/>
      <dgm:t>
        <a:bodyPr/>
        <a:lstStyle/>
        <a:p>
          <a:endParaRPr lang="en-US"/>
        </a:p>
      </dgm:t>
    </dgm:pt>
    <dgm:pt modelId="{0A272C5A-2849-43AA-9A87-7CEB22DD2C3B}" type="sibTrans" cxnId="{3CCD419B-9C2C-4256-BFBE-DCCDBA8A86CC}">
      <dgm:prSet/>
      <dgm:spPr/>
      <dgm:t>
        <a:bodyPr/>
        <a:lstStyle/>
        <a:p>
          <a:endParaRPr lang="en-US"/>
        </a:p>
      </dgm:t>
    </dgm:pt>
    <dgm:pt modelId="{B62F96A6-53EB-4AE3-B5B6-8E2908FEDA3E}">
      <dgm:prSet/>
      <dgm:spPr/>
      <dgm:t>
        <a:bodyPr/>
        <a:lstStyle/>
        <a:p>
          <a:r>
            <a:rPr lang="en-GB">
              <a:latin typeface="Arial" panose="020B0604020202020204" pitchFamily="34" charset="0"/>
              <a:cs typeface="Arial" panose="020B0604020202020204" pitchFamily="34" charset="0"/>
            </a:rPr>
            <a:t>It integrates nurture and nature by explaining environmental, socio-economic and biological influences. </a:t>
          </a:r>
          <a:endParaRPr lang="en-US">
            <a:latin typeface="Arial" panose="020B0604020202020204" pitchFamily="34" charset="0"/>
            <a:cs typeface="Arial" panose="020B0604020202020204" pitchFamily="34" charset="0"/>
          </a:endParaRPr>
        </a:p>
      </dgm:t>
    </dgm:pt>
    <dgm:pt modelId="{A8226967-36C2-4D2F-9739-AAC701228966}" type="parTrans" cxnId="{7533D19B-FF4D-4021-9E6C-D376E120C57C}">
      <dgm:prSet/>
      <dgm:spPr/>
      <dgm:t>
        <a:bodyPr/>
        <a:lstStyle/>
        <a:p>
          <a:endParaRPr lang="en-US"/>
        </a:p>
      </dgm:t>
    </dgm:pt>
    <dgm:pt modelId="{CF09BAD8-A53E-4E1A-96D9-DD42E20E841C}" type="sibTrans" cxnId="{7533D19B-FF4D-4021-9E6C-D376E120C57C}">
      <dgm:prSet/>
      <dgm:spPr/>
      <dgm:t>
        <a:bodyPr/>
        <a:lstStyle/>
        <a:p>
          <a:endParaRPr lang="en-US"/>
        </a:p>
      </dgm:t>
    </dgm:pt>
    <dgm:pt modelId="{27B41867-8F24-3F4A-B9B0-7B8C2A8D1150}" type="pres">
      <dgm:prSet presAssocID="{9B467F0F-18F6-4381-A6E9-371ADF7366BA}" presName="outerComposite" presStyleCnt="0">
        <dgm:presLayoutVars>
          <dgm:chMax val="5"/>
          <dgm:dir/>
          <dgm:resizeHandles val="exact"/>
        </dgm:presLayoutVars>
      </dgm:prSet>
      <dgm:spPr/>
    </dgm:pt>
    <dgm:pt modelId="{8337AD8E-2700-C24B-9575-120FC01B583E}" type="pres">
      <dgm:prSet presAssocID="{9B467F0F-18F6-4381-A6E9-371ADF7366BA}" presName="dummyMaxCanvas" presStyleCnt="0">
        <dgm:presLayoutVars/>
      </dgm:prSet>
      <dgm:spPr/>
    </dgm:pt>
    <dgm:pt modelId="{16337D8D-C829-B84A-93FF-2948C353D494}" type="pres">
      <dgm:prSet presAssocID="{9B467F0F-18F6-4381-A6E9-371ADF7366BA}" presName="FourNodes_1" presStyleLbl="node1" presStyleIdx="0" presStyleCnt="4">
        <dgm:presLayoutVars>
          <dgm:bulletEnabled val="1"/>
        </dgm:presLayoutVars>
      </dgm:prSet>
      <dgm:spPr/>
    </dgm:pt>
    <dgm:pt modelId="{EAC327CE-9989-4E4E-97FB-AC712F510439}" type="pres">
      <dgm:prSet presAssocID="{9B467F0F-18F6-4381-A6E9-371ADF7366BA}" presName="FourNodes_2" presStyleLbl="node1" presStyleIdx="1" presStyleCnt="4">
        <dgm:presLayoutVars>
          <dgm:bulletEnabled val="1"/>
        </dgm:presLayoutVars>
      </dgm:prSet>
      <dgm:spPr/>
    </dgm:pt>
    <dgm:pt modelId="{476B50CF-5B21-9D43-860C-8D57F2F590D8}" type="pres">
      <dgm:prSet presAssocID="{9B467F0F-18F6-4381-A6E9-371ADF7366BA}" presName="FourNodes_3" presStyleLbl="node1" presStyleIdx="2" presStyleCnt="4">
        <dgm:presLayoutVars>
          <dgm:bulletEnabled val="1"/>
        </dgm:presLayoutVars>
      </dgm:prSet>
      <dgm:spPr/>
    </dgm:pt>
    <dgm:pt modelId="{2FEE9C74-D104-D84E-A27B-324084521910}" type="pres">
      <dgm:prSet presAssocID="{9B467F0F-18F6-4381-A6E9-371ADF7366BA}" presName="FourNodes_4" presStyleLbl="node1" presStyleIdx="3" presStyleCnt="4">
        <dgm:presLayoutVars>
          <dgm:bulletEnabled val="1"/>
        </dgm:presLayoutVars>
      </dgm:prSet>
      <dgm:spPr/>
    </dgm:pt>
    <dgm:pt modelId="{1548F780-4D33-B84E-94F7-8CF44B0DFB03}" type="pres">
      <dgm:prSet presAssocID="{9B467F0F-18F6-4381-A6E9-371ADF7366BA}" presName="FourConn_1-2" presStyleLbl="fgAccFollowNode1" presStyleIdx="0" presStyleCnt="3">
        <dgm:presLayoutVars>
          <dgm:bulletEnabled val="1"/>
        </dgm:presLayoutVars>
      </dgm:prSet>
      <dgm:spPr/>
    </dgm:pt>
    <dgm:pt modelId="{0DEACBD8-F640-084A-906F-065D5F8A029F}" type="pres">
      <dgm:prSet presAssocID="{9B467F0F-18F6-4381-A6E9-371ADF7366BA}" presName="FourConn_2-3" presStyleLbl="fgAccFollowNode1" presStyleIdx="1" presStyleCnt="3">
        <dgm:presLayoutVars>
          <dgm:bulletEnabled val="1"/>
        </dgm:presLayoutVars>
      </dgm:prSet>
      <dgm:spPr/>
    </dgm:pt>
    <dgm:pt modelId="{4E8FEDD0-0527-7B40-B116-391FC6E636B5}" type="pres">
      <dgm:prSet presAssocID="{9B467F0F-18F6-4381-A6E9-371ADF7366BA}" presName="FourConn_3-4" presStyleLbl="fgAccFollowNode1" presStyleIdx="2" presStyleCnt="3">
        <dgm:presLayoutVars>
          <dgm:bulletEnabled val="1"/>
        </dgm:presLayoutVars>
      </dgm:prSet>
      <dgm:spPr/>
    </dgm:pt>
    <dgm:pt modelId="{F7558D3F-C3BF-6340-98F6-AA0AEBC2E52F}" type="pres">
      <dgm:prSet presAssocID="{9B467F0F-18F6-4381-A6E9-371ADF7366BA}" presName="FourNodes_1_text" presStyleLbl="node1" presStyleIdx="3" presStyleCnt="4">
        <dgm:presLayoutVars>
          <dgm:bulletEnabled val="1"/>
        </dgm:presLayoutVars>
      </dgm:prSet>
      <dgm:spPr/>
    </dgm:pt>
    <dgm:pt modelId="{5CFD57A9-DF59-4040-9A9A-4BBA1144DE8C}" type="pres">
      <dgm:prSet presAssocID="{9B467F0F-18F6-4381-A6E9-371ADF7366BA}" presName="FourNodes_2_text" presStyleLbl="node1" presStyleIdx="3" presStyleCnt="4">
        <dgm:presLayoutVars>
          <dgm:bulletEnabled val="1"/>
        </dgm:presLayoutVars>
      </dgm:prSet>
      <dgm:spPr/>
    </dgm:pt>
    <dgm:pt modelId="{98E98445-8E35-684C-8171-299E886B4B5E}" type="pres">
      <dgm:prSet presAssocID="{9B467F0F-18F6-4381-A6E9-371ADF7366BA}" presName="FourNodes_3_text" presStyleLbl="node1" presStyleIdx="3" presStyleCnt="4">
        <dgm:presLayoutVars>
          <dgm:bulletEnabled val="1"/>
        </dgm:presLayoutVars>
      </dgm:prSet>
      <dgm:spPr/>
    </dgm:pt>
    <dgm:pt modelId="{6828D20D-044E-704A-9987-C85A8199817C}" type="pres">
      <dgm:prSet presAssocID="{9B467F0F-18F6-4381-A6E9-371ADF7366BA}" presName="FourNodes_4_text" presStyleLbl="node1" presStyleIdx="3" presStyleCnt="4">
        <dgm:presLayoutVars>
          <dgm:bulletEnabled val="1"/>
        </dgm:presLayoutVars>
      </dgm:prSet>
      <dgm:spPr/>
    </dgm:pt>
  </dgm:ptLst>
  <dgm:cxnLst>
    <dgm:cxn modelId="{F6D7E703-3A70-764F-A29F-B4F242D07C04}" type="presOf" srcId="{0C4BBDCD-AFC9-49D9-A46A-A2FE7DB2B9C9}" destId="{98E98445-8E35-684C-8171-299E886B4B5E}" srcOrd="1" destOrd="0" presId="urn:microsoft.com/office/officeart/2005/8/layout/vProcess5"/>
    <dgm:cxn modelId="{ED781E5B-81ED-3F4E-B0D8-73F1F9A261EF}" type="presOf" srcId="{B62F96A6-53EB-4AE3-B5B6-8E2908FEDA3E}" destId="{2FEE9C74-D104-D84E-A27B-324084521910}" srcOrd="0" destOrd="0" presId="urn:microsoft.com/office/officeart/2005/8/layout/vProcess5"/>
    <dgm:cxn modelId="{A15E1F5C-A820-4043-BE1D-A20DD243A14F}" type="presOf" srcId="{2308454D-11F6-4576-AA5E-89CF777C40E7}" destId="{0DEACBD8-F640-084A-906F-065D5F8A029F}" srcOrd="0" destOrd="0" presId="urn:microsoft.com/office/officeart/2005/8/layout/vProcess5"/>
    <dgm:cxn modelId="{55235B64-4B5F-4DF6-89B3-92D60D87CFE0}" srcId="{9B467F0F-18F6-4381-A6E9-371ADF7366BA}" destId="{19527A68-5652-4FF3-A905-AC5E8FC53B27}" srcOrd="0" destOrd="0" parTransId="{B9F24DFB-F9BB-42D2-B34D-9C9A1B89623D}" sibTransId="{2AD8C8CF-9D76-434D-A426-059346219D24}"/>
    <dgm:cxn modelId="{EC614764-89D8-6F45-84CA-FE7A9FCDEDE8}" type="presOf" srcId="{0C4BBDCD-AFC9-49D9-A46A-A2FE7DB2B9C9}" destId="{476B50CF-5B21-9D43-860C-8D57F2F590D8}" srcOrd="0" destOrd="0" presId="urn:microsoft.com/office/officeart/2005/8/layout/vProcess5"/>
    <dgm:cxn modelId="{D6855264-295C-DC4C-A792-DA971FFB6F98}" type="presOf" srcId="{0A272C5A-2849-43AA-9A87-7CEB22DD2C3B}" destId="{4E8FEDD0-0527-7B40-B116-391FC6E636B5}" srcOrd="0" destOrd="0" presId="urn:microsoft.com/office/officeart/2005/8/layout/vProcess5"/>
    <dgm:cxn modelId="{D196596F-30A4-D743-8C88-A92E3DC05711}" type="presOf" srcId="{19527A68-5652-4FF3-A905-AC5E8FC53B27}" destId="{F7558D3F-C3BF-6340-98F6-AA0AEBC2E52F}" srcOrd="1" destOrd="0" presId="urn:microsoft.com/office/officeart/2005/8/layout/vProcess5"/>
    <dgm:cxn modelId="{C2BD8F7B-9FBC-DC43-AD03-316C193C700C}" type="presOf" srcId="{2FAD83D4-C57F-434B-B3C4-580E52FE55AD}" destId="{5CFD57A9-DF59-4040-9A9A-4BBA1144DE8C}" srcOrd="1" destOrd="0" presId="urn:microsoft.com/office/officeart/2005/8/layout/vProcess5"/>
    <dgm:cxn modelId="{1B2AEA80-FB15-4CA1-BDD0-6037D749CF46}" srcId="{9B467F0F-18F6-4381-A6E9-371ADF7366BA}" destId="{2FAD83D4-C57F-434B-B3C4-580E52FE55AD}" srcOrd="1" destOrd="0" parTransId="{3C333663-8178-44F3-B160-DE31F64AF7CF}" sibTransId="{2308454D-11F6-4576-AA5E-89CF777C40E7}"/>
    <dgm:cxn modelId="{3CCD419B-9C2C-4256-BFBE-DCCDBA8A86CC}" srcId="{9B467F0F-18F6-4381-A6E9-371ADF7366BA}" destId="{0C4BBDCD-AFC9-49D9-A46A-A2FE7DB2B9C9}" srcOrd="2" destOrd="0" parTransId="{65D23097-8A3D-43BB-9AF0-77E59E81FE56}" sibTransId="{0A272C5A-2849-43AA-9A87-7CEB22DD2C3B}"/>
    <dgm:cxn modelId="{7533D19B-FF4D-4021-9E6C-D376E120C57C}" srcId="{9B467F0F-18F6-4381-A6E9-371ADF7366BA}" destId="{B62F96A6-53EB-4AE3-B5B6-8E2908FEDA3E}" srcOrd="3" destOrd="0" parTransId="{A8226967-36C2-4D2F-9739-AAC701228966}" sibTransId="{CF09BAD8-A53E-4E1A-96D9-DD42E20E841C}"/>
    <dgm:cxn modelId="{22BC6ABF-5208-5B43-AAF6-BED4958A5597}" type="presOf" srcId="{2AD8C8CF-9D76-434D-A426-059346219D24}" destId="{1548F780-4D33-B84E-94F7-8CF44B0DFB03}" srcOrd="0" destOrd="0" presId="urn:microsoft.com/office/officeart/2005/8/layout/vProcess5"/>
    <dgm:cxn modelId="{969619C2-4482-B64B-AC6D-AA3C2560B090}" type="presOf" srcId="{B62F96A6-53EB-4AE3-B5B6-8E2908FEDA3E}" destId="{6828D20D-044E-704A-9987-C85A8199817C}" srcOrd="1" destOrd="0" presId="urn:microsoft.com/office/officeart/2005/8/layout/vProcess5"/>
    <dgm:cxn modelId="{7CE977DF-A72C-B34A-BF24-CFB951B6CEE9}" type="presOf" srcId="{19527A68-5652-4FF3-A905-AC5E8FC53B27}" destId="{16337D8D-C829-B84A-93FF-2948C353D494}" srcOrd="0" destOrd="0" presId="urn:microsoft.com/office/officeart/2005/8/layout/vProcess5"/>
    <dgm:cxn modelId="{AF8C22F0-10BC-3846-B2D8-C128D121F9B9}" type="presOf" srcId="{2FAD83D4-C57F-434B-B3C4-580E52FE55AD}" destId="{EAC327CE-9989-4E4E-97FB-AC712F510439}" srcOrd="0" destOrd="0" presId="urn:microsoft.com/office/officeart/2005/8/layout/vProcess5"/>
    <dgm:cxn modelId="{3227A5F8-41B6-C249-8DDB-54D3B6287511}" type="presOf" srcId="{9B467F0F-18F6-4381-A6E9-371ADF7366BA}" destId="{27B41867-8F24-3F4A-B9B0-7B8C2A8D1150}" srcOrd="0" destOrd="0" presId="urn:microsoft.com/office/officeart/2005/8/layout/vProcess5"/>
    <dgm:cxn modelId="{72B9D7F2-F61F-7E44-A8A8-DC20D859DDE4}" type="presParOf" srcId="{27B41867-8F24-3F4A-B9B0-7B8C2A8D1150}" destId="{8337AD8E-2700-C24B-9575-120FC01B583E}" srcOrd="0" destOrd="0" presId="urn:microsoft.com/office/officeart/2005/8/layout/vProcess5"/>
    <dgm:cxn modelId="{1D217645-FAC3-1143-87F1-F440DC357EC3}" type="presParOf" srcId="{27B41867-8F24-3F4A-B9B0-7B8C2A8D1150}" destId="{16337D8D-C829-B84A-93FF-2948C353D494}" srcOrd="1" destOrd="0" presId="urn:microsoft.com/office/officeart/2005/8/layout/vProcess5"/>
    <dgm:cxn modelId="{4538D2DF-99D8-7F4B-8EA4-4AE8B681E752}" type="presParOf" srcId="{27B41867-8F24-3F4A-B9B0-7B8C2A8D1150}" destId="{EAC327CE-9989-4E4E-97FB-AC712F510439}" srcOrd="2" destOrd="0" presId="urn:microsoft.com/office/officeart/2005/8/layout/vProcess5"/>
    <dgm:cxn modelId="{DC3E09CE-878D-3546-B7EC-0CA94E6EC4FE}" type="presParOf" srcId="{27B41867-8F24-3F4A-B9B0-7B8C2A8D1150}" destId="{476B50CF-5B21-9D43-860C-8D57F2F590D8}" srcOrd="3" destOrd="0" presId="urn:microsoft.com/office/officeart/2005/8/layout/vProcess5"/>
    <dgm:cxn modelId="{131732AA-44F4-CC45-9A2E-DAD4FBDD4929}" type="presParOf" srcId="{27B41867-8F24-3F4A-B9B0-7B8C2A8D1150}" destId="{2FEE9C74-D104-D84E-A27B-324084521910}" srcOrd="4" destOrd="0" presId="urn:microsoft.com/office/officeart/2005/8/layout/vProcess5"/>
    <dgm:cxn modelId="{50F449CE-778C-4848-A53D-1F9AD7ABD474}" type="presParOf" srcId="{27B41867-8F24-3F4A-B9B0-7B8C2A8D1150}" destId="{1548F780-4D33-B84E-94F7-8CF44B0DFB03}" srcOrd="5" destOrd="0" presId="urn:microsoft.com/office/officeart/2005/8/layout/vProcess5"/>
    <dgm:cxn modelId="{424B55D9-BA6B-5545-97E6-89C64F3B27D0}" type="presParOf" srcId="{27B41867-8F24-3F4A-B9B0-7B8C2A8D1150}" destId="{0DEACBD8-F640-084A-906F-065D5F8A029F}" srcOrd="6" destOrd="0" presId="urn:microsoft.com/office/officeart/2005/8/layout/vProcess5"/>
    <dgm:cxn modelId="{C16A03F5-B4F7-6344-A2F6-179CAD4732A0}" type="presParOf" srcId="{27B41867-8F24-3F4A-B9B0-7B8C2A8D1150}" destId="{4E8FEDD0-0527-7B40-B116-391FC6E636B5}" srcOrd="7" destOrd="0" presId="urn:microsoft.com/office/officeart/2005/8/layout/vProcess5"/>
    <dgm:cxn modelId="{AE3B3461-AC0F-384C-8E0A-14C7A8DD2181}" type="presParOf" srcId="{27B41867-8F24-3F4A-B9B0-7B8C2A8D1150}" destId="{F7558D3F-C3BF-6340-98F6-AA0AEBC2E52F}" srcOrd="8" destOrd="0" presId="urn:microsoft.com/office/officeart/2005/8/layout/vProcess5"/>
    <dgm:cxn modelId="{94D2E83F-701F-7844-9FE6-9EF7DA1E4930}" type="presParOf" srcId="{27B41867-8F24-3F4A-B9B0-7B8C2A8D1150}" destId="{5CFD57A9-DF59-4040-9A9A-4BBA1144DE8C}" srcOrd="9" destOrd="0" presId="urn:microsoft.com/office/officeart/2005/8/layout/vProcess5"/>
    <dgm:cxn modelId="{E289542D-1BF5-224C-B601-BA17C255D347}" type="presParOf" srcId="{27B41867-8F24-3F4A-B9B0-7B8C2A8D1150}" destId="{98E98445-8E35-684C-8171-299E886B4B5E}" srcOrd="10" destOrd="0" presId="urn:microsoft.com/office/officeart/2005/8/layout/vProcess5"/>
    <dgm:cxn modelId="{D7A75B7F-7812-EE47-A8E5-73DF669511C2}" type="presParOf" srcId="{27B41867-8F24-3F4A-B9B0-7B8C2A8D1150}" destId="{6828D20D-044E-704A-9987-C85A8199817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302140-C174-4B79-B7BD-5264C6FB8C2B}"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47A9469B-6831-4EF7-8B54-350187F7997C}">
      <dgm:prSet/>
      <dgm:spPr/>
      <dgm:t>
        <a:bodyPr/>
        <a:lstStyle/>
        <a:p>
          <a:r>
            <a:rPr lang="en-GB">
              <a:latin typeface="Arial" panose="020B0604020202020204" pitchFamily="34" charset="0"/>
              <a:cs typeface="Arial" panose="020B0604020202020204" pitchFamily="34" charset="0"/>
            </a:rPr>
            <a:t>The potential risks identified in the emotional and relational development of Jenny. </a:t>
          </a:r>
          <a:endParaRPr lang="en-US">
            <a:latin typeface="Arial" panose="020B0604020202020204" pitchFamily="34" charset="0"/>
            <a:cs typeface="Arial" panose="020B0604020202020204" pitchFamily="34" charset="0"/>
          </a:endParaRPr>
        </a:p>
      </dgm:t>
    </dgm:pt>
    <dgm:pt modelId="{EE92F5BC-1268-4905-A395-B9DC197C9AB4}" type="parTrans" cxnId="{7BE99884-1A5E-4827-8AFA-748CE12EBC7E}">
      <dgm:prSet/>
      <dgm:spPr/>
      <dgm:t>
        <a:bodyPr/>
        <a:lstStyle/>
        <a:p>
          <a:endParaRPr lang="en-US">
            <a:latin typeface="Arial" panose="020B0604020202020204" pitchFamily="34" charset="0"/>
            <a:cs typeface="Arial" panose="020B0604020202020204" pitchFamily="34" charset="0"/>
          </a:endParaRPr>
        </a:p>
      </dgm:t>
    </dgm:pt>
    <dgm:pt modelId="{DA76C2BE-3E45-42BB-8083-F6936C095998}" type="sibTrans" cxnId="{7BE99884-1A5E-4827-8AFA-748CE12EBC7E}">
      <dgm:prSet/>
      <dgm:spPr/>
      <dgm:t>
        <a:bodyPr/>
        <a:lstStyle/>
        <a:p>
          <a:endParaRPr lang="en-US">
            <a:latin typeface="Arial" panose="020B0604020202020204" pitchFamily="34" charset="0"/>
            <a:cs typeface="Arial" panose="020B0604020202020204" pitchFamily="34" charset="0"/>
          </a:endParaRPr>
        </a:p>
      </dgm:t>
    </dgm:pt>
    <dgm:pt modelId="{9A363EF2-1041-4B32-AE2A-D9D631A6B261}">
      <dgm:prSet/>
      <dgm:spPr/>
      <dgm:t>
        <a:bodyPr/>
        <a:lstStyle/>
        <a:p>
          <a:r>
            <a:rPr lang="en-GB" dirty="0">
              <a:latin typeface="Arial" panose="020B0604020202020204" pitchFamily="34" charset="0"/>
              <a:cs typeface="Arial" panose="020B0604020202020204" pitchFamily="34" charset="0"/>
            </a:rPr>
            <a:t>The disruption of attachment has influenced her internal working models.</a:t>
          </a:r>
          <a:endParaRPr lang="en-US" dirty="0">
            <a:latin typeface="Arial" panose="020B0604020202020204" pitchFamily="34" charset="0"/>
            <a:cs typeface="Arial" panose="020B0604020202020204" pitchFamily="34" charset="0"/>
          </a:endParaRPr>
        </a:p>
      </dgm:t>
    </dgm:pt>
    <dgm:pt modelId="{437A159C-6297-4BDA-B026-6CBEB02E5020}" type="parTrans" cxnId="{7B14F217-545F-4122-A05E-1875716218CE}">
      <dgm:prSet/>
      <dgm:spPr/>
      <dgm:t>
        <a:bodyPr/>
        <a:lstStyle/>
        <a:p>
          <a:endParaRPr lang="en-US">
            <a:latin typeface="Arial" panose="020B0604020202020204" pitchFamily="34" charset="0"/>
            <a:cs typeface="Arial" panose="020B0604020202020204" pitchFamily="34" charset="0"/>
          </a:endParaRPr>
        </a:p>
      </dgm:t>
    </dgm:pt>
    <dgm:pt modelId="{A6DE1110-263E-4D97-B5F1-1E1C81C42F69}" type="sibTrans" cxnId="{7B14F217-545F-4122-A05E-1875716218CE}">
      <dgm:prSet/>
      <dgm:spPr/>
      <dgm:t>
        <a:bodyPr/>
        <a:lstStyle/>
        <a:p>
          <a:endParaRPr lang="en-US">
            <a:latin typeface="Arial" panose="020B0604020202020204" pitchFamily="34" charset="0"/>
            <a:cs typeface="Arial" panose="020B0604020202020204" pitchFamily="34" charset="0"/>
          </a:endParaRPr>
        </a:p>
      </dgm:t>
    </dgm:pt>
    <dgm:pt modelId="{1475BD39-0EEA-4DF7-8EB9-07B7B8D2E896}">
      <dgm:prSet/>
      <dgm:spPr/>
      <dgm:t>
        <a:bodyPr/>
        <a:lstStyle/>
        <a:p>
          <a:r>
            <a:rPr lang="en-GB" dirty="0">
              <a:latin typeface="Arial" panose="020B0604020202020204" pitchFamily="34" charset="0"/>
              <a:cs typeface="Arial" panose="020B0604020202020204" pitchFamily="34" charset="0"/>
            </a:rPr>
            <a:t>Intervention prioritises relational establishment of a secure base.</a:t>
          </a:r>
          <a:endParaRPr lang="en-US" dirty="0">
            <a:latin typeface="Arial" panose="020B0604020202020204" pitchFamily="34" charset="0"/>
            <a:cs typeface="Arial" panose="020B0604020202020204" pitchFamily="34" charset="0"/>
          </a:endParaRPr>
        </a:p>
      </dgm:t>
    </dgm:pt>
    <dgm:pt modelId="{5B917FDF-A49E-4DD2-B2E0-A82DA237EF7A}" type="parTrans" cxnId="{89512085-5EA2-4E83-B3C8-3870561C1B1C}">
      <dgm:prSet/>
      <dgm:spPr/>
      <dgm:t>
        <a:bodyPr/>
        <a:lstStyle/>
        <a:p>
          <a:endParaRPr lang="en-US">
            <a:latin typeface="Arial" panose="020B0604020202020204" pitchFamily="34" charset="0"/>
            <a:cs typeface="Arial" panose="020B0604020202020204" pitchFamily="34" charset="0"/>
          </a:endParaRPr>
        </a:p>
      </dgm:t>
    </dgm:pt>
    <dgm:pt modelId="{0736F595-2ADF-4E9D-8224-226298BB746A}" type="sibTrans" cxnId="{89512085-5EA2-4E83-B3C8-3870561C1B1C}">
      <dgm:prSet/>
      <dgm:spPr/>
      <dgm:t>
        <a:bodyPr/>
        <a:lstStyle/>
        <a:p>
          <a:endParaRPr lang="en-US">
            <a:latin typeface="Arial" panose="020B0604020202020204" pitchFamily="34" charset="0"/>
            <a:cs typeface="Arial" panose="020B0604020202020204" pitchFamily="34" charset="0"/>
          </a:endParaRPr>
        </a:p>
      </dgm:t>
    </dgm:pt>
    <dgm:pt modelId="{1F5044E3-98CA-48FD-B3E1-7713CF8D2DEF}">
      <dgm:prSet/>
      <dgm:spPr/>
      <dgm:t>
        <a:bodyPr/>
        <a:lstStyle/>
        <a:p>
          <a:r>
            <a:rPr lang="en-GB">
              <a:latin typeface="Arial" panose="020B0604020202020204" pitchFamily="34" charset="0"/>
              <a:cs typeface="Arial" panose="020B0604020202020204" pitchFamily="34" charset="0"/>
            </a:rPr>
            <a:t>A multidimensional impact of attachment theory is identified for the evidence-based approach.</a:t>
          </a:r>
          <a:endParaRPr lang="en-US">
            <a:latin typeface="Arial" panose="020B0604020202020204" pitchFamily="34" charset="0"/>
            <a:cs typeface="Arial" panose="020B0604020202020204" pitchFamily="34" charset="0"/>
          </a:endParaRPr>
        </a:p>
      </dgm:t>
    </dgm:pt>
    <dgm:pt modelId="{20345D80-3ED2-4BAF-ADD8-E59C78D3DEC5}" type="parTrans" cxnId="{8060357C-08CE-4808-B4B4-449CF316D174}">
      <dgm:prSet/>
      <dgm:spPr/>
      <dgm:t>
        <a:bodyPr/>
        <a:lstStyle/>
        <a:p>
          <a:endParaRPr lang="en-US">
            <a:latin typeface="Arial" panose="020B0604020202020204" pitchFamily="34" charset="0"/>
            <a:cs typeface="Arial" panose="020B0604020202020204" pitchFamily="34" charset="0"/>
          </a:endParaRPr>
        </a:p>
      </dgm:t>
    </dgm:pt>
    <dgm:pt modelId="{0BD4615F-DE59-4DA3-BE5C-78F05DF77863}" type="sibTrans" cxnId="{8060357C-08CE-4808-B4B4-449CF316D174}">
      <dgm:prSet/>
      <dgm:spPr/>
      <dgm:t>
        <a:bodyPr/>
        <a:lstStyle/>
        <a:p>
          <a:endParaRPr lang="en-US">
            <a:latin typeface="Arial" panose="020B0604020202020204" pitchFamily="34" charset="0"/>
            <a:cs typeface="Arial" panose="020B0604020202020204" pitchFamily="34" charset="0"/>
          </a:endParaRPr>
        </a:p>
      </dgm:t>
    </dgm:pt>
    <dgm:pt modelId="{EE93FEFB-6651-604B-890B-F05E93BE39E8}" type="pres">
      <dgm:prSet presAssocID="{41302140-C174-4B79-B7BD-5264C6FB8C2B}" presName="vert0" presStyleCnt="0">
        <dgm:presLayoutVars>
          <dgm:dir/>
          <dgm:animOne val="branch"/>
          <dgm:animLvl val="lvl"/>
        </dgm:presLayoutVars>
      </dgm:prSet>
      <dgm:spPr/>
    </dgm:pt>
    <dgm:pt modelId="{43D2129E-5C59-3642-ACF6-F5C5856F1C01}" type="pres">
      <dgm:prSet presAssocID="{47A9469B-6831-4EF7-8B54-350187F7997C}" presName="thickLine" presStyleLbl="alignNode1" presStyleIdx="0" presStyleCnt="4"/>
      <dgm:spPr/>
    </dgm:pt>
    <dgm:pt modelId="{3864DAB4-F9FD-5B4C-BC75-A2E1E40EA194}" type="pres">
      <dgm:prSet presAssocID="{47A9469B-6831-4EF7-8B54-350187F7997C}" presName="horz1" presStyleCnt="0"/>
      <dgm:spPr/>
    </dgm:pt>
    <dgm:pt modelId="{84B52C14-7E3B-9F45-804D-36F7391B78AE}" type="pres">
      <dgm:prSet presAssocID="{47A9469B-6831-4EF7-8B54-350187F7997C}" presName="tx1" presStyleLbl="revTx" presStyleIdx="0" presStyleCnt="4"/>
      <dgm:spPr/>
    </dgm:pt>
    <dgm:pt modelId="{3F5F97C3-7FC5-A24D-B286-EEB56BFBE7DD}" type="pres">
      <dgm:prSet presAssocID="{47A9469B-6831-4EF7-8B54-350187F7997C}" presName="vert1" presStyleCnt="0"/>
      <dgm:spPr/>
    </dgm:pt>
    <dgm:pt modelId="{C45C69BD-C202-8F46-90FC-F128AE7289D4}" type="pres">
      <dgm:prSet presAssocID="{9A363EF2-1041-4B32-AE2A-D9D631A6B261}" presName="thickLine" presStyleLbl="alignNode1" presStyleIdx="1" presStyleCnt="4"/>
      <dgm:spPr/>
    </dgm:pt>
    <dgm:pt modelId="{612754B2-3EBD-0342-BFAB-64ABFAA22CCB}" type="pres">
      <dgm:prSet presAssocID="{9A363EF2-1041-4B32-AE2A-D9D631A6B261}" presName="horz1" presStyleCnt="0"/>
      <dgm:spPr/>
    </dgm:pt>
    <dgm:pt modelId="{13D9C53A-B604-FC4D-924C-F63F074EC388}" type="pres">
      <dgm:prSet presAssocID="{9A363EF2-1041-4B32-AE2A-D9D631A6B261}" presName="tx1" presStyleLbl="revTx" presStyleIdx="1" presStyleCnt="4"/>
      <dgm:spPr/>
    </dgm:pt>
    <dgm:pt modelId="{69E641DB-CE11-4048-A3CC-8071EADE1853}" type="pres">
      <dgm:prSet presAssocID="{9A363EF2-1041-4B32-AE2A-D9D631A6B261}" presName="vert1" presStyleCnt="0"/>
      <dgm:spPr/>
    </dgm:pt>
    <dgm:pt modelId="{44C5B2D6-9FAD-DD42-9CC3-E242E7A2D8A4}" type="pres">
      <dgm:prSet presAssocID="{1475BD39-0EEA-4DF7-8EB9-07B7B8D2E896}" presName="thickLine" presStyleLbl="alignNode1" presStyleIdx="2" presStyleCnt="4"/>
      <dgm:spPr/>
    </dgm:pt>
    <dgm:pt modelId="{DA2DE469-E11B-0B4E-9135-A604EFFEFE8C}" type="pres">
      <dgm:prSet presAssocID="{1475BD39-0EEA-4DF7-8EB9-07B7B8D2E896}" presName="horz1" presStyleCnt="0"/>
      <dgm:spPr/>
    </dgm:pt>
    <dgm:pt modelId="{AB0331C0-E01C-D547-942D-9FB555C92D36}" type="pres">
      <dgm:prSet presAssocID="{1475BD39-0EEA-4DF7-8EB9-07B7B8D2E896}" presName="tx1" presStyleLbl="revTx" presStyleIdx="2" presStyleCnt="4"/>
      <dgm:spPr/>
    </dgm:pt>
    <dgm:pt modelId="{1C8695B7-B3D6-5649-BCC8-CD2D1A888457}" type="pres">
      <dgm:prSet presAssocID="{1475BD39-0EEA-4DF7-8EB9-07B7B8D2E896}" presName="vert1" presStyleCnt="0"/>
      <dgm:spPr/>
    </dgm:pt>
    <dgm:pt modelId="{8F9BB21A-6CE0-2A4B-A3DD-6E26802CEDE8}" type="pres">
      <dgm:prSet presAssocID="{1F5044E3-98CA-48FD-B3E1-7713CF8D2DEF}" presName="thickLine" presStyleLbl="alignNode1" presStyleIdx="3" presStyleCnt="4"/>
      <dgm:spPr/>
    </dgm:pt>
    <dgm:pt modelId="{C8952FA1-8426-5147-91A0-302C2A9F3F4E}" type="pres">
      <dgm:prSet presAssocID="{1F5044E3-98CA-48FD-B3E1-7713CF8D2DEF}" presName="horz1" presStyleCnt="0"/>
      <dgm:spPr/>
    </dgm:pt>
    <dgm:pt modelId="{F01134C8-B1A0-494B-8D62-E2F515177E94}" type="pres">
      <dgm:prSet presAssocID="{1F5044E3-98CA-48FD-B3E1-7713CF8D2DEF}" presName="tx1" presStyleLbl="revTx" presStyleIdx="3" presStyleCnt="4"/>
      <dgm:spPr/>
    </dgm:pt>
    <dgm:pt modelId="{52AE99B5-2A75-A940-B20F-CC8DDE5B50C2}" type="pres">
      <dgm:prSet presAssocID="{1F5044E3-98CA-48FD-B3E1-7713CF8D2DEF}" presName="vert1" presStyleCnt="0"/>
      <dgm:spPr/>
    </dgm:pt>
  </dgm:ptLst>
  <dgm:cxnLst>
    <dgm:cxn modelId="{7B14F217-545F-4122-A05E-1875716218CE}" srcId="{41302140-C174-4B79-B7BD-5264C6FB8C2B}" destId="{9A363EF2-1041-4B32-AE2A-D9D631A6B261}" srcOrd="1" destOrd="0" parTransId="{437A159C-6297-4BDA-B026-6CBEB02E5020}" sibTransId="{A6DE1110-263E-4D97-B5F1-1E1C81C42F69}"/>
    <dgm:cxn modelId="{37AC7220-8C24-6142-8AF4-B612493AE8A9}" type="presOf" srcId="{41302140-C174-4B79-B7BD-5264C6FB8C2B}" destId="{EE93FEFB-6651-604B-890B-F05E93BE39E8}" srcOrd="0" destOrd="0" presId="urn:microsoft.com/office/officeart/2008/layout/LinedList"/>
    <dgm:cxn modelId="{1771E64D-4C79-FA40-8DDF-5A74D19439A7}" type="presOf" srcId="{9A363EF2-1041-4B32-AE2A-D9D631A6B261}" destId="{13D9C53A-B604-FC4D-924C-F63F074EC388}" srcOrd="0" destOrd="0" presId="urn:microsoft.com/office/officeart/2008/layout/LinedList"/>
    <dgm:cxn modelId="{8060357C-08CE-4808-B4B4-449CF316D174}" srcId="{41302140-C174-4B79-B7BD-5264C6FB8C2B}" destId="{1F5044E3-98CA-48FD-B3E1-7713CF8D2DEF}" srcOrd="3" destOrd="0" parTransId="{20345D80-3ED2-4BAF-ADD8-E59C78D3DEC5}" sibTransId="{0BD4615F-DE59-4DA3-BE5C-78F05DF77863}"/>
    <dgm:cxn modelId="{7BE99884-1A5E-4827-8AFA-748CE12EBC7E}" srcId="{41302140-C174-4B79-B7BD-5264C6FB8C2B}" destId="{47A9469B-6831-4EF7-8B54-350187F7997C}" srcOrd="0" destOrd="0" parTransId="{EE92F5BC-1268-4905-A395-B9DC197C9AB4}" sibTransId="{DA76C2BE-3E45-42BB-8083-F6936C095998}"/>
    <dgm:cxn modelId="{89512085-5EA2-4E83-B3C8-3870561C1B1C}" srcId="{41302140-C174-4B79-B7BD-5264C6FB8C2B}" destId="{1475BD39-0EEA-4DF7-8EB9-07B7B8D2E896}" srcOrd="2" destOrd="0" parTransId="{5B917FDF-A49E-4DD2-B2E0-A82DA237EF7A}" sibTransId="{0736F595-2ADF-4E9D-8224-226298BB746A}"/>
    <dgm:cxn modelId="{68BF848F-3A52-DE41-8B48-BA99CE831297}" type="presOf" srcId="{1475BD39-0EEA-4DF7-8EB9-07B7B8D2E896}" destId="{AB0331C0-E01C-D547-942D-9FB555C92D36}" srcOrd="0" destOrd="0" presId="urn:microsoft.com/office/officeart/2008/layout/LinedList"/>
    <dgm:cxn modelId="{255F57E5-E420-4D4D-A3A8-3989DD196B41}" type="presOf" srcId="{1F5044E3-98CA-48FD-B3E1-7713CF8D2DEF}" destId="{F01134C8-B1A0-494B-8D62-E2F515177E94}" srcOrd="0" destOrd="0" presId="urn:microsoft.com/office/officeart/2008/layout/LinedList"/>
    <dgm:cxn modelId="{5D55C0F2-2F40-8248-A6E6-E10C9FD4B779}" type="presOf" srcId="{47A9469B-6831-4EF7-8B54-350187F7997C}" destId="{84B52C14-7E3B-9F45-804D-36F7391B78AE}" srcOrd="0" destOrd="0" presId="urn:microsoft.com/office/officeart/2008/layout/LinedList"/>
    <dgm:cxn modelId="{5BFEE35D-B194-2B43-B2E6-3503D147FFBB}" type="presParOf" srcId="{EE93FEFB-6651-604B-890B-F05E93BE39E8}" destId="{43D2129E-5C59-3642-ACF6-F5C5856F1C01}" srcOrd="0" destOrd="0" presId="urn:microsoft.com/office/officeart/2008/layout/LinedList"/>
    <dgm:cxn modelId="{5107155E-FA3B-F94A-A792-40117DCF0859}" type="presParOf" srcId="{EE93FEFB-6651-604B-890B-F05E93BE39E8}" destId="{3864DAB4-F9FD-5B4C-BC75-A2E1E40EA194}" srcOrd="1" destOrd="0" presId="urn:microsoft.com/office/officeart/2008/layout/LinedList"/>
    <dgm:cxn modelId="{15A3C682-A172-D445-B700-6CCF175684B1}" type="presParOf" srcId="{3864DAB4-F9FD-5B4C-BC75-A2E1E40EA194}" destId="{84B52C14-7E3B-9F45-804D-36F7391B78AE}" srcOrd="0" destOrd="0" presId="urn:microsoft.com/office/officeart/2008/layout/LinedList"/>
    <dgm:cxn modelId="{18986655-50A8-2D40-AA1D-DA82488C67F4}" type="presParOf" srcId="{3864DAB4-F9FD-5B4C-BC75-A2E1E40EA194}" destId="{3F5F97C3-7FC5-A24D-B286-EEB56BFBE7DD}" srcOrd="1" destOrd="0" presId="urn:microsoft.com/office/officeart/2008/layout/LinedList"/>
    <dgm:cxn modelId="{AF830D37-FC62-3445-B541-56DED66B0427}" type="presParOf" srcId="{EE93FEFB-6651-604B-890B-F05E93BE39E8}" destId="{C45C69BD-C202-8F46-90FC-F128AE7289D4}" srcOrd="2" destOrd="0" presId="urn:microsoft.com/office/officeart/2008/layout/LinedList"/>
    <dgm:cxn modelId="{3B8951BB-267C-3C4C-A95B-D79BDA36F1F9}" type="presParOf" srcId="{EE93FEFB-6651-604B-890B-F05E93BE39E8}" destId="{612754B2-3EBD-0342-BFAB-64ABFAA22CCB}" srcOrd="3" destOrd="0" presId="urn:microsoft.com/office/officeart/2008/layout/LinedList"/>
    <dgm:cxn modelId="{1958A2E5-9A96-0847-B2F9-35027CF16BA7}" type="presParOf" srcId="{612754B2-3EBD-0342-BFAB-64ABFAA22CCB}" destId="{13D9C53A-B604-FC4D-924C-F63F074EC388}" srcOrd="0" destOrd="0" presId="urn:microsoft.com/office/officeart/2008/layout/LinedList"/>
    <dgm:cxn modelId="{33E0AD0D-509C-F949-8FEB-76612DCD056F}" type="presParOf" srcId="{612754B2-3EBD-0342-BFAB-64ABFAA22CCB}" destId="{69E641DB-CE11-4048-A3CC-8071EADE1853}" srcOrd="1" destOrd="0" presId="urn:microsoft.com/office/officeart/2008/layout/LinedList"/>
    <dgm:cxn modelId="{207BB52A-E906-1C43-A1BB-8E76B7CF7039}" type="presParOf" srcId="{EE93FEFB-6651-604B-890B-F05E93BE39E8}" destId="{44C5B2D6-9FAD-DD42-9CC3-E242E7A2D8A4}" srcOrd="4" destOrd="0" presId="urn:microsoft.com/office/officeart/2008/layout/LinedList"/>
    <dgm:cxn modelId="{4DAE0AEC-A1B4-4D47-B65B-BFB3866ACE3F}" type="presParOf" srcId="{EE93FEFB-6651-604B-890B-F05E93BE39E8}" destId="{DA2DE469-E11B-0B4E-9135-A604EFFEFE8C}" srcOrd="5" destOrd="0" presId="urn:microsoft.com/office/officeart/2008/layout/LinedList"/>
    <dgm:cxn modelId="{2FE53D00-1418-BB41-8790-9D9C9228B834}" type="presParOf" srcId="{DA2DE469-E11B-0B4E-9135-A604EFFEFE8C}" destId="{AB0331C0-E01C-D547-942D-9FB555C92D36}" srcOrd="0" destOrd="0" presId="urn:microsoft.com/office/officeart/2008/layout/LinedList"/>
    <dgm:cxn modelId="{5E95F941-865F-C14E-A3B8-900B4968B439}" type="presParOf" srcId="{DA2DE469-E11B-0B4E-9135-A604EFFEFE8C}" destId="{1C8695B7-B3D6-5649-BCC8-CD2D1A888457}" srcOrd="1" destOrd="0" presId="urn:microsoft.com/office/officeart/2008/layout/LinedList"/>
    <dgm:cxn modelId="{589C49AB-B473-724D-9B85-E0E1044E5E0C}" type="presParOf" srcId="{EE93FEFB-6651-604B-890B-F05E93BE39E8}" destId="{8F9BB21A-6CE0-2A4B-A3DD-6E26802CEDE8}" srcOrd="6" destOrd="0" presId="urn:microsoft.com/office/officeart/2008/layout/LinedList"/>
    <dgm:cxn modelId="{B880B031-9978-BD47-8B43-661D5BFCD835}" type="presParOf" srcId="{EE93FEFB-6651-604B-890B-F05E93BE39E8}" destId="{C8952FA1-8426-5147-91A0-302C2A9F3F4E}" srcOrd="7" destOrd="0" presId="urn:microsoft.com/office/officeart/2008/layout/LinedList"/>
    <dgm:cxn modelId="{41646630-7BA5-C940-A04D-4D2DFBB9D34A}" type="presParOf" srcId="{C8952FA1-8426-5147-91A0-302C2A9F3F4E}" destId="{F01134C8-B1A0-494B-8D62-E2F515177E94}" srcOrd="0" destOrd="0" presId="urn:microsoft.com/office/officeart/2008/layout/LinedList"/>
    <dgm:cxn modelId="{70F8DC61-4447-DD49-A44D-4507D7DFD11B}" type="presParOf" srcId="{C8952FA1-8426-5147-91A0-302C2A9F3F4E}" destId="{52AE99B5-2A75-A940-B20F-CC8DDE5B50C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44E55-15ED-8E4F-B9CA-417AF7C008D1}">
      <dsp:nvSpPr>
        <dsp:cNvPr id="0" name=""/>
        <dsp:cNvSpPr/>
      </dsp:nvSpPr>
      <dsp:spPr>
        <a:xfrm>
          <a:off x="1789301" y="1352664"/>
          <a:ext cx="819224" cy="819224"/>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Attachment Style</a:t>
          </a:r>
        </a:p>
      </dsp:txBody>
      <dsp:txXfrm>
        <a:off x="1909274" y="1472637"/>
        <a:ext cx="579278" cy="579278"/>
      </dsp:txXfrm>
    </dsp:sp>
    <dsp:sp modelId="{6424C456-8EAC-E64F-A8EC-1BB5A8CA433F}">
      <dsp:nvSpPr>
        <dsp:cNvPr id="0" name=""/>
        <dsp:cNvSpPr/>
      </dsp:nvSpPr>
      <dsp:spPr>
        <a:xfrm rot="16200000">
          <a:off x="2111549" y="1053503"/>
          <a:ext cx="174729" cy="2785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latin typeface="Arial" panose="020B0604020202020204" pitchFamily="34" charset="0"/>
            <a:cs typeface="Arial" panose="020B0604020202020204" pitchFamily="34" charset="0"/>
          </a:endParaRPr>
        </a:p>
      </dsp:txBody>
      <dsp:txXfrm>
        <a:off x="2137759" y="1135420"/>
        <a:ext cx="122310" cy="167122"/>
      </dsp:txXfrm>
    </dsp:sp>
    <dsp:sp modelId="{D7C647EE-F0C2-0246-B91C-224763776E90}">
      <dsp:nvSpPr>
        <dsp:cNvPr id="0" name=""/>
        <dsp:cNvSpPr/>
      </dsp:nvSpPr>
      <dsp:spPr>
        <a:xfrm>
          <a:off x="1690098" y="5357"/>
          <a:ext cx="1017630" cy="101763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Dismissing</a:t>
          </a:r>
        </a:p>
      </dsp:txBody>
      <dsp:txXfrm>
        <a:off x="1839126" y="154385"/>
        <a:ext cx="719574" cy="719574"/>
      </dsp:txXfrm>
    </dsp:sp>
    <dsp:sp modelId="{4D9ECE27-02D0-5246-8178-056D61BE5A58}">
      <dsp:nvSpPr>
        <dsp:cNvPr id="0" name=""/>
        <dsp:cNvSpPr/>
      </dsp:nvSpPr>
      <dsp:spPr>
        <a:xfrm>
          <a:off x="2681055" y="1623008"/>
          <a:ext cx="174729" cy="2785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latin typeface="Arial" panose="020B0604020202020204" pitchFamily="34" charset="0"/>
            <a:cs typeface="Arial" panose="020B0604020202020204" pitchFamily="34" charset="0"/>
          </a:endParaRPr>
        </a:p>
      </dsp:txBody>
      <dsp:txXfrm>
        <a:off x="2681055" y="1678715"/>
        <a:ext cx="122310" cy="167122"/>
      </dsp:txXfrm>
    </dsp:sp>
    <dsp:sp modelId="{FCC2B6EC-C5BB-FF49-8CC9-37E9D681F8E8}">
      <dsp:nvSpPr>
        <dsp:cNvPr id="0" name=""/>
        <dsp:cNvSpPr/>
      </dsp:nvSpPr>
      <dsp:spPr>
        <a:xfrm>
          <a:off x="2938203" y="1253461"/>
          <a:ext cx="1017630" cy="101763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Fearful</a:t>
          </a:r>
        </a:p>
      </dsp:txBody>
      <dsp:txXfrm>
        <a:off x="3087231" y="1402489"/>
        <a:ext cx="719574" cy="719574"/>
      </dsp:txXfrm>
    </dsp:sp>
    <dsp:sp modelId="{D6A97915-B39F-B347-95F7-4054AAAEAE31}">
      <dsp:nvSpPr>
        <dsp:cNvPr id="0" name=""/>
        <dsp:cNvSpPr/>
      </dsp:nvSpPr>
      <dsp:spPr>
        <a:xfrm rot="5400000">
          <a:off x="2111549" y="2192514"/>
          <a:ext cx="174729" cy="2785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latin typeface="Arial" panose="020B0604020202020204" pitchFamily="34" charset="0"/>
            <a:cs typeface="Arial" panose="020B0604020202020204" pitchFamily="34" charset="0"/>
          </a:endParaRPr>
        </a:p>
      </dsp:txBody>
      <dsp:txXfrm>
        <a:off x="2137759" y="2222012"/>
        <a:ext cx="122310" cy="167122"/>
      </dsp:txXfrm>
    </dsp:sp>
    <dsp:sp modelId="{4882160B-4711-694F-A613-483EE904F4B1}">
      <dsp:nvSpPr>
        <dsp:cNvPr id="0" name=""/>
        <dsp:cNvSpPr/>
      </dsp:nvSpPr>
      <dsp:spPr>
        <a:xfrm>
          <a:off x="1690098" y="2501566"/>
          <a:ext cx="1017630" cy="101763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Secure</a:t>
          </a:r>
        </a:p>
      </dsp:txBody>
      <dsp:txXfrm>
        <a:off x="1839126" y="2650594"/>
        <a:ext cx="719574" cy="719574"/>
      </dsp:txXfrm>
    </dsp:sp>
    <dsp:sp modelId="{333A9E42-96CE-C842-BC5A-A2F12056887B}">
      <dsp:nvSpPr>
        <dsp:cNvPr id="0" name=""/>
        <dsp:cNvSpPr/>
      </dsp:nvSpPr>
      <dsp:spPr>
        <a:xfrm rot="10800000">
          <a:off x="1542043" y="1623008"/>
          <a:ext cx="174729" cy="2785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latin typeface="Arial" panose="020B0604020202020204" pitchFamily="34" charset="0"/>
            <a:cs typeface="Arial" panose="020B0604020202020204" pitchFamily="34" charset="0"/>
          </a:endParaRPr>
        </a:p>
      </dsp:txBody>
      <dsp:txXfrm rot="10800000">
        <a:off x="1594462" y="1678715"/>
        <a:ext cx="122310" cy="167122"/>
      </dsp:txXfrm>
    </dsp:sp>
    <dsp:sp modelId="{2C320E03-7B78-3541-9704-15624079E5BC}">
      <dsp:nvSpPr>
        <dsp:cNvPr id="0" name=""/>
        <dsp:cNvSpPr/>
      </dsp:nvSpPr>
      <dsp:spPr>
        <a:xfrm>
          <a:off x="441994" y="1253461"/>
          <a:ext cx="1017630" cy="1017630"/>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Preoccupied</a:t>
          </a:r>
        </a:p>
      </dsp:txBody>
      <dsp:txXfrm>
        <a:off x="591022" y="1402489"/>
        <a:ext cx="719574" cy="719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B2840-F740-CB49-9330-71FF31F857C7}">
      <dsp:nvSpPr>
        <dsp:cNvPr id="0" name=""/>
        <dsp:cNvSpPr/>
      </dsp:nvSpPr>
      <dsp:spPr>
        <a:xfrm>
          <a:off x="0" y="640"/>
          <a:ext cx="5914209"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F5D7ED9E-6754-8546-AF50-ACFFD2355FD0}">
      <dsp:nvSpPr>
        <dsp:cNvPr id="0" name=""/>
        <dsp:cNvSpPr/>
      </dsp:nvSpPr>
      <dsp:spPr>
        <a:xfrm>
          <a:off x="0" y="640"/>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Jenny lost her father when she was 11 years old.</a:t>
          </a:r>
          <a:endParaRPr lang="en-US" sz="1700" kern="1200" dirty="0">
            <a:latin typeface="Arial" panose="020B0604020202020204" pitchFamily="34" charset="0"/>
            <a:cs typeface="Arial" panose="020B0604020202020204" pitchFamily="34" charset="0"/>
          </a:endParaRPr>
        </a:p>
      </dsp:txBody>
      <dsp:txXfrm>
        <a:off x="0" y="640"/>
        <a:ext cx="5914209" cy="1049475"/>
      </dsp:txXfrm>
    </dsp:sp>
    <dsp:sp modelId="{4EE11572-2FEF-5D4F-9024-FEF82C832254}">
      <dsp:nvSpPr>
        <dsp:cNvPr id="0" name=""/>
        <dsp:cNvSpPr/>
      </dsp:nvSpPr>
      <dsp:spPr>
        <a:xfrm>
          <a:off x="0" y="1050115"/>
          <a:ext cx="5914209" cy="0"/>
        </a:xfrm>
        <a:prstGeom prst="line">
          <a:avLst/>
        </a:prstGeom>
        <a:blipFill>
          <a:blip xmlns:r="http://schemas.openxmlformats.org/officeDocument/2006/relationships" r:embed="rId1">
            <a:duotone>
              <a:schemeClr val="accent2">
                <a:hueOff val="840789"/>
                <a:satOff val="-893"/>
                <a:lumOff val="686"/>
                <a:alphaOff val="0"/>
                <a:shade val="74000"/>
                <a:satMod val="130000"/>
                <a:lumMod val="90000"/>
              </a:schemeClr>
              <a:schemeClr val="accent2">
                <a:hueOff val="840789"/>
                <a:satOff val="-893"/>
                <a:lumOff val="686"/>
                <a:alphaOff val="0"/>
                <a:tint val="94000"/>
                <a:satMod val="120000"/>
                <a:lumMod val="104000"/>
              </a:schemeClr>
            </a:duotone>
          </a:blip>
          <a:tile tx="0" ty="0" sx="100000" sy="100000" flip="none" algn="tl"/>
        </a:blipFill>
        <a:ln w="9525" cap="flat" cmpd="sng" algn="ctr">
          <a:solidFill>
            <a:schemeClr val="accent2">
              <a:hueOff val="840789"/>
              <a:satOff val="-893"/>
              <a:lumOff val="686"/>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937608C1-F730-C24E-B66D-B6F05A666327}">
      <dsp:nvSpPr>
        <dsp:cNvPr id="0" name=""/>
        <dsp:cNvSpPr/>
      </dsp:nvSpPr>
      <dsp:spPr>
        <a:xfrm>
          <a:off x="0" y="1050115"/>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Her mother requires practical support due to mobility issues.</a:t>
          </a:r>
          <a:endParaRPr lang="en-US" sz="1700" kern="1200" dirty="0">
            <a:latin typeface="Arial" panose="020B0604020202020204" pitchFamily="34" charset="0"/>
            <a:cs typeface="Arial" panose="020B0604020202020204" pitchFamily="34" charset="0"/>
          </a:endParaRPr>
        </a:p>
      </dsp:txBody>
      <dsp:txXfrm>
        <a:off x="0" y="1050115"/>
        <a:ext cx="5914209" cy="1049475"/>
      </dsp:txXfrm>
    </dsp:sp>
    <dsp:sp modelId="{22A71E6D-B612-7042-835F-9EF61428317C}">
      <dsp:nvSpPr>
        <dsp:cNvPr id="0" name=""/>
        <dsp:cNvSpPr/>
      </dsp:nvSpPr>
      <dsp:spPr>
        <a:xfrm>
          <a:off x="0" y="2099590"/>
          <a:ext cx="5914209" cy="0"/>
        </a:xfrm>
        <a:prstGeom prst="line">
          <a:avLst/>
        </a:prstGeom>
        <a:blipFill>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w="9525" cap="flat" cmpd="sng" algn="ctr">
          <a:solidFill>
            <a:schemeClr val="accent2">
              <a:hueOff val="1681577"/>
              <a:satOff val="-1786"/>
              <a:lumOff val="1372"/>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DB280516-AA8B-C84D-A85C-FF547E5C11DA}">
      <dsp:nvSpPr>
        <dsp:cNvPr id="0" name=""/>
        <dsp:cNvSpPr/>
      </dsp:nvSpPr>
      <dsp:spPr>
        <a:xfrm>
          <a:off x="0" y="2099590"/>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latin typeface="Arial" panose="020B0604020202020204" pitchFamily="34" charset="0"/>
              <a:cs typeface="Arial" panose="020B0604020202020204" pitchFamily="34" charset="0"/>
            </a:rPr>
            <a:t>From the perspective of attachment theory, separation from fathers displaced children and affected the emotional attachment (Behrens, Jones-Mason and Forslund, 2025).</a:t>
          </a:r>
          <a:endParaRPr lang="en-US" sz="1700" kern="1200">
            <a:latin typeface="Arial" panose="020B0604020202020204" pitchFamily="34" charset="0"/>
            <a:cs typeface="Arial" panose="020B0604020202020204" pitchFamily="34" charset="0"/>
          </a:endParaRPr>
        </a:p>
      </dsp:txBody>
      <dsp:txXfrm>
        <a:off x="0" y="2099590"/>
        <a:ext cx="5914209" cy="1049475"/>
      </dsp:txXfrm>
    </dsp:sp>
    <dsp:sp modelId="{EC6F85FB-CB2D-794F-946B-A9A2930FAAF0}">
      <dsp:nvSpPr>
        <dsp:cNvPr id="0" name=""/>
        <dsp:cNvSpPr/>
      </dsp:nvSpPr>
      <dsp:spPr>
        <a:xfrm>
          <a:off x="0" y="3149066"/>
          <a:ext cx="5914209" cy="0"/>
        </a:xfrm>
        <a:prstGeom prst="line">
          <a:avLst/>
        </a:prstGeom>
        <a:blipFill>
          <a:blip xmlns:r="http://schemas.openxmlformats.org/officeDocument/2006/relationships" r:embed="rId1">
            <a:duotone>
              <a:schemeClr val="accent2">
                <a:hueOff val="2522366"/>
                <a:satOff val="-2679"/>
                <a:lumOff val="2059"/>
                <a:alphaOff val="0"/>
                <a:shade val="74000"/>
                <a:satMod val="130000"/>
                <a:lumMod val="90000"/>
              </a:schemeClr>
              <a:schemeClr val="accent2">
                <a:hueOff val="2522366"/>
                <a:satOff val="-2679"/>
                <a:lumOff val="2059"/>
                <a:alphaOff val="0"/>
                <a:tint val="94000"/>
                <a:satMod val="120000"/>
                <a:lumMod val="104000"/>
              </a:schemeClr>
            </a:duotone>
          </a:blip>
          <a:tile tx="0" ty="0" sx="100000" sy="100000" flip="none" algn="tl"/>
        </a:blipFill>
        <a:ln w="9525" cap="flat" cmpd="sng" algn="ctr">
          <a:solidFill>
            <a:schemeClr val="accent2">
              <a:hueOff val="2522366"/>
              <a:satOff val="-2679"/>
              <a:lumOff val="2059"/>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28631FBD-12CD-AB4B-A51A-4CDA1F1FC49B}">
      <dsp:nvSpPr>
        <dsp:cNvPr id="0" name=""/>
        <dsp:cNvSpPr/>
      </dsp:nvSpPr>
      <dsp:spPr>
        <a:xfrm>
          <a:off x="0" y="3149066"/>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latin typeface="Arial" panose="020B0604020202020204" pitchFamily="34" charset="0"/>
              <a:cs typeface="Arial" panose="020B0604020202020204" pitchFamily="34" charset="0"/>
            </a:rPr>
            <a:t>The chronic exposure to stress has created internal working models.</a:t>
          </a:r>
          <a:endParaRPr lang="en-US" sz="1700" kern="1200">
            <a:latin typeface="Arial" panose="020B0604020202020204" pitchFamily="34" charset="0"/>
            <a:cs typeface="Arial" panose="020B0604020202020204" pitchFamily="34" charset="0"/>
          </a:endParaRPr>
        </a:p>
      </dsp:txBody>
      <dsp:txXfrm>
        <a:off x="0" y="3149066"/>
        <a:ext cx="5914209" cy="1049475"/>
      </dsp:txXfrm>
    </dsp:sp>
    <dsp:sp modelId="{E97CB611-B7CE-0C46-96B2-1CDFDF906E5D}">
      <dsp:nvSpPr>
        <dsp:cNvPr id="0" name=""/>
        <dsp:cNvSpPr/>
      </dsp:nvSpPr>
      <dsp:spPr>
        <a:xfrm>
          <a:off x="0" y="4198541"/>
          <a:ext cx="5914209" cy="0"/>
        </a:xfrm>
        <a:prstGeom prst="line">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w="9525" cap="flat" cmpd="sng" algn="ctr">
          <a:solidFill>
            <a:schemeClr val="accent2">
              <a:hueOff val="3363155"/>
              <a:satOff val="-3572"/>
              <a:lumOff val="2745"/>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A5494677-0003-5E4C-8DA5-C5B4A025EAB1}">
      <dsp:nvSpPr>
        <dsp:cNvPr id="0" name=""/>
        <dsp:cNvSpPr/>
      </dsp:nvSpPr>
      <dsp:spPr>
        <a:xfrm>
          <a:off x="0" y="4198541"/>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latin typeface="Arial" panose="020B0604020202020204" pitchFamily="34" charset="0"/>
              <a:cs typeface="Arial" panose="020B0604020202020204" pitchFamily="34" charset="0"/>
            </a:rPr>
            <a:t>Early parentification damages emotional security.</a:t>
          </a:r>
          <a:endParaRPr lang="en-US" sz="1700" kern="1200">
            <a:latin typeface="Arial" panose="020B0604020202020204" pitchFamily="34" charset="0"/>
            <a:cs typeface="Arial" panose="020B0604020202020204" pitchFamily="34" charset="0"/>
          </a:endParaRPr>
        </a:p>
      </dsp:txBody>
      <dsp:txXfrm>
        <a:off x="0" y="4198541"/>
        <a:ext cx="5914209" cy="10494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11AA9-FC45-F046-8131-025624C77055}">
      <dsp:nvSpPr>
        <dsp:cNvPr id="0" name=""/>
        <dsp:cNvSpPr/>
      </dsp:nvSpPr>
      <dsp:spPr>
        <a:xfrm>
          <a:off x="0" y="0"/>
          <a:ext cx="7680957" cy="63247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The application of attachment theory highlights the early relational damage in Jenny’s life that impacted her functioning. </a:t>
          </a:r>
          <a:endParaRPr lang="en-US" sz="1700" kern="1200" dirty="0">
            <a:latin typeface="Arial" panose="020B0604020202020204" pitchFamily="34" charset="0"/>
            <a:cs typeface="Arial" panose="020B0604020202020204" pitchFamily="34" charset="0"/>
          </a:endParaRPr>
        </a:p>
      </dsp:txBody>
      <dsp:txXfrm>
        <a:off x="18525" y="18525"/>
        <a:ext cx="6945023" cy="595424"/>
      </dsp:txXfrm>
    </dsp:sp>
    <dsp:sp modelId="{D8986EDF-4B59-B14D-B9F8-4F8B1BACB8EF}">
      <dsp:nvSpPr>
        <dsp:cNvPr id="0" name=""/>
        <dsp:cNvSpPr/>
      </dsp:nvSpPr>
      <dsp:spPr>
        <a:xfrm>
          <a:off x="643280" y="747469"/>
          <a:ext cx="7680957" cy="632474"/>
        </a:xfrm>
        <a:prstGeom prst="roundRect">
          <a:avLst>
            <a:gd name="adj" fmla="val 10000"/>
          </a:avLst>
        </a:prstGeom>
        <a:solidFill>
          <a:schemeClr val="accent2">
            <a:hueOff val="1121052"/>
            <a:satOff val="-1191"/>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Her caregiving role might demonstrate patterns of anxious attachment.</a:t>
          </a:r>
          <a:endParaRPr lang="en-US" sz="1700" kern="1200" dirty="0">
            <a:latin typeface="Arial" panose="020B0604020202020204" pitchFamily="34" charset="0"/>
            <a:cs typeface="Arial" panose="020B0604020202020204" pitchFamily="34" charset="0"/>
          </a:endParaRPr>
        </a:p>
      </dsp:txBody>
      <dsp:txXfrm>
        <a:off x="661805" y="765994"/>
        <a:ext cx="6589519" cy="595424"/>
      </dsp:txXfrm>
    </dsp:sp>
    <dsp:sp modelId="{68A1164C-4720-5048-A520-B71DE488152A}">
      <dsp:nvSpPr>
        <dsp:cNvPr id="0" name=""/>
        <dsp:cNvSpPr/>
      </dsp:nvSpPr>
      <dsp:spPr>
        <a:xfrm>
          <a:off x="1276959" y="1494939"/>
          <a:ext cx="7680957" cy="632474"/>
        </a:xfrm>
        <a:prstGeom prst="roundRect">
          <a:avLst>
            <a:gd name="adj" fmla="val 10000"/>
          </a:avLst>
        </a:prstGeom>
        <a:solidFill>
          <a:schemeClr val="accent2">
            <a:hueOff val="2242103"/>
            <a:satOff val="-2381"/>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The necessity of a secure base is perceived through the attachment theory during adolescence (Delgado et al., 2022). </a:t>
          </a:r>
          <a:endParaRPr lang="en-US" sz="1700" kern="1200" dirty="0">
            <a:latin typeface="Arial" panose="020B0604020202020204" pitchFamily="34" charset="0"/>
            <a:cs typeface="Arial" panose="020B0604020202020204" pitchFamily="34" charset="0"/>
          </a:endParaRPr>
        </a:p>
      </dsp:txBody>
      <dsp:txXfrm>
        <a:off x="1295484" y="1513464"/>
        <a:ext cx="6599120" cy="595424"/>
      </dsp:txXfrm>
    </dsp:sp>
    <dsp:sp modelId="{78035C59-43D0-A840-9213-29125A553EA6}">
      <dsp:nvSpPr>
        <dsp:cNvPr id="0" name=""/>
        <dsp:cNvSpPr/>
      </dsp:nvSpPr>
      <dsp:spPr>
        <a:xfrm>
          <a:off x="1920239" y="2242408"/>
          <a:ext cx="7680957" cy="632474"/>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dirty="0">
              <a:latin typeface="Arial" panose="020B0604020202020204" pitchFamily="34" charset="0"/>
              <a:cs typeface="Arial" panose="020B0604020202020204" pitchFamily="34" charset="0"/>
            </a:rPr>
            <a:t>Due to a lack of emotional support, the formation of Jenny’s identity may be disrupted.</a:t>
          </a:r>
          <a:endParaRPr lang="en-US" sz="1700" kern="1200" dirty="0">
            <a:latin typeface="Arial" panose="020B0604020202020204" pitchFamily="34" charset="0"/>
            <a:cs typeface="Arial" panose="020B0604020202020204" pitchFamily="34" charset="0"/>
          </a:endParaRPr>
        </a:p>
      </dsp:txBody>
      <dsp:txXfrm>
        <a:off x="1938764" y="2260933"/>
        <a:ext cx="6589519" cy="595424"/>
      </dsp:txXfrm>
    </dsp:sp>
    <dsp:sp modelId="{FDDBCCB5-C1A4-E649-9050-CF6CF12A0E20}">
      <dsp:nvSpPr>
        <dsp:cNvPr id="0" name=""/>
        <dsp:cNvSpPr/>
      </dsp:nvSpPr>
      <dsp:spPr>
        <a:xfrm>
          <a:off x="7269849" y="484417"/>
          <a:ext cx="411108" cy="41110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362348" y="484417"/>
        <a:ext cx="226110" cy="309359"/>
      </dsp:txXfrm>
    </dsp:sp>
    <dsp:sp modelId="{63651553-8206-EC44-8F0B-AE50418C3B1A}">
      <dsp:nvSpPr>
        <dsp:cNvPr id="0" name=""/>
        <dsp:cNvSpPr/>
      </dsp:nvSpPr>
      <dsp:spPr>
        <a:xfrm>
          <a:off x="7913129" y="1231887"/>
          <a:ext cx="411108" cy="411108"/>
        </a:xfrm>
        <a:prstGeom prst="downArrow">
          <a:avLst>
            <a:gd name="adj1" fmla="val 55000"/>
            <a:gd name="adj2" fmla="val 45000"/>
          </a:avLst>
        </a:prstGeom>
        <a:solidFill>
          <a:schemeClr val="accent2">
            <a:tint val="40000"/>
            <a:alpha val="90000"/>
            <a:hueOff val="2091735"/>
            <a:satOff val="714"/>
            <a:lumOff val="220"/>
            <a:alphaOff val="0"/>
          </a:schemeClr>
        </a:solidFill>
        <a:ln w="15875" cap="flat" cmpd="sng" algn="ctr">
          <a:solidFill>
            <a:schemeClr val="accent2">
              <a:tint val="40000"/>
              <a:alpha val="90000"/>
              <a:hueOff val="2091735"/>
              <a:satOff val="714"/>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05628" y="1231887"/>
        <a:ext cx="226110" cy="309359"/>
      </dsp:txXfrm>
    </dsp:sp>
    <dsp:sp modelId="{F3DE727F-0D2F-3440-963B-C7642858CD7C}">
      <dsp:nvSpPr>
        <dsp:cNvPr id="0" name=""/>
        <dsp:cNvSpPr/>
      </dsp:nvSpPr>
      <dsp:spPr>
        <a:xfrm>
          <a:off x="8546808" y="1979356"/>
          <a:ext cx="411108" cy="411108"/>
        </a:xfrm>
        <a:prstGeom prst="downArrow">
          <a:avLst>
            <a:gd name="adj1" fmla="val 55000"/>
            <a:gd name="adj2" fmla="val 45000"/>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639307" y="1979356"/>
        <a:ext cx="226110" cy="3093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87ADE-9675-3E40-B50C-E6C0171039CB}">
      <dsp:nvSpPr>
        <dsp:cNvPr id="0" name=""/>
        <dsp:cNvSpPr/>
      </dsp:nvSpPr>
      <dsp:spPr>
        <a:xfrm>
          <a:off x="0" y="547"/>
          <a:ext cx="5914209" cy="1301533"/>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Adolescence is the period when individuals explore their interests and values to form identity with an increasing autonomy (Ruiz and Yabut, 2024). </a:t>
          </a:r>
          <a:endParaRPr lang="en-US" sz="2000" kern="1200" dirty="0">
            <a:latin typeface="Arial" panose="020B0604020202020204" pitchFamily="34" charset="0"/>
            <a:cs typeface="Arial" panose="020B0604020202020204" pitchFamily="34" charset="0"/>
          </a:endParaRPr>
        </a:p>
      </dsp:txBody>
      <dsp:txXfrm>
        <a:off x="63536" y="64083"/>
        <a:ext cx="5787137" cy="1174461"/>
      </dsp:txXfrm>
    </dsp:sp>
    <dsp:sp modelId="{40DF0EBE-96CB-574E-8C37-B5A2A8ED261A}">
      <dsp:nvSpPr>
        <dsp:cNvPr id="0" name=""/>
        <dsp:cNvSpPr/>
      </dsp:nvSpPr>
      <dsp:spPr>
        <a:xfrm>
          <a:off x="0" y="1315890"/>
          <a:ext cx="5914209" cy="1301533"/>
        </a:xfrm>
        <a:prstGeom prst="roundRect">
          <a:avLst/>
        </a:prstGeom>
        <a:blipFill>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Jenny’s adolescent encounter heightened responsibility after her father’s death. </a:t>
          </a:r>
          <a:endParaRPr lang="en-US" sz="2000" kern="1200" dirty="0">
            <a:latin typeface="Arial" panose="020B0604020202020204" pitchFamily="34" charset="0"/>
            <a:cs typeface="Arial" panose="020B0604020202020204" pitchFamily="34" charset="0"/>
          </a:endParaRPr>
        </a:p>
      </dsp:txBody>
      <dsp:txXfrm>
        <a:off x="63536" y="1379426"/>
        <a:ext cx="5787137" cy="1174461"/>
      </dsp:txXfrm>
    </dsp:sp>
    <dsp:sp modelId="{0CAFB49B-BCF0-2A42-9C45-2B6ADE8CD6E1}">
      <dsp:nvSpPr>
        <dsp:cNvPr id="0" name=""/>
        <dsp:cNvSpPr/>
      </dsp:nvSpPr>
      <dsp:spPr>
        <a:xfrm>
          <a:off x="0" y="2631233"/>
          <a:ext cx="5914209" cy="1301533"/>
        </a:xfrm>
        <a:prstGeom prst="roundRect">
          <a:avLst/>
        </a:prstGeom>
        <a:blipFill>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She did not have adequate peer engagement due to challenges in identity development. </a:t>
          </a:r>
          <a:endParaRPr lang="en-US" sz="2000" kern="1200" dirty="0">
            <a:latin typeface="Arial" panose="020B0604020202020204" pitchFamily="34" charset="0"/>
            <a:cs typeface="Arial" panose="020B0604020202020204" pitchFamily="34" charset="0"/>
          </a:endParaRPr>
        </a:p>
      </dsp:txBody>
      <dsp:txXfrm>
        <a:off x="63536" y="2694769"/>
        <a:ext cx="5787137" cy="1174461"/>
      </dsp:txXfrm>
    </dsp:sp>
    <dsp:sp modelId="{4D7E99C7-163C-6E45-99A8-C3544CCD86FE}">
      <dsp:nvSpPr>
        <dsp:cNvPr id="0" name=""/>
        <dsp:cNvSpPr/>
      </dsp:nvSpPr>
      <dsp:spPr>
        <a:xfrm>
          <a:off x="0" y="3946576"/>
          <a:ext cx="5914209" cy="1301533"/>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However, her role as a caregiver to her mother may foster maturity and empathy.</a:t>
          </a:r>
          <a:endParaRPr lang="en-US" sz="2000" kern="1200" dirty="0">
            <a:latin typeface="Arial" panose="020B0604020202020204" pitchFamily="34" charset="0"/>
            <a:cs typeface="Arial" panose="020B0604020202020204" pitchFamily="34" charset="0"/>
          </a:endParaRPr>
        </a:p>
      </dsp:txBody>
      <dsp:txXfrm>
        <a:off x="63536" y="4010112"/>
        <a:ext cx="5787137" cy="11744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BBC581-6FE0-AC40-A104-02B2BEDF765D}">
      <dsp:nvSpPr>
        <dsp:cNvPr id="0" name=""/>
        <dsp:cNvSpPr/>
      </dsp:nvSpPr>
      <dsp:spPr>
        <a:xfrm>
          <a:off x="1108301" y="889"/>
          <a:ext cx="2385927" cy="143155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Attachment theory prioritises parents as a secure base, while interventions based on attachment-informed therapy restore the secure base (George and Wargo Aikins, 2023). </a:t>
          </a:r>
          <a:endParaRPr lang="en-US" sz="1400" kern="1200">
            <a:latin typeface="Arial" panose="020B0604020202020204" pitchFamily="34" charset="0"/>
            <a:cs typeface="Arial" panose="020B0604020202020204" pitchFamily="34" charset="0"/>
          </a:endParaRPr>
        </a:p>
      </dsp:txBody>
      <dsp:txXfrm>
        <a:off x="1108301" y="889"/>
        <a:ext cx="2385927" cy="1431556"/>
      </dsp:txXfrm>
    </dsp:sp>
    <dsp:sp modelId="{9D9BE2F7-2C14-0245-BB6E-858A0337B0C0}">
      <dsp:nvSpPr>
        <dsp:cNvPr id="0" name=""/>
        <dsp:cNvSpPr/>
      </dsp:nvSpPr>
      <dsp:spPr>
        <a:xfrm>
          <a:off x="3732821" y="889"/>
          <a:ext cx="2385927" cy="1431556"/>
        </a:xfrm>
        <a:prstGeom prst="rect">
          <a:avLst/>
        </a:prstGeom>
        <a:solidFill>
          <a:schemeClr val="accent5">
            <a:hueOff val="248291"/>
            <a:satOff val="144"/>
            <a:lumOff val="14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Consistent key workers need to be assigned to provide relational stability.</a:t>
          </a:r>
          <a:endParaRPr lang="en-US" sz="1400" kern="1200" dirty="0">
            <a:latin typeface="Arial" panose="020B0604020202020204" pitchFamily="34" charset="0"/>
            <a:cs typeface="Arial" panose="020B0604020202020204" pitchFamily="34" charset="0"/>
          </a:endParaRPr>
        </a:p>
      </dsp:txBody>
      <dsp:txXfrm>
        <a:off x="3732821" y="889"/>
        <a:ext cx="2385927" cy="1431556"/>
      </dsp:txXfrm>
    </dsp:sp>
    <dsp:sp modelId="{716F1653-B2AF-E24C-93A6-6C344EE7B2B3}">
      <dsp:nvSpPr>
        <dsp:cNvPr id="0" name=""/>
        <dsp:cNvSpPr/>
      </dsp:nvSpPr>
      <dsp:spPr>
        <a:xfrm>
          <a:off x="6357341" y="889"/>
          <a:ext cx="2385927" cy="1431556"/>
        </a:xfrm>
        <a:prstGeom prst="rect">
          <a:avLst/>
        </a:prstGeom>
        <a:solidFill>
          <a:schemeClr val="accent5">
            <a:hueOff val="496582"/>
            <a:satOff val="288"/>
            <a:lumOff val="2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Counselling for her grief addresses unresolved issues.</a:t>
          </a:r>
          <a:endParaRPr lang="en-US" sz="1400" kern="1200" dirty="0">
            <a:latin typeface="Arial" panose="020B0604020202020204" pitchFamily="34" charset="0"/>
            <a:cs typeface="Arial" panose="020B0604020202020204" pitchFamily="34" charset="0"/>
          </a:endParaRPr>
        </a:p>
      </dsp:txBody>
      <dsp:txXfrm>
        <a:off x="6357341" y="889"/>
        <a:ext cx="2385927" cy="1431556"/>
      </dsp:txXfrm>
    </dsp:sp>
    <dsp:sp modelId="{1C8B4B36-FAFF-3749-AF21-EFE61F11A8A7}">
      <dsp:nvSpPr>
        <dsp:cNvPr id="0" name=""/>
        <dsp:cNvSpPr/>
      </dsp:nvSpPr>
      <dsp:spPr>
        <a:xfrm>
          <a:off x="2420561" y="1671038"/>
          <a:ext cx="2385927" cy="1431556"/>
        </a:xfrm>
        <a:prstGeom prst="rect">
          <a:avLst/>
        </a:prstGeom>
        <a:solidFill>
          <a:schemeClr val="accent5">
            <a:hueOff val="744874"/>
            <a:satOff val="432"/>
            <a:lumOff val="426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 group of young carers promote engagement with peers by decreasing isolation.</a:t>
          </a:r>
          <a:endParaRPr lang="en-US" kern="1200" dirty="0">
            <a:latin typeface="Arial" panose="020B0604020202020204" pitchFamily="34" charset="0"/>
            <a:cs typeface="Arial" panose="020B0604020202020204" pitchFamily="34" charset="0"/>
          </a:endParaRPr>
        </a:p>
      </dsp:txBody>
      <dsp:txXfrm>
        <a:off x="2420561" y="1671038"/>
        <a:ext cx="2385927" cy="1431556"/>
      </dsp:txXfrm>
    </dsp:sp>
    <dsp:sp modelId="{C30D49CF-9C1E-714A-9680-AC623F2B7104}">
      <dsp:nvSpPr>
        <dsp:cNvPr id="0" name=""/>
        <dsp:cNvSpPr/>
      </dsp:nvSpPr>
      <dsp:spPr>
        <a:xfrm>
          <a:off x="5045081" y="1671038"/>
          <a:ext cx="2385927" cy="1431556"/>
        </a:xfrm>
        <a:prstGeom prst="rect">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Support from the school pastor can ensure educational involvement.</a:t>
          </a:r>
          <a:endParaRPr lang="en-US" sz="1400" kern="1200">
            <a:latin typeface="Arial" panose="020B0604020202020204" pitchFamily="34" charset="0"/>
            <a:cs typeface="Arial" panose="020B0604020202020204" pitchFamily="34" charset="0"/>
          </a:endParaRPr>
        </a:p>
      </dsp:txBody>
      <dsp:txXfrm>
        <a:off x="5045081" y="1671038"/>
        <a:ext cx="2385927" cy="14315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37D8D-C829-B84A-93FF-2948C353D494}">
      <dsp:nvSpPr>
        <dsp:cNvPr id="0" name=""/>
        <dsp:cNvSpPr/>
      </dsp:nvSpPr>
      <dsp:spPr>
        <a:xfrm>
          <a:off x="0" y="0"/>
          <a:ext cx="7680956" cy="73016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The need for connection is biologically rooted in humans (Sosteric and Ratkovic, 2022). </a:t>
          </a:r>
          <a:endParaRPr lang="en-US" sz="1400" kern="1200">
            <a:latin typeface="Arial" panose="020B0604020202020204" pitchFamily="34" charset="0"/>
            <a:cs typeface="Arial" panose="020B0604020202020204" pitchFamily="34" charset="0"/>
          </a:endParaRPr>
        </a:p>
      </dsp:txBody>
      <dsp:txXfrm>
        <a:off x="21386" y="21386"/>
        <a:ext cx="6831351" cy="687393"/>
      </dsp:txXfrm>
    </dsp:sp>
    <dsp:sp modelId="{EAC327CE-9989-4E4E-97FB-AC712F510439}">
      <dsp:nvSpPr>
        <dsp:cNvPr id="0" name=""/>
        <dsp:cNvSpPr/>
      </dsp:nvSpPr>
      <dsp:spPr>
        <a:xfrm>
          <a:off x="643280" y="862923"/>
          <a:ext cx="7680956" cy="73016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The development of adolescence and chronic stress during this time impacts the neurological system that regulates emotions (Mastorci et al., 2024). </a:t>
          </a:r>
          <a:endParaRPr lang="en-US" sz="1400" kern="1200">
            <a:latin typeface="Arial" panose="020B0604020202020204" pitchFamily="34" charset="0"/>
            <a:cs typeface="Arial" panose="020B0604020202020204" pitchFamily="34" charset="0"/>
          </a:endParaRPr>
        </a:p>
      </dsp:txBody>
      <dsp:txXfrm>
        <a:off x="664666" y="884309"/>
        <a:ext cx="6520296" cy="687393"/>
      </dsp:txXfrm>
    </dsp:sp>
    <dsp:sp modelId="{476B50CF-5B21-9D43-860C-8D57F2F590D8}">
      <dsp:nvSpPr>
        <dsp:cNvPr id="0" name=""/>
        <dsp:cNvSpPr/>
      </dsp:nvSpPr>
      <dsp:spPr>
        <a:xfrm>
          <a:off x="1276959" y="1725846"/>
          <a:ext cx="7680956" cy="73016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Environmental factors such as social isolation, caregiving and grief communicates with biological vulnerability.</a:t>
          </a:r>
          <a:endParaRPr lang="en-US" sz="1400" kern="1200" dirty="0">
            <a:latin typeface="Arial" panose="020B0604020202020204" pitchFamily="34" charset="0"/>
            <a:cs typeface="Arial" panose="020B0604020202020204" pitchFamily="34" charset="0"/>
          </a:endParaRPr>
        </a:p>
      </dsp:txBody>
      <dsp:txXfrm>
        <a:off x="1298345" y="1747232"/>
        <a:ext cx="6529898" cy="687393"/>
      </dsp:txXfrm>
    </dsp:sp>
    <dsp:sp modelId="{2FEE9C74-D104-D84E-A27B-324084521910}">
      <dsp:nvSpPr>
        <dsp:cNvPr id="0" name=""/>
        <dsp:cNvSpPr/>
      </dsp:nvSpPr>
      <dsp:spPr>
        <a:xfrm>
          <a:off x="1920239" y="2588770"/>
          <a:ext cx="7680956" cy="73016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It integrates nurture and nature by explaining environmental, socio-economic and biological influences. </a:t>
          </a:r>
          <a:endParaRPr lang="en-US" sz="1400" kern="1200">
            <a:latin typeface="Arial" panose="020B0604020202020204" pitchFamily="34" charset="0"/>
            <a:cs typeface="Arial" panose="020B0604020202020204" pitchFamily="34" charset="0"/>
          </a:endParaRPr>
        </a:p>
      </dsp:txBody>
      <dsp:txXfrm>
        <a:off x="1941625" y="2610156"/>
        <a:ext cx="6520296" cy="687393"/>
      </dsp:txXfrm>
    </dsp:sp>
    <dsp:sp modelId="{1548F780-4D33-B84E-94F7-8CF44B0DFB03}">
      <dsp:nvSpPr>
        <dsp:cNvPr id="0" name=""/>
        <dsp:cNvSpPr/>
      </dsp:nvSpPr>
      <dsp:spPr>
        <a:xfrm>
          <a:off x="7206348" y="559240"/>
          <a:ext cx="474607" cy="4746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13135" y="559240"/>
        <a:ext cx="261033" cy="357142"/>
      </dsp:txXfrm>
    </dsp:sp>
    <dsp:sp modelId="{0DEACBD8-F640-084A-906F-065D5F8A029F}">
      <dsp:nvSpPr>
        <dsp:cNvPr id="0" name=""/>
        <dsp:cNvSpPr/>
      </dsp:nvSpPr>
      <dsp:spPr>
        <a:xfrm>
          <a:off x="7849629" y="1422164"/>
          <a:ext cx="474607" cy="4746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56416" y="1422164"/>
        <a:ext cx="261033" cy="357142"/>
      </dsp:txXfrm>
    </dsp:sp>
    <dsp:sp modelId="{4E8FEDD0-0527-7B40-B116-391FC6E636B5}">
      <dsp:nvSpPr>
        <dsp:cNvPr id="0" name=""/>
        <dsp:cNvSpPr/>
      </dsp:nvSpPr>
      <dsp:spPr>
        <a:xfrm>
          <a:off x="8483308" y="2285087"/>
          <a:ext cx="474607" cy="4746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90095" y="2285087"/>
        <a:ext cx="261033" cy="3571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2129E-5C59-3642-ACF6-F5C5856F1C01}">
      <dsp:nvSpPr>
        <dsp:cNvPr id="0" name=""/>
        <dsp:cNvSpPr/>
      </dsp:nvSpPr>
      <dsp:spPr>
        <a:xfrm>
          <a:off x="0" y="0"/>
          <a:ext cx="5914209"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84B52C14-7E3B-9F45-804D-36F7391B78AE}">
      <dsp:nvSpPr>
        <dsp:cNvPr id="0" name=""/>
        <dsp:cNvSpPr/>
      </dsp:nvSpPr>
      <dsp:spPr>
        <a:xfrm>
          <a:off x="0" y="0"/>
          <a:ext cx="5914209" cy="131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latin typeface="Arial" panose="020B0604020202020204" pitchFamily="34" charset="0"/>
              <a:cs typeface="Arial" panose="020B0604020202020204" pitchFamily="34" charset="0"/>
            </a:rPr>
            <a:t>The potential risks identified in the emotional and relational development of Jenny. </a:t>
          </a:r>
          <a:endParaRPr lang="en-US" sz="2700" kern="1200">
            <a:latin typeface="Arial" panose="020B0604020202020204" pitchFamily="34" charset="0"/>
            <a:cs typeface="Arial" panose="020B0604020202020204" pitchFamily="34" charset="0"/>
          </a:endParaRPr>
        </a:p>
      </dsp:txBody>
      <dsp:txXfrm>
        <a:off x="0" y="0"/>
        <a:ext cx="5914209" cy="1312164"/>
      </dsp:txXfrm>
    </dsp:sp>
    <dsp:sp modelId="{C45C69BD-C202-8F46-90FC-F128AE7289D4}">
      <dsp:nvSpPr>
        <dsp:cNvPr id="0" name=""/>
        <dsp:cNvSpPr/>
      </dsp:nvSpPr>
      <dsp:spPr>
        <a:xfrm>
          <a:off x="0" y="1312164"/>
          <a:ext cx="5914209" cy="0"/>
        </a:xfrm>
        <a:prstGeom prst="line">
          <a:avLst/>
        </a:prstGeom>
        <a:blipFill>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w="9525" cap="flat" cmpd="sng" algn="ctr">
          <a:solidFill>
            <a:schemeClr val="accent3">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13D9C53A-B604-FC4D-924C-F63F074EC388}">
      <dsp:nvSpPr>
        <dsp:cNvPr id="0" name=""/>
        <dsp:cNvSpPr/>
      </dsp:nvSpPr>
      <dsp:spPr>
        <a:xfrm>
          <a:off x="0" y="1312164"/>
          <a:ext cx="5914209" cy="131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The disruption of attachment has influenced her internal working models.</a:t>
          </a:r>
          <a:endParaRPr lang="en-US" sz="2700" kern="1200" dirty="0">
            <a:latin typeface="Arial" panose="020B0604020202020204" pitchFamily="34" charset="0"/>
            <a:cs typeface="Arial" panose="020B0604020202020204" pitchFamily="34" charset="0"/>
          </a:endParaRPr>
        </a:p>
      </dsp:txBody>
      <dsp:txXfrm>
        <a:off x="0" y="1312164"/>
        <a:ext cx="5914209" cy="1312164"/>
      </dsp:txXfrm>
    </dsp:sp>
    <dsp:sp modelId="{44C5B2D6-9FAD-DD42-9CC3-E242E7A2D8A4}">
      <dsp:nvSpPr>
        <dsp:cNvPr id="0" name=""/>
        <dsp:cNvSpPr/>
      </dsp:nvSpPr>
      <dsp:spPr>
        <a:xfrm>
          <a:off x="0" y="2624328"/>
          <a:ext cx="5914209" cy="0"/>
        </a:xfrm>
        <a:prstGeom prst="line">
          <a:avLst/>
        </a:prstGeom>
        <a:blipFill>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w="9525" cap="flat" cmpd="sng" algn="ctr">
          <a:solidFill>
            <a:schemeClr val="accent4">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AB0331C0-E01C-D547-942D-9FB555C92D36}">
      <dsp:nvSpPr>
        <dsp:cNvPr id="0" name=""/>
        <dsp:cNvSpPr/>
      </dsp:nvSpPr>
      <dsp:spPr>
        <a:xfrm>
          <a:off x="0" y="2624328"/>
          <a:ext cx="5914209" cy="131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Intervention prioritises relational establishment of a secure base.</a:t>
          </a:r>
          <a:endParaRPr lang="en-US" sz="2700" kern="1200" dirty="0">
            <a:latin typeface="Arial" panose="020B0604020202020204" pitchFamily="34" charset="0"/>
            <a:cs typeface="Arial" panose="020B0604020202020204" pitchFamily="34" charset="0"/>
          </a:endParaRPr>
        </a:p>
      </dsp:txBody>
      <dsp:txXfrm>
        <a:off x="0" y="2624328"/>
        <a:ext cx="5914209" cy="1312164"/>
      </dsp:txXfrm>
    </dsp:sp>
    <dsp:sp modelId="{8F9BB21A-6CE0-2A4B-A3DD-6E26802CEDE8}">
      <dsp:nvSpPr>
        <dsp:cNvPr id="0" name=""/>
        <dsp:cNvSpPr/>
      </dsp:nvSpPr>
      <dsp:spPr>
        <a:xfrm>
          <a:off x="0" y="3936492"/>
          <a:ext cx="5914209" cy="0"/>
        </a:xfrm>
        <a:prstGeom prst="line">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w="9525" cap="flat"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F01134C8-B1A0-494B-8D62-E2F515177E94}">
      <dsp:nvSpPr>
        <dsp:cNvPr id="0" name=""/>
        <dsp:cNvSpPr/>
      </dsp:nvSpPr>
      <dsp:spPr>
        <a:xfrm>
          <a:off x="0" y="3936492"/>
          <a:ext cx="5914209" cy="131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latin typeface="Arial" panose="020B0604020202020204" pitchFamily="34" charset="0"/>
              <a:cs typeface="Arial" panose="020B0604020202020204" pitchFamily="34" charset="0"/>
            </a:rPr>
            <a:t>A multidimensional impact of attachment theory is identified for the evidence-based approach.</a:t>
          </a:r>
          <a:endParaRPr lang="en-US" sz="2700" kern="1200">
            <a:latin typeface="Arial" panose="020B0604020202020204" pitchFamily="34" charset="0"/>
            <a:cs typeface="Arial" panose="020B0604020202020204" pitchFamily="34" charset="0"/>
          </a:endParaRPr>
        </a:p>
      </dsp:txBody>
      <dsp:txXfrm>
        <a:off x="0" y="3936492"/>
        <a:ext cx="5914209" cy="1312164"/>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A668D8-39DD-254C-950E-BDDCC094D797}"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3BBC9C-F3BA-F44F-A9B6-2EFA0A15CBF8}" type="slidenum">
              <a:rPr lang="en-GB" smtClean="0"/>
              <a:t>‹#›</a:t>
            </a:fld>
            <a:endParaRPr lang="en-GB"/>
          </a:p>
        </p:txBody>
      </p:sp>
    </p:spTree>
    <p:extLst>
      <p:ext uri="{BB962C8B-B14F-4D97-AF65-F5344CB8AC3E}">
        <p14:creationId xmlns:p14="http://schemas.microsoft.com/office/powerpoint/2010/main" val="2073453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Good morning. The development of this presentation mainly focuses on the lifespan development plan based on theoretical perspectives. The case of Jenny has highlighted the challenges of fulfilling caregiving responsibilities to her mother since the death of her father. It has disrupted the normative development process, which will be analysed along with proposing an intervention plan to improve her resilience and psychological well-being.</a:t>
            </a:r>
            <a:endParaRPr lang="en-GB" dirty="0"/>
          </a:p>
        </p:txBody>
      </p:sp>
      <p:sp>
        <p:nvSpPr>
          <p:cNvPr id="4" name="Slide Number Placeholder 3"/>
          <p:cNvSpPr>
            <a:spLocks noGrp="1"/>
          </p:cNvSpPr>
          <p:nvPr>
            <p:ph type="sldNum" sz="quarter" idx="5"/>
          </p:nvPr>
        </p:nvSpPr>
        <p:spPr/>
        <p:txBody>
          <a:bodyPr/>
          <a:lstStyle/>
          <a:p>
            <a:fld id="{9A3BBC9C-F3BA-F44F-A9B6-2EFA0A15CBF8}" type="slidenum">
              <a:rPr lang="en-GB" smtClean="0"/>
              <a:t>3</a:t>
            </a:fld>
            <a:endParaRPr lang="en-GB"/>
          </a:p>
        </p:txBody>
      </p:sp>
    </p:spTree>
    <p:extLst>
      <p:ext uri="{BB962C8B-B14F-4D97-AF65-F5344CB8AC3E}">
        <p14:creationId xmlns:p14="http://schemas.microsoft.com/office/powerpoint/2010/main" val="26544524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attachment theory proposed by Bowlby demonstrates the range of attachment styles and their application in human life, which not only considers early adolescence but also includes the whole adult lifespan. In regard to the scenario, the focus is to analyse the absence of a secure base and the implications generated due to the loss of her father.</a:t>
            </a:r>
            <a:endParaRPr lang="en-GB" dirty="0"/>
          </a:p>
        </p:txBody>
      </p:sp>
      <p:sp>
        <p:nvSpPr>
          <p:cNvPr id="4" name="Slide Number Placeholder 3"/>
          <p:cNvSpPr>
            <a:spLocks noGrp="1"/>
          </p:cNvSpPr>
          <p:nvPr>
            <p:ph type="sldNum" sz="quarter" idx="5"/>
          </p:nvPr>
        </p:nvSpPr>
        <p:spPr/>
        <p:txBody>
          <a:bodyPr/>
          <a:lstStyle/>
          <a:p>
            <a:fld id="{9A3BBC9C-F3BA-F44F-A9B6-2EFA0A15CBF8}" type="slidenum">
              <a:rPr lang="en-GB" smtClean="0"/>
              <a:t>4</a:t>
            </a:fld>
            <a:endParaRPr lang="en-GB"/>
          </a:p>
        </p:txBody>
      </p:sp>
    </p:spTree>
    <p:extLst>
      <p:ext uri="{BB962C8B-B14F-4D97-AF65-F5344CB8AC3E}">
        <p14:creationId xmlns:p14="http://schemas.microsoft.com/office/powerpoint/2010/main" val="25286965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One of the massive attachment disruption in Jenny’s life developed due to her father’s death. In terms of the attachment theory, the separation from fathers develops displacement among children and adversely impacts their emotional attachments. Also, the early parentification has eliminated the boundaries between childhood and adulthood, which has impacted her emotional security.</a:t>
            </a:r>
            <a:endParaRPr lang="en-GB" dirty="0"/>
          </a:p>
        </p:txBody>
      </p:sp>
      <p:sp>
        <p:nvSpPr>
          <p:cNvPr id="4" name="Slide Number Placeholder 3"/>
          <p:cNvSpPr>
            <a:spLocks noGrp="1"/>
          </p:cNvSpPr>
          <p:nvPr>
            <p:ph type="sldNum" sz="quarter" idx="5"/>
          </p:nvPr>
        </p:nvSpPr>
        <p:spPr/>
        <p:txBody>
          <a:bodyPr/>
          <a:lstStyle/>
          <a:p>
            <a:fld id="{9A3BBC9C-F3BA-F44F-A9B6-2EFA0A15CBF8}" type="slidenum">
              <a:rPr lang="en-GB" smtClean="0"/>
              <a:t>5</a:t>
            </a:fld>
            <a:endParaRPr lang="en-GB"/>
          </a:p>
        </p:txBody>
      </p:sp>
    </p:spTree>
    <p:extLst>
      <p:ext uri="{BB962C8B-B14F-4D97-AF65-F5344CB8AC3E}">
        <p14:creationId xmlns:p14="http://schemas.microsoft.com/office/powerpoint/2010/main" val="982525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impact of bereavement on Jenny’s life has been perceived as her own needs and development have adversely influenced due to her father’s death, her mother’s mobility issues and challenges to consider administrative activities. The absence of reliable emotional support compromises the identity formation of this young girl, which indicates the necessity of a secure base.</a:t>
            </a:r>
            <a:endParaRPr lang="en-GB" dirty="0"/>
          </a:p>
        </p:txBody>
      </p:sp>
      <p:sp>
        <p:nvSpPr>
          <p:cNvPr id="4" name="Slide Number Placeholder 3"/>
          <p:cNvSpPr>
            <a:spLocks noGrp="1"/>
          </p:cNvSpPr>
          <p:nvPr>
            <p:ph type="sldNum" sz="quarter" idx="5"/>
          </p:nvPr>
        </p:nvSpPr>
        <p:spPr/>
        <p:txBody>
          <a:bodyPr/>
          <a:lstStyle/>
          <a:p>
            <a:fld id="{9A3BBC9C-F3BA-F44F-A9B6-2EFA0A15CBF8}" type="slidenum">
              <a:rPr lang="en-GB" smtClean="0"/>
              <a:t>6</a:t>
            </a:fld>
            <a:endParaRPr lang="en-GB"/>
          </a:p>
        </p:txBody>
      </p:sp>
    </p:spTree>
    <p:extLst>
      <p:ext uri="{BB962C8B-B14F-4D97-AF65-F5344CB8AC3E}">
        <p14:creationId xmlns:p14="http://schemas.microsoft.com/office/powerpoint/2010/main" val="2619196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Jenny’s life development has been impacted due to her caregiving responsibilities to her mother, which has reduced opportunities for self-exploration and peer engagement. However, despite her vulnerable situation, the caregiving experience may help her to gain maturity and empathy, which indicates multi dimensional impact based on the attachment theory.</a:t>
            </a:r>
            <a:endParaRPr lang="en-GB" dirty="0"/>
          </a:p>
        </p:txBody>
      </p:sp>
      <p:sp>
        <p:nvSpPr>
          <p:cNvPr id="4" name="Slide Number Placeholder 3"/>
          <p:cNvSpPr>
            <a:spLocks noGrp="1"/>
          </p:cNvSpPr>
          <p:nvPr>
            <p:ph type="sldNum" sz="quarter" idx="5"/>
          </p:nvPr>
        </p:nvSpPr>
        <p:spPr/>
        <p:txBody>
          <a:bodyPr/>
          <a:lstStyle/>
          <a:p>
            <a:fld id="{9A3BBC9C-F3BA-F44F-A9B6-2EFA0A15CBF8}" type="slidenum">
              <a:rPr lang="en-GB" smtClean="0"/>
              <a:t>7</a:t>
            </a:fld>
            <a:endParaRPr lang="en-GB"/>
          </a:p>
        </p:txBody>
      </p:sp>
    </p:spTree>
    <p:extLst>
      <p:ext uri="{BB962C8B-B14F-4D97-AF65-F5344CB8AC3E}">
        <p14:creationId xmlns:p14="http://schemas.microsoft.com/office/powerpoint/2010/main" val="3894513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attachment theory, resilience can be promoted through secure relationships, and this attachment-informed intervention focuses on restoring the secure base by assigning key workers to offer relational stability, while adequate counselling can help in resolving unattended grief. Moreover, this intervention can include young groups of carers to allow engagement with peers by reducing isolation, while the pastoral support from the school ensures inclusion in educational growth.</a:t>
            </a:r>
          </a:p>
        </p:txBody>
      </p:sp>
      <p:sp>
        <p:nvSpPr>
          <p:cNvPr id="4" name="Slide Number Placeholder 3"/>
          <p:cNvSpPr>
            <a:spLocks noGrp="1"/>
          </p:cNvSpPr>
          <p:nvPr>
            <p:ph type="sldNum" sz="quarter" idx="5"/>
          </p:nvPr>
        </p:nvSpPr>
        <p:spPr/>
        <p:txBody>
          <a:bodyPr/>
          <a:lstStyle/>
          <a:p>
            <a:fld id="{9A3BBC9C-F3BA-F44F-A9B6-2EFA0A15CBF8}" type="slidenum">
              <a:rPr lang="en-GB" smtClean="0"/>
              <a:t>8</a:t>
            </a:fld>
            <a:endParaRPr lang="en-GB"/>
          </a:p>
        </p:txBody>
      </p:sp>
    </p:spTree>
    <p:extLst>
      <p:ext uri="{BB962C8B-B14F-4D97-AF65-F5344CB8AC3E}">
        <p14:creationId xmlns:p14="http://schemas.microsoft.com/office/powerpoint/2010/main" val="1758317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accordance with the attachment principles, the intervention is mainly proposed where an adult figure consistently offers a corrective secure base while developing a positive relational experience. It would allow Jenny to improve both her internal working models while receiving practical guidance through the theoretical perspective that promotes resilience.</a:t>
            </a:r>
          </a:p>
        </p:txBody>
      </p:sp>
      <p:sp>
        <p:nvSpPr>
          <p:cNvPr id="4" name="Slide Number Placeholder 3"/>
          <p:cNvSpPr>
            <a:spLocks noGrp="1"/>
          </p:cNvSpPr>
          <p:nvPr>
            <p:ph type="sldNum" sz="quarter" idx="5"/>
          </p:nvPr>
        </p:nvSpPr>
        <p:spPr/>
        <p:txBody>
          <a:bodyPr/>
          <a:lstStyle/>
          <a:p>
            <a:fld id="{9A3BBC9C-F3BA-F44F-A9B6-2EFA0A15CBF8}" type="slidenum">
              <a:rPr lang="en-GB" smtClean="0"/>
              <a:t>9</a:t>
            </a:fld>
            <a:endParaRPr lang="en-GB"/>
          </a:p>
        </p:txBody>
      </p:sp>
    </p:spTree>
    <p:extLst>
      <p:ext uri="{BB962C8B-B14F-4D97-AF65-F5344CB8AC3E}">
        <p14:creationId xmlns:p14="http://schemas.microsoft.com/office/powerpoint/2010/main" val="3723890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biological drive for connection and attachment allowed humans to maintain close proximity to their caregivers, but the chronic stress observed in Jenny’s scenario has impacted her adolescence and the neurological system. While grief, caregiving and social isolation as environmental factors interact with the vulnerable biological aspect, it critically integrates nurture and nature by highlighting the influence of biological, social, economic and environmental factors.</a:t>
            </a:r>
          </a:p>
        </p:txBody>
      </p:sp>
      <p:sp>
        <p:nvSpPr>
          <p:cNvPr id="4" name="Slide Number Placeholder 3"/>
          <p:cNvSpPr>
            <a:spLocks noGrp="1"/>
          </p:cNvSpPr>
          <p:nvPr>
            <p:ph type="sldNum" sz="quarter" idx="5"/>
          </p:nvPr>
        </p:nvSpPr>
        <p:spPr/>
        <p:txBody>
          <a:bodyPr/>
          <a:lstStyle/>
          <a:p>
            <a:fld id="{9A3BBC9C-F3BA-F44F-A9B6-2EFA0A15CBF8}" type="slidenum">
              <a:rPr lang="en-GB" smtClean="0"/>
              <a:t>10</a:t>
            </a:fld>
            <a:endParaRPr lang="en-GB"/>
          </a:p>
        </p:txBody>
      </p:sp>
    </p:spTree>
    <p:extLst>
      <p:ext uri="{BB962C8B-B14F-4D97-AF65-F5344CB8AC3E}">
        <p14:creationId xmlns:p14="http://schemas.microsoft.com/office/powerpoint/2010/main" val="39861223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usefulness of this theory can be perceived by focusing on the demonstration of emotional consequences by which attachment theory has clearly informed the relational intervention, evaluating the impact of separation and loss. However, this theoretical application may highly prioritise hard experiences of an individual by avoiding changes in the later phase. Therefore, flexibility needs to be maintained while critically applying this theory.</a:t>
            </a:r>
            <a:endParaRPr lang="en-GB" dirty="0"/>
          </a:p>
        </p:txBody>
      </p:sp>
      <p:sp>
        <p:nvSpPr>
          <p:cNvPr id="4" name="Slide Number Placeholder 3"/>
          <p:cNvSpPr>
            <a:spLocks noGrp="1"/>
          </p:cNvSpPr>
          <p:nvPr>
            <p:ph type="sldNum" sz="quarter" idx="5"/>
          </p:nvPr>
        </p:nvSpPr>
        <p:spPr/>
        <p:txBody>
          <a:bodyPr/>
          <a:lstStyle/>
          <a:p>
            <a:fld id="{9A3BBC9C-F3BA-F44F-A9B6-2EFA0A15CBF8}" type="slidenum">
              <a:rPr lang="en-GB" smtClean="0"/>
              <a:t>11</a:t>
            </a:fld>
            <a:endParaRPr lang="en-GB"/>
          </a:p>
        </p:txBody>
      </p:sp>
    </p:spTree>
    <p:extLst>
      <p:ext uri="{BB962C8B-B14F-4D97-AF65-F5344CB8AC3E}">
        <p14:creationId xmlns:p14="http://schemas.microsoft.com/office/powerpoint/2010/main" val="959673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Following the analysis presented above , it can be concluded that while Jenny’s prolonged caregiving responsibilities may have fostered maturity and empathy, they have simultaneously had a detrimental effect on her emotional and relational development during adolescence. Attachment theory provides an explanatory framework for the intervention plan while also offering practical guidance on how relationship-based support can enhance emotional well-being and promote resilience. </a:t>
            </a:r>
            <a:endParaRPr lang="en-GB" dirty="0"/>
          </a:p>
        </p:txBody>
      </p:sp>
      <p:sp>
        <p:nvSpPr>
          <p:cNvPr id="4" name="Slide Number Placeholder 3"/>
          <p:cNvSpPr>
            <a:spLocks noGrp="1"/>
          </p:cNvSpPr>
          <p:nvPr>
            <p:ph type="sldNum" sz="quarter" idx="5"/>
          </p:nvPr>
        </p:nvSpPr>
        <p:spPr/>
        <p:txBody>
          <a:bodyPr/>
          <a:lstStyle/>
          <a:p>
            <a:fld id="{9A3BBC9C-F3BA-F44F-A9B6-2EFA0A15CBF8}" type="slidenum">
              <a:rPr lang="en-GB" smtClean="0"/>
              <a:t>12</a:t>
            </a:fld>
            <a:endParaRPr lang="en-GB"/>
          </a:p>
        </p:txBody>
      </p:sp>
    </p:spTree>
    <p:extLst>
      <p:ext uri="{BB962C8B-B14F-4D97-AF65-F5344CB8AC3E}">
        <p14:creationId xmlns:p14="http://schemas.microsoft.com/office/powerpoint/2010/main" val="21967894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3/13/2026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3/13/2026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pn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8.png"/><Relationship Id="rId7" Type="http://schemas.openxmlformats.org/officeDocument/2006/relationships/diagramColors" Target="../diagrams/colors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EBDD0-D1ED-7964-C7CE-195580BA4287}"/>
              </a:ext>
            </a:extLst>
          </p:cNvPr>
          <p:cNvSpPr>
            <a:spLocks noGrp="1"/>
          </p:cNvSpPr>
          <p:nvPr>
            <p:ph type="title" idx="4294967295"/>
          </p:nvPr>
        </p:nvSpPr>
        <p:spPr>
          <a:xfrm>
            <a:off x="1758463" y="1979524"/>
            <a:ext cx="8983225" cy="2225711"/>
          </a:xfrm>
        </p:spPr>
        <p:txBody>
          <a:bodyPr>
            <a:normAutofit/>
          </a:bodyPr>
          <a:lstStyle/>
          <a:p>
            <a:r>
              <a:rPr lang="en-GB" sz="3600" dirty="0"/>
              <a:t>LCHS4010</a:t>
            </a:r>
            <a:br>
              <a:rPr lang="en-GB" sz="3600" dirty="0"/>
            </a:br>
            <a:r>
              <a:rPr lang="en-GB" sz="3600" dirty="0"/>
              <a:t>Psychology in Health and Social Care Assignment 1: Individual Presentation</a:t>
            </a:r>
          </a:p>
        </p:txBody>
      </p:sp>
      <p:sp>
        <p:nvSpPr>
          <p:cNvPr id="3" name="Subtitle 2">
            <a:extLst>
              <a:ext uri="{FF2B5EF4-FFF2-40B4-BE49-F238E27FC236}">
                <a16:creationId xmlns:a16="http://schemas.microsoft.com/office/drawing/2014/main" id="{0B06E4A1-5B0D-95D7-292D-5A19960E7FA2}"/>
              </a:ext>
            </a:extLst>
          </p:cNvPr>
          <p:cNvSpPr>
            <a:spLocks noGrp="1"/>
          </p:cNvSpPr>
          <p:nvPr>
            <p:ph sz="half" idx="4294967295"/>
          </p:nvPr>
        </p:nvSpPr>
        <p:spPr>
          <a:xfrm>
            <a:off x="4280597" y="4205236"/>
            <a:ext cx="4732773" cy="1592663"/>
          </a:xfrm>
        </p:spPr>
        <p:txBody>
          <a:bodyPr>
            <a:normAutofit/>
          </a:bodyPr>
          <a:lstStyle/>
          <a:p>
            <a:r>
              <a:rPr lang="en-GB" dirty="0"/>
              <a:t>Student Name: Ionela Velichi</a:t>
            </a:r>
          </a:p>
          <a:p>
            <a:r>
              <a:rPr lang="en-GB" dirty="0"/>
              <a:t>Student ID: 2438802</a:t>
            </a:r>
          </a:p>
          <a:p>
            <a:r>
              <a:rPr lang="en-GB" dirty="0"/>
              <a:t>Lecturer : Peace </a:t>
            </a:r>
            <a:r>
              <a:rPr lang="en-GB" dirty="0" err="1"/>
              <a:t>Ukachuckwu</a:t>
            </a:r>
            <a:endParaRPr lang="en-GB" dirty="0"/>
          </a:p>
        </p:txBody>
      </p:sp>
      <p:pic>
        <p:nvPicPr>
          <p:cNvPr id="5" name="Picture 4">
            <a:extLst>
              <a:ext uri="{FF2B5EF4-FFF2-40B4-BE49-F238E27FC236}">
                <a16:creationId xmlns:a16="http://schemas.microsoft.com/office/drawing/2014/main" id="{AAB0B6AB-F332-7603-E021-5CF7442F7F10}"/>
              </a:ext>
            </a:extLst>
          </p:cNvPr>
          <p:cNvPicPr>
            <a:picLocks noChangeAspect="1"/>
          </p:cNvPicPr>
          <p:nvPr/>
        </p:nvPicPr>
        <p:blipFill>
          <a:blip r:embed="rId2"/>
          <a:stretch>
            <a:fillRect/>
          </a:stretch>
        </p:blipFill>
        <p:spPr>
          <a:xfrm>
            <a:off x="1029468" y="854109"/>
            <a:ext cx="1983175" cy="1125415"/>
          </a:xfrm>
          <a:prstGeom prst="rect">
            <a:avLst/>
          </a:prstGeom>
        </p:spPr>
      </p:pic>
    </p:spTree>
    <p:extLst>
      <p:ext uri="{BB962C8B-B14F-4D97-AF65-F5344CB8AC3E}">
        <p14:creationId xmlns:p14="http://schemas.microsoft.com/office/powerpoint/2010/main" val="586706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94E9E16-DF36-1FBB-5135-EEAF72545E14}"/>
              </a:ext>
            </a:extLst>
          </p:cNvPr>
          <p:cNvSpPr>
            <a:spLocks noGrp="1"/>
          </p:cNvSpPr>
          <p:nvPr>
            <p:ph type="title"/>
          </p:nvPr>
        </p:nvSpPr>
        <p:spPr>
          <a:xfrm>
            <a:off x="952108" y="954756"/>
            <a:ext cx="2730414" cy="4946003"/>
          </a:xfrm>
        </p:spPr>
        <p:txBody>
          <a:bodyPr>
            <a:normAutofit/>
          </a:bodyPr>
          <a:lstStyle/>
          <a:p>
            <a:r>
              <a:rPr lang="en-GB" dirty="0">
                <a:solidFill>
                  <a:srgbClr val="FFFFFF"/>
                </a:solidFill>
                <a:latin typeface="Arial" panose="020B0604020202020204" pitchFamily="34" charset="0"/>
                <a:cs typeface="Arial" panose="020B0604020202020204" pitchFamily="34" charset="0"/>
              </a:rPr>
              <a:t>Overview</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640B43-3D2D-2FAA-0150-29378AE4C39B}"/>
              </a:ext>
            </a:extLst>
          </p:cNvPr>
          <p:cNvSpPr>
            <a:spLocks noGrp="1"/>
          </p:cNvSpPr>
          <p:nvPr>
            <p:ph idx="1"/>
          </p:nvPr>
        </p:nvSpPr>
        <p:spPr>
          <a:xfrm>
            <a:off x="5140934" y="291402"/>
            <a:ext cx="6260492" cy="6096698"/>
          </a:xfrm>
        </p:spPr>
        <p:txBody>
          <a:bodyPr anchor="ctr">
            <a:noAutofit/>
          </a:bodyPr>
          <a:lstStyle/>
          <a:p>
            <a:pPr>
              <a:lnSpc>
                <a:spcPct val="90000"/>
              </a:lnSpc>
            </a:pPr>
            <a:r>
              <a:rPr lang="en-GB" dirty="0">
                <a:latin typeface="Arial" panose="020B0604020202020204" pitchFamily="34" charset="0"/>
                <a:cs typeface="Arial" panose="020B0604020202020204" pitchFamily="34" charset="0"/>
              </a:rPr>
              <a:t>Introduction </a:t>
            </a:r>
          </a:p>
          <a:p>
            <a:pPr>
              <a:lnSpc>
                <a:spcPct val="90000"/>
              </a:lnSpc>
            </a:pPr>
            <a:r>
              <a:rPr lang="en-GB" dirty="0">
                <a:latin typeface="Arial" panose="020B0604020202020204" pitchFamily="34" charset="0"/>
                <a:cs typeface="Arial" panose="020B0604020202020204" pitchFamily="34" charset="0"/>
              </a:rPr>
              <a:t>Psychological lifespan theory</a:t>
            </a:r>
          </a:p>
          <a:p>
            <a:pPr>
              <a:lnSpc>
                <a:spcPct val="90000"/>
              </a:lnSpc>
            </a:pPr>
            <a:r>
              <a:rPr lang="en-GB" dirty="0">
                <a:latin typeface="Arial" panose="020B0604020202020204" pitchFamily="34" charset="0"/>
                <a:cs typeface="Arial" panose="020B0604020202020204" pitchFamily="34" charset="0"/>
              </a:rPr>
              <a:t>Historical impact of Jenny’s experiences</a:t>
            </a:r>
          </a:p>
          <a:p>
            <a:pPr>
              <a:lnSpc>
                <a:spcPct val="90000"/>
              </a:lnSpc>
            </a:pPr>
            <a:r>
              <a:rPr lang="en-GB" dirty="0">
                <a:latin typeface="Arial" panose="020B0604020202020204" pitchFamily="34" charset="0"/>
                <a:cs typeface="Arial" panose="020B0604020202020204" pitchFamily="34" charset="0"/>
              </a:rPr>
              <a:t>Relevance of the theory to Jenny’s experiences and situation</a:t>
            </a:r>
          </a:p>
          <a:p>
            <a:pPr>
              <a:lnSpc>
                <a:spcPct val="90000"/>
              </a:lnSpc>
            </a:pPr>
            <a:r>
              <a:rPr lang="en-GB" dirty="0">
                <a:latin typeface="Arial" panose="020B0604020202020204" pitchFamily="34" charset="0"/>
                <a:cs typeface="Arial" panose="020B0604020202020204" pitchFamily="34" charset="0"/>
              </a:rPr>
              <a:t>Potential impact on her development and well-being</a:t>
            </a:r>
          </a:p>
          <a:p>
            <a:pPr>
              <a:lnSpc>
                <a:spcPct val="90000"/>
              </a:lnSpc>
            </a:pPr>
            <a:r>
              <a:rPr lang="en-GB" dirty="0">
                <a:latin typeface="Arial" panose="020B0604020202020204" pitchFamily="34" charset="0"/>
                <a:cs typeface="Arial" panose="020B0604020202020204" pitchFamily="34" charset="0"/>
              </a:rPr>
              <a:t>Practical interventions proposal </a:t>
            </a:r>
          </a:p>
          <a:p>
            <a:pPr>
              <a:lnSpc>
                <a:spcPct val="90000"/>
              </a:lnSpc>
            </a:pPr>
            <a:r>
              <a:rPr lang="en-GB" dirty="0">
                <a:latin typeface="Arial" panose="020B0604020202020204" pitchFamily="34" charset="0"/>
                <a:cs typeface="Arial" panose="020B0604020202020204" pitchFamily="34" charset="0"/>
              </a:rPr>
              <a:t>Theoretical support for Jenny’s situation </a:t>
            </a:r>
          </a:p>
          <a:p>
            <a:pPr>
              <a:lnSpc>
                <a:spcPct val="90000"/>
              </a:lnSpc>
            </a:pPr>
            <a:r>
              <a:rPr lang="en-GB" dirty="0">
                <a:latin typeface="Arial" panose="020B0604020202020204" pitchFamily="34" charset="0"/>
                <a:cs typeface="Arial" panose="020B0604020202020204" pitchFamily="34" charset="0"/>
              </a:rPr>
              <a:t>Biological and environmental influences</a:t>
            </a:r>
          </a:p>
          <a:p>
            <a:pPr>
              <a:lnSpc>
                <a:spcPct val="90000"/>
              </a:lnSpc>
            </a:pPr>
            <a:r>
              <a:rPr lang="en-GB" dirty="0">
                <a:latin typeface="Arial" panose="020B0604020202020204" pitchFamily="34" charset="0"/>
                <a:cs typeface="Arial" panose="020B0604020202020204" pitchFamily="34" charset="0"/>
              </a:rPr>
              <a:t>Usefulness and limitations of the theory</a:t>
            </a:r>
          </a:p>
          <a:p>
            <a:pPr>
              <a:lnSpc>
                <a:spcPct val="90000"/>
              </a:lnSpc>
            </a:pPr>
            <a:r>
              <a:rPr lang="en-GB" dirty="0">
                <a:latin typeface="Arial" panose="020B0604020202020204" pitchFamily="34" charset="0"/>
                <a:cs typeface="Arial" panose="020B0604020202020204" pitchFamily="34" charset="0"/>
              </a:rPr>
              <a:t>Conclusion </a:t>
            </a:r>
          </a:p>
          <a:p>
            <a:pPr>
              <a:lnSpc>
                <a:spcPct val="90000"/>
              </a:lnSpc>
            </a:pPr>
            <a:r>
              <a:rPr lang="en-GB"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433492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EDBD4-209C-F512-0345-7DC90D99208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7FCBADC-17FC-BC0F-2400-286A55D644BE}"/>
              </a:ext>
            </a:extLst>
          </p:cNvPr>
          <p:cNvSpPr>
            <a:spLocks noGrp="1"/>
          </p:cNvSpPr>
          <p:nvPr>
            <p:ph idx="1"/>
          </p:nvPr>
        </p:nvSpPr>
        <p:spPr/>
        <p:txBody>
          <a:bodyPr/>
          <a:lstStyle/>
          <a:p>
            <a:r>
              <a:rPr lang="en-GB" dirty="0"/>
              <a:t>The concept of lifespan development is represented through a case study. </a:t>
            </a:r>
          </a:p>
          <a:p>
            <a:r>
              <a:rPr lang="en-GB" dirty="0"/>
              <a:t>The case highlights Jenny as a young girl aged only 16. </a:t>
            </a:r>
          </a:p>
          <a:p>
            <a:r>
              <a:rPr lang="en-GB" dirty="0"/>
              <a:t>She has been the carer of her mother since her father’s death five years ago. </a:t>
            </a:r>
          </a:p>
          <a:p>
            <a:r>
              <a:rPr lang="en-GB" dirty="0"/>
              <a:t>This presentation proposes an intervention plan based on theories to support Jenny’s lifespan development. </a:t>
            </a:r>
          </a:p>
        </p:txBody>
      </p:sp>
    </p:spTree>
    <p:extLst>
      <p:ext uri="{BB962C8B-B14F-4D97-AF65-F5344CB8AC3E}">
        <p14:creationId xmlns:p14="http://schemas.microsoft.com/office/powerpoint/2010/main" val="1464680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A5EAF-0F0B-868C-CA5E-8639F7A013C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Psychological</a:t>
            </a:r>
            <a:r>
              <a:rPr lang="en-GB" dirty="0"/>
              <a:t> lifespan theory</a:t>
            </a:r>
          </a:p>
        </p:txBody>
      </p:sp>
      <p:sp>
        <p:nvSpPr>
          <p:cNvPr id="3" name="Content Placeholder 2">
            <a:extLst>
              <a:ext uri="{FF2B5EF4-FFF2-40B4-BE49-F238E27FC236}">
                <a16:creationId xmlns:a16="http://schemas.microsoft.com/office/drawing/2014/main" id="{FE110723-20C9-3E05-0B6A-A8210FF3AE68}"/>
              </a:ext>
            </a:extLst>
          </p:cNvPr>
          <p:cNvSpPr>
            <a:spLocks noGrp="1"/>
          </p:cNvSpPr>
          <p:nvPr>
            <p:ph idx="1"/>
          </p:nvPr>
        </p:nvSpPr>
        <p:spPr>
          <a:xfrm>
            <a:off x="1295401" y="2556932"/>
            <a:ext cx="5744028" cy="3318936"/>
          </a:xfrm>
        </p:spPr>
        <p:txBody>
          <a:bodyPr>
            <a:normAutofit fontScale="92500" lnSpcReduction="10000"/>
          </a:bodyPr>
          <a:lstStyle/>
          <a:p>
            <a:r>
              <a:rPr lang="en-GB" dirty="0"/>
              <a:t>The Attachment Theory of Bowlby has analysed the psychological lifespan development.</a:t>
            </a:r>
          </a:p>
          <a:p>
            <a:r>
              <a:rPr lang="en-GB" dirty="0"/>
              <a:t>This theory explores human bonding. </a:t>
            </a:r>
          </a:p>
          <a:p>
            <a:r>
              <a:rPr lang="en-GB" dirty="0"/>
              <a:t>Attachment theory elaborates on the biological programming of infants to develop a strong emotional bonding with primary caregivers (Robledo et al., 2022). </a:t>
            </a:r>
          </a:p>
          <a:p>
            <a:r>
              <a:rPr lang="en-GB" dirty="0"/>
              <a:t>In Jenny’s case, the absence of a secure base and the impact of loss and separation are analysed.</a:t>
            </a:r>
          </a:p>
        </p:txBody>
      </p:sp>
      <p:graphicFrame>
        <p:nvGraphicFramePr>
          <p:cNvPr id="4" name="Diagram 3">
            <a:extLst>
              <a:ext uri="{FF2B5EF4-FFF2-40B4-BE49-F238E27FC236}">
                <a16:creationId xmlns:a16="http://schemas.microsoft.com/office/drawing/2014/main" id="{B0A1CB23-C1B4-2D6D-AA43-BD1E3B483B66}"/>
              </a:ext>
            </a:extLst>
          </p:cNvPr>
          <p:cNvGraphicFramePr/>
          <p:nvPr>
            <p:extLst>
              <p:ext uri="{D42A27DB-BD31-4B8C-83A1-F6EECF244321}">
                <p14:modId xmlns:p14="http://schemas.microsoft.com/office/powerpoint/2010/main" val="4156499672"/>
              </p:ext>
            </p:extLst>
          </p:nvPr>
        </p:nvGraphicFramePr>
        <p:xfrm>
          <a:off x="6821715" y="2498874"/>
          <a:ext cx="4397828" cy="35245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831D78D-AB12-10C5-48FE-3447B3114177}"/>
              </a:ext>
            </a:extLst>
          </p:cNvPr>
          <p:cNvSpPr txBox="1"/>
          <p:nvPr/>
        </p:nvSpPr>
        <p:spPr>
          <a:xfrm>
            <a:off x="7503999" y="5974668"/>
            <a:ext cx="3033259" cy="307777"/>
          </a:xfrm>
          <a:prstGeom prst="rect">
            <a:avLst/>
          </a:prstGeom>
          <a:noFill/>
        </p:spPr>
        <p:txBody>
          <a:bodyPr wrap="square" rtlCol="0">
            <a:spAutoFit/>
          </a:bodyPr>
          <a:lstStyle/>
          <a:p>
            <a:pPr algn="ctr"/>
            <a:r>
              <a:rPr lang="en-GB" sz="1400" dirty="0"/>
              <a:t>Figure 1: Attachment style </a:t>
            </a:r>
          </a:p>
        </p:txBody>
      </p:sp>
    </p:spTree>
    <p:extLst>
      <p:ext uri="{BB962C8B-B14F-4D97-AF65-F5344CB8AC3E}">
        <p14:creationId xmlns:p14="http://schemas.microsoft.com/office/powerpoint/2010/main" val="1492870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B6C141-F05A-8CB3-A63C-00675A2A7354}"/>
              </a:ext>
            </a:extLst>
          </p:cNvPr>
          <p:cNvSpPr>
            <a:spLocks noGrp="1"/>
          </p:cNvSpPr>
          <p:nvPr>
            <p:ph type="title"/>
          </p:nvPr>
        </p:nvSpPr>
        <p:spPr>
          <a:xfrm>
            <a:off x="722376" y="804670"/>
            <a:ext cx="3125005" cy="5376673"/>
          </a:xfrm>
        </p:spPr>
        <p:txBody>
          <a:bodyPr>
            <a:normAutofit/>
          </a:bodyPr>
          <a:lstStyle/>
          <a:p>
            <a:r>
              <a:rPr lang="en-GB" sz="3600" dirty="0">
                <a:solidFill>
                  <a:srgbClr val="262626"/>
                </a:solidFill>
                <a:latin typeface="Arial" panose="020B0604020202020204" pitchFamily="34" charset="0"/>
                <a:cs typeface="Arial" panose="020B0604020202020204" pitchFamily="34" charset="0"/>
              </a:rPr>
              <a:t>Historical impact of Jenny’s experiences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AAC0444-4BDD-C77C-3AAB-36072132F328}"/>
              </a:ext>
            </a:extLst>
          </p:cNvPr>
          <p:cNvGraphicFramePr>
            <a:graphicFrameLocks noGrp="1"/>
          </p:cNvGraphicFramePr>
          <p:nvPr>
            <p:ph idx="1"/>
            <p:extLst>
              <p:ext uri="{D42A27DB-BD31-4B8C-83A1-F6EECF244321}">
                <p14:modId xmlns:p14="http://schemas.microsoft.com/office/powerpoint/2010/main" val="176428244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95350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9BF58-5C1C-6B33-CC34-565BA4A0B7BB}"/>
              </a:ext>
            </a:extLst>
          </p:cNvPr>
          <p:cNvSpPr>
            <a:spLocks noGrp="1"/>
          </p:cNvSpPr>
          <p:nvPr>
            <p:ph type="title"/>
          </p:nvPr>
        </p:nvSpPr>
        <p:spPr>
          <a:xfrm>
            <a:off x="1295402" y="982132"/>
            <a:ext cx="9601196" cy="1303867"/>
          </a:xfrm>
        </p:spPr>
        <p:txBody>
          <a:bodyPr>
            <a:normAutofit/>
          </a:bodyPr>
          <a:lstStyle/>
          <a:p>
            <a:pPr>
              <a:lnSpc>
                <a:spcPct val="90000"/>
              </a:lnSpc>
            </a:pPr>
            <a:r>
              <a:rPr lang="en-GB" sz="4100" dirty="0">
                <a:solidFill>
                  <a:srgbClr val="262626"/>
                </a:solidFill>
              </a:rPr>
              <a:t>Relevance of the theory to Jenny’s experiences and situation</a:t>
            </a:r>
          </a:p>
        </p:txBody>
      </p:sp>
      <p:graphicFrame>
        <p:nvGraphicFramePr>
          <p:cNvPr id="5" name="Content Placeholder 2">
            <a:extLst>
              <a:ext uri="{FF2B5EF4-FFF2-40B4-BE49-F238E27FC236}">
                <a16:creationId xmlns:a16="http://schemas.microsoft.com/office/drawing/2014/main" id="{97FEB14F-A901-4BD1-C71C-1994681401AE}"/>
              </a:ext>
            </a:extLst>
          </p:cNvPr>
          <p:cNvGraphicFramePr>
            <a:graphicFrameLocks noGrp="1"/>
          </p:cNvGraphicFramePr>
          <p:nvPr>
            <p:ph idx="1"/>
            <p:extLst>
              <p:ext uri="{D42A27DB-BD31-4B8C-83A1-F6EECF244321}">
                <p14:modId xmlns:p14="http://schemas.microsoft.com/office/powerpoint/2010/main" val="2281577725"/>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8462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41090CB-2235-14B0-7051-0D241A22D568}"/>
              </a:ext>
            </a:extLst>
          </p:cNvPr>
          <p:cNvSpPr>
            <a:spLocks noGrp="1"/>
          </p:cNvSpPr>
          <p:nvPr>
            <p:ph type="title"/>
          </p:nvPr>
        </p:nvSpPr>
        <p:spPr>
          <a:xfrm>
            <a:off x="807719" y="1055077"/>
            <a:ext cx="3039662" cy="4794578"/>
          </a:xfrm>
        </p:spPr>
        <p:txBody>
          <a:bodyPr>
            <a:normAutofit/>
          </a:bodyPr>
          <a:lstStyle/>
          <a:p>
            <a:r>
              <a:rPr lang="en-GB" sz="3400" dirty="0">
                <a:solidFill>
                  <a:srgbClr val="262626"/>
                </a:solidFill>
                <a:latin typeface="Arial" panose="020B0604020202020204" pitchFamily="34" charset="0"/>
                <a:cs typeface="Arial" panose="020B0604020202020204" pitchFamily="34" charset="0"/>
              </a:rPr>
              <a:t>Potential impact on her development and well-being</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1187993-E129-CDAC-99DF-80CB6B34154A}"/>
              </a:ext>
            </a:extLst>
          </p:cNvPr>
          <p:cNvGraphicFramePr>
            <a:graphicFrameLocks noGrp="1"/>
          </p:cNvGraphicFramePr>
          <p:nvPr>
            <p:ph idx="1"/>
            <p:extLst>
              <p:ext uri="{D42A27DB-BD31-4B8C-83A1-F6EECF244321}">
                <p14:modId xmlns:p14="http://schemas.microsoft.com/office/powerpoint/2010/main" val="2841402171"/>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39783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C3F0-3DAE-15DE-EEB7-7DE162BBD8DE}"/>
              </a:ext>
            </a:extLst>
          </p:cNvPr>
          <p:cNvSpPr>
            <a:spLocks noGrp="1"/>
          </p:cNvSpPr>
          <p:nvPr>
            <p:ph type="title"/>
          </p:nvPr>
        </p:nvSpPr>
        <p:spPr>
          <a:xfrm>
            <a:off x="1295402" y="982132"/>
            <a:ext cx="9601196" cy="1303867"/>
          </a:xfrm>
        </p:spPr>
        <p:txBody>
          <a:bodyPr>
            <a:normAutofit/>
          </a:bodyPr>
          <a:lstStyle/>
          <a:p>
            <a:r>
              <a:rPr lang="en-GB" dirty="0">
                <a:solidFill>
                  <a:srgbClr val="262626"/>
                </a:solidFill>
              </a:rPr>
              <a:t>Practical interventions proposal</a:t>
            </a:r>
          </a:p>
        </p:txBody>
      </p:sp>
      <p:graphicFrame>
        <p:nvGraphicFramePr>
          <p:cNvPr id="5" name="Content Placeholder 2">
            <a:extLst>
              <a:ext uri="{FF2B5EF4-FFF2-40B4-BE49-F238E27FC236}">
                <a16:creationId xmlns:a16="http://schemas.microsoft.com/office/drawing/2014/main" id="{C481CD9A-10D8-6C09-B4F6-70BBE7ACD1A0}"/>
              </a:ext>
            </a:extLst>
          </p:cNvPr>
          <p:cNvGraphicFramePr>
            <a:graphicFrameLocks noGrp="1"/>
          </p:cNvGraphicFramePr>
          <p:nvPr>
            <p:ph idx="1"/>
            <p:extLst>
              <p:ext uri="{D42A27DB-BD31-4B8C-83A1-F6EECF244321}">
                <p14:modId xmlns:p14="http://schemas.microsoft.com/office/powerpoint/2010/main" val="3651690810"/>
              </p:ext>
            </p:extLst>
          </p:nvPr>
        </p:nvGraphicFramePr>
        <p:xfrm>
          <a:off x="1295400" y="2772384"/>
          <a:ext cx="9851571" cy="31034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6456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8823AE6-4E9D-0A21-5C6C-1730B0DE6B2A}"/>
              </a:ext>
            </a:extLst>
          </p:cNvPr>
          <p:cNvSpPr>
            <a:spLocks noGrp="1"/>
          </p:cNvSpPr>
          <p:nvPr>
            <p:ph type="title"/>
          </p:nvPr>
        </p:nvSpPr>
        <p:spPr>
          <a:xfrm>
            <a:off x="952108" y="954756"/>
            <a:ext cx="2730414" cy="4946003"/>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Theoretical</a:t>
            </a:r>
            <a:r>
              <a:rPr lang="en-GB" dirty="0">
                <a:solidFill>
                  <a:srgbClr val="FFFFFF"/>
                </a:solidFill>
              </a:rPr>
              <a:t> </a:t>
            </a:r>
            <a:r>
              <a:rPr lang="en-GB" sz="4000" dirty="0">
                <a:solidFill>
                  <a:srgbClr val="FFFFFF"/>
                </a:solidFill>
                <a:latin typeface="Arial" panose="020B0604020202020204" pitchFamily="34" charset="0"/>
                <a:cs typeface="Arial" panose="020B0604020202020204" pitchFamily="34" charset="0"/>
              </a:rPr>
              <a:t>support for Jenny’s situation </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572226-16EF-0B80-48BD-DAE2437E1AE9}"/>
              </a:ext>
            </a:extLst>
          </p:cNvPr>
          <p:cNvSpPr>
            <a:spLocks noGrp="1"/>
          </p:cNvSpPr>
          <p:nvPr>
            <p:ph idx="1"/>
          </p:nvPr>
        </p:nvSpPr>
        <p:spPr>
          <a:xfrm>
            <a:off x="5140934" y="469900"/>
            <a:ext cx="5953630" cy="5405968"/>
          </a:xfrm>
        </p:spPr>
        <p:txBody>
          <a:bodyPr anchor="ctr">
            <a:normAutofit/>
          </a:bodyPr>
          <a:lstStyle/>
          <a:p>
            <a:r>
              <a:rPr lang="en-GB" dirty="0">
                <a:latin typeface="Arial" panose="020B0604020202020204" pitchFamily="34" charset="0"/>
                <a:cs typeface="Arial" panose="020B0604020202020204" pitchFamily="34" charset="0"/>
              </a:rPr>
              <a:t>The corrective secure base can be provided with a consistent adult figure as per attachment-informed intervention.</a:t>
            </a:r>
          </a:p>
          <a:p>
            <a:r>
              <a:rPr lang="en-GB" dirty="0">
                <a:latin typeface="Arial" panose="020B0604020202020204" pitchFamily="34" charset="0"/>
                <a:cs typeface="Arial" panose="020B0604020202020204" pitchFamily="34" charset="0"/>
              </a:rPr>
              <a:t>Relational experiences can help in improving internal working models for both self and others (Marcu and Huh-Yoo, 2023). </a:t>
            </a:r>
          </a:p>
          <a:p>
            <a:r>
              <a:rPr lang="en-GB" dirty="0">
                <a:latin typeface="Arial" panose="020B0604020202020204" pitchFamily="34" charset="0"/>
                <a:cs typeface="Arial" panose="020B0604020202020204" pitchFamily="34" charset="0"/>
              </a:rPr>
              <a:t>The reduction of caregiving burden can regulate her emotional attachment and minimise anxiety.</a:t>
            </a:r>
          </a:p>
          <a:p>
            <a:r>
              <a:rPr lang="en-GB" dirty="0">
                <a:latin typeface="Arial" panose="020B0604020202020204" pitchFamily="34" charset="0"/>
                <a:cs typeface="Arial" panose="020B0604020202020204" pitchFamily="34" charset="0"/>
              </a:rPr>
              <a:t>Practical guidance can be offered through attachment theory for promoting resilience (Tang, 2024).</a:t>
            </a:r>
          </a:p>
        </p:txBody>
      </p:sp>
    </p:spTree>
    <p:extLst>
      <p:ext uri="{BB962C8B-B14F-4D97-AF65-F5344CB8AC3E}">
        <p14:creationId xmlns:p14="http://schemas.microsoft.com/office/powerpoint/2010/main" val="3502675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6E253-87EA-A6BF-AC10-E090B7D89F1E}"/>
              </a:ext>
            </a:extLst>
          </p:cNvPr>
          <p:cNvSpPr>
            <a:spLocks noGrp="1"/>
          </p:cNvSpPr>
          <p:nvPr>
            <p:ph type="title"/>
          </p:nvPr>
        </p:nvSpPr>
        <p:spPr/>
        <p:txBody>
          <a:bodyPr/>
          <a:lstStyle/>
          <a:p>
            <a:r>
              <a:rPr lang="en-GB" dirty="0"/>
              <a:t>Biological and environmental influences</a:t>
            </a:r>
          </a:p>
        </p:txBody>
      </p:sp>
      <p:graphicFrame>
        <p:nvGraphicFramePr>
          <p:cNvPr id="5" name="Content Placeholder 2">
            <a:extLst>
              <a:ext uri="{FF2B5EF4-FFF2-40B4-BE49-F238E27FC236}">
                <a16:creationId xmlns:a16="http://schemas.microsoft.com/office/drawing/2014/main" id="{C33CE64F-34F4-A25F-19A3-226DA5092B5F}"/>
              </a:ext>
            </a:extLst>
          </p:cNvPr>
          <p:cNvGraphicFramePr>
            <a:graphicFrameLocks noGrp="1"/>
          </p:cNvGraphicFramePr>
          <p:nvPr>
            <p:ph idx="1"/>
            <p:extLst>
              <p:ext uri="{D42A27DB-BD31-4B8C-83A1-F6EECF244321}">
                <p14:modId xmlns:p14="http://schemas.microsoft.com/office/powerpoint/2010/main" val="2853000111"/>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8016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1E999E-E922-A911-5832-7124C9C86E13}"/>
              </a:ext>
            </a:extLst>
          </p:cNvPr>
          <p:cNvSpPr>
            <a:spLocks noGrp="1"/>
          </p:cNvSpPr>
          <p:nvPr>
            <p:ph type="title"/>
          </p:nvPr>
        </p:nvSpPr>
        <p:spPr>
          <a:xfrm>
            <a:off x="804421" y="796374"/>
            <a:ext cx="10583158" cy="880027"/>
          </a:xfrm>
        </p:spPr>
        <p:txBody>
          <a:bodyPr>
            <a:normAutofit/>
          </a:bodyPr>
          <a:lstStyle/>
          <a:p>
            <a:r>
              <a:rPr lang="en-GB">
                <a:solidFill>
                  <a:srgbClr val="FFFFFF"/>
                </a:solidFill>
              </a:rPr>
              <a:t>Usefulness and limitations of the theory</a:t>
            </a: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7E0443-7EEC-2A79-12B1-639EFEC9A8EF}"/>
              </a:ext>
            </a:extLst>
          </p:cNvPr>
          <p:cNvSpPr>
            <a:spLocks noGrp="1"/>
          </p:cNvSpPr>
          <p:nvPr>
            <p:ph idx="1"/>
          </p:nvPr>
        </p:nvSpPr>
        <p:spPr>
          <a:xfrm>
            <a:off x="1295401" y="2612256"/>
            <a:ext cx="9601196" cy="3761112"/>
          </a:xfrm>
        </p:spPr>
        <p:txBody>
          <a:bodyPr>
            <a:normAutofit/>
          </a:bodyPr>
          <a:lstStyle/>
          <a:p>
            <a:r>
              <a:rPr lang="en-GB" dirty="0">
                <a:latin typeface="Arial" panose="020B0604020202020204" pitchFamily="34" charset="0"/>
                <a:cs typeface="Arial" panose="020B0604020202020204" pitchFamily="34" charset="0"/>
              </a:rPr>
              <a:t>The application of attachment theory demonstrates emotional consequences of separation and loss (Thompson, Simpson and Berlin, 2022).</a:t>
            </a:r>
          </a:p>
          <a:p>
            <a:r>
              <a:rPr lang="en-GB" dirty="0">
                <a:latin typeface="Arial" panose="020B0604020202020204" pitchFamily="34" charset="0"/>
                <a:cs typeface="Arial" panose="020B0604020202020204" pitchFamily="34" charset="0"/>
              </a:rPr>
              <a:t>It clearly relates to the bereavement observed in Jenny’s case. </a:t>
            </a:r>
          </a:p>
          <a:p>
            <a:r>
              <a:rPr lang="en-GB" dirty="0">
                <a:latin typeface="Arial" panose="020B0604020202020204" pitchFamily="34" charset="0"/>
                <a:cs typeface="Arial" panose="020B0604020202020204" pitchFamily="34" charset="0"/>
              </a:rPr>
              <a:t>Limitations include underestimating </a:t>
            </a:r>
            <a:r>
              <a:rPr lang="en-GB">
                <a:latin typeface="Arial" panose="020B0604020202020204" pitchFamily="34" charset="0"/>
                <a:cs typeface="Arial" panose="020B0604020202020204" pitchFamily="34" charset="0"/>
              </a:rPr>
              <a:t>changes in later phases of life </a:t>
            </a:r>
            <a:r>
              <a:rPr lang="en-GB" dirty="0">
                <a:latin typeface="Arial" panose="020B0604020202020204" pitchFamily="34" charset="0"/>
                <a:cs typeface="Arial" panose="020B0604020202020204" pitchFamily="34" charset="0"/>
              </a:rPr>
              <a:t>while over-prioritising early experiences.</a:t>
            </a:r>
          </a:p>
          <a:p>
            <a:r>
              <a:rPr lang="en-GB" dirty="0">
                <a:latin typeface="Arial" panose="020B0604020202020204" pitchFamily="34" charset="0"/>
                <a:cs typeface="Arial" panose="020B0604020202020204" pitchFamily="34" charset="0"/>
              </a:rPr>
              <a:t>In the health and social care practice, every disruption of attachment is not indicated in pathology.</a:t>
            </a:r>
          </a:p>
        </p:txBody>
      </p:sp>
    </p:spTree>
    <p:extLst>
      <p:ext uri="{BB962C8B-B14F-4D97-AF65-F5344CB8AC3E}">
        <p14:creationId xmlns:p14="http://schemas.microsoft.com/office/powerpoint/2010/main" val="3203013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CE0F2F-53A6-58A2-95E1-E01E21A0678C}"/>
              </a:ext>
            </a:extLst>
          </p:cNvPr>
          <p:cNvSpPr>
            <a:spLocks noGrp="1"/>
          </p:cNvSpPr>
          <p:nvPr>
            <p:ph type="title"/>
          </p:nvPr>
        </p:nvSpPr>
        <p:spPr>
          <a:xfrm>
            <a:off x="1055599" y="1055077"/>
            <a:ext cx="2532909" cy="4794578"/>
          </a:xfrm>
        </p:spPr>
        <p:txBody>
          <a:bodyPr>
            <a:normAutofit/>
          </a:bodyPr>
          <a:lstStyle/>
          <a:p>
            <a:r>
              <a:rPr lang="en-GB" sz="4100">
                <a:solidFill>
                  <a:srgbClr val="262626"/>
                </a:solidFill>
              </a:rPr>
              <a:t>Conclusion</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C07B034-8D73-24E6-17B9-D634B014B995}"/>
              </a:ext>
            </a:extLst>
          </p:cNvPr>
          <p:cNvGraphicFramePr>
            <a:graphicFrameLocks noGrp="1"/>
          </p:cNvGraphicFramePr>
          <p:nvPr>
            <p:ph idx="1"/>
            <p:extLst>
              <p:ext uri="{D42A27DB-BD31-4B8C-83A1-F6EECF244321}">
                <p14:modId xmlns:p14="http://schemas.microsoft.com/office/powerpoint/2010/main" val="569611877"/>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03411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84689-E7FD-ED06-3BFA-EBA63D6C03A0}"/>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1C6F656-34F4-B227-66AC-FE4686C59462}"/>
              </a:ext>
            </a:extLst>
          </p:cNvPr>
          <p:cNvSpPr>
            <a:spLocks noGrp="1"/>
          </p:cNvSpPr>
          <p:nvPr>
            <p:ph idx="1"/>
          </p:nvPr>
        </p:nvSpPr>
        <p:spPr/>
        <p:txBody>
          <a:bodyPr>
            <a:normAutofit fontScale="40000" lnSpcReduction="20000"/>
          </a:bodyPr>
          <a:lstStyle/>
          <a:p>
            <a:r>
              <a:rPr lang="en-GB" dirty="0"/>
              <a:t>Behrens, K.Y., Jones-Mason, K. and Forslund, T. (2025) ‘John Bowlby’s theory of attachment and separation: revisiting his original visions after 50+ years, what we know today, and where to go from here?’, </a:t>
            </a:r>
            <a:r>
              <a:rPr lang="en-GB" i="1" dirty="0"/>
              <a:t>Attachment &amp; Human Development</a:t>
            </a:r>
            <a:r>
              <a:rPr lang="en-GB" dirty="0"/>
              <a:t>, </a:t>
            </a:r>
            <a:r>
              <a:rPr lang="en-GB" i="1" dirty="0"/>
              <a:t>27</a:t>
            </a:r>
            <a:r>
              <a:rPr lang="en-GB" dirty="0"/>
              <a:t>(5), pp.657-661.</a:t>
            </a:r>
            <a:endParaRPr lang="en-IN" dirty="0"/>
          </a:p>
          <a:p>
            <a:r>
              <a:rPr lang="en-GB" dirty="0"/>
              <a:t>Delgado, E., Serna, C., Martínez, I. and Cruise, E. (2022) ‘Parental attachment and peer relationships in adolescence: A systematic review’, </a:t>
            </a:r>
            <a:r>
              <a:rPr lang="en-GB" i="1" dirty="0"/>
              <a:t>International journal of environmental research and public health</a:t>
            </a:r>
            <a:r>
              <a:rPr lang="en-GB" dirty="0"/>
              <a:t>, </a:t>
            </a:r>
            <a:r>
              <a:rPr lang="en-GB" i="1" dirty="0"/>
              <a:t>19</a:t>
            </a:r>
            <a:r>
              <a:rPr lang="en-GB" dirty="0"/>
              <a:t>(3), p.1064.</a:t>
            </a:r>
            <a:endParaRPr lang="en-IN" dirty="0"/>
          </a:p>
          <a:p>
            <a:r>
              <a:rPr lang="en-GB" dirty="0"/>
              <a:t>George, C. and Wargo Aikins, J. (2023) ‘Developing a secure base in family intervention: using the adult attachment projective system to assess attachment in family relationships’, </a:t>
            </a:r>
            <a:r>
              <a:rPr lang="en-GB" i="1" dirty="0"/>
              <a:t>Frontiers in Psychology</a:t>
            </a:r>
            <a:r>
              <a:rPr lang="en-GB" dirty="0"/>
              <a:t>, </a:t>
            </a:r>
            <a:r>
              <a:rPr lang="en-GB" i="1" dirty="0"/>
              <a:t>14</a:t>
            </a:r>
            <a:r>
              <a:rPr lang="en-GB" dirty="0"/>
              <a:t>, p.1291661.</a:t>
            </a:r>
            <a:endParaRPr lang="en-IN" dirty="0"/>
          </a:p>
          <a:p>
            <a:r>
              <a:rPr lang="en-GB" dirty="0"/>
              <a:t>Marcu, G. and Huh-Yoo, J. (2023, July) ‘Attachment-informed design: Digital interventions that build self-worth, relationships, and community in support of mental health’, In </a:t>
            </a:r>
            <a:r>
              <a:rPr lang="en-GB" i="1" dirty="0"/>
              <a:t>Proceedings of the 2023 ACM Designing Interactive Systems Conference</a:t>
            </a:r>
            <a:r>
              <a:rPr lang="en-GB" dirty="0"/>
              <a:t> (pp. 2453-2468). </a:t>
            </a:r>
            <a:endParaRPr lang="en-IN" dirty="0"/>
          </a:p>
          <a:p>
            <a:r>
              <a:rPr lang="en-GB" dirty="0" err="1"/>
              <a:t>Mastorci</a:t>
            </a:r>
            <a:r>
              <a:rPr lang="en-GB" dirty="0"/>
              <a:t>, F., Lazzeri, M.F.L., </a:t>
            </a:r>
            <a:r>
              <a:rPr lang="en-GB" dirty="0" err="1"/>
              <a:t>Vassalle</a:t>
            </a:r>
            <a:r>
              <a:rPr lang="en-GB" dirty="0"/>
              <a:t>, C. and Pingitore, A. (2024) ‘The transition from childhood to adolescence: Between health and vulnerability’, </a:t>
            </a:r>
            <a:r>
              <a:rPr lang="en-GB" i="1" dirty="0"/>
              <a:t>Children</a:t>
            </a:r>
            <a:r>
              <a:rPr lang="en-GB" dirty="0"/>
              <a:t>, </a:t>
            </a:r>
            <a:r>
              <a:rPr lang="en-GB" i="1" dirty="0"/>
              <a:t>11</a:t>
            </a:r>
            <a:r>
              <a:rPr lang="en-GB" dirty="0"/>
              <a:t>(8), p.989.</a:t>
            </a:r>
            <a:endParaRPr lang="en-IN" dirty="0"/>
          </a:p>
          <a:p>
            <a:r>
              <a:rPr lang="en-GB" dirty="0"/>
              <a:t>Robledo, J.P., Cross, I., Boada-Bayona, L. and </a:t>
            </a:r>
            <a:r>
              <a:rPr lang="en-GB" dirty="0" err="1"/>
              <a:t>Demogeot</a:t>
            </a:r>
            <a:r>
              <a:rPr lang="en-GB" dirty="0"/>
              <a:t>, N. (2022) ‘Back to basics: A re-evaluation of the relevance of imprinting in the genesis of Bowlby’s attachment theory’, </a:t>
            </a:r>
            <a:r>
              <a:rPr lang="en-GB" i="1" dirty="0"/>
              <a:t>Frontiers in Psychology</a:t>
            </a:r>
            <a:r>
              <a:rPr lang="en-GB" dirty="0"/>
              <a:t>, </a:t>
            </a:r>
            <a:r>
              <a:rPr lang="en-GB" i="1" dirty="0"/>
              <a:t>13</a:t>
            </a:r>
            <a:r>
              <a:rPr lang="en-GB" dirty="0"/>
              <a:t>, p.1033746. </a:t>
            </a:r>
            <a:endParaRPr lang="en-IN" dirty="0"/>
          </a:p>
          <a:p>
            <a:r>
              <a:rPr lang="en-GB" dirty="0"/>
              <a:t>Ruiz, W.D. and Yabut, H.J. (2024) ‘Autonomy and identity: the role of two developmental tasks on adolescent's wellbeing’, </a:t>
            </a:r>
            <a:r>
              <a:rPr lang="en-GB" i="1" dirty="0"/>
              <a:t>Frontiers in Psychology</a:t>
            </a:r>
            <a:r>
              <a:rPr lang="en-GB" dirty="0"/>
              <a:t>, </a:t>
            </a:r>
            <a:r>
              <a:rPr lang="en-GB" i="1" dirty="0"/>
              <a:t>15</a:t>
            </a:r>
            <a:r>
              <a:rPr lang="en-GB" dirty="0"/>
              <a:t>, p.1309690. </a:t>
            </a:r>
            <a:endParaRPr lang="en-IN" dirty="0"/>
          </a:p>
          <a:p>
            <a:r>
              <a:rPr lang="en-GB" dirty="0" err="1"/>
              <a:t>Sosteric</a:t>
            </a:r>
            <a:r>
              <a:rPr lang="en-GB" dirty="0"/>
              <a:t>, M. and Ratkovic, G. (2022) ‘Theoretical research: It takes a village: Advancing attachment theory and recovering the roots of human health with the circle of seven essential needs’, </a:t>
            </a:r>
            <a:r>
              <a:rPr lang="en-GB" i="1" dirty="0"/>
              <a:t>Aotearoa New Zealand Social Work</a:t>
            </a:r>
            <a:r>
              <a:rPr lang="en-GB" dirty="0"/>
              <a:t>, </a:t>
            </a:r>
            <a:r>
              <a:rPr lang="en-GB" i="1" dirty="0"/>
              <a:t>34</a:t>
            </a:r>
            <a:r>
              <a:rPr lang="en-GB" dirty="0"/>
              <a:t>(1), pp.113-127. </a:t>
            </a:r>
            <a:endParaRPr lang="en-IN" dirty="0"/>
          </a:p>
          <a:p>
            <a:r>
              <a:rPr lang="en-GB" dirty="0"/>
              <a:t>Tang, X. (2024) ‘The effects of attachment styles on resilience and emotion regulation’, </a:t>
            </a:r>
            <a:r>
              <a:rPr lang="en-GB" i="1" dirty="0"/>
              <a:t>emotion</a:t>
            </a:r>
            <a:r>
              <a:rPr lang="en-GB" dirty="0"/>
              <a:t>, </a:t>
            </a:r>
            <a:r>
              <a:rPr lang="en-GB" i="1" dirty="0"/>
              <a:t>5</a:t>
            </a:r>
            <a:r>
              <a:rPr lang="en-GB" dirty="0"/>
              <a:t>, p.7. </a:t>
            </a:r>
            <a:endParaRPr lang="en-IN" dirty="0"/>
          </a:p>
          <a:p>
            <a:r>
              <a:rPr lang="en-GB" dirty="0"/>
              <a:t>Thompson, R.A., Simpson, J.A. and Berlin, L.J. (2022) ‘Taking perspective on attachment theory and research: Nine fundamental questions’, </a:t>
            </a:r>
            <a:r>
              <a:rPr lang="en-GB" i="1" dirty="0"/>
              <a:t>Attachment &amp; human development</a:t>
            </a:r>
            <a:r>
              <a:rPr lang="en-GB" dirty="0"/>
              <a:t>, </a:t>
            </a:r>
            <a:r>
              <a:rPr lang="en-GB" i="1" dirty="0"/>
              <a:t>24</a:t>
            </a:r>
            <a:r>
              <a:rPr lang="en-GB" dirty="0"/>
              <a:t>(5), pp.543-560.</a:t>
            </a:r>
            <a:endParaRPr lang="en-IN" dirty="0"/>
          </a:p>
        </p:txBody>
      </p:sp>
    </p:spTree>
    <p:extLst>
      <p:ext uri="{BB962C8B-B14F-4D97-AF65-F5344CB8AC3E}">
        <p14:creationId xmlns:p14="http://schemas.microsoft.com/office/powerpoint/2010/main" val="1112068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32" name="Picture 1031">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3" name="Rectangle 1032">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34" name="Picture 1033">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35" name="Picture 1034">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useBgFill="1">
        <p:nvSpPr>
          <p:cNvPr id="1037" name="Rectangle 1036">
            <a:extLst>
              <a:ext uri="{FF2B5EF4-FFF2-40B4-BE49-F238E27FC236}">
                <a16:creationId xmlns:a16="http://schemas.microsoft.com/office/drawing/2014/main" id="{DEB4B82D-A989-40D8-A457-F1D9C0345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9" name="Picture 1038">
            <a:extLst>
              <a:ext uri="{FF2B5EF4-FFF2-40B4-BE49-F238E27FC236}">
                <a16:creationId xmlns:a16="http://schemas.microsoft.com/office/drawing/2014/main" id="{14E99EC7-4ECA-46FD-A4EE-C28A8AC673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736" y="28937"/>
            <a:ext cx="12188825" cy="6856214"/>
          </a:xfrm>
          <a:prstGeom prst="rect">
            <a:avLst/>
          </a:prstGeom>
        </p:spPr>
      </p:pic>
      <p:pic>
        <p:nvPicPr>
          <p:cNvPr id="1026" name="Picture 2" descr="Thank You PNGs for Free Download">
            <a:extLst>
              <a:ext uri="{FF2B5EF4-FFF2-40B4-BE49-F238E27FC236}">
                <a16:creationId xmlns:a16="http://schemas.microsoft.com/office/drawing/2014/main" id="{5D8093B6-951B-5C73-ED22-A0D411BD565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286446" y="1149305"/>
            <a:ext cx="9600196" cy="4615479"/>
          </a:xfrm>
          <a:prstGeom prst="rect">
            <a:avLst/>
          </a:prstGeom>
          <a:noFill/>
          <a:extLst>
            <a:ext uri="{909E8E84-426E-40DD-AFC4-6F175D3DCCD1}">
              <a14:hiddenFill xmlns:a14="http://schemas.microsoft.com/office/drawing/2010/main">
                <a:solidFill>
                  <a:srgbClr val="FFFFFF"/>
                </a:solidFill>
              </a14:hiddenFill>
            </a:ext>
          </a:extLst>
        </p:spPr>
      </p:pic>
      <p:grpSp>
        <p:nvGrpSpPr>
          <p:cNvPr id="1041" name="Group 1040">
            <a:extLst>
              <a:ext uri="{FF2B5EF4-FFF2-40B4-BE49-F238E27FC236}">
                <a16:creationId xmlns:a16="http://schemas.microsoft.com/office/drawing/2014/main" id="{67034349-EB95-4DEC-941A-A5BEB23CCC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042" name="Rounded Rectangle 21">
              <a:extLst>
                <a:ext uri="{FF2B5EF4-FFF2-40B4-BE49-F238E27FC236}">
                  <a16:creationId xmlns:a16="http://schemas.microsoft.com/office/drawing/2014/main" id="{4ED14EF1-39B3-426A-842A-CEA137A6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043" name="Picture 1042">
              <a:extLst>
                <a:ext uri="{FF2B5EF4-FFF2-40B4-BE49-F238E27FC236}">
                  <a16:creationId xmlns:a16="http://schemas.microsoft.com/office/drawing/2014/main" id="{20BA46E3-54EA-491A-BDC2-C9A945118E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044" name="Rounded Rectangle 27">
              <a:extLst>
                <a:ext uri="{FF2B5EF4-FFF2-40B4-BE49-F238E27FC236}">
                  <a16:creationId xmlns:a16="http://schemas.microsoft.com/office/drawing/2014/main" id="{BC6C1592-02CC-4EA4-9A0E-7BE7C1ED8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srgbClr val="171717">
                  <a:alpha val="82745"/>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045" name="Picture 1044">
              <a:extLst>
                <a:ext uri="{FF2B5EF4-FFF2-40B4-BE49-F238E27FC236}">
                  <a16:creationId xmlns:a16="http://schemas.microsoft.com/office/drawing/2014/main" id="{367E44A5-FAF8-4D81-90C9-CFD68F1A13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Tree>
    <p:extLst>
      <p:ext uri="{BB962C8B-B14F-4D97-AF65-F5344CB8AC3E}">
        <p14:creationId xmlns:p14="http://schemas.microsoft.com/office/powerpoint/2010/main" val="10853417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1620</TotalTime>
  <Words>1870</Words>
  <Application>Microsoft Office PowerPoint</Application>
  <PresentationFormat>Widescreen</PresentationFormat>
  <Paragraphs>105</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Garamond</vt:lpstr>
      <vt:lpstr>Organic</vt:lpstr>
      <vt:lpstr>LCHS4010 Psychology in Health and Social Care Assignment 1: Individual Presentation</vt:lpstr>
      <vt:lpstr>Overview</vt:lpstr>
      <vt:lpstr>Introduction</vt:lpstr>
      <vt:lpstr>Psychological lifespan theory</vt:lpstr>
      <vt:lpstr>Historical impact of Jenny’s experiences</vt:lpstr>
      <vt:lpstr>Relevance of the theory to Jenny’s experiences and situation</vt:lpstr>
      <vt:lpstr>Potential impact on her development and well-being</vt:lpstr>
      <vt:lpstr>Practical interventions proposal</vt:lpstr>
      <vt:lpstr>Theoretical support for Jenny’s situation </vt:lpstr>
      <vt:lpstr>Biological and environmental influences</vt:lpstr>
      <vt:lpstr>Usefulness and limitations of the theory</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Ionela Velichi (2438802)</cp:lastModifiedBy>
  <cp:revision>10</cp:revision>
  <dcterms:created xsi:type="dcterms:W3CDTF">2026-02-17T11:34:48Z</dcterms:created>
  <dcterms:modified xsi:type="dcterms:W3CDTF">2026-03-13T22:10:16Z</dcterms:modified>
</cp:coreProperties>
</file>