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9" r:id="rId1"/>
  </p:sldMasterIdLst>
  <p:notesMasterIdLst>
    <p:notesMasterId r:id="rId10"/>
  </p:notesMasterIdLst>
  <p:sldIdLst>
    <p:sldId id="256" r:id="rId2"/>
    <p:sldId id="257" r:id="rId3"/>
    <p:sldId id="260" r:id="rId4"/>
    <p:sldId id="258" r:id="rId5"/>
    <p:sldId id="263" r:id="rId6"/>
    <p:sldId id="259" r:id="rId7"/>
    <p:sldId id="262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33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B7BD1A-0EA5-7AFF-F724-0552B4C1BE60}" v="207" dt="2026-03-13T16:53:35.988"/>
    <p1510:client id="{B7DD4795-D3CF-45A8-8C8A-DAA97148DA0D}" v="61" dt="2026-03-13T15:24:26.4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03"/>
    <p:restoredTop sz="94640"/>
  </p:normalViewPr>
  <p:slideViewPr>
    <p:cSldViewPr snapToGrid="0">
      <p:cViewPr varScale="1">
        <p:scale>
          <a:sx n="102" d="100"/>
          <a:sy n="102" d="100"/>
        </p:scale>
        <p:origin x="7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92870E-610B-433C-8E15-3EAB06031F5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0A5F0D-B9D8-47BF-ACEE-3D6E54A3D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844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0A5F0D-B9D8-47BF-ACEE-3D6E54A3D8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1366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0A5F0D-B9D8-47BF-ACEE-3D6E54A3D8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908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962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565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835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68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534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990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118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52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749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279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159298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0987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98049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0264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5979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098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1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0" r:id="rId1"/>
    <p:sldLayoutId id="2147483881" r:id="rId2"/>
    <p:sldLayoutId id="2147483882" r:id="rId3"/>
    <p:sldLayoutId id="2147483883" r:id="rId4"/>
    <p:sldLayoutId id="2147483884" r:id="rId5"/>
    <p:sldLayoutId id="2147483885" r:id="rId6"/>
    <p:sldLayoutId id="2147483886" r:id="rId7"/>
    <p:sldLayoutId id="2147483887" r:id="rId8"/>
    <p:sldLayoutId id="2147483888" r:id="rId9"/>
    <p:sldLayoutId id="2147483889" r:id="rId10"/>
    <p:sldLayoutId id="2147483890" r:id="rId11"/>
    <p:sldLayoutId id="2147483891" r:id="rId12"/>
    <p:sldLayoutId id="2147483892" r:id="rId13"/>
    <p:sldLayoutId id="2147483893" r:id="rId14"/>
    <p:sldLayoutId id="2147483894" r:id="rId15"/>
    <p:sldLayoutId id="214748389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en/knowledge/factsheets/pestle-analysis-factsheet/" TargetMode="External"/><Relationship Id="rId2" Type="http://schemas.openxmlformats.org/officeDocument/2006/relationships/hyperlink" Target="https://bgmcgroup.com/exploring-the-fishbone-diagram-types-advantages-drawbacks-and-revealing-the-six-ms-of-change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7863" y="726509"/>
            <a:ext cx="3569918" cy="4406171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sz="6000" i="1" dirty="0">
                <a:solidFill>
                  <a:schemeClr val="tx1">
                    <a:lumMod val="95000"/>
                    <a:lumOff val="5000"/>
                  </a:schemeClr>
                </a:solidFill>
                <a:latin typeface="Lucida Calligraphy"/>
              </a:rPr>
              <a:t>Green </a:t>
            </a:r>
            <a:r>
              <a:rPr lang="en-GB" sz="60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Lucida Calligraphy"/>
              </a:rPr>
              <a:t>Haven</a:t>
            </a:r>
            <a:r>
              <a:rPr lang="en-GB" sz="6000" i="1" dirty="0">
                <a:solidFill>
                  <a:schemeClr val="tx1">
                    <a:lumMod val="95000"/>
                    <a:lumOff val="5000"/>
                  </a:schemeClr>
                </a:solidFill>
                <a:latin typeface="Lucida Calligraphy"/>
              </a:rPr>
              <a:t> Florist</a:t>
            </a:r>
            <a:br>
              <a:rPr lang="en-GB" sz="6000" i="1" dirty="0">
                <a:latin typeface="Lucida Calligraphy"/>
              </a:rPr>
            </a:br>
            <a:endParaRPr lang="en-GB" sz="3400" dirty="0"/>
          </a:p>
        </p:txBody>
      </p:sp>
      <p:pic>
        <p:nvPicPr>
          <p:cNvPr id="7" name="Picture 6" descr="A bouquet of pink roses&#10;&#10;AI-generated content may be incorrect.">
            <a:extLst>
              <a:ext uri="{FF2B5EF4-FFF2-40B4-BE49-F238E27FC236}">
                <a16:creationId xmlns:a16="http://schemas.microsoft.com/office/drawing/2014/main" id="{E5D49914-0F78-9F2A-34DA-131C7B0C2E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049" y="1213184"/>
            <a:ext cx="4518690" cy="51401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B2DD0C-CBC7-489C-46DF-474AC020F9E9}"/>
              </a:ext>
            </a:extLst>
          </p:cNvPr>
          <p:cNvSpPr txBox="1"/>
          <p:nvPr/>
        </p:nvSpPr>
        <p:spPr>
          <a:xfrm>
            <a:off x="1463842" y="1717843"/>
            <a:ext cx="7916777" cy="38472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200" dirty="0"/>
          </a:p>
          <a:p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Paulina Leon</a:t>
            </a:r>
          </a:p>
          <a:p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ID 2445181</a:t>
            </a:r>
          </a:p>
          <a:p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MC: LCLM4004</a:t>
            </a:r>
          </a:p>
          <a:p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Problem Solving and Decision Making</a:t>
            </a:r>
          </a:p>
          <a:p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Lecture: Toyin Adisa</a:t>
            </a:r>
          </a:p>
          <a:p>
            <a:endParaRPr lang="en-GB" sz="3200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1D191A6-FF6A-7D70-4458-56ED76939010}"/>
              </a:ext>
            </a:extLst>
          </p:cNvPr>
          <p:cNvCxnSpPr/>
          <p:nvPr/>
        </p:nvCxnSpPr>
        <p:spPr>
          <a:xfrm>
            <a:off x="1189788" y="975894"/>
            <a:ext cx="8188159" cy="1337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1DE0AAD-16F5-73A4-C33E-8FCD031C9D2D}"/>
              </a:ext>
            </a:extLst>
          </p:cNvPr>
          <p:cNvCxnSpPr/>
          <p:nvPr/>
        </p:nvCxnSpPr>
        <p:spPr>
          <a:xfrm>
            <a:off x="1169736" y="5547893"/>
            <a:ext cx="8341894" cy="2005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067E93B-A858-E320-FC38-89FDA742BEA5}"/>
              </a:ext>
            </a:extLst>
          </p:cNvPr>
          <p:cNvCxnSpPr/>
          <p:nvPr/>
        </p:nvCxnSpPr>
        <p:spPr>
          <a:xfrm>
            <a:off x="1042738" y="989264"/>
            <a:ext cx="20050" cy="446505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F0AC836-4957-AA4F-68A1-A29BCF4660E2}"/>
              </a:ext>
            </a:extLst>
          </p:cNvPr>
          <p:cNvCxnSpPr/>
          <p:nvPr/>
        </p:nvCxnSpPr>
        <p:spPr>
          <a:xfrm>
            <a:off x="9491577" y="989263"/>
            <a:ext cx="60158" cy="443831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3628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F336A5F-27B0-2D58-AB61-A747D870459D}"/>
              </a:ext>
            </a:extLst>
          </p:cNvPr>
          <p:cNvSpPr txBox="1"/>
          <p:nvPr/>
        </p:nvSpPr>
        <p:spPr>
          <a:xfrm>
            <a:off x="5455711" y="728472"/>
            <a:ext cx="3737268" cy="13208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300" b="1" i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Nature and Scope Of the Issues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6A7640-34E8-16EE-2935-58E1693A0E41}"/>
              </a:ext>
            </a:extLst>
          </p:cNvPr>
          <p:cNvSpPr txBox="1"/>
          <p:nvPr/>
        </p:nvSpPr>
        <p:spPr>
          <a:xfrm>
            <a:off x="4666958" y="2459736"/>
            <a:ext cx="5226851" cy="3581626"/>
          </a:xfrm>
          <a:prstGeom prst="rect">
            <a:avLst/>
          </a:prstGeom>
        </p:spPr>
        <p:txBody>
          <a:bodyPr rot="0" spcFirstLastPara="0" vertOverflow="overflow" horzOverflow="overflow" vert="horz" lIns="7200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"/>
              <a:buChar char="Ø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The sales have declined due an increase in online  shopping.</a:t>
            </a:r>
            <a:endParaRPr lang="en-US" dirty="0"/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" charset="2"/>
              <a:buChar char="Ø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The scope of sales in store have drop down         30%   in     the last year.</a:t>
            </a:r>
          </a:p>
          <a:p>
            <a:pPr marL="285750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Customers prefer online shopping.</a:t>
            </a:r>
          </a:p>
          <a:p>
            <a:pPr marL="285750" indent="-285750" defTabSz="457200">
              <a:spcBef>
                <a:spcPts val="1000"/>
              </a:spcBef>
              <a:buFont typeface="Wingdings"/>
              <a:buChar char="Ø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Sustainable packaging increase cost of imported flowers</a:t>
            </a:r>
          </a:p>
          <a:p>
            <a:pPr marL="285750" indent="-285750" defTabSz="457200">
              <a:spcBef>
                <a:spcPts val="1000"/>
              </a:spcBef>
              <a:buFont typeface="Wingdings"/>
              <a:buChar char="Ø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Reduced foot traffic in the high street</a:t>
            </a:r>
          </a:p>
        </p:txBody>
      </p:sp>
      <p:pic>
        <p:nvPicPr>
          <p:cNvPr id="7" name="Picture 6" descr="A logo for a store&#10;&#10;AI-generated content may be incorrect.">
            <a:extLst>
              <a:ext uri="{FF2B5EF4-FFF2-40B4-BE49-F238E27FC236}">
                <a16:creationId xmlns:a16="http://schemas.microsoft.com/office/drawing/2014/main" id="{EE23DE85-C921-938C-0DA5-0DB45B771E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80" r="10154"/>
          <a:stretch>
            <a:fillRect/>
          </a:stretch>
        </p:blipFill>
        <p:spPr>
          <a:xfrm>
            <a:off x="286411" y="1049547"/>
            <a:ext cx="4590963" cy="4061950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88557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2A37EE-127C-8983-2D1F-165CA0C40F30}"/>
              </a:ext>
            </a:extLst>
          </p:cNvPr>
          <p:cNvSpPr txBox="1"/>
          <p:nvPr/>
        </p:nvSpPr>
        <p:spPr>
          <a:xfrm>
            <a:off x="1542411" y="30837"/>
            <a:ext cx="8740577" cy="575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/>
              <a:t>              </a:t>
            </a:r>
            <a:r>
              <a:rPr lang="en-GB" sz="3600" b="1" dirty="0">
                <a:solidFill>
                  <a:schemeClr val="accent1">
                    <a:lumMod val="76000"/>
                  </a:schemeClr>
                </a:solidFill>
              </a:rPr>
              <a:t> </a:t>
            </a:r>
            <a:r>
              <a:rPr lang="en-GB" sz="3600" b="1" dirty="0">
                <a:solidFill>
                  <a:schemeClr val="accent1">
                    <a:lumMod val="76000"/>
                  </a:schemeClr>
                </a:solidFill>
                <a:latin typeface="Comic Sans MS"/>
              </a:rPr>
              <a:t>5W2H Analysis</a:t>
            </a:r>
          </a:p>
          <a:p>
            <a:endParaRPr lang="en-US" sz="3600" dirty="0">
              <a:solidFill>
                <a:schemeClr val="accent1">
                  <a:lumMod val="76000"/>
                </a:schemeClr>
              </a:solidFill>
              <a:latin typeface="Comic Sans MS"/>
            </a:endParaRPr>
          </a:p>
          <a:p>
            <a:pPr marL="457200" indent="-457200">
              <a:buFont typeface="Arial"/>
              <a:buChar char="•"/>
            </a:pPr>
            <a:r>
              <a:rPr lang="en-GB" sz="2800" b="1" dirty="0"/>
              <a:t>Where:</a:t>
            </a:r>
            <a:r>
              <a:rPr lang="en-GB" sz="2800" dirty="0"/>
              <a:t> Green Haven Florist store in Norwich</a:t>
            </a:r>
            <a:endParaRPr lang="en-GB" dirty="0"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GB" sz="2800" b="1" dirty="0">
                <a:ea typeface="+mn-lt"/>
                <a:cs typeface="+mn-lt"/>
              </a:rPr>
              <a:t>Why: </a:t>
            </a:r>
            <a:r>
              <a:rPr lang="en-GB" sz="2800" dirty="0">
                <a:ea typeface="+mn-lt"/>
                <a:cs typeface="+mn-lt"/>
              </a:rPr>
              <a:t>Online competition</a:t>
            </a:r>
            <a:endParaRPr lang="en-GB" sz="2000" dirty="0">
              <a:latin typeface="Aptos"/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GB" sz="2800" b="1" dirty="0">
                <a:ea typeface="+mn-lt"/>
                <a:cs typeface="+mn-lt"/>
              </a:rPr>
              <a:t>When:</a:t>
            </a:r>
            <a:r>
              <a:rPr lang="en-GB" sz="2800" b="1" dirty="0">
                <a:latin typeface="Avenir Next LT Pro"/>
              </a:rPr>
              <a:t> </a:t>
            </a:r>
            <a:r>
              <a:rPr lang="en-GB" sz="2800" dirty="0">
                <a:latin typeface="Avenir Next LT Pro"/>
              </a:rPr>
              <a:t>In the last year</a:t>
            </a:r>
            <a:endParaRPr lang="en-GB" sz="2000" dirty="0">
              <a:latin typeface="Aptos"/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GB" sz="2800" b="1" dirty="0">
                <a:ea typeface="+mn-lt"/>
                <a:cs typeface="+mn-lt"/>
              </a:rPr>
              <a:t>Who</a:t>
            </a:r>
            <a:r>
              <a:rPr lang="en-GB" sz="2800" dirty="0">
                <a:ea typeface="+mn-lt"/>
                <a:cs typeface="+mn-lt"/>
              </a:rPr>
              <a:t>: Owners (Lee and Priya Patel) employees and customers</a:t>
            </a:r>
            <a:r>
              <a:rPr lang="en-GB" sz="2000" dirty="0">
                <a:ea typeface="+mn-lt"/>
                <a:cs typeface="+mn-lt"/>
              </a:rPr>
              <a:t>.</a:t>
            </a:r>
            <a:endParaRPr lang="en-GB" sz="2000" dirty="0">
              <a:latin typeface="Avenir Next LT Pro"/>
            </a:endParaRPr>
          </a:p>
          <a:p>
            <a:pPr marL="457200" indent="-457200">
              <a:buFont typeface="Arial"/>
              <a:buChar char="•"/>
            </a:pPr>
            <a:r>
              <a:rPr lang="en-GB" sz="2800" b="1" dirty="0">
                <a:latin typeface="Trebuchet MS"/>
              </a:rPr>
              <a:t>What</a:t>
            </a:r>
            <a:r>
              <a:rPr lang="en-GB" sz="3200" b="1" dirty="0">
                <a:latin typeface="Trebuchet MS"/>
              </a:rPr>
              <a:t>:</a:t>
            </a:r>
            <a:r>
              <a:rPr lang="en-GB" sz="2800" b="1" dirty="0">
                <a:latin typeface="Trebuchet MS"/>
              </a:rPr>
              <a:t> </a:t>
            </a:r>
            <a:r>
              <a:rPr lang="en-GB" sz="2800" dirty="0">
                <a:latin typeface="Trebuchet MS"/>
              </a:rPr>
              <a:t>Declain customers visit the store and sales</a:t>
            </a:r>
          </a:p>
          <a:p>
            <a:pPr marL="457200" indent="-457200">
              <a:buFont typeface="Arial"/>
              <a:buChar char="•"/>
            </a:pPr>
            <a:r>
              <a:rPr lang="en-GB" sz="2800" b="1" dirty="0">
                <a:latin typeface="Trebuchet MS"/>
              </a:rPr>
              <a:t>How</a:t>
            </a:r>
            <a:r>
              <a:rPr lang="en-GB" sz="3200" b="1" dirty="0">
                <a:latin typeface="Trebuchet MS"/>
              </a:rPr>
              <a:t>: </a:t>
            </a:r>
            <a:r>
              <a:rPr lang="en-GB" sz="2800" dirty="0">
                <a:latin typeface="Trebuchet MS"/>
              </a:rPr>
              <a:t>Update social media account and make some offers.</a:t>
            </a:r>
            <a:endParaRPr lang="en-GB" sz="2800" b="1" dirty="0">
              <a:latin typeface="Trebuchet MS"/>
            </a:endParaRPr>
          </a:p>
          <a:p>
            <a:pPr marL="457200" indent="-457200">
              <a:buFont typeface="Arial"/>
              <a:buChar char="•"/>
            </a:pPr>
            <a:r>
              <a:rPr lang="en-GB" sz="2800" b="1" dirty="0">
                <a:latin typeface="Trebuchet MS"/>
              </a:rPr>
              <a:t>How Much</a:t>
            </a:r>
            <a:r>
              <a:rPr lang="en-GB" sz="3200" b="1" dirty="0">
                <a:latin typeface="Trebuchet MS"/>
              </a:rPr>
              <a:t>: </a:t>
            </a:r>
            <a:r>
              <a:rPr lang="en-GB" sz="3200" dirty="0">
                <a:latin typeface="Trebuchet MS"/>
              </a:rPr>
              <a:t>The sales drop down 30% </a:t>
            </a:r>
            <a:endParaRPr lang="en-GB" sz="2000" dirty="0">
              <a:latin typeface="Trebuchet MS"/>
            </a:endParaRPr>
          </a:p>
          <a:p>
            <a:pPr marL="342900" indent="-342900">
              <a:buFont typeface="Arial"/>
              <a:buChar char="•"/>
            </a:pPr>
            <a:endParaRPr lang="en-GB" sz="2000" dirty="0">
              <a:latin typeface="Aptos"/>
            </a:endParaRPr>
          </a:p>
          <a:p>
            <a:pPr marL="171450" indent="-171450">
              <a:buFont typeface="Arial"/>
              <a:buChar char="•"/>
            </a:pPr>
            <a:endParaRPr lang="en-GB" sz="1200" dirty="0">
              <a:latin typeface="Apto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BC1D88-CF55-83FE-A859-EC8298C440AE}"/>
              </a:ext>
            </a:extLst>
          </p:cNvPr>
          <p:cNvSpPr txBox="1"/>
          <p:nvPr/>
        </p:nvSpPr>
        <p:spPr>
          <a:xfrm>
            <a:off x="1640910" y="5436296"/>
            <a:ext cx="73152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5W2H technique is based on seven key questions: five beginning with the letter </a:t>
            </a:r>
            <a:r>
              <a:rPr lang="en-GB" sz="1400" b="1" dirty="0"/>
              <a:t>W</a:t>
            </a:r>
            <a:r>
              <a:rPr lang="en-GB" sz="1400" dirty="0"/>
              <a:t> (What, Why, Who, Where, When) and two with the letter </a:t>
            </a:r>
            <a:r>
              <a:rPr lang="en-GB" sz="1400" b="1" dirty="0"/>
              <a:t>H</a:t>
            </a:r>
            <a:r>
              <a:rPr lang="en-GB" sz="1400" dirty="0"/>
              <a:t> (How, How Many), hence the acronym 5W2H. Below is the meaning of each "W" and "H":</a:t>
            </a:r>
          </a:p>
          <a:p>
            <a:br>
              <a:rPr lang="en-GB" sz="1400" dirty="0"/>
            </a:b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549319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C764679-DA32-C545-2D6A-FC3E6DF771DD}"/>
              </a:ext>
            </a:extLst>
          </p:cNvPr>
          <p:cNvSpPr/>
          <p:nvPr/>
        </p:nvSpPr>
        <p:spPr>
          <a:xfrm>
            <a:off x="0" y="1"/>
            <a:ext cx="12192000" cy="74908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highlight>
                <a:srgbClr val="FFFF00"/>
              </a:highligh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D3E0076-5C8B-C094-FCC6-77A3D3CB93C8}"/>
              </a:ext>
            </a:extLst>
          </p:cNvPr>
          <p:cNvSpPr/>
          <p:nvPr/>
        </p:nvSpPr>
        <p:spPr>
          <a:xfrm>
            <a:off x="365760" y="1187779"/>
            <a:ext cx="5212080" cy="130853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/>
              <a:buChar char="•"/>
            </a:pPr>
            <a:r>
              <a:rPr lang="en-GB" b="1" dirty="0"/>
              <a:t>Political: </a:t>
            </a:r>
            <a:r>
              <a:rPr lang="en-GB" dirty="0"/>
              <a:t>Sustainability Policies and Import regulation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7F52A21-B036-7759-7FA2-42308EB2C335}"/>
              </a:ext>
            </a:extLst>
          </p:cNvPr>
          <p:cNvSpPr/>
          <p:nvPr/>
        </p:nvSpPr>
        <p:spPr>
          <a:xfrm>
            <a:off x="365759" y="2854366"/>
            <a:ext cx="5212081" cy="12501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/>
              <a:buChar char="•"/>
            </a:pPr>
            <a:r>
              <a:rPr lang="en-GB" b="1" dirty="0"/>
              <a:t>Economic: </a:t>
            </a:r>
            <a:r>
              <a:rPr lang="en-GB" dirty="0"/>
              <a:t>Inflation increasing flowers and operations cost.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5FD5D03-74B8-CB97-0B4F-6699D6C03D4B}"/>
              </a:ext>
            </a:extLst>
          </p:cNvPr>
          <p:cNvSpPr/>
          <p:nvPr/>
        </p:nvSpPr>
        <p:spPr>
          <a:xfrm>
            <a:off x="365759" y="4679166"/>
            <a:ext cx="5212081" cy="127101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/>
              <a:buChar char="•"/>
            </a:pPr>
            <a:r>
              <a:rPr lang="en-GB" b="1"/>
              <a:t>Social</a:t>
            </a:r>
            <a:r>
              <a:rPr lang="en-GB"/>
              <a:t>: Customer prefer online shopping.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7F6B9AE-A5A0-936C-8CC9-ECF403670E07}"/>
              </a:ext>
            </a:extLst>
          </p:cNvPr>
          <p:cNvSpPr/>
          <p:nvPr/>
        </p:nvSpPr>
        <p:spPr>
          <a:xfrm>
            <a:off x="6239324" y="1175024"/>
            <a:ext cx="5620848" cy="132128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/>
              <a:buChar char="•"/>
            </a:pPr>
            <a:r>
              <a:rPr lang="en-GB" b="1"/>
              <a:t>Technological</a:t>
            </a:r>
            <a:r>
              <a:rPr lang="en-GB"/>
              <a:t>: Social media, online delivery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00F361E-4A3E-76AF-F7CF-A149CC872573}"/>
              </a:ext>
            </a:extLst>
          </p:cNvPr>
          <p:cNvSpPr/>
          <p:nvPr/>
        </p:nvSpPr>
        <p:spPr>
          <a:xfrm>
            <a:off x="6318504" y="2854367"/>
            <a:ext cx="5507736" cy="125016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/>
              <a:buChar char="•"/>
            </a:pPr>
            <a:r>
              <a:rPr lang="en-GB" b="1" dirty="0"/>
              <a:t>Environmental</a:t>
            </a:r>
            <a:r>
              <a:rPr lang="en-GB" dirty="0"/>
              <a:t>: Eco-friendly products.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7D80B37-BD4E-F25C-41CB-EDC0C3F55E61}"/>
              </a:ext>
            </a:extLst>
          </p:cNvPr>
          <p:cNvSpPr/>
          <p:nvPr/>
        </p:nvSpPr>
        <p:spPr>
          <a:xfrm>
            <a:off x="6318504" y="4669094"/>
            <a:ext cx="5620848" cy="132128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/>
              <a:buChar char="•"/>
            </a:pPr>
            <a:r>
              <a:rPr lang="en-GB" b="1" dirty="0"/>
              <a:t>Legal</a:t>
            </a:r>
            <a:r>
              <a:rPr lang="en-GB" dirty="0"/>
              <a:t>: Retail Regulations, Customer Protection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B83BA61-01C4-08F6-8E52-F4CAE0C80A6D}"/>
              </a:ext>
            </a:extLst>
          </p:cNvPr>
          <p:cNvSpPr txBox="1"/>
          <p:nvPr/>
        </p:nvSpPr>
        <p:spPr>
          <a:xfrm>
            <a:off x="3755627" y="221407"/>
            <a:ext cx="5316745" cy="646331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i="1">
                <a:latin typeface="Comic Sans MS"/>
              </a:rPr>
              <a:t>PESTLE  ANALYSIS</a:t>
            </a:r>
          </a:p>
        </p:txBody>
      </p:sp>
      <p:pic>
        <p:nvPicPr>
          <p:cNvPr id="15" name="Graphic 14" descr="Business Growth with solid fill">
            <a:extLst>
              <a:ext uri="{FF2B5EF4-FFF2-40B4-BE49-F238E27FC236}">
                <a16:creationId xmlns:a16="http://schemas.microsoft.com/office/drawing/2014/main" id="{06B7138B-5D88-28E4-BD3F-80097C387AA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21896" y="1737016"/>
            <a:ext cx="1062040" cy="904482"/>
          </a:xfrm>
          <a:prstGeom prst="rect">
            <a:avLst/>
          </a:prstGeom>
        </p:spPr>
      </p:pic>
      <p:pic>
        <p:nvPicPr>
          <p:cNvPr id="17" name="Graphic 16" descr="Bar graph with upward trend with solid fill">
            <a:extLst>
              <a:ext uri="{FF2B5EF4-FFF2-40B4-BE49-F238E27FC236}">
                <a16:creationId xmlns:a16="http://schemas.microsoft.com/office/drawing/2014/main" id="{09F83306-41C8-C97C-F7F3-8C0E1E61E7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44212" y="3429000"/>
            <a:ext cx="914400" cy="859536"/>
          </a:xfrm>
          <a:prstGeom prst="rect">
            <a:avLst/>
          </a:prstGeom>
        </p:spPr>
      </p:pic>
      <p:pic>
        <p:nvPicPr>
          <p:cNvPr id="19" name="Graphic 18" descr="Boardroom with solid fill">
            <a:extLst>
              <a:ext uri="{FF2B5EF4-FFF2-40B4-BE49-F238E27FC236}">
                <a16:creationId xmlns:a16="http://schemas.microsoft.com/office/drawing/2014/main" id="{5BD497A9-86EA-BC11-C9FE-5665479316C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44212" y="5303519"/>
            <a:ext cx="833629" cy="859536"/>
          </a:xfrm>
          <a:prstGeom prst="rect">
            <a:avLst/>
          </a:prstGeom>
        </p:spPr>
      </p:pic>
      <p:pic>
        <p:nvPicPr>
          <p:cNvPr id="21" name="Graphic 20" descr="Cloud Computing with solid fill">
            <a:extLst>
              <a:ext uri="{FF2B5EF4-FFF2-40B4-BE49-F238E27FC236}">
                <a16:creationId xmlns:a16="http://schemas.microsoft.com/office/drawing/2014/main" id="{5A89F7AD-C850-809B-A838-56B8C51DD16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990052" y="1766170"/>
            <a:ext cx="836187" cy="815711"/>
          </a:xfrm>
          <a:prstGeom prst="rect">
            <a:avLst/>
          </a:prstGeom>
        </p:spPr>
      </p:pic>
      <p:pic>
        <p:nvPicPr>
          <p:cNvPr id="25" name="Graphic 24" descr="Customer review with solid fill">
            <a:extLst>
              <a:ext uri="{FF2B5EF4-FFF2-40B4-BE49-F238E27FC236}">
                <a16:creationId xmlns:a16="http://schemas.microsoft.com/office/drawing/2014/main" id="{754BD55D-C1C6-A0EF-D1F0-927416FEE3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990052" y="5331167"/>
            <a:ext cx="1025162" cy="586942"/>
          </a:xfrm>
          <a:prstGeom prst="rect">
            <a:avLst/>
          </a:prstGeom>
        </p:spPr>
      </p:pic>
      <p:pic>
        <p:nvPicPr>
          <p:cNvPr id="29" name="Graphic 28" descr="Open hand with plant with solid fill">
            <a:extLst>
              <a:ext uri="{FF2B5EF4-FFF2-40B4-BE49-F238E27FC236}">
                <a16:creationId xmlns:a16="http://schemas.microsoft.com/office/drawing/2014/main" id="{1834FBB8-268B-B4C8-F18C-4C80CCE9D09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911839" y="3351418"/>
            <a:ext cx="914399" cy="85953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C871D29-0811-5828-32BB-4D89276E5E2A}"/>
              </a:ext>
            </a:extLst>
          </p:cNvPr>
          <p:cNvSpPr txBox="1"/>
          <p:nvPr/>
        </p:nvSpPr>
        <p:spPr>
          <a:xfrm>
            <a:off x="601249" y="6163054"/>
            <a:ext cx="1133810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 PESTLE analysis studies the key external factors (Political, Economic, Sociological, Technological, Legal and Environmental) that influence an organisation. It can be used in a range of different scenarios, and can guide people professionals and senior managers in strategic decision making. (CIPD 2025)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703716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40AEA45-3BF6-1586-85A1-1B95DB9838E9}"/>
              </a:ext>
            </a:extLst>
          </p:cNvPr>
          <p:cNvSpPr/>
          <p:nvPr/>
        </p:nvSpPr>
        <p:spPr>
          <a:xfrm>
            <a:off x="9510861" y="2881921"/>
            <a:ext cx="2555115" cy="675830"/>
          </a:xfrm>
          <a:prstGeom prst="roundRect">
            <a:avLst/>
          </a:prstGeom>
          <a:solidFill>
            <a:schemeClr val="bg2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D6F5129-D8A1-EBF2-BB11-A02C8DD404FA}"/>
              </a:ext>
            </a:extLst>
          </p:cNvPr>
          <p:cNvCxnSpPr>
            <a:cxnSpLocks/>
            <a:endCxn id="67" idx="1"/>
          </p:cNvCxnSpPr>
          <p:nvPr/>
        </p:nvCxnSpPr>
        <p:spPr>
          <a:xfrm>
            <a:off x="102172" y="1121193"/>
            <a:ext cx="1234436" cy="19927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643F396-C2AF-AF19-BE59-110BE7D43104}"/>
              </a:ext>
            </a:extLst>
          </p:cNvPr>
          <p:cNvCxnSpPr>
            <a:cxnSpLocks/>
          </p:cNvCxnSpPr>
          <p:nvPr/>
        </p:nvCxnSpPr>
        <p:spPr>
          <a:xfrm>
            <a:off x="2948574" y="890722"/>
            <a:ext cx="1927750" cy="20462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ED62B69-7E18-327F-587E-B755B93AD3D0}"/>
              </a:ext>
            </a:extLst>
          </p:cNvPr>
          <p:cNvCxnSpPr>
            <a:cxnSpLocks/>
          </p:cNvCxnSpPr>
          <p:nvPr/>
        </p:nvCxnSpPr>
        <p:spPr>
          <a:xfrm>
            <a:off x="6258108" y="825388"/>
            <a:ext cx="2119789" cy="21950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7B94FF9-D4DA-1C21-00BA-6FA484DC0FBD}"/>
              </a:ext>
            </a:extLst>
          </p:cNvPr>
          <p:cNvSpPr/>
          <p:nvPr/>
        </p:nvSpPr>
        <p:spPr>
          <a:xfrm>
            <a:off x="341923" y="229576"/>
            <a:ext cx="2506783" cy="660402"/>
          </a:xfrm>
          <a:prstGeom prst="roundRect">
            <a:avLst/>
          </a:prstGeom>
          <a:solidFill>
            <a:schemeClr val="bg2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</a:rPr>
              <a:t>Customer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CCAA427-CF96-2BA0-FD53-805C6A3BA455}"/>
              </a:ext>
            </a:extLst>
          </p:cNvPr>
          <p:cNvSpPr/>
          <p:nvPr/>
        </p:nvSpPr>
        <p:spPr>
          <a:xfrm>
            <a:off x="3399691" y="224693"/>
            <a:ext cx="2526321" cy="670170"/>
          </a:xfrm>
          <a:prstGeom prst="roundRect">
            <a:avLst/>
          </a:prstGeom>
          <a:solidFill>
            <a:schemeClr val="bg2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</a:rPr>
              <a:t>Marketing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71A4C55-102E-21F9-C456-FB941D4E6791}"/>
              </a:ext>
            </a:extLst>
          </p:cNvPr>
          <p:cNvSpPr/>
          <p:nvPr/>
        </p:nvSpPr>
        <p:spPr>
          <a:xfrm>
            <a:off x="6472114" y="229578"/>
            <a:ext cx="2379785" cy="679940"/>
          </a:xfrm>
          <a:prstGeom prst="roundRect">
            <a:avLst/>
          </a:prstGeom>
          <a:solidFill>
            <a:schemeClr val="bg2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</a:rPr>
              <a:t>Competition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9E22D62-906F-F953-E2D9-7ED04088A3AA}"/>
              </a:ext>
            </a:extLst>
          </p:cNvPr>
          <p:cNvCxnSpPr>
            <a:cxnSpLocks/>
          </p:cNvCxnSpPr>
          <p:nvPr/>
        </p:nvCxnSpPr>
        <p:spPr>
          <a:xfrm flipV="1">
            <a:off x="828327" y="3263138"/>
            <a:ext cx="574919" cy="21770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E2105B0-1332-B399-BCA3-64467A805326}"/>
              </a:ext>
            </a:extLst>
          </p:cNvPr>
          <p:cNvCxnSpPr>
            <a:cxnSpLocks/>
          </p:cNvCxnSpPr>
          <p:nvPr/>
        </p:nvCxnSpPr>
        <p:spPr>
          <a:xfrm flipV="1">
            <a:off x="3803496" y="3237513"/>
            <a:ext cx="1254185" cy="22027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9A0089A-F6C8-007B-ADCB-ECFB79177B7F}"/>
              </a:ext>
            </a:extLst>
          </p:cNvPr>
          <p:cNvSpPr txBox="1"/>
          <p:nvPr/>
        </p:nvSpPr>
        <p:spPr>
          <a:xfrm>
            <a:off x="4557346" y="3604846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F50076D-EF82-82AE-A74D-48E0F17B7F5D}"/>
              </a:ext>
            </a:extLst>
          </p:cNvPr>
          <p:cNvSpPr txBox="1"/>
          <p:nvPr/>
        </p:nvSpPr>
        <p:spPr>
          <a:xfrm>
            <a:off x="4073769" y="-131885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F8A4CF5-5828-2B4B-B619-7728E8EC635B}"/>
              </a:ext>
            </a:extLst>
          </p:cNvPr>
          <p:cNvSpPr txBox="1"/>
          <p:nvPr/>
        </p:nvSpPr>
        <p:spPr>
          <a:xfrm>
            <a:off x="3575538" y="-410307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2D2F7C3B-6E42-3AF9-FBF2-C702E6678E3E}"/>
              </a:ext>
            </a:extLst>
          </p:cNvPr>
          <p:cNvCxnSpPr>
            <a:cxnSpLocks/>
          </p:cNvCxnSpPr>
          <p:nvPr/>
        </p:nvCxnSpPr>
        <p:spPr>
          <a:xfrm flipV="1">
            <a:off x="7020735" y="3237513"/>
            <a:ext cx="1429648" cy="22438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B4A159C0-0CA1-28CD-728E-E9F7A0B607B6}"/>
              </a:ext>
            </a:extLst>
          </p:cNvPr>
          <p:cNvSpPr/>
          <p:nvPr/>
        </p:nvSpPr>
        <p:spPr>
          <a:xfrm>
            <a:off x="630114" y="5193500"/>
            <a:ext cx="2409093" cy="773778"/>
          </a:xfrm>
          <a:prstGeom prst="roundRect">
            <a:avLst/>
          </a:prstGeom>
          <a:solidFill>
            <a:schemeClr val="bg2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Location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5B5944B8-21A1-D07E-1561-B621AB9C5478}"/>
              </a:ext>
            </a:extLst>
          </p:cNvPr>
          <p:cNvSpPr/>
          <p:nvPr/>
        </p:nvSpPr>
        <p:spPr>
          <a:xfrm>
            <a:off x="3399691" y="5193501"/>
            <a:ext cx="2531205" cy="773778"/>
          </a:xfrm>
          <a:prstGeom prst="roundRect">
            <a:avLst>
              <a:gd name="adj" fmla="val 23081"/>
            </a:avLst>
          </a:prstGeom>
          <a:solidFill>
            <a:schemeClr val="bg2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Materials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51A3C5A6-60C6-87D7-835E-DBD8736B414D}"/>
              </a:ext>
            </a:extLst>
          </p:cNvPr>
          <p:cNvSpPr/>
          <p:nvPr/>
        </p:nvSpPr>
        <p:spPr>
          <a:xfrm>
            <a:off x="6472114" y="5174293"/>
            <a:ext cx="2597511" cy="792985"/>
          </a:xfrm>
          <a:prstGeom prst="roundRect">
            <a:avLst>
              <a:gd name="adj" fmla="val 16667"/>
            </a:avLst>
          </a:prstGeom>
          <a:solidFill>
            <a:schemeClr val="bg2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Economic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4BB04A3-41CA-E370-DEAA-4AE4C55F3636}"/>
              </a:ext>
            </a:extLst>
          </p:cNvPr>
          <p:cNvSpPr txBox="1"/>
          <p:nvPr/>
        </p:nvSpPr>
        <p:spPr>
          <a:xfrm>
            <a:off x="9510347" y="3037458"/>
            <a:ext cx="352550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Declain Store Sales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B823E76-1054-1FB5-9C94-8617792BFF0C}"/>
              </a:ext>
            </a:extLst>
          </p:cNvPr>
          <p:cNvSpPr txBox="1"/>
          <p:nvPr/>
        </p:nvSpPr>
        <p:spPr>
          <a:xfrm>
            <a:off x="512885" y="1103924"/>
            <a:ext cx="251850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solidFill>
                  <a:schemeClr val="accent1">
                    <a:lumMod val="49000"/>
                  </a:schemeClr>
                </a:solidFill>
              </a:rPr>
              <a:t>Demand for delivery service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ECE8E64-9BB3-F55D-1E8C-1B1469CE2889}"/>
              </a:ext>
            </a:extLst>
          </p:cNvPr>
          <p:cNvSpPr txBox="1"/>
          <p:nvPr/>
        </p:nvSpPr>
        <p:spPr>
          <a:xfrm>
            <a:off x="828327" y="1724528"/>
            <a:ext cx="32388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solidFill>
                  <a:schemeClr val="accent3">
                    <a:lumMod val="76000"/>
                  </a:schemeClr>
                </a:solidFill>
              </a:rPr>
              <a:t>Performance for online shopping</a:t>
            </a:r>
            <a:endParaRPr lang="en-US" b="1">
              <a:solidFill>
                <a:schemeClr val="accent3">
                  <a:lumMod val="76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C1A038-B80E-0C7E-5B72-027184592ABC}"/>
              </a:ext>
            </a:extLst>
          </p:cNvPr>
          <p:cNvSpPr txBox="1"/>
          <p:nvPr/>
        </p:nvSpPr>
        <p:spPr>
          <a:xfrm>
            <a:off x="1631100" y="2442127"/>
            <a:ext cx="303869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4">
                    <a:lumMod val="49000"/>
                  </a:schemeClr>
                </a:solidFill>
              </a:rPr>
              <a:t>Review their customer service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D73225-85E8-CCEB-0EC7-BFC6974F6558}"/>
              </a:ext>
            </a:extLst>
          </p:cNvPr>
          <p:cNvSpPr txBox="1"/>
          <p:nvPr/>
        </p:nvSpPr>
        <p:spPr>
          <a:xfrm>
            <a:off x="4266480" y="1065290"/>
            <a:ext cx="24479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1">
                    <a:lumMod val="49000"/>
                  </a:schemeClr>
                </a:solidFill>
              </a:rPr>
              <a:t>Social Media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C9386CF-72EF-1F87-88CC-E31745B4CE5C}"/>
              </a:ext>
            </a:extLst>
          </p:cNvPr>
          <p:cNvSpPr txBox="1"/>
          <p:nvPr/>
        </p:nvSpPr>
        <p:spPr>
          <a:xfrm>
            <a:off x="4621255" y="1701206"/>
            <a:ext cx="3038697" cy="378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3">
                    <a:lumMod val="76000"/>
                  </a:schemeClr>
                </a:solidFill>
              </a:rPr>
              <a:t>Website Outdated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64F96F-40E7-C9C7-6DC3-6408B09460D2}"/>
              </a:ext>
            </a:extLst>
          </p:cNvPr>
          <p:cNvSpPr txBox="1"/>
          <p:nvPr/>
        </p:nvSpPr>
        <p:spPr>
          <a:xfrm>
            <a:off x="3824653" y="-17584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AF843C9-7118-1C2D-21AE-10498E972CB7}"/>
              </a:ext>
            </a:extLst>
          </p:cNvPr>
          <p:cNvSpPr txBox="1"/>
          <p:nvPr/>
        </p:nvSpPr>
        <p:spPr>
          <a:xfrm>
            <a:off x="7020735" y="1099809"/>
            <a:ext cx="33548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2">
                    <a:lumMod val="25000"/>
                  </a:schemeClr>
                </a:solidFill>
              </a:rPr>
              <a:t>Online Shopping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5645616-E7D9-6CBA-72BF-43B180DEFB55}"/>
              </a:ext>
            </a:extLst>
          </p:cNvPr>
          <p:cNvSpPr txBox="1"/>
          <p:nvPr/>
        </p:nvSpPr>
        <p:spPr>
          <a:xfrm>
            <a:off x="7659333" y="1692134"/>
            <a:ext cx="34650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3">
                    <a:lumMod val="76000"/>
                  </a:schemeClr>
                </a:solidFill>
              </a:rPr>
              <a:t>Lower Prices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798A718-221D-9611-A813-2A315ABDFF2C}"/>
              </a:ext>
            </a:extLst>
          </p:cNvPr>
          <p:cNvSpPr txBox="1"/>
          <p:nvPr/>
        </p:nvSpPr>
        <p:spPr>
          <a:xfrm>
            <a:off x="8450383" y="2370859"/>
            <a:ext cx="26886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5">
                    <a:lumMod val="49000"/>
                  </a:schemeClr>
                </a:solidFill>
              </a:rPr>
              <a:t>Same Day Delivery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71B94CAF-FCCC-C9FF-CF11-5F677C4D5A38}"/>
              </a:ext>
            </a:extLst>
          </p:cNvPr>
          <p:cNvSpPr txBox="1"/>
          <p:nvPr/>
        </p:nvSpPr>
        <p:spPr>
          <a:xfrm>
            <a:off x="1846382" y="3444417"/>
            <a:ext cx="39589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5">
                    <a:lumMod val="49000"/>
                  </a:schemeClr>
                </a:solidFill>
              </a:rPr>
              <a:t>Closing of Nearby Business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7FBADB35-B50A-1E56-C9F7-6261CCEC8979}"/>
              </a:ext>
            </a:extLst>
          </p:cNvPr>
          <p:cNvSpPr txBox="1"/>
          <p:nvPr/>
        </p:nvSpPr>
        <p:spPr>
          <a:xfrm>
            <a:off x="1464615" y="4524955"/>
            <a:ext cx="32244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3">
                    <a:lumMod val="76000"/>
                  </a:schemeClr>
                </a:solidFill>
              </a:rPr>
              <a:t>Reduced of Foot traffic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59B182E3-E310-1AC9-D15D-12980B589449}"/>
              </a:ext>
            </a:extLst>
          </p:cNvPr>
          <p:cNvSpPr txBox="1"/>
          <p:nvPr/>
        </p:nvSpPr>
        <p:spPr>
          <a:xfrm>
            <a:off x="5602781" y="3385249"/>
            <a:ext cx="289166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5">
                    <a:lumMod val="49000"/>
                  </a:schemeClr>
                </a:solidFill>
              </a:rPr>
              <a:t>Hight Price of fresh Flowers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8C3D1672-8F43-79A2-3010-B626F4F7E87B}"/>
              </a:ext>
            </a:extLst>
          </p:cNvPr>
          <p:cNvSpPr txBox="1"/>
          <p:nvPr/>
        </p:nvSpPr>
        <p:spPr>
          <a:xfrm>
            <a:off x="5057681" y="4427777"/>
            <a:ext cx="22675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3">
                    <a:lumMod val="76000"/>
                  </a:schemeClr>
                </a:solidFill>
              </a:rPr>
              <a:t>Expensive Sustainable Packing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F5AB7527-4B12-3CE9-8341-E1A7536FB09E}"/>
              </a:ext>
            </a:extLst>
          </p:cNvPr>
          <p:cNvSpPr txBox="1"/>
          <p:nvPr/>
        </p:nvSpPr>
        <p:spPr>
          <a:xfrm>
            <a:off x="8712532" y="3474476"/>
            <a:ext cx="26886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800000"/>
                </a:solidFill>
              </a:rPr>
              <a:t>Tax Increase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65B2C8B4-2D68-B818-9224-2CE717236D8D}"/>
              </a:ext>
            </a:extLst>
          </p:cNvPr>
          <p:cNvSpPr txBox="1"/>
          <p:nvPr/>
        </p:nvSpPr>
        <p:spPr>
          <a:xfrm>
            <a:off x="8530233" y="4038354"/>
            <a:ext cx="26042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3">
                    <a:lumMod val="76000"/>
                  </a:schemeClr>
                </a:solidFill>
              </a:rPr>
              <a:t>Import and export Supply Chain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7C0AEBBC-CA26-3A13-04DB-A2AF88E28E57}"/>
              </a:ext>
            </a:extLst>
          </p:cNvPr>
          <p:cNvSpPr txBox="1"/>
          <p:nvPr/>
        </p:nvSpPr>
        <p:spPr>
          <a:xfrm>
            <a:off x="8033389" y="4824168"/>
            <a:ext cx="21686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>
                <a:solidFill>
                  <a:schemeClr val="bg2">
                    <a:lumMod val="25000"/>
                  </a:schemeClr>
                </a:solidFill>
              </a:rPr>
              <a:t>Inflation</a:t>
            </a:r>
          </a:p>
        </p:txBody>
      </p:sp>
      <p:sp>
        <p:nvSpPr>
          <p:cNvPr id="67" name="Arrow: Right 66">
            <a:extLst>
              <a:ext uri="{FF2B5EF4-FFF2-40B4-BE49-F238E27FC236}">
                <a16:creationId xmlns:a16="http://schemas.microsoft.com/office/drawing/2014/main" id="{EB1B80D8-FD20-4160-65B5-D16A668BEF37}"/>
              </a:ext>
            </a:extLst>
          </p:cNvPr>
          <p:cNvSpPr/>
          <p:nvPr/>
        </p:nvSpPr>
        <p:spPr>
          <a:xfrm>
            <a:off x="1336608" y="2972256"/>
            <a:ext cx="8147536" cy="28341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Arrow: Right 67">
            <a:extLst>
              <a:ext uri="{FF2B5EF4-FFF2-40B4-BE49-F238E27FC236}">
                <a16:creationId xmlns:a16="http://schemas.microsoft.com/office/drawing/2014/main" id="{807688F9-8BD4-304F-EC74-93BA81CBC1AE}"/>
              </a:ext>
            </a:extLst>
          </p:cNvPr>
          <p:cNvSpPr/>
          <p:nvPr/>
        </p:nvSpPr>
        <p:spPr>
          <a:xfrm>
            <a:off x="3121269" y="1142999"/>
            <a:ext cx="29307" cy="2930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Arrow: Right 71">
            <a:extLst>
              <a:ext uri="{FF2B5EF4-FFF2-40B4-BE49-F238E27FC236}">
                <a16:creationId xmlns:a16="http://schemas.microsoft.com/office/drawing/2014/main" id="{9C586AF8-537E-A3C6-8182-6116586CEFD7}"/>
              </a:ext>
            </a:extLst>
          </p:cNvPr>
          <p:cNvSpPr/>
          <p:nvPr/>
        </p:nvSpPr>
        <p:spPr>
          <a:xfrm>
            <a:off x="3745371" y="1224473"/>
            <a:ext cx="439614" cy="1904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Arrow: Right 73">
            <a:extLst>
              <a:ext uri="{FF2B5EF4-FFF2-40B4-BE49-F238E27FC236}">
                <a16:creationId xmlns:a16="http://schemas.microsoft.com/office/drawing/2014/main" id="{247A71A7-F2A1-CE9C-DA1C-226DD37EF506}"/>
              </a:ext>
            </a:extLst>
          </p:cNvPr>
          <p:cNvSpPr/>
          <p:nvPr/>
        </p:nvSpPr>
        <p:spPr>
          <a:xfrm>
            <a:off x="4067187" y="1875692"/>
            <a:ext cx="621889" cy="18072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Arrow: Right 75">
            <a:extLst>
              <a:ext uri="{FF2B5EF4-FFF2-40B4-BE49-F238E27FC236}">
                <a16:creationId xmlns:a16="http://schemas.microsoft.com/office/drawing/2014/main" id="{995ADCF8-180B-E24A-5DBA-C5438C07AAFD}"/>
              </a:ext>
            </a:extLst>
          </p:cNvPr>
          <p:cNvSpPr/>
          <p:nvPr/>
        </p:nvSpPr>
        <p:spPr>
          <a:xfrm>
            <a:off x="6770077" y="1230923"/>
            <a:ext cx="337038" cy="14653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Arrow: Right 77">
            <a:extLst>
              <a:ext uri="{FF2B5EF4-FFF2-40B4-BE49-F238E27FC236}">
                <a16:creationId xmlns:a16="http://schemas.microsoft.com/office/drawing/2014/main" id="{53777EE5-79F9-8D96-0212-0E928677C5D3}"/>
              </a:ext>
            </a:extLst>
          </p:cNvPr>
          <p:cNvSpPr/>
          <p:nvPr/>
        </p:nvSpPr>
        <p:spPr>
          <a:xfrm>
            <a:off x="8033389" y="2535907"/>
            <a:ext cx="497715" cy="18677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3C5CBFB7-C8AD-A9D3-D0C2-57AB3B4FD5E1}"/>
              </a:ext>
            </a:extLst>
          </p:cNvPr>
          <p:cNvSpPr/>
          <p:nvPr/>
        </p:nvSpPr>
        <p:spPr>
          <a:xfrm>
            <a:off x="205153" y="1230923"/>
            <a:ext cx="424961" cy="14653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Arrow: Right 31">
            <a:extLst>
              <a:ext uri="{FF2B5EF4-FFF2-40B4-BE49-F238E27FC236}">
                <a16:creationId xmlns:a16="http://schemas.microsoft.com/office/drawing/2014/main" id="{BD1DA66B-CE0D-EAA6-3BBA-FDB883703967}"/>
              </a:ext>
            </a:extLst>
          </p:cNvPr>
          <p:cNvSpPr/>
          <p:nvPr/>
        </p:nvSpPr>
        <p:spPr>
          <a:xfrm>
            <a:off x="644768" y="1875692"/>
            <a:ext cx="468923" cy="14653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Arrow: Right 33">
            <a:extLst>
              <a:ext uri="{FF2B5EF4-FFF2-40B4-BE49-F238E27FC236}">
                <a16:creationId xmlns:a16="http://schemas.microsoft.com/office/drawing/2014/main" id="{27E20D92-802F-4E8E-4E44-6F0FE514DE8F}"/>
              </a:ext>
            </a:extLst>
          </p:cNvPr>
          <p:cNvSpPr/>
          <p:nvPr/>
        </p:nvSpPr>
        <p:spPr>
          <a:xfrm>
            <a:off x="1132935" y="2659100"/>
            <a:ext cx="561730" cy="17096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Arrow: Right 44">
            <a:extLst>
              <a:ext uri="{FF2B5EF4-FFF2-40B4-BE49-F238E27FC236}">
                <a16:creationId xmlns:a16="http://schemas.microsoft.com/office/drawing/2014/main" id="{2FB6AF92-241D-DEC1-21C8-68418F9C9412}"/>
              </a:ext>
            </a:extLst>
          </p:cNvPr>
          <p:cNvSpPr/>
          <p:nvPr/>
        </p:nvSpPr>
        <p:spPr>
          <a:xfrm>
            <a:off x="7341576" y="1846384"/>
            <a:ext cx="395653" cy="16119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F8E1D316-91F6-EC2A-9706-37A7585139BE}"/>
              </a:ext>
            </a:extLst>
          </p:cNvPr>
          <p:cNvSpPr/>
          <p:nvPr/>
        </p:nvSpPr>
        <p:spPr>
          <a:xfrm>
            <a:off x="1336609" y="3566870"/>
            <a:ext cx="545454" cy="18159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Arrow: Right 48">
            <a:extLst>
              <a:ext uri="{FF2B5EF4-FFF2-40B4-BE49-F238E27FC236}">
                <a16:creationId xmlns:a16="http://schemas.microsoft.com/office/drawing/2014/main" id="{4D6EDCF2-C36B-5C33-9465-D4947E6B24C2}"/>
              </a:ext>
            </a:extLst>
          </p:cNvPr>
          <p:cNvSpPr/>
          <p:nvPr/>
        </p:nvSpPr>
        <p:spPr>
          <a:xfrm>
            <a:off x="1040423" y="4615961"/>
            <a:ext cx="483576" cy="16119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Arrow: Right 54">
            <a:extLst>
              <a:ext uri="{FF2B5EF4-FFF2-40B4-BE49-F238E27FC236}">
                <a16:creationId xmlns:a16="http://schemas.microsoft.com/office/drawing/2014/main" id="{CE534B19-547C-74E9-B0EE-25AAA6F1E5CE}"/>
              </a:ext>
            </a:extLst>
          </p:cNvPr>
          <p:cNvSpPr/>
          <p:nvPr/>
        </p:nvSpPr>
        <p:spPr>
          <a:xfrm flipV="1">
            <a:off x="4898428" y="3569366"/>
            <a:ext cx="645501" cy="19157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Arrow: Right 58">
            <a:extLst>
              <a:ext uri="{FF2B5EF4-FFF2-40B4-BE49-F238E27FC236}">
                <a16:creationId xmlns:a16="http://schemas.microsoft.com/office/drawing/2014/main" id="{45EDB692-9698-849C-6A4F-9783A1CDF3CD}"/>
              </a:ext>
            </a:extLst>
          </p:cNvPr>
          <p:cNvSpPr/>
          <p:nvPr/>
        </p:nvSpPr>
        <p:spPr>
          <a:xfrm>
            <a:off x="4289738" y="4615961"/>
            <a:ext cx="756560" cy="20820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Arrow: Right 63">
            <a:extLst>
              <a:ext uri="{FF2B5EF4-FFF2-40B4-BE49-F238E27FC236}">
                <a16:creationId xmlns:a16="http://schemas.microsoft.com/office/drawing/2014/main" id="{1DFF2147-44F3-D6FC-61E9-3F9F9B257E04}"/>
              </a:ext>
            </a:extLst>
          </p:cNvPr>
          <p:cNvSpPr/>
          <p:nvPr/>
        </p:nvSpPr>
        <p:spPr>
          <a:xfrm>
            <a:off x="8210653" y="3602327"/>
            <a:ext cx="567592" cy="21155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Arrow: Right 64">
            <a:extLst>
              <a:ext uri="{FF2B5EF4-FFF2-40B4-BE49-F238E27FC236}">
                <a16:creationId xmlns:a16="http://schemas.microsoft.com/office/drawing/2014/main" id="{CBB057D4-B04E-5AD9-C6EB-6039189F00FB}"/>
              </a:ext>
            </a:extLst>
          </p:cNvPr>
          <p:cNvSpPr/>
          <p:nvPr/>
        </p:nvSpPr>
        <p:spPr>
          <a:xfrm>
            <a:off x="7853819" y="4329664"/>
            <a:ext cx="556846" cy="14653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Arrow: Right 65">
            <a:extLst>
              <a:ext uri="{FF2B5EF4-FFF2-40B4-BE49-F238E27FC236}">
                <a16:creationId xmlns:a16="http://schemas.microsoft.com/office/drawing/2014/main" id="{EB830348-F2A1-3694-5FB3-8F058BBC99EB}"/>
              </a:ext>
            </a:extLst>
          </p:cNvPr>
          <p:cNvSpPr/>
          <p:nvPr/>
        </p:nvSpPr>
        <p:spPr>
          <a:xfrm>
            <a:off x="7432210" y="4894287"/>
            <a:ext cx="606698" cy="17982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30AC70-D94B-0039-9EBD-5E35ECA9225F}"/>
              </a:ext>
            </a:extLst>
          </p:cNvPr>
          <p:cNvSpPr txBox="1"/>
          <p:nvPr/>
        </p:nvSpPr>
        <p:spPr>
          <a:xfrm>
            <a:off x="2329841" y="65260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DCF225B6-9C8C-21FC-82B9-1B896A66946C}"/>
              </a:ext>
            </a:extLst>
          </p:cNvPr>
          <p:cNvSpPr txBox="1"/>
          <p:nvPr/>
        </p:nvSpPr>
        <p:spPr>
          <a:xfrm>
            <a:off x="826636" y="6185562"/>
            <a:ext cx="80677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There are various types of Fishbone Diagrams, including the 4 M’s (Man, Machine, Method, Material), 6 M’s (adding Measurement and Mother Nature), and 8 P’s (adding People, Policies, and Procedures). (BGMC 2024).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406102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5AC7D2-5E8D-B012-C84D-34A63751EB59}"/>
              </a:ext>
            </a:extLst>
          </p:cNvPr>
          <p:cNvSpPr txBox="1"/>
          <p:nvPr/>
        </p:nvSpPr>
        <p:spPr>
          <a:xfrm>
            <a:off x="3575304" y="393192"/>
            <a:ext cx="6016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>
                <a:latin typeface="Arial Rounded MT Bold" panose="020F0704030504030204" pitchFamily="34" charset="0"/>
              </a:rPr>
              <a:t>Key Finding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8D1B13-275B-F610-3C35-1ABC7E950CCC}"/>
              </a:ext>
            </a:extLst>
          </p:cNvPr>
          <p:cNvSpPr txBox="1"/>
          <p:nvPr/>
        </p:nvSpPr>
        <p:spPr>
          <a:xfrm>
            <a:off x="1261872" y="1298662"/>
            <a:ext cx="8522208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b="1" i="1" dirty="0">
                <a:solidFill>
                  <a:schemeClr val="accent1">
                    <a:lumMod val="49000"/>
                  </a:schemeClr>
                </a:solidFill>
                <a:latin typeface="Comic Sans MS"/>
              </a:rPr>
              <a:t>Strong competition from online flowers retailers</a:t>
            </a:r>
            <a:r>
              <a:rPr lang="en-GB" b="1" i="1" dirty="0">
                <a:solidFill>
                  <a:schemeClr val="accent1">
                    <a:lumMod val="49000"/>
                  </a:schemeClr>
                </a:solidFill>
                <a:latin typeface="Comic Sans MS"/>
              </a:rPr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6EDC01-C89A-8E54-1700-B3EB2FD816F1}"/>
              </a:ext>
            </a:extLst>
          </p:cNvPr>
          <p:cNvSpPr txBox="1"/>
          <p:nvPr/>
        </p:nvSpPr>
        <p:spPr>
          <a:xfrm>
            <a:off x="1261872" y="2408658"/>
            <a:ext cx="7524564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b="1" i="1" dirty="0">
                <a:latin typeface="Calibri"/>
                <a:ea typeface="Calibri"/>
                <a:cs typeface="Calibri"/>
              </a:rPr>
              <a:t>Changing customers preference towards delivery service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04A0EA-9CCC-E675-A6CD-D1A24F2019EE}"/>
              </a:ext>
            </a:extLst>
          </p:cNvPr>
          <p:cNvSpPr txBox="1"/>
          <p:nvPr/>
        </p:nvSpPr>
        <p:spPr>
          <a:xfrm>
            <a:off x="1261872" y="3666744"/>
            <a:ext cx="7524564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b="1" i="1" dirty="0">
                <a:solidFill>
                  <a:schemeClr val="accent1">
                    <a:lumMod val="50000"/>
                  </a:schemeClr>
                </a:solidFill>
                <a:latin typeface="Calibri"/>
                <a:ea typeface="Calibri"/>
                <a:cs typeface="Calibri"/>
              </a:rPr>
              <a:t>Increasing operational and flower supply cost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860AE4-9B4B-5636-B12C-0A5243E60E1F}"/>
              </a:ext>
            </a:extLst>
          </p:cNvPr>
          <p:cNvSpPr txBox="1"/>
          <p:nvPr/>
        </p:nvSpPr>
        <p:spPr>
          <a:xfrm>
            <a:off x="1261872" y="5170146"/>
            <a:ext cx="8263938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b="1" i="1">
                <a:latin typeface="Calibri"/>
                <a:ea typeface="Calibri"/>
                <a:cs typeface="Calibri"/>
              </a:rPr>
              <a:t>Limited digital marketing and outdated website</a:t>
            </a:r>
          </a:p>
        </p:txBody>
      </p:sp>
    </p:spTree>
    <p:extLst>
      <p:ext uri="{BB962C8B-B14F-4D97-AF65-F5344CB8AC3E}">
        <p14:creationId xmlns:p14="http://schemas.microsoft.com/office/powerpoint/2010/main" val="1708438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BBB1AA4-7A8D-BCC2-ADB9-6388020B0503}"/>
              </a:ext>
            </a:extLst>
          </p:cNvPr>
          <p:cNvSpPr txBox="1"/>
          <p:nvPr/>
        </p:nvSpPr>
        <p:spPr>
          <a:xfrm>
            <a:off x="2179530" y="4080353"/>
            <a:ext cx="61502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BGMC(2024) </a:t>
            </a:r>
            <a:r>
              <a:rPr lang="en-GB" i="1" dirty="0"/>
              <a:t>Exploring the Fishbone Diagram: Types, Advantages, Drawbacks, and Revealing the Six M’s of Change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https://bgmcgroup.com/exploring-the-fishbone-diagram-types-advantages-drawbacks-and-revealing-the-six-ms-of-change/</a:t>
            </a:r>
            <a:r>
              <a:rPr lang="en-GB" dirty="0"/>
              <a:t> (Accessed: 15 March 2026</a:t>
            </a:r>
            <a:r>
              <a:rPr lang="en-GB" b="1" dirty="0">
                <a:latin typeface="DM Sans" panose="020F0502020204030204" pitchFamily="2" charset="0"/>
              </a:rPr>
              <a:t>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CCFE90-753A-864C-BAC2-6409290F0A0C}"/>
              </a:ext>
            </a:extLst>
          </p:cNvPr>
          <p:cNvSpPr txBox="1"/>
          <p:nvPr/>
        </p:nvSpPr>
        <p:spPr>
          <a:xfrm>
            <a:off x="2179530" y="2650820"/>
            <a:ext cx="59623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CIPD (2025) </a:t>
            </a:r>
            <a:r>
              <a:rPr lang="en-US" i="1" dirty="0"/>
              <a:t>PESTLE ANALYSIS </a:t>
            </a:r>
            <a:r>
              <a:rPr lang="en-US" dirty="0"/>
              <a:t>Available at: </a:t>
            </a:r>
            <a:r>
              <a:rPr lang="en-US" dirty="0">
                <a:hlinkClick r:id="rId3"/>
              </a:rPr>
              <a:t>https://www.cipd.org/en/knowledge/factsheets/pestle-analysis-factsheet/</a:t>
            </a:r>
            <a:r>
              <a:rPr lang="en-US" dirty="0"/>
              <a:t> (Accessed: 15 March 2026)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7FC818-6ED6-49BB-9CCE-E091E16E7A32}"/>
              </a:ext>
            </a:extLst>
          </p:cNvPr>
          <p:cNvSpPr txBox="1"/>
          <p:nvPr/>
        </p:nvSpPr>
        <p:spPr>
          <a:xfrm>
            <a:off x="3770334" y="792488"/>
            <a:ext cx="27933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i="1" dirty="0">
                <a:latin typeface="Abadi" panose="020B0604020104020204" pitchFamily="34" charset="77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20557741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1004</TotalTime>
  <Words>500</Words>
  <Application>Microsoft Macintosh PowerPoint</Application>
  <PresentationFormat>Widescreen</PresentationFormat>
  <Paragraphs>65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21" baseType="lpstr">
      <vt:lpstr>Abadi</vt:lpstr>
      <vt:lpstr>Aptos</vt:lpstr>
      <vt:lpstr>Arial</vt:lpstr>
      <vt:lpstr>Arial Rounded MT Bold</vt:lpstr>
      <vt:lpstr>Avenir Next LT Pro</vt:lpstr>
      <vt:lpstr>Calibri</vt:lpstr>
      <vt:lpstr>Comic Sans MS</vt:lpstr>
      <vt:lpstr>DM Sans</vt:lpstr>
      <vt:lpstr>Lucida Calligraphy</vt:lpstr>
      <vt:lpstr>Trebuchet MS</vt:lpstr>
      <vt:lpstr>Wingdings</vt:lpstr>
      <vt:lpstr>Wingdings 3</vt:lpstr>
      <vt:lpstr>Facet</vt:lpstr>
      <vt:lpstr>Green Haven Florist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Paulina Del Carmen Leon Monteros (2441581)</cp:lastModifiedBy>
  <cp:revision>9</cp:revision>
  <dcterms:created xsi:type="dcterms:W3CDTF">2026-03-05T14:47:26Z</dcterms:created>
  <dcterms:modified xsi:type="dcterms:W3CDTF">2026-03-15T14:59:53Z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8577031b-11bc-4db9-b655-7d79027ad570_Enabled">
    <vt:lpwstr>true</vt:lpwstr>
  </property>
  <property fmtid="{D5CDD505-2E9C-101B-9397-08002B2CF9AE}" pid="3" name="MSIP_Label_8577031b-11bc-4db9-b655-7d79027ad570_SetDate">
    <vt:lpwstr>2026-03-05T14:47:35Z</vt:lpwstr>
  </property>
  <property fmtid="{D5CDD505-2E9C-101B-9397-08002B2CF9AE}" pid="4" name="MSIP_Label_8577031b-11bc-4db9-b655-7d79027ad570_Method">
    <vt:lpwstr>Standard</vt:lpwstr>
  </property>
  <property fmtid="{D5CDD505-2E9C-101B-9397-08002B2CF9AE}" pid="5" name="MSIP_Label_8577031b-11bc-4db9-b655-7d79027ad570_Name">
    <vt:lpwstr>8577031b-11bc-4db9-b655-7d79027ad570</vt:lpwstr>
  </property>
  <property fmtid="{D5CDD505-2E9C-101B-9397-08002B2CF9AE}" pid="6" name="MSIP_Label_8577031b-11bc-4db9-b655-7d79027ad570_SiteId">
    <vt:lpwstr>c22cc3e1-5d7f-4f4d-be03-d5a158cc9409</vt:lpwstr>
  </property>
  <property fmtid="{D5CDD505-2E9C-101B-9397-08002B2CF9AE}" pid="7" name="MSIP_Label_8577031b-11bc-4db9-b655-7d79027ad570_ActionId">
    <vt:lpwstr>3616a133-d77f-487e-9c31-832d2039d2b7</vt:lpwstr>
  </property>
  <property fmtid="{D5CDD505-2E9C-101B-9397-08002B2CF9AE}" pid="8" name="MSIP_Label_8577031b-11bc-4db9-b655-7d79027ad570_ContentBits">
    <vt:lpwstr>1</vt:lpwstr>
  </property>
  <property fmtid="{D5CDD505-2E9C-101B-9397-08002B2CF9AE}" pid="9" name="MSIP_Label_8577031b-11bc-4db9-b655-7d79027ad570_Tag">
    <vt:lpwstr>10, 3, 0, 2</vt:lpwstr>
  </property>
  <property fmtid="{D5CDD505-2E9C-101B-9397-08002B2CF9AE}" pid="10" name="ClassificationContentMarkingHeaderLocations">
    <vt:lpwstr>office theme:8</vt:lpwstr>
  </property>
  <property fmtid="{D5CDD505-2E9C-101B-9397-08002B2CF9AE}" pid="11" name="ClassificationContentMarkingHeaderText">
    <vt:lpwstr>OFFICIAL</vt:lpwstr>
  </property>
</Properties>
</file>