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6" r:id="rId6"/>
    <p:sldId id="268" r:id="rId7"/>
    <p:sldId id="267" r:id="rId8"/>
    <p:sldId id="264"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006620-9ED9-4635-AD14-A81950107D01}" v="13" dt="2021-03-02T13:25:17.121"/>
    <p1510:client id="{4B5D6D18-E863-BCE0-C784-A6FC9398FC14}" v="1" dt="2021-03-02T13:49: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B5D6D18-E863-BCE0-C784-A6FC9398FC14}"/>
    <pc:docChg chg="modSld">
      <pc:chgData name="" userId="" providerId="" clId="Web-{4B5D6D18-E863-BCE0-C784-A6FC9398FC14}" dt="2021-03-02T13:49:07" v="0" actId="1076"/>
      <pc:docMkLst>
        <pc:docMk/>
      </pc:docMkLst>
      <pc:sldChg chg="modSp">
        <pc:chgData name="" userId="" providerId="" clId="Web-{4B5D6D18-E863-BCE0-C784-A6FC9398FC14}" dt="2021-03-02T13:49:07" v="0" actId="1076"/>
        <pc:sldMkLst>
          <pc:docMk/>
          <pc:sldMk cId="1342136902" sldId="256"/>
        </pc:sldMkLst>
        <pc:picChg chg="mod">
          <ac:chgData name="" userId="" providerId="" clId="Web-{4B5D6D18-E863-BCE0-C784-A6FC9398FC14}" dt="2021-03-02T13:49:07" v="0" actId="1076"/>
          <ac:picMkLst>
            <pc:docMk/>
            <pc:sldMk cId="1342136902" sldId="256"/>
            <ac:picMk id="4" creationId="{19A4F684-8183-41B4-BD7E-CB18CE4EEC25}"/>
          </ac:picMkLst>
        </pc:picChg>
      </pc:sldChg>
    </pc:docChg>
  </pc:docChgLst>
  <pc:docChgLst>
    <pc:chgData name="Caitlin Faye Innes (1900689)" userId="aa6f5b3e-737e-427c-9c45-2f301e2f751a" providerId="ADAL" clId="{35006620-9ED9-4635-AD14-A81950107D01}"/>
    <pc:docChg chg="addSld delSld modSld">
      <pc:chgData name="Caitlin Faye Innes (1900689)" userId="aa6f5b3e-737e-427c-9c45-2f301e2f751a" providerId="ADAL" clId="{35006620-9ED9-4635-AD14-A81950107D01}" dt="2021-03-02T13:25:17.120" v="12"/>
      <pc:docMkLst>
        <pc:docMk/>
      </pc:docMkLst>
      <pc:sldChg chg="addSp modSp">
        <pc:chgData name="Caitlin Faye Innes (1900689)" userId="aa6f5b3e-737e-427c-9c45-2f301e2f751a" providerId="ADAL" clId="{35006620-9ED9-4635-AD14-A81950107D01}" dt="2021-03-02T13:25:17.120" v="12"/>
        <pc:sldMkLst>
          <pc:docMk/>
          <pc:sldMk cId="1342136902" sldId="256"/>
        </pc:sldMkLst>
        <pc:picChg chg="add mod">
          <ac:chgData name="Caitlin Faye Innes (1900689)" userId="aa6f5b3e-737e-427c-9c45-2f301e2f751a" providerId="ADAL" clId="{35006620-9ED9-4635-AD14-A81950107D01}" dt="2021-03-02T13:25:17.120" v="12"/>
          <ac:picMkLst>
            <pc:docMk/>
            <pc:sldMk cId="1342136902" sldId="256"/>
            <ac:picMk id="4" creationId="{19A4F684-8183-41B4-BD7E-CB18CE4EEC25}"/>
          </ac:picMkLst>
        </pc:picChg>
      </pc:sldChg>
      <pc:sldChg chg="addSp modSp">
        <pc:chgData name="Caitlin Faye Innes (1900689)" userId="aa6f5b3e-737e-427c-9c45-2f301e2f751a" providerId="ADAL" clId="{35006620-9ED9-4635-AD14-A81950107D01}" dt="2021-03-02T13:25:17.120" v="12"/>
        <pc:sldMkLst>
          <pc:docMk/>
          <pc:sldMk cId="3580405814" sldId="257"/>
        </pc:sldMkLst>
        <pc:picChg chg="add mod">
          <ac:chgData name="Caitlin Faye Innes (1900689)" userId="aa6f5b3e-737e-427c-9c45-2f301e2f751a" providerId="ADAL" clId="{35006620-9ED9-4635-AD14-A81950107D01}" dt="2021-03-02T13:25:17.120" v="12"/>
          <ac:picMkLst>
            <pc:docMk/>
            <pc:sldMk cId="3580405814" sldId="257"/>
            <ac:picMk id="4" creationId="{A691D4A7-B189-4CAA-919C-DA4E15AAD7C2}"/>
          </ac:picMkLst>
        </pc:picChg>
      </pc:sldChg>
      <pc:sldChg chg="addSp modSp">
        <pc:chgData name="Caitlin Faye Innes (1900689)" userId="aa6f5b3e-737e-427c-9c45-2f301e2f751a" providerId="ADAL" clId="{35006620-9ED9-4635-AD14-A81950107D01}" dt="2021-03-02T13:25:17.120" v="12"/>
        <pc:sldMkLst>
          <pc:docMk/>
          <pc:sldMk cId="2838440065" sldId="258"/>
        </pc:sldMkLst>
        <pc:picChg chg="add mod">
          <ac:chgData name="Caitlin Faye Innes (1900689)" userId="aa6f5b3e-737e-427c-9c45-2f301e2f751a" providerId="ADAL" clId="{35006620-9ED9-4635-AD14-A81950107D01}" dt="2021-03-02T13:25:17.120" v="12"/>
          <ac:picMkLst>
            <pc:docMk/>
            <pc:sldMk cId="2838440065" sldId="258"/>
            <ac:picMk id="5" creationId="{BAA3FDF7-D391-4D1A-A2A0-7761D13BD76D}"/>
          </ac:picMkLst>
        </pc:picChg>
      </pc:sldChg>
      <pc:sldChg chg="addSp modSp">
        <pc:chgData name="Caitlin Faye Innes (1900689)" userId="aa6f5b3e-737e-427c-9c45-2f301e2f751a" providerId="ADAL" clId="{35006620-9ED9-4635-AD14-A81950107D01}" dt="2021-03-02T13:25:17.120" v="12"/>
        <pc:sldMkLst>
          <pc:docMk/>
          <pc:sldMk cId="2834705512" sldId="259"/>
        </pc:sldMkLst>
        <pc:picChg chg="add mod">
          <ac:chgData name="Caitlin Faye Innes (1900689)" userId="aa6f5b3e-737e-427c-9c45-2f301e2f751a" providerId="ADAL" clId="{35006620-9ED9-4635-AD14-A81950107D01}" dt="2021-03-02T13:25:17.120" v="12"/>
          <ac:picMkLst>
            <pc:docMk/>
            <pc:sldMk cId="2834705512" sldId="259"/>
            <ac:picMk id="4" creationId="{029E1233-F887-4558-B695-EB2723892B24}"/>
          </ac:picMkLst>
        </pc:picChg>
      </pc:sldChg>
      <pc:sldChg chg="del modNotesTx">
        <pc:chgData name="Caitlin Faye Innes (1900689)" userId="aa6f5b3e-737e-427c-9c45-2f301e2f751a" providerId="ADAL" clId="{35006620-9ED9-4635-AD14-A81950107D01}" dt="2021-03-02T11:18:50.161" v="11" actId="2696"/>
        <pc:sldMkLst>
          <pc:docMk/>
          <pc:sldMk cId="3790112294" sldId="261"/>
        </pc:sldMkLst>
      </pc:sldChg>
      <pc:sldChg chg="addSp modSp">
        <pc:chgData name="Caitlin Faye Innes (1900689)" userId="aa6f5b3e-737e-427c-9c45-2f301e2f751a" providerId="ADAL" clId="{35006620-9ED9-4635-AD14-A81950107D01}" dt="2021-03-02T13:25:17.120" v="12"/>
        <pc:sldMkLst>
          <pc:docMk/>
          <pc:sldMk cId="3249940273" sldId="263"/>
        </pc:sldMkLst>
        <pc:picChg chg="add mod">
          <ac:chgData name="Caitlin Faye Innes (1900689)" userId="aa6f5b3e-737e-427c-9c45-2f301e2f751a" providerId="ADAL" clId="{35006620-9ED9-4635-AD14-A81950107D01}" dt="2021-03-02T13:25:17.120" v="12"/>
          <ac:picMkLst>
            <pc:docMk/>
            <pc:sldMk cId="3249940273" sldId="263"/>
            <ac:picMk id="4" creationId="{0E781C1B-1FF4-474C-A3E4-715B53E1B6F3}"/>
          </ac:picMkLst>
        </pc:picChg>
      </pc:sldChg>
      <pc:sldChg chg="addSp modSp">
        <pc:chgData name="Caitlin Faye Innes (1900689)" userId="aa6f5b3e-737e-427c-9c45-2f301e2f751a" providerId="ADAL" clId="{35006620-9ED9-4635-AD14-A81950107D01}" dt="2021-03-02T13:25:17.120" v="12"/>
        <pc:sldMkLst>
          <pc:docMk/>
          <pc:sldMk cId="3905058124" sldId="264"/>
        </pc:sldMkLst>
        <pc:picChg chg="add mod">
          <ac:chgData name="Caitlin Faye Innes (1900689)" userId="aa6f5b3e-737e-427c-9c45-2f301e2f751a" providerId="ADAL" clId="{35006620-9ED9-4635-AD14-A81950107D01}" dt="2021-03-02T13:25:17.120" v="12"/>
          <ac:picMkLst>
            <pc:docMk/>
            <pc:sldMk cId="3905058124" sldId="264"/>
            <ac:picMk id="4" creationId="{D55CAE2A-581B-4FC1-9A85-3E517B009BE5}"/>
          </ac:picMkLst>
        </pc:picChg>
      </pc:sldChg>
      <pc:sldChg chg="addSp modSp">
        <pc:chgData name="Caitlin Faye Innes (1900689)" userId="aa6f5b3e-737e-427c-9c45-2f301e2f751a" providerId="ADAL" clId="{35006620-9ED9-4635-AD14-A81950107D01}" dt="2021-03-02T13:25:17.120" v="12"/>
        <pc:sldMkLst>
          <pc:docMk/>
          <pc:sldMk cId="1783175998" sldId="265"/>
        </pc:sldMkLst>
        <pc:picChg chg="add mod">
          <ac:chgData name="Caitlin Faye Innes (1900689)" userId="aa6f5b3e-737e-427c-9c45-2f301e2f751a" providerId="ADAL" clId="{35006620-9ED9-4635-AD14-A81950107D01}" dt="2021-03-02T13:25:17.120" v="12"/>
          <ac:picMkLst>
            <pc:docMk/>
            <pc:sldMk cId="1783175998" sldId="265"/>
            <ac:picMk id="4" creationId="{FAA1088C-D218-48B0-80AD-823CB6B0674C}"/>
          </ac:picMkLst>
        </pc:picChg>
      </pc:sldChg>
      <pc:sldChg chg="addSp modSp">
        <pc:chgData name="Caitlin Faye Innes (1900689)" userId="aa6f5b3e-737e-427c-9c45-2f301e2f751a" providerId="ADAL" clId="{35006620-9ED9-4635-AD14-A81950107D01}" dt="2021-03-02T13:25:17.120" v="12"/>
        <pc:sldMkLst>
          <pc:docMk/>
          <pc:sldMk cId="3561592212" sldId="266"/>
        </pc:sldMkLst>
        <pc:picChg chg="add mod">
          <ac:chgData name="Caitlin Faye Innes (1900689)" userId="aa6f5b3e-737e-427c-9c45-2f301e2f751a" providerId="ADAL" clId="{35006620-9ED9-4635-AD14-A81950107D01}" dt="2021-03-02T13:25:17.120" v="12"/>
          <ac:picMkLst>
            <pc:docMk/>
            <pc:sldMk cId="3561592212" sldId="266"/>
            <ac:picMk id="6" creationId="{C41DEA31-FA3D-4395-9AB8-7A917DF463F3}"/>
          </ac:picMkLst>
        </pc:picChg>
      </pc:sldChg>
      <pc:sldChg chg="addSp modSp">
        <pc:chgData name="Caitlin Faye Innes (1900689)" userId="aa6f5b3e-737e-427c-9c45-2f301e2f751a" providerId="ADAL" clId="{35006620-9ED9-4635-AD14-A81950107D01}" dt="2021-03-02T13:25:17.120" v="12"/>
        <pc:sldMkLst>
          <pc:docMk/>
          <pc:sldMk cId="831273635" sldId="267"/>
        </pc:sldMkLst>
        <pc:picChg chg="add mod">
          <ac:chgData name="Caitlin Faye Innes (1900689)" userId="aa6f5b3e-737e-427c-9c45-2f301e2f751a" providerId="ADAL" clId="{35006620-9ED9-4635-AD14-A81950107D01}" dt="2021-03-02T13:25:17.120" v="12"/>
          <ac:picMkLst>
            <pc:docMk/>
            <pc:sldMk cId="831273635" sldId="267"/>
            <ac:picMk id="4" creationId="{02DD2CF4-6AF2-4D70-8A78-C233A70EC1A5}"/>
          </ac:picMkLst>
        </pc:picChg>
      </pc:sldChg>
      <pc:sldChg chg="addSp modSp add modNotesTx">
        <pc:chgData name="Caitlin Faye Innes (1900689)" userId="aa6f5b3e-737e-427c-9c45-2f301e2f751a" providerId="ADAL" clId="{35006620-9ED9-4635-AD14-A81950107D01}" dt="2021-03-02T13:25:17.120" v="12"/>
        <pc:sldMkLst>
          <pc:docMk/>
          <pc:sldMk cId="1975111153" sldId="268"/>
        </pc:sldMkLst>
        <pc:picChg chg="add mod">
          <ac:chgData name="Caitlin Faye Innes (1900689)" userId="aa6f5b3e-737e-427c-9c45-2f301e2f751a" providerId="ADAL" clId="{35006620-9ED9-4635-AD14-A81950107D01}" dt="2021-03-02T13:25:17.120" v="12"/>
          <ac:picMkLst>
            <pc:docMk/>
            <pc:sldMk cId="1975111153" sldId="268"/>
            <ac:picMk id="4" creationId="{FBFA8E9A-1BF9-4763-A3DA-3E2E83E5DC7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2354D-915A-477E-B309-1CAE8CF41924}" type="datetimeFigureOut">
              <a:rPr lang="en-GB" smtClean="0"/>
              <a:t>02/03/2021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0FCB5D-40FD-4F5F-A081-B8DB924B2FE3}" type="slidenum">
              <a:rPr lang="en-GB" smtClean="0"/>
              <a:t>‹#›</a:t>
            </a:fld>
            <a:endParaRPr lang="en-GB"/>
          </a:p>
        </p:txBody>
      </p:sp>
    </p:spTree>
    <p:extLst>
      <p:ext uri="{BB962C8B-B14F-4D97-AF65-F5344CB8AC3E}">
        <p14:creationId xmlns:p14="http://schemas.microsoft.com/office/powerpoint/2010/main" val="1882325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B0FCB5D-40FD-4F5F-A081-B8DB924B2FE3}" type="slidenum">
              <a:rPr lang="en-GB" smtClean="0"/>
              <a:t>1</a:t>
            </a:fld>
            <a:endParaRPr lang="en-GB"/>
          </a:p>
        </p:txBody>
      </p:sp>
    </p:spTree>
    <p:extLst>
      <p:ext uri="{BB962C8B-B14F-4D97-AF65-F5344CB8AC3E}">
        <p14:creationId xmlns:p14="http://schemas.microsoft.com/office/powerpoint/2010/main" val="1963619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Hello and Good day I’m Caitlin Innes, student number 1900689. The purpose of this presentation is to critically reflect upon the intercultural workplace module. To me an intercultural workplace is a diversification within a business this can be a range of cultures working side by side. The model of reflection that will be used to aid with my reflection is the Gibbs model of reflection (1988).</a:t>
            </a:r>
          </a:p>
          <a:p>
            <a:pPr algn="just"/>
            <a:endParaRPr lang="en-GB"/>
          </a:p>
          <a:p>
            <a:endParaRPr lang="en-GB"/>
          </a:p>
        </p:txBody>
      </p:sp>
      <p:sp>
        <p:nvSpPr>
          <p:cNvPr id="4" name="Slide Number Placeholder 3"/>
          <p:cNvSpPr>
            <a:spLocks noGrp="1"/>
          </p:cNvSpPr>
          <p:nvPr>
            <p:ph type="sldNum" sz="quarter" idx="5"/>
          </p:nvPr>
        </p:nvSpPr>
        <p:spPr/>
        <p:txBody>
          <a:bodyPr/>
          <a:lstStyle/>
          <a:p>
            <a:fld id="{2B0FCB5D-40FD-4F5F-A081-B8DB924B2FE3}" type="slidenum">
              <a:rPr lang="en-GB" smtClean="0"/>
              <a:t>2</a:t>
            </a:fld>
            <a:endParaRPr lang="en-GB"/>
          </a:p>
        </p:txBody>
      </p:sp>
    </p:spTree>
    <p:extLst>
      <p:ext uri="{BB962C8B-B14F-4D97-AF65-F5344CB8AC3E}">
        <p14:creationId xmlns:p14="http://schemas.microsoft.com/office/powerpoint/2010/main" val="472398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Gibbs's cycle of reflection (1988), has 6 parts to it Description, Feelings, Evaluation, Analysis, Conclusion, and Action plan. The model of reflection offered by Gibbs (1988) is important because it helps us examen our experiences and then this allows us to learn from our mistakes and achievements, and then to plan for if we ever did that thing ever again.</a:t>
            </a:r>
          </a:p>
        </p:txBody>
      </p:sp>
      <p:sp>
        <p:nvSpPr>
          <p:cNvPr id="4" name="Slide Number Placeholder 3"/>
          <p:cNvSpPr>
            <a:spLocks noGrp="1"/>
          </p:cNvSpPr>
          <p:nvPr>
            <p:ph type="sldNum" sz="quarter" idx="5"/>
          </p:nvPr>
        </p:nvSpPr>
        <p:spPr/>
        <p:txBody>
          <a:bodyPr/>
          <a:lstStyle/>
          <a:p>
            <a:fld id="{2B0FCB5D-40FD-4F5F-A081-B8DB924B2FE3}" type="slidenum">
              <a:rPr lang="en-GB" smtClean="0"/>
              <a:t>3</a:t>
            </a:fld>
            <a:endParaRPr lang="en-GB"/>
          </a:p>
        </p:txBody>
      </p:sp>
    </p:spTree>
    <p:extLst>
      <p:ext uri="{BB962C8B-B14F-4D97-AF65-F5344CB8AC3E}">
        <p14:creationId xmlns:p14="http://schemas.microsoft.com/office/powerpoint/2010/main" val="541564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a:solidFill>
                  <a:srgbClr val="3366FF"/>
                </a:solidFill>
                <a:effectLst/>
                <a:latin typeface="+mn-lt"/>
              </a:rPr>
              <a:t>The Module Aims where </a:t>
            </a:r>
            <a:r>
              <a:rPr lang="en-US" sz="1200" b="0" i="0" u="none">
                <a:solidFill>
                  <a:srgbClr val="373A3C"/>
                </a:solidFill>
                <a:effectLst/>
                <a:latin typeface="+mn-lt"/>
              </a:rPr>
              <a:t>to </a:t>
            </a:r>
            <a:r>
              <a:rPr lang="en-US" sz="1200" b="0" i="0">
                <a:solidFill>
                  <a:srgbClr val="373A3C"/>
                </a:solidFill>
                <a:effectLst/>
                <a:latin typeface="+mn-lt"/>
              </a:rPr>
              <a:t>develop an awareness and a critical understanding of issues relating to the inter-cultural workplace. </a:t>
            </a:r>
            <a:r>
              <a:rPr lang="en-US" sz="1200" b="0" i="0" u="none">
                <a:solidFill>
                  <a:srgbClr val="373A3C"/>
                </a:solidFill>
                <a:effectLst/>
                <a:latin typeface="+mn-lt"/>
              </a:rPr>
              <a:t>The module </a:t>
            </a:r>
            <a:r>
              <a:rPr lang="en-US" sz="1200" b="0" i="0" u="none">
                <a:solidFill>
                  <a:srgbClr val="3366FF"/>
                </a:solidFill>
                <a:effectLst/>
                <a:latin typeface="+mn-lt"/>
              </a:rPr>
              <a:t>Learning Objectives were </a:t>
            </a:r>
            <a:r>
              <a:rPr lang="en-US" sz="1200" b="0" i="0">
                <a:solidFill>
                  <a:srgbClr val="373A3C"/>
                </a:solidFill>
                <a:effectLst/>
                <a:latin typeface="+mn-lt"/>
              </a:rPr>
              <a:t>to demonstrate the ability to, critically assess the culture and context of an organization within its broader environment. And to critically understand the business environment and critically analyze how the management of resourcing an organization is influenced by internal and external factors.</a:t>
            </a:r>
          </a:p>
          <a:p>
            <a:pPr algn="just"/>
            <a:endParaRPr lang="en-US" sz="1200" b="0" i="0">
              <a:solidFill>
                <a:srgbClr val="373A3C"/>
              </a:solidFill>
              <a:effectLst/>
              <a:latin typeface="+mn-lt"/>
            </a:endParaRPr>
          </a:p>
          <a:p>
            <a:pPr algn="just">
              <a:buFont typeface="Arial" panose="020B0604020202020204" pitchFamily="34" charset="0"/>
              <a:buNone/>
            </a:pPr>
            <a:r>
              <a:rPr lang="en-US" sz="1200" b="0" i="0">
                <a:solidFill>
                  <a:srgbClr val="373A3C"/>
                </a:solidFill>
                <a:effectLst/>
                <a:latin typeface="+mn-lt"/>
              </a:rPr>
              <a:t>During this module I have learned about multiple things including, formal and informal relationships between people and departments in the workplace, Managing People, the impact of Internal and External Environment, Flexibility and agility, Organizational culture, and values, Establishing a culture within the workplace, social and environmental responsibility, ethical standards, values and beliefs, </a:t>
            </a:r>
            <a:r>
              <a:rPr lang="en-US" sz="1200" b="0" i="0" u="none">
                <a:solidFill>
                  <a:schemeClr val="tx1"/>
                </a:solidFill>
                <a:effectLst/>
                <a:latin typeface="+mn-lt"/>
              </a:rPr>
              <a:t>communication channels </a:t>
            </a:r>
            <a:r>
              <a:rPr lang="en-US" sz="1200" b="0" i="0">
                <a:solidFill>
                  <a:srgbClr val="373A3C"/>
                </a:solidFill>
                <a:effectLst/>
                <a:latin typeface="+mn-lt"/>
              </a:rPr>
              <a:t>for sharing information and building relationships, and Barriers to effective functioning in the Organisation and ways to overcome them.</a:t>
            </a:r>
          </a:p>
          <a:p>
            <a:pPr algn="just">
              <a:buFont typeface="Arial" panose="020B0604020202020204" pitchFamily="34" charset="0"/>
              <a:buNone/>
            </a:pPr>
            <a:endParaRPr lang="en-US" sz="1200" b="0" i="0">
              <a:solidFill>
                <a:srgbClr val="494949"/>
              </a:solidFill>
              <a:effectLst/>
              <a:latin typeface="+mn-lt"/>
            </a:endParaRPr>
          </a:p>
          <a:p>
            <a:pPr algn="just">
              <a:buFont typeface="Arial" panose="020B0604020202020204" pitchFamily="34" charset="0"/>
              <a:buNone/>
            </a:pPr>
            <a:r>
              <a:rPr lang="en-US" sz="1200" b="0" i="0">
                <a:solidFill>
                  <a:srgbClr val="494949"/>
                </a:solidFill>
                <a:effectLst/>
                <a:latin typeface="+mn-lt"/>
              </a:rPr>
              <a:t>Organizations are to have a culture based on strong and shared beliefs that are supported by a strategy and the structure. When an organization has a strong culture, three things tend to happen, the first being ‘Employees know how management wants them to respond to any situation, secondly the employees believe that the expected response is the proper one, and lastly employees know that they will be rewarded for demonstrating the organization's values’ </a:t>
            </a:r>
            <a:r>
              <a:rPr lang="en-GB" sz="1200" b="0">
                <a:effectLst/>
                <a:latin typeface="+mn-lt"/>
                <a:ea typeface="Calibri" panose="020F0502020204030204" pitchFamily="34" charset="0"/>
              </a:rPr>
              <a:t>(</a:t>
            </a:r>
            <a:r>
              <a:rPr lang="en-GB" sz="1200" b="0" i="1">
                <a:effectLst/>
                <a:latin typeface="+mn-lt"/>
                <a:ea typeface="Calibri" panose="020F0502020204030204" pitchFamily="34" charset="0"/>
              </a:rPr>
              <a:t>SHRM</a:t>
            </a:r>
            <a:r>
              <a:rPr lang="en-GB" sz="1200" b="0">
                <a:effectLst/>
                <a:latin typeface="+mn-lt"/>
                <a:ea typeface="Calibri" panose="020F0502020204030204" pitchFamily="34" charset="0"/>
              </a:rPr>
              <a:t>, 2021).</a:t>
            </a:r>
            <a:endParaRPr lang="en-US" sz="1200" b="0" i="0">
              <a:solidFill>
                <a:srgbClr val="373A3C"/>
              </a:solidFill>
              <a:effectLst/>
              <a:latin typeface="+mn-lt"/>
            </a:endParaRPr>
          </a:p>
          <a:p>
            <a:pPr algn="just">
              <a:buFont typeface="Arial" panose="020B0604020202020204" pitchFamily="34" charset="0"/>
              <a:buNone/>
            </a:pPr>
            <a:endParaRPr lang="en-US" sz="1200" b="0" i="0">
              <a:solidFill>
                <a:srgbClr val="373A3C"/>
              </a:solidFill>
              <a:effectLst/>
              <a:latin typeface="+mn-lt"/>
            </a:endParaRPr>
          </a:p>
          <a:p>
            <a:pPr algn="just"/>
            <a:r>
              <a:rPr lang="en-US" sz="1200" b="0" i="0">
                <a:solidFill>
                  <a:srgbClr val="373A3C"/>
                </a:solidFill>
                <a:effectLst/>
                <a:latin typeface="+mn-lt"/>
              </a:rPr>
              <a:t>To look at the Internal and external environments we had to apply a SWOT and PEST analysis. A SWOT analysis focuses on actions you can take INTERNAL to your business environment, a PESTLE analysis identifies EXTERNAL factors that are mainly outside of your control. </a:t>
            </a:r>
          </a:p>
          <a:p>
            <a:pPr algn="just"/>
            <a:endParaRPr lang="en-US" sz="1200" b="0" i="0">
              <a:solidFill>
                <a:srgbClr val="373A3C"/>
              </a:solidFill>
              <a:effectLst/>
              <a:latin typeface="+mn-lt"/>
            </a:endParaRPr>
          </a:p>
          <a:p>
            <a:pPr algn="just"/>
            <a:r>
              <a:rPr lang="en-US" sz="1200" b="0" i="0">
                <a:solidFill>
                  <a:srgbClr val="373A3C"/>
                </a:solidFill>
                <a:effectLst/>
                <a:latin typeface="+mn-lt"/>
              </a:rPr>
              <a:t>The purpose of Human Resources - </a:t>
            </a:r>
            <a:r>
              <a:rPr lang="en-US" sz="1200" b="0" i="0">
                <a:solidFill>
                  <a:srgbClr val="494949"/>
                </a:solidFill>
                <a:effectLst/>
                <a:latin typeface="+mn-lt"/>
              </a:rPr>
              <a:t>HR has a vital role in perpetuating a strong culture, this starts with recruiting and selecting applicants who will share the organization's beliefs and thrive in that culture </a:t>
            </a:r>
            <a:r>
              <a:rPr lang="en-GB" sz="1200" b="0">
                <a:effectLst/>
                <a:latin typeface="+mn-lt"/>
                <a:ea typeface="Calibri" panose="020F0502020204030204" pitchFamily="34" charset="0"/>
              </a:rPr>
              <a:t>(</a:t>
            </a:r>
            <a:r>
              <a:rPr lang="en-GB" sz="1200" b="0" i="1">
                <a:effectLst/>
                <a:latin typeface="+mn-lt"/>
                <a:ea typeface="Calibri" panose="020F0502020204030204" pitchFamily="34" charset="0"/>
              </a:rPr>
              <a:t>SHRM</a:t>
            </a:r>
            <a:r>
              <a:rPr lang="en-GB" sz="1200" b="0">
                <a:effectLst/>
                <a:latin typeface="+mn-lt"/>
                <a:ea typeface="Calibri" panose="020F0502020204030204" pitchFamily="34" charset="0"/>
              </a:rPr>
              <a:t>, 2021). </a:t>
            </a:r>
            <a:r>
              <a:rPr lang="en-GB" sz="1200" b="0">
                <a:solidFill>
                  <a:srgbClr val="000000"/>
                </a:solidFill>
                <a:effectLst/>
                <a:latin typeface="+mn-lt"/>
                <a:ea typeface="Calibri" panose="020F0502020204030204" pitchFamily="34" charset="0"/>
              </a:rPr>
              <a:t>To look more in-depth about this HR use VUCA to help, </a:t>
            </a:r>
            <a:r>
              <a:rPr lang="en-GB" sz="1200" b="0" spc="-15">
                <a:solidFill>
                  <a:srgbClr val="000000"/>
                </a:solidFill>
                <a:effectLst/>
                <a:latin typeface="+mn-lt"/>
                <a:ea typeface="Calibri" panose="020F0502020204030204" pitchFamily="34" charset="0"/>
              </a:rPr>
              <a:t>VUCA has four types of challenges that then have another four types of responses. VUCA is short for ‘</a:t>
            </a:r>
            <a:r>
              <a:rPr lang="en-GB" sz="1200" b="0" i="1" spc="-15">
                <a:solidFill>
                  <a:srgbClr val="000000"/>
                </a:solidFill>
                <a:effectLst/>
                <a:latin typeface="+mn-lt"/>
                <a:ea typeface="Calibri" panose="020F0502020204030204" pitchFamily="34" charset="0"/>
              </a:rPr>
              <a:t>volatility, uncertainty, complexity,</a:t>
            </a:r>
            <a:r>
              <a:rPr lang="en-GB" sz="1200" b="0" spc="-15">
                <a:solidFill>
                  <a:srgbClr val="000000"/>
                </a:solidFill>
                <a:effectLst/>
                <a:latin typeface="+mn-lt"/>
                <a:ea typeface="Calibri" panose="020F0502020204030204" pitchFamily="34" charset="0"/>
              </a:rPr>
              <a:t> and </a:t>
            </a:r>
            <a:r>
              <a:rPr lang="en-GB" sz="1200" b="0" i="1" spc="-15">
                <a:solidFill>
                  <a:srgbClr val="000000"/>
                </a:solidFill>
                <a:effectLst/>
                <a:latin typeface="+mn-lt"/>
                <a:ea typeface="Calibri" panose="020F0502020204030204" pitchFamily="34" charset="0"/>
              </a:rPr>
              <a:t>ambiguity’.</a:t>
            </a:r>
            <a:endParaRPr lang="en-US" sz="1200" b="0" i="0">
              <a:solidFill>
                <a:srgbClr val="373A3C"/>
              </a:solidFill>
              <a:effectLst/>
              <a:latin typeface="+mn-lt"/>
            </a:endParaRPr>
          </a:p>
          <a:p>
            <a:endParaRPr lang="en-GB"/>
          </a:p>
        </p:txBody>
      </p:sp>
      <p:sp>
        <p:nvSpPr>
          <p:cNvPr id="4" name="Slide Number Placeholder 3"/>
          <p:cNvSpPr>
            <a:spLocks noGrp="1"/>
          </p:cNvSpPr>
          <p:nvPr>
            <p:ph type="sldNum" sz="quarter" idx="5"/>
          </p:nvPr>
        </p:nvSpPr>
        <p:spPr/>
        <p:txBody>
          <a:bodyPr/>
          <a:lstStyle/>
          <a:p>
            <a:fld id="{2B0FCB5D-40FD-4F5F-A081-B8DB924B2FE3}" type="slidenum">
              <a:rPr lang="en-GB" smtClean="0"/>
              <a:t>4</a:t>
            </a:fld>
            <a:endParaRPr lang="en-GB"/>
          </a:p>
        </p:txBody>
      </p:sp>
    </p:spTree>
    <p:extLst>
      <p:ext uri="{BB962C8B-B14F-4D97-AF65-F5344CB8AC3E}">
        <p14:creationId xmlns:p14="http://schemas.microsoft.com/office/powerpoint/2010/main" val="1885569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My expectations of this module was that </a:t>
            </a:r>
            <a:r>
              <a:rPr lang="en-US" b="0" i="0">
                <a:solidFill>
                  <a:srgbClr val="373A3C"/>
                </a:solidFill>
                <a:effectLst/>
                <a:latin typeface="-apple-system"/>
              </a:rPr>
              <a:t>in this module I'd like to learn about how the management of resources an Organisation is influenced by internal and external factors this will be within a professional workplace and how the broader environment is assessed within an Organisation. Also, I'd really enjoy to see how the human resource strategy is applied in the environment and how human resources function within managing people, as this is the field I’d like to go into. </a:t>
            </a:r>
            <a:r>
              <a:rPr lang="en-GB"/>
              <a:t>Before starting this module, I thought that I would quite enjoy it, this is because it gave me the opportunity to look at something had yet to learn about. Once starting this unit, I noticed I personally couldn’t start writing until I had learned more about the topics this made me feel frustrated. Due to having a learning difference I find that I must follow a path and do certain things before even thinking about doing the assignments meaning I need extra time and find it difficult to do any of the extra tasks set. Personally, I found the workload very heavy as I do struggle to keep up with readings and research, this then made it difficult for me with my neurodivergence to enjoy the module. </a:t>
            </a:r>
          </a:p>
        </p:txBody>
      </p:sp>
      <p:sp>
        <p:nvSpPr>
          <p:cNvPr id="4" name="Slide Number Placeholder 3"/>
          <p:cNvSpPr>
            <a:spLocks noGrp="1"/>
          </p:cNvSpPr>
          <p:nvPr>
            <p:ph type="sldNum" sz="quarter" idx="5"/>
          </p:nvPr>
        </p:nvSpPr>
        <p:spPr/>
        <p:txBody>
          <a:bodyPr/>
          <a:lstStyle/>
          <a:p>
            <a:fld id="{2B0FCB5D-40FD-4F5F-A081-B8DB924B2FE3}" type="slidenum">
              <a:rPr lang="en-GB" smtClean="0"/>
              <a:t>5</a:t>
            </a:fld>
            <a:endParaRPr lang="en-GB"/>
          </a:p>
        </p:txBody>
      </p:sp>
    </p:spTree>
    <p:extLst>
      <p:ext uri="{BB962C8B-B14F-4D97-AF65-F5344CB8AC3E}">
        <p14:creationId xmlns:p14="http://schemas.microsoft.com/office/powerpoint/2010/main" val="104173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1" indent="0" algn="just"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mn-lt"/>
              </a:rPr>
              <a:t>The aspects of the module that I think was beneficial were organisational culture because it was interesting to look at and see how an organizations culture affects them internally and externally depending on location, an example of this would be when Ikea </a:t>
            </a:r>
            <a:r>
              <a:rPr lang="en-GB" sz="1200">
                <a:solidFill>
                  <a:schemeClr val="tx1"/>
                </a:solidFill>
                <a:effectLst/>
                <a:latin typeface="+mn-lt"/>
                <a:ea typeface="Calibri" panose="020F0502020204030204" pitchFamily="34" charset="0"/>
              </a:rPr>
              <a:t>‘removed a lesbian couple from its magazine in Russia’ where in russia they have a ban on what was called the </a:t>
            </a:r>
            <a:r>
              <a:rPr lang="en-GB" sz="1200" b="0" i="0">
                <a:solidFill>
                  <a:schemeClr val="tx1"/>
                </a:solidFill>
                <a:effectLst/>
                <a:latin typeface="+mn-lt"/>
              </a:rPr>
              <a:t>propaganda of nontraditional sexual relations, this meaning IKEA couldn’t show their gay couple but they still got hate for the removal by other countries. </a:t>
            </a:r>
            <a:r>
              <a:rPr lang="en-GB" sz="1200">
                <a:solidFill>
                  <a:schemeClr val="tx1"/>
                </a:solidFill>
                <a:latin typeface="+mn-lt"/>
              </a:rPr>
              <a:t>The aspects where I learned anything useful included within doing the SWOT and PEST analysis, this is because it made me look deeper into a business than I would usually, I found that by doing that, that I was able to make better recommendations for how Ikea could improve, by seeing how exactly they are being affected and where they are not doing that great. The aspects of the module that I then found challenging were that as I’ve said previously that personally, I found the workload very heavy as I do struggle to keep up with readings and research, this then made it difficult for me with my neurodivergence to enjoy the module, additionally to this I felt that due to having to learn online that I have missed out of a more personal aspect that for my personal learning would have made it easier for me to understand and do the module.</a:t>
            </a:r>
          </a:p>
          <a:p>
            <a:pPr lvl="1" algn="just"/>
            <a:endParaRPr lang="en-GB" sz="1200">
              <a:solidFill>
                <a:schemeClr val="tx1"/>
              </a:solidFill>
              <a:latin typeface="+mn-lt"/>
            </a:endParaRPr>
          </a:p>
        </p:txBody>
      </p:sp>
      <p:sp>
        <p:nvSpPr>
          <p:cNvPr id="4" name="Slide Number Placeholder 3"/>
          <p:cNvSpPr>
            <a:spLocks noGrp="1"/>
          </p:cNvSpPr>
          <p:nvPr>
            <p:ph type="sldNum" sz="quarter" idx="5"/>
          </p:nvPr>
        </p:nvSpPr>
        <p:spPr/>
        <p:txBody>
          <a:bodyPr/>
          <a:lstStyle/>
          <a:p>
            <a:fld id="{2B0FCB5D-40FD-4F5F-A081-B8DB924B2FE3}" type="slidenum">
              <a:rPr lang="en-GB" smtClean="0"/>
              <a:t>6</a:t>
            </a:fld>
            <a:endParaRPr lang="en-GB"/>
          </a:p>
        </p:txBody>
      </p:sp>
    </p:spTree>
    <p:extLst>
      <p:ext uri="{BB962C8B-B14F-4D97-AF65-F5344CB8AC3E}">
        <p14:creationId xmlns:p14="http://schemas.microsoft.com/office/powerpoint/2010/main" val="3648936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i="0">
                <a:solidFill>
                  <a:srgbClr val="333333"/>
                </a:solidFill>
                <a:effectLst/>
                <a:latin typeface="+mn-lt"/>
              </a:rPr>
              <a:t>By using my research done in assignment 1 where I had used a total of 31 references, this helped me understand more about the subject matter for example there are many opinions and ways and models on organizational culture. For example, </a:t>
            </a:r>
            <a:r>
              <a:rPr lang="en-US" sz="1200" b="0" i="0">
                <a:solidFill>
                  <a:srgbClr val="373A3C"/>
                </a:solidFill>
                <a:effectLst/>
                <a:latin typeface="+mn-lt"/>
              </a:rPr>
              <a:t>according to </a:t>
            </a:r>
            <a:r>
              <a:rPr lang="en-GB" sz="1200" b="0">
                <a:solidFill>
                  <a:srgbClr val="000000"/>
                </a:solidFill>
                <a:effectLst/>
                <a:latin typeface="+mn-lt"/>
                <a:ea typeface="Calibri" panose="020F0502020204030204" pitchFamily="34" charset="0"/>
              </a:rPr>
              <a:t>Schein’s (1985) early research organisational culture is ‘that cultures exist in three different depths’ the first being ‘on the surface there are tangible artifacts’, the second telling us that ‘there are values and or acceptable social principles’, lastly it ‘exists assumptions which are beliefs that are usually taken for granted’ by everyone.  On the other hand, according to Hatch (1993) the model has ‘a large gap which neglect symbols and process within organizational culture’. </a:t>
            </a:r>
            <a:r>
              <a:rPr lang="en-US" sz="1200" b="0" i="0">
                <a:solidFill>
                  <a:srgbClr val="333333"/>
                </a:solidFill>
                <a:effectLst/>
                <a:latin typeface="+mn-lt"/>
                <a:ea typeface="Calibri" panose="020F0502020204030204" pitchFamily="34" charset="0"/>
              </a:rPr>
              <a:t>This example fits with reality by showing us how the values, artifacts, symbols, and assumptions apply to a business. </a:t>
            </a:r>
            <a:endParaRPr lang="en-US" sz="1200" b="0" i="0">
              <a:solidFill>
                <a:srgbClr val="494949"/>
              </a:solidFill>
              <a:effectLst/>
              <a:latin typeface="+mn-lt"/>
              <a:ea typeface="Calibri" panose="020F0502020204030204" pitchFamily="34" charset="0"/>
            </a:endParaRPr>
          </a:p>
        </p:txBody>
      </p:sp>
      <p:sp>
        <p:nvSpPr>
          <p:cNvPr id="4" name="Slide Number Placeholder 3"/>
          <p:cNvSpPr>
            <a:spLocks noGrp="1"/>
          </p:cNvSpPr>
          <p:nvPr>
            <p:ph type="sldNum" sz="quarter" idx="5"/>
          </p:nvPr>
        </p:nvSpPr>
        <p:spPr/>
        <p:txBody>
          <a:bodyPr/>
          <a:lstStyle/>
          <a:p>
            <a:fld id="{2B0FCB5D-40FD-4F5F-A081-B8DB924B2FE3}" type="slidenum">
              <a:rPr lang="en-GB" smtClean="0"/>
              <a:t>7</a:t>
            </a:fld>
            <a:endParaRPr lang="en-GB"/>
          </a:p>
        </p:txBody>
      </p:sp>
    </p:spTree>
    <p:extLst>
      <p:ext uri="{BB962C8B-B14F-4D97-AF65-F5344CB8AC3E}">
        <p14:creationId xmlns:p14="http://schemas.microsoft.com/office/powerpoint/2010/main" val="1714631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latin typeface="+mn-lt"/>
              </a:rPr>
              <a:t>To conclusion, I would have like to have had the opportunity to look deeper at human resources is self, for example </a:t>
            </a:r>
            <a:r>
              <a:rPr lang="en-US" b="0" i="0">
                <a:solidFill>
                  <a:srgbClr val="000000"/>
                </a:solidFill>
                <a:effectLst/>
                <a:latin typeface="+mn-lt"/>
              </a:rPr>
              <a:t>the Contemporary Human Resources Function. From my experience that I noticed and stood out to me from studying the module is VUCA and seeing how each part has an affect on the business. The aspect that inspired me to look deeper would be the internal and external factors that had an affect on the organizational culture, I did this by doing a SWOT and PEST.</a:t>
            </a:r>
            <a:endParaRPr lang="en-GB">
              <a:latin typeface="+mn-lt"/>
            </a:endParaRPr>
          </a:p>
        </p:txBody>
      </p:sp>
      <p:sp>
        <p:nvSpPr>
          <p:cNvPr id="4" name="Slide Number Placeholder 3"/>
          <p:cNvSpPr>
            <a:spLocks noGrp="1"/>
          </p:cNvSpPr>
          <p:nvPr>
            <p:ph type="sldNum" sz="quarter" idx="5"/>
          </p:nvPr>
        </p:nvSpPr>
        <p:spPr/>
        <p:txBody>
          <a:bodyPr/>
          <a:lstStyle/>
          <a:p>
            <a:fld id="{2B0FCB5D-40FD-4F5F-A081-B8DB924B2FE3}" type="slidenum">
              <a:rPr lang="en-GB" smtClean="0"/>
              <a:t>8</a:t>
            </a:fld>
            <a:endParaRPr lang="en-GB"/>
          </a:p>
        </p:txBody>
      </p:sp>
    </p:spTree>
    <p:extLst>
      <p:ext uri="{BB962C8B-B14F-4D97-AF65-F5344CB8AC3E}">
        <p14:creationId xmlns:p14="http://schemas.microsoft.com/office/powerpoint/2010/main" val="2752777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module has helped me understand more about the intercultural workplace, this module has revealed some weaknesses of finding research and multi tasking difficult. I feel slightly more confident about intercultural workplace, but if I was to do it again, I would like to have mor timer to be able to take all the information in.</a:t>
            </a:r>
          </a:p>
        </p:txBody>
      </p:sp>
      <p:sp>
        <p:nvSpPr>
          <p:cNvPr id="4" name="Slide Number Placeholder 3"/>
          <p:cNvSpPr>
            <a:spLocks noGrp="1"/>
          </p:cNvSpPr>
          <p:nvPr>
            <p:ph type="sldNum" sz="quarter" idx="5"/>
          </p:nvPr>
        </p:nvSpPr>
        <p:spPr/>
        <p:txBody>
          <a:bodyPr/>
          <a:lstStyle/>
          <a:p>
            <a:fld id="{2B0FCB5D-40FD-4F5F-A081-B8DB924B2FE3}" type="slidenum">
              <a:rPr lang="en-GB" smtClean="0"/>
              <a:t>9</a:t>
            </a:fld>
            <a:endParaRPr lang="en-GB"/>
          </a:p>
        </p:txBody>
      </p:sp>
    </p:spTree>
    <p:extLst>
      <p:ext uri="{BB962C8B-B14F-4D97-AF65-F5344CB8AC3E}">
        <p14:creationId xmlns:p14="http://schemas.microsoft.com/office/powerpoint/2010/main" val="2268100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B0FCB5D-40FD-4F5F-A081-B8DB924B2FE3}" type="slidenum">
              <a:rPr lang="en-GB" smtClean="0"/>
              <a:t>10</a:t>
            </a:fld>
            <a:endParaRPr lang="en-GB"/>
          </a:p>
        </p:txBody>
      </p:sp>
    </p:spTree>
    <p:extLst>
      <p:ext uri="{BB962C8B-B14F-4D97-AF65-F5344CB8AC3E}">
        <p14:creationId xmlns:p14="http://schemas.microsoft.com/office/powerpoint/2010/main" val="3352401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DF37C-D5FE-498B-9F2C-32077C65D0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2D441B-9BE0-4C3B-BA70-8C2DF2449C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F66CD8-B448-4956-AA70-A98F91ADAE2F}"/>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F6CFAB9B-E7A0-4C09-910C-516D2BAB4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4B0942-DAC5-4961-834C-917C6C1B1CD7}"/>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3053554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898CF-2904-447B-AB4A-5054F6FEA0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1606A-8927-4166-B0AD-EB79AF2A20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3C0E05-23B1-438C-8957-6094AC43586F}"/>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6EF65705-DDC4-406C-BD56-3A292CD6E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BE3D3F-1D3D-4A5D-BCC8-C967ECF15F00}"/>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187899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94A5F-5FEB-44DC-A3AE-655C707314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3D80BB-DB39-4C07-9B60-D9F8F76B9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9ABBEB-2693-4D36-B7F5-6F2507C28515}"/>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8A966ACF-168C-4C42-9FC9-993F0ADDCC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66ABE-2C9F-433B-93F8-37530E49292A}"/>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332521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B21D-EDC4-4BAF-B04B-E3319ADD67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C8DF02-1C04-444F-8CAE-37EA3A0737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C15DEC-1A2B-4DEB-B3D6-5952EEF55A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374FDF-8392-488B-BAE3-D0351246ED6F}"/>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6" name="Footer Placeholder 5">
            <a:extLst>
              <a:ext uri="{FF2B5EF4-FFF2-40B4-BE49-F238E27FC236}">
                <a16:creationId xmlns:a16="http://schemas.microsoft.com/office/drawing/2014/main" id="{BE6A61DA-C166-4551-8C6D-C9B0889F1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EEC005-88E5-48A1-9C67-CA9B9D44F39C}"/>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3170582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BD3C-3A29-4979-9778-D344F3AF7E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41C484-652E-4D37-86EA-DC8B122DCE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255792-F2E7-4D1A-9B09-FBBDD9E1A9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D34399-039C-4263-AC6E-AE18290A07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707681-0249-46FA-97D0-BA4E6A583B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46071B-C763-42CC-BC34-1B9922B2DFCA}"/>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8" name="Footer Placeholder 7">
            <a:extLst>
              <a:ext uri="{FF2B5EF4-FFF2-40B4-BE49-F238E27FC236}">
                <a16:creationId xmlns:a16="http://schemas.microsoft.com/office/drawing/2014/main" id="{231DD591-31D2-4BE1-9B96-952891B4B0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3BC7B5-20FB-4F87-A650-D254C33D29D8}"/>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4235646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25466-DE05-4CB4-8EB7-98CBED6D41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502A95-D365-4BF2-B8E9-31CDF891620D}"/>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4" name="Footer Placeholder 3">
            <a:extLst>
              <a:ext uri="{FF2B5EF4-FFF2-40B4-BE49-F238E27FC236}">
                <a16:creationId xmlns:a16="http://schemas.microsoft.com/office/drawing/2014/main" id="{04D2E57B-4F43-4B6B-8BA2-16C37DE0DC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93C0AC-C287-45CA-A344-B95B4B3C7102}"/>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431726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747F34-B368-4B7F-932E-23C9282D8570}"/>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3" name="Footer Placeholder 2">
            <a:extLst>
              <a:ext uri="{FF2B5EF4-FFF2-40B4-BE49-F238E27FC236}">
                <a16:creationId xmlns:a16="http://schemas.microsoft.com/office/drawing/2014/main" id="{54A736E1-4C35-4FB6-9CDA-BCB7B6B03A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21A365-1FE3-4A51-8D79-25DC9F32E7DB}"/>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2345367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F2148-237F-407E-8085-AB0D45FCDA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B1CA36-718A-4B81-BC22-C9D163F869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121B1B-CE95-4AD2-AC3A-94C6D4BEB0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436520-ABD8-4EF2-8079-1076A9C8CF63}"/>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6" name="Footer Placeholder 5">
            <a:extLst>
              <a:ext uri="{FF2B5EF4-FFF2-40B4-BE49-F238E27FC236}">
                <a16:creationId xmlns:a16="http://schemas.microsoft.com/office/drawing/2014/main" id="{4E516628-3CC7-4459-A47F-68FCC5FF4A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884508-4287-4353-883F-0F7AA2E02417}"/>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4181698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49C42-82BD-4638-87AD-7B698F01FB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F2FD9B-1B4F-4B61-AC35-4FE97CCB4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9450FB-BD81-4FE9-B5FC-DB2A2186BD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44EA8-6405-49C5-9976-8CBD5576704B}"/>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6" name="Footer Placeholder 5">
            <a:extLst>
              <a:ext uri="{FF2B5EF4-FFF2-40B4-BE49-F238E27FC236}">
                <a16:creationId xmlns:a16="http://schemas.microsoft.com/office/drawing/2014/main" id="{840904A5-9467-4EE9-AD36-55A1A1451C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B4FB50-5792-4248-BD0B-9DBAD71AD3A2}"/>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249033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F0185-7860-4C24-8745-90DB850554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86F9B9-0EF0-4000-BA43-5818022462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D21787-5089-414A-81B1-E731BE1A4F79}"/>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0D727A92-42DB-4E40-ABB7-8F3FB13635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AA901-38DC-45EC-A2B8-B108F6FC24AD}"/>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2510816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1CCC21-AEB4-4F4E-97C4-A142D1D683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8A8812-CD2B-4191-BBA6-DC07F06E18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169D9D-2100-41CF-A340-3BBD06D50EA3}"/>
              </a:ext>
            </a:extLst>
          </p:cNvPr>
          <p:cNvSpPr>
            <a:spLocks noGrp="1"/>
          </p:cNvSpPr>
          <p:nvPr>
            <p:ph type="dt" sz="half" idx="10"/>
          </p:nvPr>
        </p:nvSpPr>
        <p:spPr/>
        <p:txBody>
          <a:body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B8B8F4B5-F5A3-40A5-83DA-E070355FFA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12E8A7-0B47-4F4C-BBBF-A864A137E58A}"/>
              </a:ext>
            </a:extLst>
          </p:cNvPr>
          <p:cNvSpPr>
            <a:spLocks noGrp="1"/>
          </p:cNvSpPr>
          <p:nvPr>
            <p:ph type="sldNum" sz="quarter" idx="12"/>
          </p:nvPr>
        </p:nvSpPr>
        <p:spPr/>
        <p:txBody>
          <a:bodyPr/>
          <a:lstStyle/>
          <a:p>
            <a:fld id="{91D0DA27-9C35-4447-8DA4-45E78C49028D}" type="slidenum">
              <a:rPr lang="en-GB" smtClean="0"/>
              <a:t>‹#›</a:t>
            </a:fld>
            <a:endParaRPr lang="en-GB"/>
          </a:p>
        </p:txBody>
      </p:sp>
    </p:spTree>
    <p:extLst>
      <p:ext uri="{BB962C8B-B14F-4D97-AF65-F5344CB8AC3E}">
        <p14:creationId xmlns:p14="http://schemas.microsoft.com/office/powerpoint/2010/main" val="2815978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D935B-CCF4-4F02-8AEC-D89340185B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42D45E-4766-4D54-9335-1599DCFD92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86A62-7F8C-4230-A877-F469456BB8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371400-B63E-40F7-84D8-861DBC483E33}" type="datetimeFigureOut">
              <a:rPr lang="en-GB" smtClean="0"/>
              <a:t>02/03/2021</a:t>
            </a:fld>
            <a:endParaRPr lang="en-GB"/>
          </a:p>
        </p:txBody>
      </p:sp>
      <p:sp>
        <p:nvSpPr>
          <p:cNvPr id="5" name="Footer Placeholder 4">
            <a:extLst>
              <a:ext uri="{FF2B5EF4-FFF2-40B4-BE49-F238E27FC236}">
                <a16:creationId xmlns:a16="http://schemas.microsoft.com/office/drawing/2014/main" id="{BA6D8A42-B088-4EAF-A1D8-AF64AAB6D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4242A2-561D-461B-8450-FC31444387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D0DA27-9C35-4447-8DA4-45E78C49028D}" type="slidenum">
              <a:rPr lang="en-GB" smtClean="0"/>
              <a:t>‹#›</a:t>
            </a:fld>
            <a:endParaRPr lang="en-GB"/>
          </a:p>
        </p:txBody>
      </p:sp>
    </p:spTree>
    <p:extLst>
      <p:ext uri="{BB962C8B-B14F-4D97-AF65-F5344CB8AC3E}">
        <p14:creationId xmlns:p14="http://schemas.microsoft.com/office/powerpoint/2010/main" val="22495445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shrm.org/resourcesandtools/tools-and-samples/toolkits/pages/understandinganddevelopingorganizationalculture.aspx" TargetMode="External"/><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8" name="Rectangle 11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0" name="Picture 99" descr="White puzzle with one red piece">
            <a:extLst>
              <a:ext uri="{FF2B5EF4-FFF2-40B4-BE49-F238E27FC236}">
                <a16:creationId xmlns:a16="http://schemas.microsoft.com/office/drawing/2014/main" id="{CBCAE763-7183-42E1-A826-3CB642F4DA1C}"/>
              </a:ext>
            </a:extLst>
          </p:cNvPr>
          <p:cNvPicPr>
            <a:picLocks noChangeAspect="1"/>
          </p:cNvPicPr>
          <p:nvPr/>
        </p:nvPicPr>
        <p:blipFill rotWithShape="1">
          <a:blip r:embed="rId5">
            <a:alphaModFix amt="20000"/>
          </a:blip>
          <a:srcRect b="1277"/>
          <a:stretch/>
        </p:blipFill>
        <p:spPr>
          <a:xfrm>
            <a:off x="128585" y="115194"/>
            <a:ext cx="11934817" cy="6627613"/>
          </a:xfrm>
          <a:prstGeom prst="rect">
            <a:avLst/>
          </a:prstGeom>
          <a:ln>
            <a:noFill/>
          </a:ln>
        </p:spPr>
      </p:pic>
      <p:sp>
        <p:nvSpPr>
          <p:cNvPr id="2" name="Title 1">
            <a:extLst>
              <a:ext uri="{FF2B5EF4-FFF2-40B4-BE49-F238E27FC236}">
                <a16:creationId xmlns:a16="http://schemas.microsoft.com/office/drawing/2014/main" id="{E7696C13-2B3B-4FCB-A586-7FAC53D71F27}"/>
              </a:ext>
            </a:extLst>
          </p:cNvPr>
          <p:cNvSpPr>
            <a:spLocks noGrp="1"/>
          </p:cNvSpPr>
          <p:nvPr>
            <p:ph type="ctrTitle"/>
          </p:nvPr>
        </p:nvSpPr>
        <p:spPr>
          <a:xfrm>
            <a:off x="947738" y="1714504"/>
            <a:ext cx="10253661" cy="1671634"/>
          </a:xfrm>
        </p:spPr>
        <p:txBody>
          <a:bodyPr>
            <a:normAutofit/>
          </a:bodyPr>
          <a:lstStyle/>
          <a:p>
            <a:pPr algn="l"/>
            <a:r>
              <a:rPr lang="en-GB" sz="5000" b="1">
                <a:solidFill>
                  <a:schemeClr val="bg1"/>
                </a:solidFill>
              </a:rPr>
              <a:t>A Critical Reflection on The Module.</a:t>
            </a:r>
            <a:endParaRPr lang="en-GB" sz="5000">
              <a:solidFill>
                <a:schemeClr val="bg1"/>
              </a:solidFill>
            </a:endParaRPr>
          </a:p>
        </p:txBody>
      </p:sp>
      <p:sp>
        <p:nvSpPr>
          <p:cNvPr id="3" name="Subtitle 2">
            <a:extLst>
              <a:ext uri="{FF2B5EF4-FFF2-40B4-BE49-F238E27FC236}">
                <a16:creationId xmlns:a16="http://schemas.microsoft.com/office/drawing/2014/main" id="{562B4884-16C8-462D-9BB8-CDFD0ECA2281}"/>
              </a:ext>
            </a:extLst>
          </p:cNvPr>
          <p:cNvSpPr>
            <a:spLocks noGrp="1"/>
          </p:cNvSpPr>
          <p:nvPr>
            <p:ph type="subTitle" idx="1"/>
          </p:nvPr>
        </p:nvSpPr>
        <p:spPr>
          <a:xfrm>
            <a:off x="947739" y="3930650"/>
            <a:ext cx="10253660" cy="1655762"/>
          </a:xfrm>
        </p:spPr>
        <p:txBody>
          <a:bodyPr>
            <a:normAutofit/>
          </a:bodyPr>
          <a:lstStyle/>
          <a:p>
            <a:pPr algn="l"/>
            <a:r>
              <a:rPr lang="en-GB" sz="2000">
                <a:solidFill>
                  <a:schemeClr val="bg1"/>
                </a:solidFill>
              </a:rPr>
              <a:t>BMSP5002 </a:t>
            </a:r>
          </a:p>
          <a:p>
            <a:pPr algn="l"/>
            <a:r>
              <a:rPr lang="en-GB" sz="2000">
                <a:solidFill>
                  <a:schemeClr val="bg1"/>
                </a:solidFill>
              </a:rPr>
              <a:t>Intercultural Workplace </a:t>
            </a:r>
          </a:p>
          <a:p>
            <a:pPr algn="l"/>
            <a:r>
              <a:rPr lang="en-GB" sz="2000">
                <a:solidFill>
                  <a:schemeClr val="bg1"/>
                </a:solidFill>
              </a:rPr>
              <a:t>Caitlin Innes </a:t>
            </a:r>
          </a:p>
          <a:p>
            <a:pPr algn="l"/>
            <a:r>
              <a:rPr lang="en-GB" sz="2000">
                <a:solidFill>
                  <a:schemeClr val="bg1"/>
                </a:solidFill>
              </a:rPr>
              <a:t>1900689</a:t>
            </a:r>
          </a:p>
        </p:txBody>
      </p:sp>
      <p:sp>
        <p:nvSpPr>
          <p:cNvPr id="120" name="Rectangle 11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6" y="115193"/>
            <a:ext cx="11934817"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2" name="Straight Connector 121">
            <a:extLst>
              <a:ext uri="{FF2B5EF4-FFF2-40B4-BE49-F238E27FC236}">
                <a16:creationId xmlns:a16="http://schemas.microsoft.com/office/drawing/2014/main" id="{2D07C3A8-02AE-4DC1-B13F-A6AA2ECA9F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19A4F684-8183-41B4-BD7E-CB18CE4EEC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26838" y="6259513"/>
            <a:ext cx="487362" cy="487362"/>
          </a:xfrm>
          <a:prstGeom prst="rect">
            <a:avLst/>
          </a:prstGeom>
        </p:spPr>
      </p:pic>
    </p:spTree>
    <p:extLst>
      <p:ext uri="{BB962C8B-B14F-4D97-AF65-F5344CB8AC3E}">
        <p14:creationId xmlns:p14="http://schemas.microsoft.com/office/powerpoint/2010/main" val="1342136902"/>
      </p:ext>
    </p:extLst>
  </p:cSld>
  <p:clrMapOvr>
    <a:masterClrMapping/>
  </p:clrMapOvr>
  <mc:AlternateContent xmlns:mc="http://schemas.openxmlformats.org/markup-compatibility/2006">
    <mc:Choice xmlns:p14="http://schemas.microsoft.com/office/powerpoint/2010/main" Requires="p14">
      <p:transition spd="slow" p14:dur="2000" advTm="4756"/>
    </mc:Choice>
    <mc:Fallback>
      <p:transition spd="slow" advTm="4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par>
                                <p:cTn id="16" presetID="10" presetClass="entr" presetSubtype="0" fill="hold" grpId="0" nodeType="withEffect">
                                  <p:stCondLst>
                                    <p:cond delay="2000"/>
                                  </p:stCondLst>
                                  <p:iterate type="lt">
                                    <p:tmPct val="10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400"/>
                                        <p:tgtEl>
                                          <p:spTgt spid="3">
                                            <p:txEl>
                                              <p:pRg st="3" end="3"/>
                                            </p:txEl>
                                          </p:spTgt>
                                        </p:tgtEl>
                                      </p:cBhvr>
                                    </p:animEffect>
                                  </p:childTnLst>
                                </p:cTn>
                              </p:par>
                              <p:par>
                                <p:cTn id="19" presetID="10" presetClass="entr" presetSubtype="0" fill="hold" grpId="0" nodeType="withEffect">
                                  <p:stCondLst>
                                    <p:cond delay="1000"/>
                                  </p:stCondLst>
                                  <p:iterate type="lt">
                                    <p:tmPct val="10000"/>
                                  </p:iterate>
                                  <p:childTnLst>
                                    <p:set>
                                      <p:cBhvr>
                                        <p:cTn id="20" dur="1" fill="hold">
                                          <p:stCondLst>
                                            <p:cond delay="0"/>
                                          </p:stCondLst>
                                        </p:cTn>
                                        <p:tgtEl>
                                          <p:spTgt spid="2"/>
                                        </p:tgtEl>
                                        <p:attrNameLst>
                                          <p:attrName>style.visibility</p:attrName>
                                        </p:attrNameLst>
                                      </p:cBhvr>
                                      <p:to>
                                        <p:strVal val="visible"/>
                                      </p:to>
                                    </p:set>
                                    <p:animEffect transition="in" filter="fade">
                                      <p:cBhvr>
                                        <p:cTn id="21"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BFE4D-6539-41F9-B48E-74FDD5264291}"/>
              </a:ext>
            </a:extLst>
          </p:cNvPr>
          <p:cNvSpPr>
            <a:spLocks noGrp="1"/>
          </p:cNvSpPr>
          <p:nvPr>
            <p:ph type="title"/>
          </p:nvPr>
        </p:nvSpPr>
        <p:spPr>
          <a:xfrm>
            <a:off x="3501896" y="1271675"/>
            <a:ext cx="5505441" cy="2387600"/>
          </a:xfrm>
        </p:spPr>
        <p:txBody>
          <a:bodyPr vert="horz" lIns="91440" tIns="45720" rIns="91440" bIns="45720" rtlCol="0" anchor="b">
            <a:normAutofit/>
          </a:bodyPr>
          <a:lstStyle/>
          <a:p>
            <a:pPr algn="ctr"/>
            <a:r>
              <a:rPr lang="en-US" sz="4200" kern="1200">
                <a:solidFill>
                  <a:schemeClr val="bg1"/>
                </a:solidFill>
                <a:latin typeface="+mj-lt"/>
                <a:ea typeface="+mj-ea"/>
                <a:cs typeface="+mj-cs"/>
              </a:rPr>
              <a:t>Introduction</a:t>
            </a:r>
          </a:p>
        </p:txBody>
      </p:sp>
      <p:cxnSp>
        <p:nvCxnSpPr>
          <p:cNvPr id="32" name="Straight Connector 31">
            <a:extLst>
              <a:ext uri="{FF2B5EF4-FFF2-40B4-BE49-F238E27FC236}">
                <a16:creationId xmlns:a16="http://schemas.microsoft.com/office/drawing/2014/main" id="{FEA8332D-EA74-40A2-8709-00EDB23792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240" y="3429000"/>
            <a:ext cx="0" cy="3164872"/>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9358801C-1E89-48FF-B14F-D76A2EA14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4797" y="816429"/>
            <a:ext cx="8239647" cy="5225143"/>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AB88284F-ED00-40CA-B57D-89C49E8EC6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00357" y="272979"/>
            <a:ext cx="0" cy="2906211"/>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A691D4A7-B189-4CAA-919C-DA4E15AAD7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80405814"/>
      </p:ext>
    </p:extLst>
  </p:cSld>
  <p:clrMapOvr>
    <a:masterClrMapping/>
  </p:clrMapOvr>
  <mc:AlternateContent xmlns:mc="http://schemas.openxmlformats.org/markup-compatibility/2006" xmlns:p14="http://schemas.microsoft.com/office/powerpoint/2010/main">
    <mc:Choice Requires="p14">
      <p:transition spd="slow" p14:dur="2000" advTm="31821"/>
    </mc:Choice>
    <mc:Fallback xmlns="">
      <p:transition spd="slow" advTm="31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EA575-D12E-44D3-B8DC-79CDA292EBDF}"/>
              </a:ext>
            </a:extLst>
          </p:cNvPr>
          <p:cNvSpPr>
            <a:spLocks noGrp="1"/>
          </p:cNvSpPr>
          <p:nvPr>
            <p:ph type="title"/>
          </p:nvPr>
        </p:nvSpPr>
        <p:spPr>
          <a:xfrm>
            <a:off x="1155556" y="6214530"/>
            <a:ext cx="4284418" cy="321736"/>
          </a:xfrm>
        </p:spPr>
        <p:txBody>
          <a:bodyPr vert="horz" lIns="91440" tIns="45720" rIns="91440" bIns="45720" rtlCol="0" anchor="b">
            <a:normAutofit/>
          </a:bodyPr>
          <a:lstStyle/>
          <a:p>
            <a:r>
              <a:rPr lang="en-US" sz="1500" b="1">
                <a:solidFill>
                  <a:schemeClr val="bg1"/>
                </a:solidFill>
              </a:rPr>
              <a:t>Gibbs Model and its importance </a:t>
            </a:r>
            <a:endParaRPr lang="en-US" sz="1500">
              <a:solidFill>
                <a:schemeClr val="bg1"/>
              </a:solidFill>
            </a:endParaRPr>
          </a:p>
        </p:txBody>
      </p:sp>
      <p:sp>
        <p:nvSpPr>
          <p:cNvPr id="42" name="Rectangle 41">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D1B636F0-1B5D-4900-BA0D-1C18890CAD02}"/>
              </a:ext>
            </a:extLst>
          </p:cNvPr>
          <p:cNvSpPr>
            <a:spLocks noGrp="1"/>
          </p:cNvSpPr>
          <p:nvPr>
            <p:ph idx="1"/>
          </p:nvPr>
        </p:nvSpPr>
        <p:spPr>
          <a:xfrm>
            <a:off x="6739465" y="6214525"/>
            <a:ext cx="4305856" cy="321733"/>
          </a:xfrm>
        </p:spPr>
        <p:txBody>
          <a:bodyPr vert="horz" lIns="91440" tIns="45720" rIns="91440" bIns="45720" rtlCol="0" anchor="b">
            <a:normAutofit/>
          </a:bodyPr>
          <a:lstStyle/>
          <a:p>
            <a:pPr marL="0" indent="0" algn="r">
              <a:buNone/>
            </a:pPr>
            <a:r>
              <a:rPr lang="en-US" sz="1500"/>
              <a:t>(Gibbs, 1988).</a:t>
            </a:r>
          </a:p>
        </p:txBody>
      </p:sp>
      <p:pic>
        <p:nvPicPr>
          <p:cNvPr id="4" name="Content Placeholder 3" descr="Diagram&#10;&#10;Description automatically generated">
            <a:extLst>
              <a:ext uri="{FF2B5EF4-FFF2-40B4-BE49-F238E27FC236}">
                <a16:creationId xmlns:a16="http://schemas.microsoft.com/office/drawing/2014/main" id="{B69616A4-DA84-48DD-9239-3FF58F42ACC9}"/>
              </a:ext>
            </a:extLst>
          </p:cNvPr>
          <p:cNvPicPr>
            <a:picLocks noChangeAspect="1"/>
          </p:cNvPicPr>
          <p:nvPr/>
        </p:nvPicPr>
        <p:blipFill rotWithShape="1">
          <a:blip r:embed="rId5"/>
          <a:srcRect t="3003" r="-2" b="4174"/>
          <a:stretch/>
        </p:blipFill>
        <p:spPr>
          <a:xfrm>
            <a:off x="1155556" y="637761"/>
            <a:ext cx="9889765" cy="5576763"/>
          </a:xfrm>
          <a:prstGeom prst="rect">
            <a:avLst/>
          </a:prstGeom>
        </p:spPr>
      </p:pic>
      <p:pic>
        <p:nvPicPr>
          <p:cNvPr id="5" name="Audio 4">
            <a:hlinkClick r:id="" action="ppaction://media"/>
            <a:extLst>
              <a:ext uri="{FF2B5EF4-FFF2-40B4-BE49-F238E27FC236}">
                <a16:creationId xmlns:a16="http://schemas.microsoft.com/office/drawing/2014/main" id="{BAA3FDF7-D391-4D1A-A2A0-7761D13BD76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38440065"/>
      </p:ext>
    </p:extLst>
  </p:cSld>
  <p:clrMapOvr>
    <a:masterClrMapping/>
  </p:clrMapOvr>
  <mc:AlternateContent xmlns:mc="http://schemas.openxmlformats.org/markup-compatibility/2006" xmlns:p14="http://schemas.microsoft.com/office/powerpoint/2010/main">
    <mc:Choice Requires="p14">
      <p:transition spd="slow" p14:dur="2000" advTm="28199"/>
    </mc:Choice>
    <mc:Fallback xmlns="">
      <p:transition spd="slow" advTm="28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A6D7EC7-7C03-49C4-97E2-A508487B8471}"/>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Description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FFA95A-E29B-4242-8538-763B352881C5}"/>
              </a:ext>
            </a:extLst>
          </p:cNvPr>
          <p:cNvSpPr>
            <a:spLocks noGrp="1"/>
          </p:cNvSpPr>
          <p:nvPr>
            <p:ph idx="1"/>
          </p:nvPr>
        </p:nvSpPr>
        <p:spPr>
          <a:xfrm>
            <a:off x="126206" y="2141534"/>
            <a:ext cx="11939588" cy="4601263"/>
          </a:xfrm>
        </p:spPr>
        <p:txBody>
          <a:bodyPr>
            <a:normAutofit/>
          </a:bodyPr>
          <a:lstStyle/>
          <a:p>
            <a:pPr marL="0" indent="0" algn="ctr">
              <a:buNone/>
            </a:pPr>
            <a:r>
              <a:rPr lang="en-GB" sz="3600">
                <a:solidFill>
                  <a:schemeClr val="bg1"/>
                </a:solidFill>
              </a:rPr>
              <a:t>Summery of the unit</a:t>
            </a:r>
          </a:p>
          <a:p>
            <a:pPr marL="0" indent="0" algn="ctr">
              <a:buNone/>
            </a:pPr>
            <a:endParaRPr lang="en-GB" sz="3600">
              <a:solidFill>
                <a:schemeClr val="bg1"/>
              </a:solidFill>
            </a:endParaRPr>
          </a:p>
          <a:p>
            <a:r>
              <a:rPr lang="en-GB">
                <a:solidFill>
                  <a:schemeClr val="bg1"/>
                </a:solidFill>
              </a:rPr>
              <a:t>The requirements – the learning outcomes.</a:t>
            </a:r>
          </a:p>
          <a:p>
            <a:r>
              <a:rPr lang="en-GB">
                <a:solidFill>
                  <a:schemeClr val="bg1"/>
                </a:solidFill>
              </a:rPr>
              <a:t>What I have learned.</a:t>
            </a:r>
          </a:p>
          <a:p>
            <a:r>
              <a:rPr lang="en-GB">
                <a:solidFill>
                  <a:schemeClr val="bg1"/>
                </a:solidFill>
              </a:rPr>
              <a:t>Organisational culture.</a:t>
            </a:r>
          </a:p>
          <a:p>
            <a:r>
              <a:rPr lang="en-GB">
                <a:solidFill>
                  <a:schemeClr val="bg1"/>
                </a:solidFill>
              </a:rPr>
              <a:t>Internal and external environment.</a:t>
            </a:r>
          </a:p>
          <a:p>
            <a:r>
              <a:rPr lang="en-GB">
                <a:solidFill>
                  <a:schemeClr val="bg1"/>
                </a:solidFill>
              </a:rPr>
              <a:t>The purpose of Human Resources.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029E1233-F887-4558-B695-EB2723892B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34705512"/>
      </p:ext>
    </p:extLst>
  </p:cSld>
  <p:clrMapOvr>
    <a:masterClrMapping/>
  </p:clrMapOvr>
  <mc:AlternateContent xmlns:mc="http://schemas.openxmlformats.org/markup-compatibility/2006" xmlns:p14="http://schemas.microsoft.com/office/powerpoint/2010/main">
    <mc:Choice Requires="p14">
      <p:transition spd="slow" p14:dur="2000" advTm="168586"/>
    </mc:Choice>
    <mc:Fallback xmlns="">
      <p:transition spd="slow" advTm="168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243EB9F0-C417-49D3-A46E-05554563411A}"/>
              </a:ext>
            </a:extLst>
          </p:cNvPr>
          <p:cNvPicPr>
            <a:picLocks noGrp="1" noChangeAspect="1"/>
          </p:cNvPicPr>
          <p:nvPr>
            <p:ph idx="1"/>
          </p:nvPr>
        </p:nvPicPr>
        <p:blipFill rotWithShape="1">
          <a:blip r:embed="rId5"/>
          <a:srcRect b="19"/>
          <a:stretch/>
        </p:blipFill>
        <p:spPr>
          <a:xfrm>
            <a:off x="20" y="1282"/>
            <a:ext cx="12191980" cy="6856718"/>
          </a:xfrm>
          <a:prstGeom prst="rect">
            <a:avLst/>
          </a:prstGeom>
        </p:spPr>
      </p:pic>
      <p:pic>
        <p:nvPicPr>
          <p:cNvPr id="6" name="Audio 5">
            <a:hlinkClick r:id="" action="ppaction://media"/>
            <a:extLst>
              <a:ext uri="{FF2B5EF4-FFF2-40B4-BE49-F238E27FC236}">
                <a16:creationId xmlns:a16="http://schemas.microsoft.com/office/drawing/2014/main" id="{C41DEA31-FA3D-4395-9AB8-7A917DF463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61592212"/>
      </p:ext>
    </p:extLst>
  </p:cSld>
  <p:clrMapOvr>
    <a:masterClrMapping/>
  </p:clrMapOvr>
  <mc:AlternateContent xmlns:mc="http://schemas.openxmlformats.org/markup-compatibility/2006" xmlns:p14="http://schemas.microsoft.com/office/powerpoint/2010/main">
    <mc:Choice Requires="p14">
      <p:transition spd="slow" p14:dur="2000" advTm="90823"/>
    </mc:Choice>
    <mc:Fallback xmlns="">
      <p:transition spd="slow" advTm="90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C3F7096-61ED-4C40-BA39-8FFC8EF4627D}"/>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Evaluation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DC8FAF-6FAA-4F81-9990-609A34CEB09D}"/>
              </a:ext>
            </a:extLst>
          </p:cNvPr>
          <p:cNvSpPr>
            <a:spLocks noGrp="1"/>
          </p:cNvSpPr>
          <p:nvPr>
            <p:ph idx="1"/>
          </p:nvPr>
        </p:nvSpPr>
        <p:spPr>
          <a:xfrm>
            <a:off x="126206" y="2243144"/>
            <a:ext cx="11939588" cy="4499656"/>
          </a:xfrm>
        </p:spPr>
        <p:txBody>
          <a:bodyPr>
            <a:normAutofit/>
          </a:bodyPr>
          <a:lstStyle/>
          <a:p>
            <a:pPr marL="0" indent="0" algn="ctr">
              <a:buNone/>
            </a:pPr>
            <a:r>
              <a:rPr lang="en-GB" sz="3600">
                <a:solidFill>
                  <a:schemeClr val="bg1"/>
                </a:solidFill>
              </a:rPr>
              <a:t>The good and bad about what I had learned</a:t>
            </a:r>
          </a:p>
          <a:p>
            <a:pPr marL="0" indent="0" algn="ctr">
              <a:buNone/>
            </a:pPr>
            <a:r>
              <a:rPr lang="en-GB" sz="3600">
                <a:solidFill>
                  <a:schemeClr val="bg1"/>
                </a:solidFill>
              </a:rPr>
              <a:t> </a:t>
            </a:r>
          </a:p>
          <a:p>
            <a:pPr lvl="1"/>
            <a:r>
              <a:rPr lang="en-GB">
                <a:solidFill>
                  <a:schemeClr val="bg1"/>
                </a:solidFill>
              </a:rPr>
              <a:t>The aspects of the module I think was beneficial.</a:t>
            </a:r>
          </a:p>
          <a:p>
            <a:pPr lvl="1"/>
            <a:r>
              <a:rPr lang="en-GB">
                <a:solidFill>
                  <a:schemeClr val="bg1"/>
                </a:solidFill>
              </a:rPr>
              <a:t>The aspects I learned anything useful.</a:t>
            </a:r>
          </a:p>
          <a:p>
            <a:pPr lvl="1"/>
            <a:r>
              <a:rPr lang="en-GB">
                <a:solidFill>
                  <a:schemeClr val="bg1"/>
                </a:solidFill>
              </a:rPr>
              <a:t>The aspects of the module that I found challenging.</a:t>
            </a:r>
          </a:p>
          <a:p>
            <a:pPr marL="0" indent="0">
              <a:buNone/>
            </a:pPr>
            <a:endParaRPr lang="en-GB"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FBFA8E9A-1BF9-4763-A3DA-3E2E83E5DC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75111153"/>
      </p:ext>
    </p:extLst>
  </p:cSld>
  <p:clrMapOvr>
    <a:masterClrMapping/>
  </p:clrMapOvr>
  <mc:AlternateContent xmlns:mc="http://schemas.openxmlformats.org/markup-compatibility/2006" xmlns:p14="http://schemas.microsoft.com/office/powerpoint/2010/main">
    <mc:Choice Requires="p14">
      <p:transition spd="slow" p14:dur="2000" advTm="94747"/>
    </mc:Choice>
    <mc:Fallback xmlns="">
      <p:transition spd="slow" advTm="94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F7096-61ED-4C40-BA39-8FFC8EF4627D}"/>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r>
              <a:rPr lang="en-US" sz="3200"/>
              <a:t>Analysis </a:t>
            </a:r>
          </a:p>
        </p:txBody>
      </p:sp>
      <p:pic>
        <p:nvPicPr>
          <p:cNvPr id="15" name="Picture 14">
            <a:extLst>
              <a:ext uri="{FF2B5EF4-FFF2-40B4-BE49-F238E27FC236}">
                <a16:creationId xmlns:a16="http://schemas.microsoft.com/office/drawing/2014/main" id="{8175D7D0-3039-4420-A32B-006D2694B05E}"/>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40080" y="271463"/>
            <a:ext cx="10911840" cy="5200649"/>
          </a:xfrm>
          <a:prstGeom prst="rect">
            <a:avLst/>
          </a:prstGeom>
          <a:noFill/>
          <a:ln>
            <a:noFill/>
          </a:ln>
        </p:spPr>
      </p:pic>
      <p:pic>
        <p:nvPicPr>
          <p:cNvPr id="4" name="Audio 3">
            <a:hlinkClick r:id="" action="ppaction://media"/>
            <a:extLst>
              <a:ext uri="{FF2B5EF4-FFF2-40B4-BE49-F238E27FC236}">
                <a16:creationId xmlns:a16="http://schemas.microsoft.com/office/drawing/2014/main" id="{02DD2CF4-6AF2-4D70-8A78-C233A70EC1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312736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5669"/>
    </mc:Choice>
    <mc:Fallback xmlns="">
      <p:transition spd="slow" advTm="65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8C79D-83E4-465E-A39E-2C752B6A1C4C}"/>
              </a:ext>
            </a:extLst>
          </p:cNvPr>
          <p:cNvSpPr>
            <a:spLocks noGrp="1"/>
          </p:cNvSpPr>
          <p:nvPr>
            <p:ph type="title"/>
          </p:nvPr>
        </p:nvSpPr>
        <p:spPr>
          <a:xfrm>
            <a:off x="3501896" y="1271675"/>
            <a:ext cx="5505441" cy="2387600"/>
          </a:xfrm>
        </p:spPr>
        <p:txBody>
          <a:bodyPr vert="horz" lIns="91440" tIns="45720" rIns="91440" bIns="45720" rtlCol="0" anchor="b">
            <a:normAutofit/>
          </a:bodyPr>
          <a:lstStyle/>
          <a:p>
            <a:pPr algn="ctr"/>
            <a:r>
              <a:rPr lang="en-US" sz="4200" kern="1200">
                <a:solidFill>
                  <a:schemeClr val="bg1"/>
                </a:solidFill>
                <a:latin typeface="+mj-lt"/>
                <a:ea typeface="+mj-ea"/>
                <a:cs typeface="+mj-cs"/>
              </a:rPr>
              <a:t>Conclusion </a:t>
            </a:r>
          </a:p>
        </p:txBody>
      </p:sp>
      <p:cxnSp>
        <p:nvCxnSpPr>
          <p:cNvPr id="19" name="Straight Connector 18">
            <a:extLst>
              <a:ext uri="{FF2B5EF4-FFF2-40B4-BE49-F238E27FC236}">
                <a16:creationId xmlns:a16="http://schemas.microsoft.com/office/drawing/2014/main" id="{FEA8332D-EA74-40A2-8709-00EDB23792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7240" y="3429000"/>
            <a:ext cx="0" cy="3164872"/>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9358801C-1E89-48FF-B14F-D76A2EA14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4797" y="816429"/>
            <a:ext cx="8239647" cy="5225143"/>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AB88284F-ED00-40CA-B57D-89C49E8EC6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00357" y="272979"/>
            <a:ext cx="0" cy="2906211"/>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D55CAE2A-581B-4FC1-9A85-3E517B009B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05058124"/>
      </p:ext>
    </p:extLst>
  </p:cSld>
  <p:clrMapOvr>
    <a:masterClrMapping/>
  </p:clrMapOvr>
  <mc:AlternateContent xmlns:mc="http://schemas.openxmlformats.org/markup-compatibility/2006" xmlns:p14="http://schemas.microsoft.com/office/powerpoint/2010/main">
    <mc:Choice Requires="p14">
      <p:transition spd="slow" p14:dur="2000" advTm="36952"/>
    </mc:Choice>
    <mc:Fallback xmlns="">
      <p:transition spd="slow" advTm="36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541B8A3-7C6A-48C2-8594-BD2D88429227}"/>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Action Plan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02C0F8-F0BC-4EF2-92C1-516F73F12C17}"/>
              </a:ext>
            </a:extLst>
          </p:cNvPr>
          <p:cNvSpPr>
            <a:spLocks noGrp="1"/>
          </p:cNvSpPr>
          <p:nvPr>
            <p:ph idx="1"/>
          </p:nvPr>
        </p:nvSpPr>
        <p:spPr>
          <a:xfrm>
            <a:off x="126206" y="2286004"/>
            <a:ext cx="11939588" cy="4456792"/>
          </a:xfrm>
        </p:spPr>
        <p:txBody>
          <a:bodyPr>
            <a:normAutofit/>
          </a:bodyPr>
          <a:lstStyle/>
          <a:p>
            <a:r>
              <a:rPr lang="en-GB">
                <a:solidFill>
                  <a:schemeClr val="bg1"/>
                </a:solidFill>
              </a:rPr>
              <a:t>Intercultural workplace</a:t>
            </a:r>
          </a:p>
          <a:p>
            <a:r>
              <a:rPr lang="en-GB">
                <a:solidFill>
                  <a:schemeClr val="bg1"/>
                </a:solidFill>
              </a:rPr>
              <a:t>My weaknesses</a:t>
            </a:r>
          </a:p>
          <a:p>
            <a:r>
              <a:rPr lang="en-GB">
                <a:solidFill>
                  <a:schemeClr val="bg1"/>
                </a:solidFill>
              </a:rPr>
              <a:t>If I was to do the module again</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0E781C1B-1FF4-474C-A3E4-715B53E1B6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49940273"/>
      </p:ext>
    </p:extLst>
  </p:cSld>
  <p:clrMapOvr>
    <a:masterClrMapping/>
  </p:clrMapOvr>
  <mc:AlternateContent xmlns:mc="http://schemas.openxmlformats.org/markup-compatibility/2006" xmlns:p14="http://schemas.microsoft.com/office/powerpoint/2010/main">
    <mc:Choice Requires="p14">
      <p:transition spd="slow" p14:dur="2000" advTm="26991"/>
    </mc:Choice>
    <mc:Fallback xmlns="">
      <p:transition spd="slow" advTm="26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B520F57-F4DB-4756-AEA7-F686E0B1EF2E}"/>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References </a:t>
            </a: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59A8C3-7761-410D-83CD-EDFC513B99AA}"/>
              </a:ext>
            </a:extLst>
          </p:cNvPr>
          <p:cNvSpPr>
            <a:spLocks noGrp="1"/>
          </p:cNvSpPr>
          <p:nvPr>
            <p:ph idx="1"/>
          </p:nvPr>
        </p:nvSpPr>
        <p:spPr>
          <a:xfrm>
            <a:off x="126206" y="2141534"/>
            <a:ext cx="11939588" cy="4601271"/>
          </a:xfrm>
        </p:spPr>
        <p:txBody>
          <a:bodyPr>
            <a:normAutofit/>
          </a:bodyPr>
          <a:lstStyle/>
          <a:p>
            <a:pPr marL="0" indent="0" algn="ctr" eaLnBrk="1" hangingPunct="1">
              <a:buNone/>
            </a:pPr>
            <a:r>
              <a:rPr lang="en-GB" altLang="en-US" sz="2000" b="1">
                <a:solidFill>
                  <a:schemeClr val="bg1"/>
                </a:solidFill>
              </a:rPr>
              <a:t>Gibbs, G. (1988) Learning by Doing: A guide to teaching and learning methods. Further Education Unit. Oxford: Oxford Polytechnic. </a:t>
            </a:r>
          </a:p>
          <a:p>
            <a:pPr marL="0" indent="0" algn="just">
              <a:buNone/>
            </a:pPr>
            <a:r>
              <a:rPr lang="en-GB" sz="2000" b="1" cap="small">
                <a:solidFill>
                  <a:schemeClr val="bg1"/>
                </a:solidFill>
                <a:effectLst/>
                <a:ea typeface="Calibri" panose="020F0502020204030204" pitchFamily="34" charset="0"/>
                <a:cs typeface="Arial" panose="020B0604020202020204" pitchFamily="34" charset="0"/>
              </a:rPr>
              <a:t>Hatch, M. J. (1993). The Dynamics of Organizational Culture, The Academy of Management 18(4), 657-693.</a:t>
            </a:r>
            <a:endParaRPr lang="en-GB" sz="2000" b="1">
              <a:solidFill>
                <a:schemeClr val="bg1"/>
              </a:solidFill>
              <a:effectLst/>
              <a:ea typeface="Calibri" panose="020F0502020204030204" pitchFamily="34" charset="0"/>
              <a:cs typeface="Arial" panose="020B0604020202020204" pitchFamily="34" charset="0"/>
            </a:endParaRPr>
          </a:p>
          <a:p>
            <a:pPr marL="0" indent="0" algn="just">
              <a:buNone/>
            </a:pPr>
            <a:r>
              <a:rPr lang="en-GB" sz="2000" b="1" cap="small">
                <a:solidFill>
                  <a:schemeClr val="bg1"/>
                </a:solidFill>
                <a:effectLst/>
                <a:ea typeface="Calibri" panose="020F0502020204030204" pitchFamily="34" charset="0"/>
                <a:cs typeface="Arial" panose="020B0604020202020204" pitchFamily="34" charset="0"/>
              </a:rPr>
              <a:t>Schein, E. H, (1985). Organizational culture and leadership. San Francisco: Jossey-Bass.</a:t>
            </a:r>
          </a:p>
          <a:p>
            <a:pPr marL="0" indent="0" algn="ctr">
              <a:buNone/>
            </a:pPr>
            <a:r>
              <a:rPr lang="en-GB" sz="2000" b="1" i="1">
                <a:solidFill>
                  <a:schemeClr val="bg1"/>
                </a:solidFill>
                <a:effectLst/>
                <a:ea typeface="Calibri" panose="020F0502020204030204" pitchFamily="34" charset="0"/>
                <a:cs typeface="Arial" panose="020B0604020202020204" pitchFamily="34" charset="0"/>
              </a:rPr>
              <a:t>SHRM</a:t>
            </a:r>
            <a:r>
              <a:rPr lang="en-GB" sz="2000" b="1">
                <a:solidFill>
                  <a:schemeClr val="bg1"/>
                </a:solidFill>
                <a:effectLst/>
                <a:ea typeface="Calibri" panose="020F0502020204030204" pitchFamily="34" charset="0"/>
                <a:cs typeface="Arial" panose="020B0604020202020204" pitchFamily="34" charset="0"/>
              </a:rPr>
              <a:t>. (2021, January 27). </a:t>
            </a:r>
            <a:r>
              <a:rPr lang="en-GB" sz="2000" b="1">
                <a:solidFill>
                  <a:schemeClr val="bg1"/>
                </a:solidFill>
                <a:effectLst/>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https://www.shrm.org/resourcesandtools/tools-and-samples/toolkits/pages/ understandinganddevelopingorganizationalculture.aspx</a:t>
            </a:r>
            <a:r>
              <a:rPr lang="en-GB" sz="2000" b="1">
                <a:solidFill>
                  <a:schemeClr val="bg1"/>
                </a:solidFill>
                <a:effectLst/>
                <a:ea typeface="Calibri" panose="020F0502020204030204" pitchFamily="34" charset="0"/>
                <a:cs typeface="Arial" panose="020B0604020202020204" pitchFamily="34" charset="0"/>
              </a:rPr>
              <a:t> </a:t>
            </a:r>
          </a:p>
          <a:p>
            <a:pPr marL="0" indent="0">
              <a:buNone/>
            </a:pPr>
            <a:endParaRPr lang="en-GB" sz="2000" b="1">
              <a:solidFill>
                <a:schemeClr val="bg1"/>
              </a:solidFill>
              <a:effectLst/>
              <a:ea typeface="Calibri" panose="020F050202020403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FAA1088C-D218-48B0-80AD-823CB6B067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83175998"/>
      </p:ext>
    </p:extLst>
  </p:cSld>
  <p:clrMapOvr>
    <a:masterClrMapping/>
  </p:clrMapOvr>
  <mc:AlternateContent xmlns:mc="http://schemas.openxmlformats.org/markup-compatibility/2006" xmlns:p14="http://schemas.microsoft.com/office/powerpoint/2010/main">
    <mc:Choice Requires="p14">
      <p:transition spd="slow" p14:dur="2000" advTm="1379"/>
    </mc:Choice>
    <mc:Fallback xmlns="">
      <p:transition spd="slow" advTm="1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1517</Words>
  <Application>Microsoft Office PowerPoint</Application>
  <PresentationFormat>Widescreen</PresentationFormat>
  <Paragraphs>59</Paragraphs>
  <Slides>10</Slides>
  <Notes>10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-apple-system</vt:lpstr>
      <vt:lpstr>Arial</vt:lpstr>
      <vt:lpstr>Calibri</vt:lpstr>
      <vt:lpstr>Calibri Light</vt:lpstr>
      <vt:lpstr>Office Theme</vt:lpstr>
      <vt:lpstr>A Critical Reflection on The Module.</vt:lpstr>
      <vt:lpstr>Introduction</vt:lpstr>
      <vt:lpstr>Gibbs Model and its importance </vt:lpstr>
      <vt:lpstr>Description</vt:lpstr>
      <vt:lpstr>PowerPoint Presentation</vt:lpstr>
      <vt:lpstr>Evaluation</vt:lpstr>
      <vt:lpstr>Analysis </vt:lpstr>
      <vt:lpstr>Conclusion </vt:lpstr>
      <vt:lpstr>Action Plan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Reflection on The Module.</dc:title>
  <dc:creator>Caitlin Faye Innes (1900689)</dc:creator>
  <cp:lastModifiedBy>Caitlin Faye Innes (1900689)</cp:lastModifiedBy>
  <cp:revision>1</cp:revision>
  <dcterms:created xsi:type="dcterms:W3CDTF">2021-02-17T11:36:38Z</dcterms:created>
  <dcterms:modified xsi:type="dcterms:W3CDTF">2021-03-02T13:49:57Z</dcterms:modified>
</cp:coreProperties>
</file>