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7" r:id="rId2"/>
    <p:sldId id="262" r:id="rId3"/>
    <p:sldId id="263" r:id="rId4"/>
    <p:sldId id="264" r:id="rId5"/>
    <p:sldId id="265" r:id="rId6"/>
    <p:sldId id="270" r:id="rId7"/>
    <p:sldId id="267" r:id="rId8"/>
    <p:sldId id="268" r:id="rId9"/>
    <p:sldId id="269" r:id="rId10"/>
    <p:sldId id="266" r:id="rId11"/>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1" d="100"/>
          <a:sy n="51" d="100"/>
        </p:scale>
        <p:origin x="1232" y="26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A ELENA MIRON" userId="a73a03d035206b72" providerId="LiveId" clId="{1DCF7ECA-8F5A-42A2-936C-FB8C6A22C2E9}"/>
    <pc:docChg chg="modSld">
      <pc:chgData name="RAMONA ELENA MIRON" userId="a73a03d035206b72" providerId="LiveId" clId="{1DCF7ECA-8F5A-42A2-936C-FB8C6A22C2E9}" dt="2025-06-19T11:16:22.223" v="1" actId="20577"/>
      <pc:docMkLst>
        <pc:docMk/>
      </pc:docMkLst>
      <pc:sldChg chg="modSp mod">
        <pc:chgData name="RAMONA ELENA MIRON" userId="a73a03d035206b72" providerId="LiveId" clId="{1DCF7ECA-8F5A-42A2-936C-FB8C6A22C2E9}" dt="2025-06-19T11:16:22.223" v="1" actId="20577"/>
        <pc:sldMkLst>
          <pc:docMk/>
          <pc:sldMk cId="0" sldId="257"/>
        </pc:sldMkLst>
        <pc:spChg chg="mod">
          <ac:chgData name="RAMONA ELENA MIRON" userId="a73a03d035206b72" providerId="LiveId" clId="{1DCF7ECA-8F5A-42A2-936C-FB8C6A22C2E9}" dt="2025-06-19T11:16:22.223" v="1" actId="20577"/>
          <ac:spMkLst>
            <pc:docMk/>
            <pc:sldMk cId="0" sldId="257"/>
            <ac:spMk id="6" creationId="{00000000-0000-0000-0000-000000000000}"/>
          </ac:spMkLst>
        </pc:spChg>
      </pc:sldChg>
    </pc:docChg>
  </pc:docChgLst>
</pc:chgInfo>
</file>

<file path=ppt/diagrams/_rels/data3.xml.rels><?xml version="1.0" encoding="UTF-8" standalone="yes"?>
<Relationships xmlns="http://schemas.openxmlformats.org/package/2006/relationships"><Relationship Id="rId1" Type="http://schemas.openxmlformats.org/officeDocument/2006/relationships/image" Target="../media/image7.png"/></Relationships>
</file>

<file path=ppt/diagrams/_rels/drawing3.xml.rels><?xml version="1.0" encoding="UTF-8" standalone="yes"?>
<Relationships xmlns="http://schemas.openxmlformats.org/package/2006/relationships"><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6E24FB-513F-4C4B-8F86-2764D20F6B80}"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91339E3A-40AC-46E5-B9FA-D1320D07F8A0}">
      <dgm:prSet phldrT="[Text]" custT="1"/>
      <dgm:spPr/>
      <dgm:t>
        <a:bodyPr/>
        <a:lstStyle/>
        <a:p>
          <a:r>
            <a:rPr lang="en-US" sz="1500" b="0" i="0" dirty="0">
              <a:latin typeface="Times New Roman" panose="02020603050405020304" pitchFamily="18" charset="0"/>
              <a:cs typeface="Times New Roman" panose="02020603050405020304" pitchFamily="18" charset="0"/>
            </a:rPr>
            <a:t>Group dynamics are influenced by roles, norms, the size of the team, leadership, cohesion and environment (Khan, 2023). </a:t>
          </a:r>
          <a:br>
            <a:rPr lang="en-US" sz="1500" dirty="0">
              <a:latin typeface="Times New Roman" panose="02020603050405020304" pitchFamily="18" charset="0"/>
              <a:cs typeface="Times New Roman" panose="02020603050405020304" pitchFamily="18" charset="0"/>
            </a:rPr>
          </a:br>
          <a:endParaRPr lang="en-US" sz="1500" dirty="0">
            <a:latin typeface="Times New Roman" panose="02020603050405020304" pitchFamily="18" charset="0"/>
            <a:cs typeface="Times New Roman" panose="02020603050405020304" pitchFamily="18" charset="0"/>
          </a:endParaRPr>
        </a:p>
      </dgm:t>
    </dgm:pt>
    <dgm:pt modelId="{01BC0D32-50FE-4A76-AAAB-BE004D278219}" type="parTrans" cxnId="{AC9EDE86-ABDE-40B2-A5E0-0C73EE0B0A5A}">
      <dgm:prSet/>
      <dgm:spPr/>
      <dgm:t>
        <a:bodyPr/>
        <a:lstStyle/>
        <a:p>
          <a:endParaRPr lang="en-US" sz="1500">
            <a:latin typeface="Times New Roman" panose="02020603050405020304" pitchFamily="18" charset="0"/>
            <a:cs typeface="Times New Roman" panose="02020603050405020304" pitchFamily="18" charset="0"/>
          </a:endParaRPr>
        </a:p>
      </dgm:t>
    </dgm:pt>
    <dgm:pt modelId="{F79702B1-1FE6-4354-BFAD-645738C9EB93}" type="sibTrans" cxnId="{AC9EDE86-ABDE-40B2-A5E0-0C73EE0B0A5A}">
      <dgm:prSet/>
      <dgm:spPr/>
      <dgm:t>
        <a:bodyPr/>
        <a:lstStyle/>
        <a:p>
          <a:endParaRPr lang="en-US" sz="1500">
            <a:latin typeface="Times New Roman" panose="02020603050405020304" pitchFamily="18" charset="0"/>
            <a:cs typeface="Times New Roman" panose="02020603050405020304" pitchFamily="18" charset="0"/>
          </a:endParaRPr>
        </a:p>
      </dgm:t>
    </dgm:pt>
    <dgm:pt modelId="{C67CF3E0-36DB-41F4-A78E-202D3E2EED34}">
      <dgm:prSet phldrT="[Text]" custT="1"/>
      <dgm:spPr/>
      <dgm:t>
        <a:bodyPr/>
        <a:lstStyle/>
        <a:p>
          <a:r>
            <a:rPr lang="en-US" sz="1500" b="0" i="0" dirty="0">
              <a:latin typeface="Times New Roman" panose="02020603050405020304" pitchFamily="18" charset="0"/>
              <a:cs typeface="Times New Roman" panose="02020603050405020304" pitchFamily="18" charset="0"/>
            </a:rPr>
            <a:t>These factors affect the team performance and member interaction. </a:t>
          </a:r>
          <a:br>
            <a:rPr lang="en-US" sz="1500" dirty="0">
              <a:latin typeface="Times New Roman" panose="02020603050405020304" pitchFamily="18" charset="0"/>
              <a:cs typeface="Times New Roman" panose="02020603050405020304" pitchFamily="18" charset="0"/>
            </a:rPr>
          </a:br>
          <a:endParaRPr lang="en-US" sz="1500" dirty="0">
            <a:latin typeface="Times New Roman" panose="02020603050405020304" pitchFamily="18" charset="0"/>
            <a:cs typeface="Times New Roman" panose="02020603050405020304" pitchFamily="18" charset="0"/>
          </a:endParaRPr>
        </a:p>
      </dgm:t>
    </dgm:pt>
    <dgm:pt modelId="{67CBDDB8-E5AB-454F-86FE-5DA5588B73DD}" type="parTrans" cxnId="{8F88FB2E-7A03-409E-A567-99B6A02DF26E}">
      <dgm:prSet/>
      <dgm:spPr/>
      <dgm:t>
        <a:bodyPr/>
        <a:lstStyle/>
        <a:p>
          <a:endParaRPr lang="en-US" sz="1500">
            <a:latin typeface="Times New Roman" panose="02020603050405020304" pitchFamily="18" charset="0"/>
            <a:cs typeface="Times New Roman" panose="02020603050405020304" pitchFamily="18" charset="0"/>
          </a:endParaRPr>
        </a:p>
      </dgm:t>
    </dgm:pt>
    <dgm:pt modelId="{DCC7427D-C29A-42AE-8382-3367B64310E0}" type="sibTrans" cxnId="{8F88FB2E-7A03-409E-A567-99B6A02DF26E}">
      <dgm:prSet/>
      <dgm:spPr/>
      <dgm:t>
        <a:bodyPr/>
        <a:lstStyle/>
        <a:p>
          <a:endParaRPr lang="en-US" sz="1500">
            <a:latin typeface="Times New Roman" panose="02020603050405020304" pitchFamily="18" charset="0"/>
            <a:cs typeface="Times New Roman" panose="02020603050405020304" pitchFamily="18" charset="0"/>
          </a:endParaRPr>
        </a:p>
      </dgm:t>
    </dgm:pt>
    <dgm:pt modelId="{C0D889C2-E4CB-4D81-A5EF-7AC5FCB9CAE6}">
      <dgm:prSet phldrT="[Text]" custT="1"/>
      <dgm:spPr/>
      <dgm:t>
        <a:bodyPr/>
        <a:lstStyle/>
        <a:p>
          <a:r>
            <a:rPr lang="en-US" sz="1500" b="0" i="0" dirty="0">
              <a:latin typeface="Times New Roman" panose="02020603050405020304" pitchFamily="18" charset="0"/>
              <a:cs typeface="Times New Roman" panose="02020603050405020304" pitchFamily="18" charset="0"/>
            </a:rPr>
            <a:t>Forming, Storming, Norming, Performing, and Adjourning, the five stages by Tuckman (Wan </a:t>
          </a:r>
          <a:r>
            <a:rPr lang="en-US" sz="1500" b="0" i="0" dirty="0" err="1">
              <a:latin typeface="Times New Roman" panose="02020603050405020304" pitchFamily="18" charset="0"/>
              <a:cs typeface="Times New Roman" panose="02020603050405020304" pitchFamily="18" charset="0"/>
            </a:rPr>
            <a:t>Yadri</a:t>
          </a:r>
          <a:r>
            <a:rPr lang="en-US" sz="1500" b="0" i="0" dirty="0">
              <a:latin typeface="Times New Roman" panose="02020603050405020304" pitchFamily="18" charset="0"/>
              <a:cs typeface="Times New Roman" panose="02020603050405020304" pitchFamily="18" charset="0"/>
            </a:rPr>
            <a:t> et al., 2024). </a:t>
          </a:r>
          <a:br>
            <a:rPr lang="en-US" sz="1500" dirty="0">
              <a:latin typeface="Times New Roman" panose="02020603050405020304" pitchFamily="18" charset="0"/>
              <a:cs typeface="Times New Roman" panose="02020603050405020304" pitchFamily="18" charset="0"/>
            </a:rPr>
          </a:br>
          <a:endParaRPr lang="en-US" sz="1500" dirty="0">
            <a:latin typeface="Times New Roman" panose="02020603050405020304" pitchFamily="18" charset="0"/>
            <a:cs typeface="Times New Roman" panose="02020603050405020304" pitchFamily="18" charset="0"/>
          </a:endParaRPr>
        </a:p>
      </dgm:t>
    </dgm:pt>
    <dgm:pt modelId="{78D354FF-B059-4BFF-A839-69A14EF5B783}" type="parTrans" cxnId="{7CF405F2-32A3-4A77-A370-B4E73BED76BB}">
      <dgm:prSet/>
      <dgm:spPr/>
      <dgm:t>
        <a:bodyPr/>
        <a:lstStyle/>
        <a:p>
          <a:endParaRPr lang="en-US" sz="1500">
            <a:latin typeface="Times New Roman" panose="02020603050405020304" pitchFamily="18" charset="0"/>
            <a:cs typeface="Times New Roman" panose="02020603050405020304" pitchFamily="18" charset="0"/>
          </a:endParaRPr>
        </a:p>
      </dgm:t>
    </dgm:pt>
    <dgm:pt modelId="{6680D8D4-C005-493F-8F54-0AE37A51F55B}" type="sibTrans" cxnId="{7CF405F2-32A3-4A77-A370-B4E73BED76BB}">
      <dgm:prSet/>
      <dgm:spPr/>
      <dgm:t>
        <a:bodyPr/>
        <a:lstStyle/>
        <a:p>
          <a:endParaRPr lang="en-US" sz="1500">
            <a:latin typeface="Times New Roman" panose="02020603050405020304" pitchFamily="18" charset="0"/>
            <a:cs typeface="Times New Roman" panose="02020603050405020304" pitchFamily="18" charset="0"/>
          </a:endParaRPr>
        </a:p>
      </dgm:t>
    </dgm:pt>
    <dgm:pt modelId="{7DA74BDA-16DE-4551-BB77-4A5CFBEEB175}">
      <dgm:prSet phldrT="[Text]" custT="1"/>
      <dgm:spPr/>
      <dgm:t>
        <a:bodyPr/>
        <a:lstStyle/>
        <a:p>
          <a:r>
            <a:rPr lang="en-US" sz="1500" b="0" i="0" dirty="0">
              <a:latin typeface="Times New Roman" panose="02020603050405020304" pitchFamily="18" charset="0"/>
              <a:cs typeface="Times New Roman" panose="02020603050405020304" pitchFamily="18" charset="0"/>
            </a:rPr>
            <a:t>Awareness of these stages assists leaders to create effective teams as well as overcoming challenges.</a:t>
          </a:r>
        </a:p>
        <a:p>
          <a:endParaRPr lang="en-US" sz="1500" dirty="0">
            <a:latin typeface="Times New Roman" panose="02020603050405020304" pitchFamily="18" charset="0"/>
            <a:cs typeface="Times New Roman" panose="02020603050405020304" pitchFamily="18" charset="0"/>
          </a:endParaRPr>
        </a:p>
      </dgm:t>
    </dgm:pt>
    <dgm:pt modelId="{A6977E46-B4B2-4D2C-98EA-D7ECFCFB1D76}" type="parTrans" cxnId="{4209B061-B18B-428F-8132-BFA3EEC3C29D}">
      <dgm:prSet/>
      <dgm:spPr/>
      <dgm:t>
        <a:bodyPr/>
        <a:lstStyle/>
        <a:p>
          <a:endParaRPr lang="en-US" sz="1500">
            <a:latin typeface="Times New Roman" panose="02020603050405020304" pitchFamily="18" charset="0"/>
            <a:cs typeface="Times New Roman" panose="02020603050405020304" pitchFamily="18" charset="0"/>
          </a:endParaRPr>
        </a:p>
      </dgm:t>
    </dgm:pt>
    <dgm:pt modelId="{DCB8F2EF-7E23-439A-A744-5BEE8638A358}" type="sibTrans" cxnId="{4209B061-B18B-428F-8132-BFA3EEC3C29D}">
      <dgm:prSet/>
      <dgm:spPr/>
      <dgm:t>
        <a:bodyPr/>
        <a:lstStyle/>
        <a:p>
          <a:endParaRPr lang="en-US" sz="1500">
            <a:latin typeface="Times New Roman" panose="02020603050405020304" pitchFamily="18" charset="0"/>
            <a:cs typeface="Times New Roman" panose="02020603050405020304" pitchFamily="18" charset="0"/>
          </a:endParaRPr>
        </a:p>
      </dgm:t>
    </dgm:pt>
    <dgm:pt modelId="{2F16FA70-D791-4BE9-BD29-C0CC6C6FCE0F}" type="pres">
      <dgm:prSet presAssocID="{816E24FB-513F-4C4B-8F86-2764D20F6B80}" presName="linear" presStyleCnt="0">
        <dgm:presLayoutVars>
          <dgm:dir/>
          <dgm:animLvl val="lvl"/>
          <dgm:resizeHandles val="exact"/>
        </dgm:presLayoutVars>
      </dgm:prSet>
      <dgm:spPr/>
    </dgm:pt>
    <dgm:pt modelId="{8CE7DDFC-BB98-4BD2-BCB0-CD39C6CF2FDC}" type="pres">
      <dgm:prSet presAssocID="{91339E3A-40AC-46E5-B9FA-D1320D07F8A0}" presName="parentLin" presStyleCnt="0"/>
      <dgm:spPr/>
    </dgm:pt>
    <dgm:pt modelId="{C48F9EB1-27E4-4E57-ACA2-2DDD87847492}" type="pres">
      <dgm:prSet presAssocID="{91339E3A-40AC-46E5-B9FA-D1320D07F8A0}" presName="parentLeftMargin" presStyleLbl="node1" presStyleIdx="0" presStyleCnt="4"/>
      <dgm:spPr/>
    </dgm:pt>
    <dgm:pt modelId="{64C5EE91-71C5-482C-875F-0CFAED8C5360}" type="pres">
      <dgm:prSet presAssocID="{91339E3A-40AC-46E5-B9FA-D1320D07F8A0}" presName="parentText" presStyleLbl="node1" presStyleIdx="0" presStyleCnt="4">
        <dgm:presLayoutVars>
          <dgm:chMax val="0"/>
          <dgm:bulletEnabled val="1"/>
        </dgm:presLayoutVars>
      </dgm:prSet>
      <dgm:spPr/>
    </dgm:pt>
    <dgm:pt modelId="{9CEF7B96-CC9C-4DCA-B200-B8AEF4138B3E}" type="pres">
      <dgm:prSet presAssocID="{91339E3A-40AC-46E5-B9FA-D1320D07F8A0}" presName="negativeSpace" presStyleCnt="0"/>
      <dgm:spPr/>
    </dgm:pt>
    <dgm:pt modelId="{AF120636-BEE9-4274-8BA4-568F2844E2FA}" type="pres">
      <dgm:prSet presAssocID="{91339E3A-40AC-46E5-B9FA-D1320D07F8A0}" presName="childText" presStyleLbl="conFgAcc1" presStyleIdx="0" presStyleCnt="4">
        <dgm:presLayoutVars>
          <dgm:bulletEnabled val="1"/>
        </dgm:presLayoutVars>
      </dgm:prSet>
      <dgm:spPr/>
    </dgm:pt>
    <dgm:pt modelId="{67BE5E1B-A57E-4077-B194-F5950784B37B}" type="pres">
      <dgm:prSet presAssocID="{F79702B1-1FE6-4354-BFAD-645738C9EB93}" presName="spaceBetweenRectangles" presStyleCnt="0"/>
      <dgm:spPr/>
    </dgm:pt>
    <dgm:pt modelId="{0E62E461-B35D-4BEA-A1F2-3F0E040F2512}" type="pres">
      <dgm:prSet presAssocID="{C67CF3E0-36DB-41F4-A78E-202D3E2EED34}" presName="parentLin" presStyleCnt="0"/>
      <dgm:spPr/>
    </dgm:pt>
    <dgm:pt modelId="{4089496B-D8E4-44C3-ABE9-A1D37454D58B}" type="pres">
      <dgm:prSet presAssocID="{C67CF3E0-36DB-41F4-A78E-202D3E2EED34}" presName="parentLeftMargin" presStyleLbl="node1" presStyleIdx="0" presStyleCnt="4"/>
      <dgm:spPr/>
    </dgm:pt>
    <dgm:pt modelId="{1421919E-B96E-4E88-A93A-931781D8C3C9}" type="pres">
      <dgm:prSet presAssocID="{C67CF3E0-36DB-41F4-A78E-202D3E2EED34}" presName="parentText" presStyleLbl="node1" presStyleIdx="1" presStyleCnt="4">
        <dgm:presLayoutVars>
          <dgm:chMax val="0"/>
          <dgm:bulletEnabled val="1"/>
        </dgm:presLayoutVars>
      </dgm:prSet>
      <dgm:spPr/>
    </dgm:pt>
    <dgm:pt modelId="{23C06CA2-D0B9-4B55-8027-14E1D86CC8A8}" type="pres">
      <dgm:prSet presAssocID="{C67CF3E0-36DB-41F4-A78E-202D3E2EED34}" presName="negativeSpace" presStyleCnt="0"/>
      <dgm:spPr/>
    </dgm:pt>
    <dgm:pt modelId="{CA52E309-3475-4998-8897-2390A615DF9F}" type="pres">
      <dgm:prSet presAssocID="{C67CF3E0-36DB-41F4-A78E-202D3E2EED34}" presName="childText" presStyleLbl="conFgAcc1" presStyleIdx="1" presStyleCnt="4">
        <dgm:presLayoutVars>
          <dgm:bulletEnabled val="1"/>
        </dgm:presLayoutVars>
      </dgm:prSet>
      <dgm:spPr/>
    </dgm:pt>
    <dgm:pt modelId="{68A9339B-6777-4EB6-8B1E-4D5B5DE1329A}" type="pres">
      <dgm:prSet presAssocID="{DCC7427D-C29A-42AE-8382-3367B64310E0}" presName="spaceBetweenRectangles" presStyleCnt="0"/>
      <dgm:spPr/>
    </dgm:pt>
    <dgm:pt modelId="{693664E6-9123-47D9-857F-917285A4DB35}" type="pres">
      <dgm:prSet presAssocID="{C0D889C2-E4CB-4D81-A5EF-7AC5FCB9CAE6}" presName="parentLin" presStyleCnt="0"/>
      <dgm:spPr/>
    </dgm:pt>
    <dgm:pt modelId="{F9C63792-4D11-4900-A161-E1FF88A04E8D}" type="pres">
      <dgm:prSet presAssocID="{C0D889C2-E4CB-4D81-A5EF-7AC5FCB9CAE6}" presName="parentLeftMargin" presStyleLbl="node1" presStyleIdx="1" presStyleCnt="4"/>
      <dgm:spPr/>
    </dgm:pt>
    <dgm:pt modelId="{27D64B61-7273-4F90-A5C2-F2F77D9159FD}" type="pres">
      <dgm:prSet presAssocID="{C0D889C2-E4CB-4D81-A5EF-7AC5FCB9CAE6}" presName="parentText" presStyleLbl="node1" presStyleIdx="2" presStyleCnt="4">
        <dgm:presLayoutVars>
          <dgm:chMax val="0"/>
          <dgm:bulletEnabled val="1"/>
        </dgm:presLayoutVars>
      </dgm:prSet>
      <dgm:spPr/>
    </dgm:pt>
    <dgm:pt modelId="{1032CC43-A699-4064-86B9-DFC17156D09F}" type="pres">
      <dgm:prSet presAssocID="{C0D889C2-E4CB-4D81-A5EF-7AC5FCB9CAE6}" presName="negativeSpace" presStyleCnt="0"/>
      <dgm:spPr/>
    </dgm:pt>
    <dgm:pt modelId="{44BD8907-4E6D-47D4-A23A-5CE81B98C8B1}" type="pres">
      <dgm:prSet presAssocID="{C0D889C2-E4CB-4D81-A5EF-7AC5FCB9CAE6}" presName="childText" presStyleLbl="conFgAcc1" presStyleIdx="2" presStyleCnt="4">
        <dgm:presLayoutVars>
          <dgm:bulletEnabled val="1"/>
        </dgm:presLayoutVars>
      </dgm:prSet>
      <dgm:spPr/>
    </dgm:pt>
    <dgm:pt modelId="{4863A604-88A5-463A-9B9A-76B6E69DBA05}" type="pres">
      <dgm:prSet presAssocID="{6680D8D4-C005-493F-8F54-0AE37A51F55B}" presName="spaceBetweenRectangles" presStyleCnt="0"/>
      <dgm:spPr/>
    </dgm:pt>
    <dgm:pt modelId="{A95D098C-B5E5-46C0-91B8-5E96399CF33F}" type="pres">
      <dgm:prSet presAssocID="{7DA74BDA-16DE-4551-BB77-4A5CFBEEB175}" presName="parentLin" presStyleCnt="0"/>
      <dgm:spPr/>
    </dgm:pt>
    <dgm:pt modelId="{3C335174-BB76-4B91-9C9A-FA7E9D3E81F1}" type="pres">
      <dgm:prSet presAssocID="{7DA74BDA-16DE-4551-BB77-4A5CFBEEB175}" presName="parentLeftMargin" presStyleLbl="node1" presStyleIdx="2" presStyleCnt="4"/>
      <dgm:spPr/>
    </dgm:pt>
    <dgm:pt modelId="{149A020F-93B8-43DF-99A2-F5FDAC5C63DE}" type="pres">
      <dgm:prSet presAssocID="{7DA74BDA-16DE-4551-BB77-4A5CFBEEB175}" presName="parentText" presStyleLbl="node1" presStyleIdx="3" presStyleCnt="4">
        <dgm:presLayoutVars>
          <dgm:chMax val="0"/>
          <dgm:bulletEnabled val="1"/>
        </dgm:presLayoutVars>
      </dgm:prSet>
      <dgm:spPr/>
    </dgm:pt>
    <dgm:pt modelId="{5E1EB56E-A201-45DA-9B2A-53B2B0503A7F}" type="pres">
      <dgm:prSet presAssocID="{7DA74BDA-16DE-4551-BB77-4A5CFBEEB175}" presName="negativeSpace" presStyleCnt="0"/>
      <dgm:spPr/>
    </dgm:pt>
    <dgm:pt modelId="{15248E69-E581-4790-B60E-D33B354B1722}" type="pres">
      <dgm:prSet presAssocID="{7DA74BDA-16DE-4551-BB77-4A5CFBEEB175}" presName="childText" presStyleLbl="conFgAcc1" presStyleIdx="3" presStyleCnt="4">
        <dgm:presLayoutVars>
          <dgm:bulletEnabled val="1"/>
        </dgm:presLayoutVars>
      </dgm:prSet>
      <dgm:spPr/>
    </dgm:pt>
  </dgm:ptLst>
  <dgm:cxnLst>
    <dgm:cxn modelId="{E6566908-9F65-4D81-94F6-7FFBE9C99CD0}" type="presOf" srcId="{7DA74BDA-16DE-4551-BB77-4A5CFBEEB175}" destId="{149A020F-93B8-43DF-99A2-F5FDAC5C63DE}" srcOrd="1" destOrd="0" presId="urn:microsoft.com/office/officeart/2005/8/layout/list1"/>
    <dgm:cxn modelId="{8F88FB2E-7A03-409E-A567-99B6A02DF26E}" srcId="{816E24FB-513F-4C4B-8F86-2764D20F6B80}" destId="{C67CF3E0-36DB-41F4-A78E-202D3E2EED34}" srcOrd="1" destOrd="0" parTransId="{67CBDDB8-E5AB-454F-86FE-5DA5588B73DD}" sibTransId="{DCC7427D-C29A-42AE-8382-3367B64310E0}"/>
    <dgm:cxn modelId="{86384032-5787-4A1B-A131-B1E1965BABC1}" type="presOf" srcId="{C67CF3E0-36DB-41F4-A78E-202D3E2EED34}" destId="{4089496B-D8E4-44C3-ABE9-A1D37454D58B}" srcOrd="0" destOrd="0" presId="urn:microsoft.com/office/officeart/2005/8/layout/list1"/>
    <dgm:cxn modelId="{31498A61-D949-48F3-8DB4-23CDFE7A8363}" type="presOf" srcId="{91339E3A-40AC-46E5-B9FA-D1320D07F8A0}" destId="{64C5EE91-71C5-482C-875F-0CFAED8C5360}" srcOrd="1" destOrd="0" presId="urn:microsoft.com/office/officeart/2005/8/layout/list1"/>
    <dgm:cxn modelId="{4209B061-B18B-428F-8132-BFA3EEC3C29D}" srcId="{816E24FB-513F-4C4B-8F86-2764D20F6B80}" destId="{7DA74BDA-16DE-4551-BB77-4A5CFBEEB175}" srcOrd="3" destOrd="0" parTransId="{A6977E46-B4B2-4D2C-98EA-D7ECFCFB1D76}" sibTransId="{DCB8F2EF-7E23-439A-A744-5BEE8638A358}"/>
    <dgm:cxn modelId="{1DADC755-BAC3-4385-AFCF-46A0D3478138}" type="presOf" srcId="{91339E3A-40AC-46E5-B9FA-D1320D07F8A0}" destId="{C48F9EB1-27E4-4E57-ACA2-2DDD87847492}" srcOrd="0" destOrd="0" presId="urn:microsoft.com/office/officeart/2005/8/layout/list1"/>
    <dgm:cxn modelId="{0F0C2480-9E28-4D92-B912-CA931CB913D6}" type="presOf" srcId="{816E24FB-513F-4C4B-8F86-2764D20F6B80}" destId="{2F16FA70-D791-4BE9-BD29-C0CC6C6FCE0F}" srcOrd="0" destOrd="0" presId="urn:microsoft.com/office/officeart/2005/8/layout/list1"/>
    <dgm:cxn modelId="{7A994184-66B5-448B-A9E9-616D6F8EA8FB}" type="presOf" srcId="{C0D889C2-E4CB-4D81-A5EF-7AC5FCB9CAE6}" destId="{27D64B61-7273-4F90-A5C2-F2F77D9159FD}" srcOrd="1" destOrd="0" presId="urn:microsoft.com/office/officeart/2005/8/layout/list1"/>
    <dgm:cxn modelId="{AC9EDE86-ABDE-40B2-A5E0-0C73EE0B0A5A}" srcId="{816E24FB-513F-4C4B-8F86-2764D20F6B80}" destId="{91339E3A-40AC-46E5-B9FA-D1320D07F8A0}" srcOrd="0" destOrd="0" parTransId="{01BC0D32-50FE-4A76-AAAB-BE004D278219}" sibTransId="{F79702B1-1FE6-4354-BFAD-645738C9EB93}"/>
    <dgm:cxn modelId="{697478CE-45C1-4EF1-B647-061CB2DC6FE6}" type="presOf" srcId="{7DA74BDA-16DE-4551-BB77-4A5CFBEEB175}" destId="{3C335174-BB76-4B91-9C9A-FA7E9D3E81F1}" srcOrd="0" destOrd="0" presId="urn:microsoft.com/office/officeart/2005/8/layout/list1"/>
    <dgm:cxn modelId="{279F27D9-286F-4D68-BD2E-0ED934E53757}" type="presOf" srcId="{C0D889C2-E4CB-4D81-A5EF-7AC5FCB9CAE6}" destId="{F9C63792-4D11-4900-A161-E1FF88A04E8D}" srcOrd="0" destOrd="0" presId="urn:microsoft.com/office/officeart/2005/8/layout/list1"/>
    <dgm:cxn modelId="{7CF405F2-32A3-4A77-A370-B4E73BED76BB}" srcId="{816E24FB-513F-4C4B-8F86-2764D20F6B80}" destId="{C0D889C2-E4CB-4D81-A5EF-7AC5FCB9CAE6}" srcOrd="2" destOrd="0" parTransId="{78D354FF-B059-4BFF-A839-69A14EF5B783}" sibTransId="{6680D8D4-C005-493F-8F54-0AE37A51F55B}"/>
    <dgm:cxn modelId="{71B531FA-3813-40C1-ACF8-26B3F66424FF}" type="presOf" srcId="{C67CF3E0-36DB-41F4-A78E-202D3E2EED34}" destId="{1421919E-B96E-4E88-A93A-931781D8C3C9}" srcOrd="1" destOrd="0" presId="urn:microsoft.com/office/officeart/2005/8/layout/list1"/>
    <dgm:cxn modelId="{1C797A63-2295-4099-A87E-B25A380A1E38}" type="presParOf" srcId="{2F16FA70-D791-4BE9-BD29-C0CC6C6FCE0F}" destId="{8CE7DDFC-BB98-4BD2-BCB0-CD39C6CF2FDC}" srcOrd="0" destOrd="0" presId="urn:microsoft.com/office/officeart/2005/8/layout/list1"/>
    <dgm:cxn modelId="{4651001B-0A68-465C-9231-09DD8D3DDAF3}" type="presParOf" srcId="{8CE7DDFC-BB98-4BD2-BCB0-CD39C6CF2FDC}" destId="{C48F9EB1-27E4-4E57-ACA2-2DDD87847492}" srcOrd="0" destOrd="0" presId="urn:microsoft.com/office/officeart/2005/8/layout/list1"/>
    <dgm:cxn modelId="{4DAE7516-7042-4F05-9438-99DBB4EF3BDC}" type="presParOf" srcId="{8CE7DDFC-BB98-4BD2-BCB0-CD39C6CF2FDC}" destId="{64C5EE91-71C5-482C-875F-0CFAED8C5360}" srcOrd="1" destOrd="0" presId="urn:microsoft.com/office/officeart/2005/8/layout/list1"/>
    <dgm:cxn modelId="{0E52081C-A712-42D2-8459-14712A79797C}" type="presParOf" srcId="{2F16FA70-D791-4BE9-BD29-C0CC6C6FCE0F}" destId="{9CEF7B96-CC9C-4DCA-B200-B8AEF4138B3E}" srcOrd="1" destOrd="0" presId="urn:microsoft.com/office/officeart/2005/8/layout/list1"/>
    <dgm:cxn modelId="{6AD4A35E-AB05-448F-974A-8D9CB8A81CE7}" type="presParOf" srcId="{2F16FA70-D791-4BE9-BD29-C0CC6C6FCE0F}" destId="{AF120636-BEE9-4274-8BA4-568F2844E2FA}" srcOrd="2" destOrd="0" presId="urn:microsoft.com/office/officeart/2005/8/layout/list1"/>
    <dgm:cxn modelId="{74AEBDCE-1051-4729-8D2E-1A6BF4CDEE24}" type="presParOf" srcId="{2F16FA70-D791-4BE9-BD29-C0CC6C6FCE0F}" destId="{67BE5E1B-A57E-4077-B194-F5950784B37B}" srcOrd="3" destOrd="0" presId="urn:microsoft.com/office/officeart/2005/8/layout/list1"/>
    <dgm:cxn modelId="{FDDC54FF-D52D-4886-8F4E-985AA3404E4A}" type="presParOf" srcId="{2F16FA70-D791-4BE9-BD29-C0CC6C6FCE0F}" destId="{0E62E461-B35D-4BEA-A1F2-3F0E040F2512}" srcOrd="4" destOrd="0" presId="urn:microsoft.com/office/officeart/2005/8/layout/list1"/>
    <dgm:cxn modelId="{50C93C93-4773-466D-A13E-A6DFD9A4AB71}" type="presParOf" srcId="{0E62E461-B35D-4BEA-A1F2-3F0E040F2512}" destId="{4089496B-D8E4-44C3-ABE9-A1D37454D58B}" srcOrd="0" destOrd="0" presId="urn:microsoft.com/office/officeart/2005/8/layout/list1"/>
    <dgm:cxn modelId="{BD48D4C6-C840-4C16-A0D4-1D821A1E5BFD}" type="presParOf" srcId="{0E62E461-B35D-4BEA-A1F2-3F0E040F2512}" destId="{1421919E-B96E-4E88-A93A-931781D8C3C9}" srcOrd="1" destOrd="0" presId="urn:microsoft.com/office/officeart/2005/8/layout/list1"/>
    <dgm:cxn modelId="{72896564-C252-42E5-9D2D-D459B7E23FF4}" type="presParOf" srcId="{2F16FA70-D791-4BE9-BD29-C0CC6C6FCE0F}" destId="{23C06CA2-D0B9-4B55-8027-14E1D86CC8A8}" srcOrd="5" destOrd="0" presId="urn:microsoft.com/office/officeart/2005/8/layout/list1"/>
    <dgm:cxn modelId="{01F776EA-18B6-4248-AF7A-45813B1E8AF4}" type="presParOf" srcId="{2F16FA70-D791-4BE9-BD29-C0CC6C6FCE0F}" destId="{CA52E309-3475-4998-8897-2390A615DF9F}" srcOrd="6" destOrd="0" presId="urn:microsoft.com/office/officeart/2005/8/layout/list1"/>
    <dgm:cxn modelId="{588C7679-55DC-4433-9414-E952ADDAB8A7}" type="presParOf" srcId="{2F16FA70-D791-4BE9-BD29-C0CC6C6FCE0F}" destId="{68A9339B-6777-4EB6-8B1E-4D5B5DE1329A}" srcOrd="7" destOrd="0" presId="urn:microsoft.com/office/officeart/2005/8/layout/list1"/>
    <dgm:cxn modelId="{DE072F78-939A-49D9-A2A8-11DFC110CE08}" type="presParOf" srcId="{2F16FA70-D791-4BE9-BD29-C0CC6C6FCE0F}" destId="{693664E6-9123-47D9-857F-917285A4DB35}" srcOrd="8" destOrd="0" presId="urn:microsoft.com/office/officeart/2005/8/layout/list1"/>
    <dgm:cxn modelId="{64357858-84FB-469A-B24B-D730F8B44E7B}" type="presParOf" srcId="{693664E6-9123-47D9-857F-917285A4DB35}" destId="{F9C63792-4D11-4900-A161-E1FF88A04E8D}" srcOrd="0" destOrd="0" presId="urn:microsoft.com/office/officeart/2005/8/layout/list1"/>
    <dgm:cxn modelId="{138D2AEC-9966-4388-A52E-8D4DEC1C8CDE}" type="presParOf" srcId="{693664E6-9123-47D9-857F-917285A4DB35}" destId="{27D64B61-7273-4F90-A5C2-F2F77D9159FD}" srcOrd="1" destOrd="0" presId="urn:microsoft.com/office/officeart/2005/8/layout/list1"/>
    <dgm:cxn modelId="{03189DCA-04BA-4A73-A17A-334C4716411B}" type="presParOf" srcId="{2F16FA70-D791-4BE9-BD29-C0CC6C6FCE0F}" destId="{1032CC43-A699-4064-86B9-DFC17156D09F}" srcOrd="9" destOrd="0" presId="urn:microsoft.com/office/officeart/2005/8/layout/list1"/>
    <dgm:cxn modelId="{94EB6A2B-FE73-48BC-A059-096BF96EEC82}" type="presParOf" srcId="{2F16FA70-D791-4BE9-BD29-C0CC6C6FCE0F}" destId="{44BD8907-4E6D-47D4-A23A-5CE81B98C8B1}" srcOrd="10" destOrd="0" presId="urn:microsoft.com/office/officeart/2005/8/layout/list1"/>
    <dgm:cxn modelId="{33FE77E8-4DAA-4019-ACBD-6741EEFF1403}" type="presParOf" srcId="{2F16FA70-D791-4BE9-BD29-C0CC6C6FCE0F}" destId="{4863A604-88A5-463A-9B9A-76B6E69DBA05}" srcOrd="11" destOrd="0" presId="urn:microsoft.com/office/officeart/2005/8/layout/list1"/>
    <dgm:cxn modelId="{9662665E-E88C-4EB1-BAB1-88825F6AA547}" type="presParOf" srcId="{2F16FA70-D791-4BE9-BD29-C0CC6C6FCE0F}" destId="{A95D098C-B5E5-46C0-91B8-5E96399CF33F}" srcOrd="12" destOrd="0" presId="urn:microsoft.com/office/officeart/2005/8/layout/list1"/>
    <dgm:cxn modelId="{B8730ECC-AC68-4167-9636-6D0A772AC672}" type="presParOf" srcId="{A95D098C-B5E5-46C0-91B8-5E96399CF33F}" destId="{3C335174-BB76-4B91-9C9A-FA7E9D3E81F1}" srcOrd="0" destOrd="0" presId="urn:microsoft.com/office/officeart/2005/8/layout/list1"/>
    <dgm:cxn modelId="{9F78F332-E86A-4805-8F16-3E519F39E10B}" type="presParOf" srcId="{A95D098C-B5E5-46C0-91B8-5E96399CF33F}" destId="{149A020F-93B8-43DF-99A2-F5FDAC5C63DE}" srcOrd="1" destOrd="0" presId="urn:microsoft.com/office/officeart/2005/8/layout/list1"/>
    <dgm:cxn modelId="{A5D8911D-F624-4636-801E-CE2200882028}" type="presParOf" srcId="{2F16FA70-D791-4BE9-BD29-C0CC6C6FCE0F}" destId="{5E1EB56E-A201-45DA-9B2A-53B2B0503A7F}" srcOrd="13" destOrd="0" presId="urn:microsoft.com/office/officeart/2005/8/layout/list1"/>
    <dgm:cxn modelId="{7924E7E4-A409-47BA-B89D-6F835D70FCD2}" type="presParOf" srcId="{2F16FA70-D791-4BE9-BD29-C0CC6C6FCE0F}" destId="{15248E69-E581-4790-B60E-D33B354B1722}"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3C0FFA-5309-480C-AD3C-0A8EE5C749E6}"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7FDDF284-6810-413A-BDB5-526FCE2E9E1E}">
      <dgm:prSet phldrT="[Text]" custT="1"/>
      <dgm:spPr/>
      <dgm:t>
        <a:bodyPr/>
        <a:lstStyle/>
        <a:p>
          <a:r>
            <a:rPr lang="en-US" sz="2000" dirty="0">
              <a:latin typeface="Times New Roman" panose="02020603050405020304" pitchFamily="18" charset="0"/>
              <a:cs typeface="Times New Roman" panose="02020603050405020304" pitchFamily="18" charset="0"/>
            </a:rPr>
            <a:t>Open communication and honest communication eliminate misunderstandings and build perception and trust in teams.</a:t>
          </a:r>
        </a:p>
      </dgm:t>
    </dgm:pt>
    <dgm:pt modelId="{0806B985-96E3-40CB-93FA-13CCAEBD11A3}" type="parTrans" cxnId="{59F79C91-29DE-4FEE-95BA-F1C7D705932E}">
      <dgm:prSet/>
      <dgm:spPr/>
      <dgm:t>
        <a:bodyPr/>
        <a:lstStyle/>
        <a:p>
          <a:endParaRPr lang="en-US" sz="2000">
            <a:latin typeface="Times New Roman" panose="02020603050405020304" pitchFamily="18" charset="0"/>
            <a:cs typeface="Times New Roman" panose="02020603050405020304" pitchFamily="18" charset="0"/>
          </a:endParaRPr>
        </a:p>
      </dgm:t>
    </dgm:pt>
    <dgm:pt modelId="{685A6905-0784-451A-AF4D-4B07BA9D1ED3}" type="sibTrans" cxnId="{59F79C91-29DE-4FEE-95BA-F1C7D705932E}">
      <dgm:prSet custT="1"/>
      <dgm:spPr/>
      <dgm:t>
        <a:bodyPr/>
        <a:lstStyle/>
        <a:p>
          <a:endParaRPr lang="en-US" sz="2000">
            <a:latin typeface="Times New Roman" panose="02020603050405020304" pitchFamily="18" charset="0"/>
            <a:cs typeface="Times New Roman" panose="02020603050405020304" pitchFamily="18" charset="0"/>
          </a:endParaRPr>
        </a:p>
      </dgm:t>
    </dgm:pt>
    <dgm:pt modelId="{BB21A49D-570D-4677-80B5-DAEA80EA8BD4}">
      <dgm:prSet phldrT="[Text]" custT="1"/>
      <dgm:spPr/>
      <dgm:t>
        <a:bodyPr/>
        <a:lstStyle/>
        <a:p>
          <a:r>
            <a:rPr lang="en-US" sz="2000" dirty="0">
              <a:latin typeface="Times New Roman" panose="02020603050405020304" pitchFamily="18" charset="0"/>
              <a:cs typeface="Times New Roman" panose="02020603050405020304" pitchFamily="18" charset="0"/>
            </a:rPr>
            <a:t>Language barriers, assumptions, and emotional tone varieties are some of the barriers.</a:t>
          </a:r>
        </a:p>
      </dgm:t>
    </dgm:pt>
    <dgm:pt modelId="{C05B12B1-D0DD-48D1-91BD-6D9CBE88D8BB}" type="parTrans" cxnId="{2DA8498E-1F22-45CF-B0FD-A6C89BB827E1}">
      <dgm:prSet/>
      <dgm:spPr/>
      <dgm:t>
        <a:bodyPr/>
        <a:lstStyle/>
        <a:p>
          <a:endParaRPr lang="en-US" sz="2000">
            <a:latin typeface="Times New Roman" panose="02020603050405020304" pitchFamily="18" charset="0"/>
            <a:cs typeface="Times New Roman" panose="02020603050405020304" pitchFamily="18" charset="0"/>
          </a:endParaRPr>
        </a:p>
      </dgm:t>
    </dgm:pt>
    <dgm:pt modelId="{7027E6E9-1D97-42DE-8732-9CC3F68E7229}" type="sibTrans" cxnId="{2DA8498E-1F22-45CF-B0FD-A6C89BB827E1}">
      <dgm:prSet custT="1"/>
      <dgm:spPr/>
      <dgm:t>
        <a:bodyPr/>
        <a:lstStyle/>
        <a:p>
          <a:endParaRPr lang="en-US" sz="2000">
            <a:latin typeface="Times New Roman" panose="02020603050405020304" pitchFamily="18" charset="0"/>
            <a:cs typeface="Times New Roman" panose="02020603050405020304" pitchFamily="18" charset="0"/>
          </a:endParaRPr>
        </a:p>
      </dgm:t>
    </dgm:pt>
    <dgm:pt modelId="{575C5697-A4BD-4C85-AD2A-589F1856D360}">
      <dgm:prSet phldrT="[Text]" custT="1"/>
      <dgm:spPr/>
      <dgm:t>
        <a:bodyPr/>
        <a:lstStyle/>
        <a:p>
          <a:r>
            <a:rPr lang="en-US" sz="2000" dirty="0">
              <a:latin typeface="Times New Roman" panose="02020603050405020304" pitchFamily="18" charset="0"/>
              <a:cs typeface="Times New Roman" panose="02020603050405020304" pitchFamily="18" charset="0"/>
            </a:rPr>
            <a:t>A motivator factor that creates better interpersonal relationships and encourages a higher engagement level (</a:t>
          </a:r>
          <a:r>
            <a:rPr lang="en-US" sz="2000" dirty="0" err="1">
              <a:latin typeface="Times New Roman" panose="02020603050405020304" pitchFamily="18" charset="0"/>
              <a:cs typeface="Times New Roman" panose="02020603050405020304" pitchFamily="18" charset="0"/>
            </a:rPr>
            <a:t>Alshmemri</a:t>
          </a:r>
          <a:r>
            <a:rPr lang="en-US" sz="2000" dirty="0">
              <a:latin typeface="Times New Roman" panose="02020603050405020304" pitchFamily="18" charset="0"/>
              <a:cs typeface="Times New Roman" panose="02020603050405020304" pitchFamily="18" charset="0"/>
            </a:rPr>
            <a:t> et al. 2017).</a:t>
          </a:r>
        </a:p>
      </dgm:t>
    </dgm:pt>
    <dgm:pt modelId="{0B4F2D09-4345-4E7E-ABEB-8E5BC4C129B5}" type="parTrans" cxnId="{6761A081-DC07-4A54-9278-0621A0FB4176}">
      <dgm:prSet/>
      <dgm:spPr/>
      <dgm:t>
        <a:bodyPr/>
        <a:lstStyle/>
        <a:p>
          <a:endParaRPr lang="en-US" sz="2000">
            <a:latin typeface="Times New Roman" panose="02020603050405020304" pitchFamily="18" charset="0"/>
            <a:cs typeface="Times New Roman" panose="02020603050405020304" pitchFamily="18" charset="0"/>
          </a:endParaRPr>
        </a:p>
      </dgm:t>
    </dgm:pt>
    <dgm:pt modelId="{1609DE60-3657-4910-A83E-F7462CA2A424}" type="sibTrans" cxnId="{6761A081-DC07-4A54-9278-0621A0FB4176}">
      <dgm:prSet/>
      <dgm:spPr/>
      <dgm:t>
        <a:bodyPr/>
        <a:lstStyle/>
        <a:p>
          <a:endParaRPr lang="en-US" sz="2000">
            <a:latin typeface="Times New Roman" panose="02020603050405020304" pitchFamily="18" charset="0"/>
            <a:cs typeface="Times New Roman" panose="02020603050405020304" pitchFamily="18" charset="0"/>
          </a:endParaRPr>
        </a:p>
      </dgm:t>
    </dgm:pt>
    <dgm:pt modelId="{6C0E5E29-1CFF-428C-B3CC-3521680F912B}">
      <dgm:prSet custT="1"/>
      <dgm:spPr/>
      <dgm:t>
        <a:bodyPr/>
        <a:lstStyle/>
        <a:p>
          <a:r>
            <a:rPr lang="en-US" sz="2000" dirty="0">
              <a:latin typeface="Times New Roman" panose="02020603050405020304" pitchFamily="18" charset="0"/>
              <a:cs typeface="Times New Roman" panose="02020603050405020304" pitchFamily="18" charset="0"/>
            </a:rPr>
            <a:t>Applying Herzberg's Two-Factor Theory, communication clarity can be considered a hygiene factor that prevents problems. </a:t>
          </a:r>
        </a:p>
      </dgm:t>
    </dgm:pt>
    <dgm:pt modelId="{6F96326B-BDD5-4A21-9365-29FE9E580E86}" type="parTrans" cxnId="{90C0E607-5457-4CA4-957E-6266594A766D}">
      <dgm:prSet/>
      <dgm:spPr/>
      <dgm:t>
        <a:bodyPr/>
        <a:lstStyle/>
        <a:p>
          <a:endParaRPr lang="en-US" sz="2000">
            <a:latin typeface="Times New Roman" panose="02020603050405020304" pitchFamily="18" charset="0"/>
            <a:cs typeface="Times New Roman" panose="02020603050405020304" pitchFamily="18" charset="0"/>
          </a:endParaRPr>
        </a:p>
      </dgm:t>
    </dgm:pt>
    <dgm:pt modelId="{6696B68B-A6D9-4228-999D-439AAD8AE211}" type="sibTrans" cxnId="{90C0E607-5457-4CA4-957E-6266594A766D}">
      <dgm:prSet custT="1"/>
      <dgm:spPr/>
      <dgm:t>
        <a:bodyPr/>
        <a:lstStyle/>
        <a:p>
          <a:endParaRPr lang="en-US" sz="2000">
            <a:latin typeface="Times New Roman" panose="02020603050405020304" pitchFamily="18" charset="0"/>
            <a:cs typeface="Times New Roman" panose="02020603050405020304" pitchFamily="18" charset="0"/>
          </a:endParaRPr>
        </a:p>
      </dgm:t>
    </dgm:pt>
    <dgm:pt modelId="{FE2D9E5F-EAAD-4571-9580-12E122AF5188}" type="pres">
      <dgm:prSet presAssocID="{FD3C0FFA-5309-480C-AD3C-0A8EE5C749E6}" presName="outerComposite" presStyleCnt="0">
        <dgm:presLayoutVars>
          <dgm:chMax val="5"/>
          <dgm:dir/>
          <dgm:resizeHandles val="exact"/>
        </dgm:presLayoutVars>
      </dgm:prSet>
      <dgm:spPr/>
    </dgm:pt>
    <dgm:pt modelId="{B2FAEA26-8A74-4DD9-B807-2744F1E8B10E}" type="pres">
      <dgm:prSet presAssocID="{FD3C0FFA-5309-480C-AD3C-0A8EE5C749E6}" presName="dummyMaxCanvas" presStyleCnt="0">
        <dgm:presLayoutVars/>
      </dgm:prSet>
      <dgm:spPr/>
    </dgm:pt>
    <dgm:pt modelId="{3656ED8B-5637-43BD-A0AF-4ACBFB7F0473}" type="pres">
      <dgm:prSet presAssocID="{FD3C0FFA-5309-480C-AD3C-0A8EE5C749E6}" presName="FourNodes_1" presStyleLbl="node1" presStyleIdx="0" presStyleCnt="4">
        <dgm:presLayoutVars>
          <dgm:bulletEnabled val="1"/>
        </dgm:presLayoutVars>
      </dgm:prSet>
      <dgm:spPr/>
    </dgm:pt>
    <dgm:pt modelId="{0B3C9EEC-33D9-4957-B625-8A08716811E4}" type="pres">
      <dgm:prSet presAssocID="{FD3C0FFA-5309-480C-AD3C-0A8EE5C749E6}" presName="FourNodes_2" presStyleLbl="node1" presStyleIdx="1" presStyleCnt="4">
        <dgm:presLayoutVars>
          <dgm:bulletEnabled val="1"/>
        </dgm:presLayoutVars>
      </dgm:prSet>
      <dgm:spPr/>
    </dgm:pt>
    <dgm:pt modelId="{BAEB540A-A498-4322-9900-45BD78821B3C}" type="pres">
      <dgm:prSet presAssocID="{FD3C0FFA-5309-480C-AD3C-0A8EE5C749E6}" presName="FourNodes_3" presStyleLbl="node1" presStyleIdx="2" presStyleCnt="4">
        <dgm:presLayoutVars>
          <dgm:bulletEnabled val="1"/>
        </dgm:presLayoutVars>
      </dgm:prSet>
      <dgm:spPr/>
    </dgm:pt>
    <dgm:pt modelId="{9C104DFC-BACB-4CB0-9118-FDEC32ACAE18}" type="pres">
      <dgm:prSet presAssocID="{FD3C0FFA-5309-480C-AD3C-0A8EE5C749E6}" presName="FourNodes_4" presStyleLbl="node1" presStyleIdx="3" presStyleCnt="4">
        <dgm:presLayoutVars>
          <dgm:bulletEnabled val="1"/>
        </dgm:presLayoutVars>
      </dgm:prSet>
      <dgm:spPr/>
    </dgm:pt>
    <dgm:pt modelId="{206139C7-C5F1-4B72-8EDD-B6084C51EC97}" type="pres">
      <dgm:prSet presAssocID="{FD3C0FFA-5309-480C-AD3C-0A8EE5C749E6}" presName="FourConn_1-2" presStyleLbl="fgAccFollowNode1" presStyleIdx="0" presStyleCnt="3">
        <dgm:presLayoutVars>
          <dgm:bulletEnabled val="1"/>
        </dgm:presLayoutVars>
      </dgm:prSet>
      <dgm:spPr/>
    </dgm:pt>
    <dgm:pt modelId="{30AE5CA4-DEAB-4D54-AB84-E54007997152}" type="pres">
      <dgm:prSet presAssocID="{FD3C0FFA-5309-480C-AD3C-0A8EE5C749E6}" presName="FourConn_2-3" presStyleLbl="fgAccFollowNode1" presStyleIdx="1" presStyleCnt="3">
        <dgm:presLayoutVars>
          <dgm:bulletEnabled val="1"/>
        </dgm:presLayoutVars>
      </dgm:prSet>
      <dgm:spPr/>
    </dgm:pt>
    <dgm:pt modelId="{F762E573-306C-4473-AB52-A94772F3643A}" type="pres">
      <dgm:prSet presAssocID="{FD3C0FFA-5309-480C-AD3C-0A8EE5C749E6}" presName="FourConn_3-4" presStyleLbl="fgAccFollowNode1" presStyleIdx="2" presStyleCnt="3">
        <dgm:presLayoutVars>
          <dgm:bulletEnabled val="1"/>
        </dgm:presLayoutVars>
      </dgm:prSet>
      <dgm:spPr/>
    </dgm:pt>
    <dgm:pt modelId="{02E8E629-400B-450F-BA7F-01CC7E7FA469}" type="pres">
      <dgm:prSet presAssocID="{FD3C0FFA-5309-480C-AD3C-0A8EE5C749E6}" presName="FourNodes_1_text" presStyleLbl="node1" presStyleIdx="3" presStyleCnt="4">
        <dgm:presLayoutVars>
          <dgm:bulletEnabled val="1"/>
        </dgm:presLayoutVars>
      </dgm:prSet>
      <dgm:spPr/>
    </dgm:pt>
    <dgm:pt modelId="{7139ABE5-E081-41FA-AE74-A79CF5C8C949}" type="pres">
      <dgm:prSet presAssocID="{FD3C0FFA-5309-480C-AD3C-0A8EE5C749E6}" presName="FourNodes_2_text" presStyleLbl="node1" presStyleIdx="3" presStyleCnt="4">
        <dgm:presLayoutVars>
          <dgm:bulletEnabled val="1"/>
        </dgm:presLayoutVars>
      </dgm:prSet>
      <dgm:spPr/>
    </dgm:pt>
    <dgm:pt modelId="{F646554B-C1B7-40A6-9E3F-87B1BA5896E9}" type="pres">
      <dgm:prSet presAssocID="{FD3C0FFA-5309-480C-AD3C-0A8EE5C749E6}" presName="FourNodes_3_text" presStyleLbl="node1" presStyleIdx="3" presStyleCnt="4">
        <dgm:presLayoutVars>
          <dgm:bulletEnabled val="1"/>
        </dgm:presLayoutVars>
      </dgm:prSet>
      <dgm:spPr/>
    </dgm:pt>
    <dgm:pt modelId="{1F86B17C-BCFD-4714-98AB-F631856DB04C}" type="pres">
      <dgm:prSet presAssocID="{FD3C0FFA-5309-480C-AD3C-0A8EE5C749E6}" presName="FourNodes_4_text" presStyleLbl="node1" presStyleIdx="3" presStyleCnt="4">
        <dgm:presLayoutVars>
          <dgm:bulletEnabled val="1"/>
        </dgm:presLayoutVars>
      </dgm:prSet>
      <dgm:spPr/>
    </dgm:pt>
  </dgm:ptLst>
  <dgm:cxnLst>
    <dgm:cxn modelId="{90C0E607-5457-4CA4-957E-6266594A766D}" srcId="{FD3C0FFA-5309-480C-AD3C-0A8EE5C749E6}" destId="{6C0E5E29-1CFF-428C-B3CC-3521680F912B}" srcOrd="2" destOrd="0" parTransId="{6F96326B-BDD5-4A21-9365-29FE9E580E86}" sibTransId="{6696B68B-A6D9-4228-999D-439AAD8AE211}"/>
    <dgm:cxn modelId="{A1E9F318-8643-4E97-9CC1-B76F0BFE5FD0}" type="presOf" srcId="{685A6905-0784-451A-AF4D-4B07BA9D1ED3}" destId="{206139C7-C5F1-4B72-8EDD-B6084C51EC97}" srcOrd="0" destOrd="0" presId="urn:microsoft.com/office/officeart/2005/8/layout/vProcess5"/>
    <dgm:cxn modelId="{BC659B19-EA09-4974-BAEE-C081B1DF52B9}" type="presOf" srcId="{7027E6E9-1D97-42DE-8732-9CC3F68E7229}" destId="{30AE5CA4-DEAB-4D54-AB84-E54007997152}" srcOrd="0" destOrd="0" presId="urn:microsoft.com/office/officeart/2005/8/layout/vProcess5"/>
    <dgm:cxn modelId="{97CEFF2D-5432-4490-BBFE-8AE84268CD07}" type="presOf" srcId="{6696B68B-A6D9-4228-999D-439AAD8AE211}" destId="{F762E573-306C-4473-AB52-A94772F3643A}" srcOrd="0" destOrd="0" presId="urn:microsoft.com/office/officeart/2005/8/layout/vProcess5"/>
    <dgm:cxn modelId="{5709B25B-5CAE-4363-B6F6-586D33BF8733}" type="presOf" srcId="{7FDDF284-6810-413A-BDB5-526FCE2E9E1E}" destId="{3656ED8B-5637-43BD-A0AF-4ACBFB7F0473}" srcOrd="0" destOrd="0" presId="urn:microsoft.com/office/officeart/2005/8/layout/vProcess5"/>
    <dgm:cxn modelId="{CD7DDF45-DEB7-4BAC-BA69-4494960293E1}" type="presOf" srcId="{6C0E5E29-1CFF-428C-B3CC-3521680F912B}" destId="{BAEB540A-A498-4322-9900-45BD78821B3C}" srcOrd="0" destOrd="0" presId="urn:microsoft.com/office/officeart/2005/8/layout/vProcess5"/>
    <dgm:cxn modelId="{4A453469-6EC6-411E-95C7-9689DD03FDB6}" type="presOf" srcId="{7FDDF284-6810-413A-BDB5-526FCE2E9E1E}" destId="{02E8E629-400B-450F-BA7F-01CC7E7FA469}" srcOrd="1" destOrd="0" presId="urn:microsoft.com/office/officeart/2005/8/layout/vProcess5"/>
    <dgm:cxn modelId="{1935E06E-1EAE-45AF-B324-76A628520AA6}" type="presOf" srcId="{6C0E5E29-1CFF-428C-B3CC-3521680F912B}" destId="{F646554B-C1B7-40A6-9E3F-87B1BA5896E9}" srcOrd="1" destOrd="0" presId="urn:microsoft.com/office/officeart/2005/8/layout/vProcess5"/>
    <dgm:cxn modelId="{8730FE6E-56CD-4186-81C1-08EBE3AB3806}" type="presOf" srcId="{BB21A49D-570D-4677-80B5-DAEA80EA8BD4}" destId="{0B3C9EEC-33D9-4957-B625-8A08716811E4}" srcOrd="0" destOrd="0" presId="urn:microsoft.com/office/officeart/2005/8/layout/vProcess5"/>
    <dgm:cxn modelId="{24FBF251-7C54-48D0-8300-B97283FBD00D}" type="presOf" srcId="{BB21A49D-570D-4677-80B5-DAEA80EA8BD4}" destId="{7139ABE5-E081-41FA-AE74-A79CF5C8C949}" srcOrd="1" destOrd="0" presId="urn:microsoft.com/office/officeart/2005/8/layout/vProcess5"/>
    <dgm:cxn modelId="{7EFAF974-7C30-4A43-9618-9AF7074EBE25}" type="presOf" srcId="{575C5697-A4BD-4C85-AD2A-589F1856D360}" destId="{1F86B17C-BCFD-4714-98AB-F631856DB04C}" srcOrd="1" destOrd="0" presId="urn:microsoft.com/office/officeart/2005/8/layout/vProcess5"/>
    <dgm:cxn modelId="{AE145878-2360-4CCD-A6BB-C6E2C84010EE}" type="presOf" srcId="{575C5697-A4BD-4C85-AD2A-589F1856D360}" destId="{9C104DFC-BACB-4CB0-9118-FDEC32ACAE18}" srcOrd="0" destOrd="0" presId="urn:microsoft.com/office/officeart/2005/8/layout/vProcess5"/>
    <dgm:cxn modelId="{6761A081-DC07-4A54-9278-0621A0FB4176}" srcId="{FD3C0FFA-5309-480C-AD3C-0A8EE5C749E6}" destId="{575C5697-A4BD-4C85-AD2A-589F1856D360}" srcOrd="3" destOrd="0" parTransId="{0B4F2D09-4345-4E7E-ABEB-8E5BC4C129B5}" sibTransId="{1609DE60-3657-4910-A83E-F7462CA2A424}"/>
    <dgm:cxn modelId="{2DA8498E-1F22-45CF-B0FD-A6C89BB827E1}" srcId="{FD3C0FFA-5309-480C-AD3C-0A8EE5C749E6}" destId="{BB21A49D-570D-4677-80B5-DAEA80EA8BD4}" srcOrd="1" destOrd="0" parTransId="{C05B12B1-D0DD-48D1-91BD-6D9CBE88D8BB}" sibTransId="{7027E6E9-1D97-42DE-8732-9CC3F68E7229}"/>
    <dgm:cxn modelId="{59F79C91-29DE-4FEE-95BA-F1C7D705932E}" srcId="{FD3C0FFA-5309-480C-AD3C-0A8EE5C749E6}" destId="{7FDDF284-6810-413A-BDB5-526FCE2E9E1E}" srcOrd="0" destOrd="0" parTransId="{0806B985-96E3-40CB-93FA-13CCAEBD11A3}" sibTransId="{685A6905-0784-451A-AF4D-4B07BA9D1ED3}"/>
    <dgm:cxn modelId="{7BD579B1-BB65-4FC7-8FE3-ABC76460E479}" type="presOf" srcId="{FD3C0FFA-5309-480C-AD3C-0A8EE5C749E6}" destId="{FE2D9E5F-EAAD-4571-9580-12E122AF5188}" srcOrd="0" destOrd="0" presId="urn:microsoft.com/office/officeart/2005/8/layout/vProcess5"/>
    <dgm:cxn modelId="{0F1DF1FA-9F1A-4CEA-A5CA-8A9D81637644}" type="presParOf" srcId="{FE2D9E5F-EAAD-4571-9580-12E122AF5188}" destId="{B2FAEA26-8A74-4DD9-B807-2744F1E8B10E}" srcOrd="0" destOrd="0" presId="urn:microsoft.com/office/officeart/2005/8/layout/vProcess5"/>
    <dgm:cxn modelId="{6A46B3E0-DD2E-4FFC-8E19-CE33FD398BEC}" type="presParOf" srcId="{FE2D9E5F-EAAD-4571-9580-12E122AF5188}" destId="{3656ED8B-5637-43BD-A0AF-4ACBFB7F0473}" srcOrd="1" destOrd="0" presId="urn:microsoft.com/office/officeart/2005/8/layout/vProcess5"/>
    <dgm:cxn modelId="{2C4BDE75-B99D-46B0-A39A-870F3A1F81E3}" type="presParOf" srcId="{FE2D9E5F-EAAD-4571-9580-12E122AF5188}" destId="{0B3C9EEC-33D9-4957-B625-8A08716811E4}" srcOrd="2" destOrd="0" presId="urn:microsoft.com/office/officeart/2005/8/layout/vProcess5"/>
    <dgm:cxn modelId="{5564548E-2710-4AF4-A4B3-D1772BBC0BAB}" type="presParOf" srcId="{FE2D9E5F-EAAD-4571-9580-12E122AF5188}" destId="{BAEB540A-A498-4322-9900-45BD78821B3C}" srcOrd="3" destOrd="0" presId="urn:microsoft.com/office/officeart/2005/8/layout/vProcess5"/>
    <dgm:cxn modelId="{F6752B8C-5270-4E33-9367-F31E8C9EA42A}" type="presParOf" srcId="{FE2D9E5F-EAAD-4571-9580-12E122AF5188}" destId="{9C104DFC-BACB-4CB0-9118-FDEC32ACAE18}" srcOrd="4" destOrd="0" presId="urn:microsoft.com/office/officeart/2005/8/layout/vProcess5"/>
    <dgm:cxn modelId="{978E0AD8-C8E9-4008-A54D-3FA0FDDC74A3}" type="presParOf" srcId="{FE2D9E5F-EAAD-4571-9580-12E122AF5188}" destId="{206139C7-C5F1-4B72-8EDD-B6084C51EC97}" srcOrd="5" destOrd="0" presId="urn:microsoft.com/office/officeart/2005/8/layout/vProcess5"/>
    <dgm:cxn modelId="{39F2B100-DA20-4321-8894-E5123CC6C058}" type="presParOf" srcId="{FE2D9E5F-EAAD-4571-9580-12E122AF5188}" destId="{30AE5CA4-DEAB-4D54-AB84-E54007997152}" srcOrd="6" destOrd="0" presId="urn:microsoft.com/office/officeart/2005/8/layout/vProcess5"/>
    <dgm:cxn modelId="{78371EDB-396A-4768-B89F-E637AA656CC4}" type="presParOf" srcId="{FE2D9E5F-EAAD-4571-9580-12E122AF5188}" destId="{F762E573-306C-4473-AB52-A94772F3643A}" srcOrd="7" destOrd="0" presId="urn:microsoft.com/office/officeart/2005/8/layout/vProcess5"/>
    <dgm:cxn modelId="{2246250E-12D3-49BA-B5EA-11549E40FE51}" type="presParOf" srcId="{FE2D9E5F-EAAD-4571-9580-12E122AF5188}" destId="{02E8E629-400B-450F-BA7F-01CC7E7FA469}" srcOrd="8" destOrd="0" presId="urn:microsoft.com/office/officeart/2005/8/layout/vProcess5"/>
    <dgm:cxn modelId="{73518A69-ED01-4C9B-A095-BA3C9C2A4B3C}" type="presParOf" srcId="{FE2D9E5F-EAAD-4571-9580-12E122AF5188}" destId="{7139ABE5-E081-41FA-AE74-A79CF5C8C949}" srcOrd="9" destOrd="0" presId="urn:microsoft.com/office/officeart/2005/8/layout/vProcess5"/>
    <dgm:cxn modelId="{A616A003-F3BE-4230-A005-DD51F6D845EA}" type="presParOf" srcId="{FE2D9E5F-EAAD-4571-9580-12E122AF5188}" destId="{F646554B-C1B7-40A6-9E3F-87B1BA5896E9}" srcOrd="10" destOrd="0" presId="urn:microsoft.com/office/officeart/2005/8/layout/vProcess5"/>
    <dgm:cxn modelId="{F2F69459-6BD4-42B3-8C55-320C57CB10F5}" type="presParOf" srcId="{FE2D9E5F-EAAD-4571-9580-12E122AF5188}" destId="{1F86B17C-BCFD-4714-98AB-F631856DB04C}"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259950-6C9A-4C19-B5E7-2314E731BB9A}" type="doc">
      <dgm:prSet loTypeId="urn:microsoft.com/office/officeart/2009/3/layout/StepUpProcess" loCatId="process" qsTypeId="urn:microsoft.com/office/officeart/2005/8/quickstyle/simple1" qsCatId="simple" csTypeId="urn:microsoft.com/office/officeart/2005/8/colors/colorful2" csCatId="colorful" phldr="1"/>
      <dgm:spPr/>
      <dgm:t>
        <a:bodyPr/>
        <a:lstStyle/>
        <a:p>
          <a:endParaRPr lang="en-US"/>
        </a:p>
      </dgm:t>
    </dgm:pt>
    <dgm:pt modelId="{3CDB599D-282F-4D1A-BFAB-E080EAE1B192}">
      <dgm:prSet phldrT="[Text]" custT="1"/>
      <dgm:spPr/>
      <dgm:t>
        <a:bodyPr/>
        <a:lstStyle/>
        <a:p>
          <a:r>
            <a:rPr lang="en-US" sz="1800" b="0" i="0" dirty="0">
              <a:latin typeface="Times New Roman" panose="02020603050405020304" pitchFamily="18" charset="0"/>
              <a:cs typeface="Times New Roman" panose="02020603050405020304" pitchFamily="18" charset="0"/>
            </a:rPr>
            <a:t>Collaboration, satisfaction and success all depend on trust. </a:t>
          </a:r>
          <a:br>
            <a:rPr lang="en-US" sz="1800"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dgm:t>
    </dgm:pt>
    <dgm:pt modelId="{F5B4414B-F257-440F-A36A-70022DFBA4BC}" type="parTrans" cxnId="{FB840249-1C8A-45A3-BAE4-7E51B0985942}">
      <dgm:prSet/>
      <dgm:spPr/>
      <dgm:t>
        <a:bodyPr/>
        <a:lstStyle/>
        <a:p>
          <a:endParaRPr lang="en-US" sz="1800">
            <a:latin typeface="Times New Roman" panose="02020603050405020304" pitchFamily="18" charset="0"/>
            <a:cs typeface="Times New Roman" panose="02020603050405020304" pitchFamily="18" charset="0"/>
          </a:endParaRPr>
        </a:p>
      </dgm:t>
    </dgm:pt>
    <dgm:pt modelId="{4D629C5B-2B69-4834-BF88-0E93738C2204}" type="sibTrans" cxnId="{FB840249-1C8A-45A3-BAE4-7E51B0985942}">
      <dgm:prSet/>
      <dgm:spPr/>
      <dgm:t>
        <a:bodyPr/>
        <a:lstStyle/>
        <a:p>
          <a:endParaRPr lang="en-US" sz="1800">
            <a:latin typeface="Times New Roman" panose="02020603050405020304" pitchFamily="18" charset="0"/>
            <a:cs typeface="Times New Roman" panose="02020603050405020304" pitchFamily="18" charset="0"/>
          </a:endParaRPr>
        </a:p>
      </dgm:t>
    </dgm:pt>
    <dgm:pt modelId="{2B97FBEF-BF93-4C5D-8FF2-31879162E5EB}">
      <dgm:prSet phldrT="[Text]" custT="1"/>
      <dgm:spPr/>
      <dgm:t>
        <a:bodyPr/>
        <a:lstStyle/>
        <a:p>
          <a:r>
            <a:rPr lang="en-US" sz="1800" b="0" i="0" dirty="0">
              <a:latin typeface="Times New Roman" panose="02020603050405020304" pitchFamily="18" charset="0"/>
              <a:cs typeface="Times New Roman" panose="02020603050405020304" pitchFamily="18" charset="0"/>
            </a:rPr>
            <a:t>Constructed on the foundation of reliability, transparency, mutual values, and respect. </a:t>
          </a:r>
          <a:br>
            <a:rPr lang="en-US" sz="1800"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dgm:t>
    </dgm:pt>
    <dgm:pt modelId="{9964B84F-5A37-4816-84F0-4FE11B2A6CD6}" type="parTrans" cxnId="{37F0DA13-6D02-441D-9BF0-299DD66BF9E1}">
      <dgm:prSet/>
      <dgm:spPr/>
      <dgm:t>
        <a:bodyPr/>
        <a:lstStyle/>
        <a:p>
          <a:endParaRPr lang="en-US" sz="1800">
            <a:latin typeface="Times New Roman" panose="02020603050405020304" pitchFamily="18" charset="0"/>
            <a:cs typeface="Times New Roman" panose="02020603050405020304" pitchFamily="18" charset="0"/>
          </a:endParaRPr>
        </a:p>
      </dgm:t>
    </dgm:pt>
    <dgm:pt modelId="{293BAF57-E480-42A9-8317-E5E0CEA66056}" type="sibTrans" cxnId="{37F0DA13-6D02-441D-9BF0-299DD66BF9E1}">
      <dgm:prSet/>
      <dgm:spPr/>
      <dgm:t>
        <a:bodyPr/>
        <a:lstStyle/>
        <a:p>
          <a:endParaRPr lang="en-US" sz="1800">
            <a:latin typeface="Times New Roman" panose="02020603050405020304" pitchFamily="18" charset="0"/>
            <a:cs typeface="Times New Roman" panose="02020603050405020304" pitchFamily="18" charset="0"/>
          </a:endParaRPr>
        </a:p>
      </dgm:t>
    </dgm:pt>
    <dgm:pt modelId="{177C401F-AAC2-4B11-B69F-2FC40F2C0AEB}">
      <dgm:prSet phldrT="[Text]" custT="1"/>
      <dgm:spPr/>
      <dgm:t>
        <a:bodyPr/>
        <a:lstStyle/>
        <a:p>
          <a:r>
            <a:rPr lang="en-US" sz="1800" b="0" i="0" dirty="0">
              <a:latin typeface="Times New Roman" panose="02020603050405020304" pitchFamily="18" charset="0"/>
              <a:cs typeface="Times New Roman" panose="02020603050405020304" pitchFamily="18" charset="0"/>
            </a:rPr>
            <a:t>Trust leads to openness, lower conflict and better group performance.</a:t>
          </a:r>
        </a:p>
        <a:p>
          <a:endParaRPr lang="en-US" sz="1800" dirty="0">
            <a:latin typeface="Times New Roman" panose="02020603050405020304" pitchFamily="18" charset="0"/>
            <a:cs typeface="Times New Roman" panose="02020603050405020304" pitchFamily="18" charset="0"/>
          </a:endParaRPr>
        </a:p>
      </dgm:t>
    </dgm:pt>
    <dgm:pt modelId="{50711783-5692-4D1E-B2CB-182F87CCD958}" type="parTrans" cxnId="{E0045504-30AC-4DDD-A01D-2F88581E96EA}">
      <dgm:prSet/>
      <dgm:spPr/>
      <dgm:t>
        <a:bodyPr/>
        <a:lstStyle/>
        <a:p>
          <a:endParaRPr lang="en-US" sz="1800">
            <a:latin typeface="Times New Roman" panose="02020603050405020304" pitchFamily="18" charset="0"/>
            <a:cs typeface="Times New Roman" panose="02020603050405020304" pitchFamily="18" charset="0"/>
          </a:endParaRPr>
        </a:p>
      </dgm:t>
    </dgm:pt>
    <dgm:pt modelId="{671B9F16-D4DA-436E-9FEE-9D60779D81CD}" type="sibTrans" cxnId="{E0045504-30AC-4DDD-A01D-2F88581E96EA}">
      <dgm:prSet/>
      <dgm:spPr/>
      <dgm:t>
        <a:bodyPr/>
        <a:lstStyle/>
        <a:p>
          <a:endParaRPr lang="en-US" sz="1800">
            <a:latin typeface="Times New Roman" panose="02020603050405020304" pitchFamily="18" charset="0"/>
            <a:cs typeface="Times New Roman" panose="02020603050405020304" pitchFamily="18" charset="0"/>
          </a:endParaRPr>
        </a:p>
      </dgm:t>
    </dgm:pt>
    <dgm:pt modelId="{921A8D5E-FAB0-4B0E-B90C-C9B1CCEE3E40}">
      <dgm:prSet phldrT="[Text]" custT="1"/>
      <dgm:spPr/>
      <dgm:t>
        <a:bodyPr/>
        <a:lstStyle/>
        <a:p>
          <a:r>
            <a:rPr lang="en-US" sz="1800" b="0" i="0" dirty="0">
              <a:latin typeface="Times New Roman" panose="02020603050405020304" pitchFamily="18" charset="0"/>
              <a:cs typeface="Times New Roman" panose="02020603050405020304" pitchFamily="18" charset="0"/>
            </a:rPr>
            <a:t>Most powerful at Tuckman Norming and Performing. </a:t>
          </a:r>
          <a:br>
            <a:rPr lang="en-US" sz="1800"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dgm:t>
    </dgm:pt>
    <dgm:pt modelId="{AC21BFAC-FF4B-4F83-B7E2-96CE799BA20C}" type="parTrans" cxnId="{FDF5A5AE-2904-411D-ABF0-748A8DB4DC4B}">
      <dgm:prSet/>
      <dgm:spPr/>
      <dgm:t>
        <a:bodyPr/>
        <a:lstStyle/>
        <a:p>
          <a:endParaRPr lang="en-US" sz="1800">
            <a:latin typeface="Times New Roman" panose="02020603050405020304" pitchFamily="18" charset="0"/>
            <a:cs typeface="Times New Roman" panose="02020603050405020304" pitchFamily="18" charset="0"/>
          </a:endParaRPr>
        </a:p>
      </dgm:t>
    </dgm:pt>
    <dgm:pt modelId="{AF92AAF2-0DCC-4124-A440-63C29E353E2C}" type="sibTrans" cxnId="{FDF5A5AE-2904-411D-ABF0-748A8DB4DC4B}">
      <dgm:prSet/>
      <dgm:spPr/>
      <dgm:t>
        <a:bodyPr/>
        <a:lstStyle/>
        <a:p>
          <a:endParaRPr lang="en-US" sz="1800">
            <a:latin typeface="Times New Roman" panose="02020603050405020304" pitchFamily="18" charset="0"/>
            <a:cs typeface="Times New Roman" panose="02020603050405020304" pitchFamily="18" charset="0"/>
          </a:endParaRPr>
        </a:p>
      </dgm:t>
    </dgm:pt>
    <dgm:pt modelId="{69D3BDAB-0B94-4571-9F8C-1E8E8BB728E3}">
      <dgm:prSet phldrT="[Text]" custT="1"/>
      <dgm:spPr/>
      <dgm:t>
        <a:bodyPr/>
        <a:lstStyle/>
        <a:p>
          <a:r>
            <a:rPr lang="en-US" sz="1800" b="0" i="0" dirty="0">
              <a:latin typeface="Times New Roman" panose="02020603050405020304" pitchFamily="18" charset="0"/>
              <a:cs typeface="Times New Roman" panose="02020603050405020304" pitchFamily="18" charset="0"/>
            </a:rPr>
            <a:t>To build trust, use team-building, free communication and joint management. </a:t>
          </a:r>
          <a:br>
            <a:rPr lang="en-US" sz="1800"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dgm:t>
    </dgm:pt>
    <dgm:pt modelId="{558C88EF-8497-44FE-B88C-5F7A28B791AA}" type="parTrans" cxnId="{122F02D5-6200-4E75-AF30-6A1A9497D8F0}">
      <dgm:prSet/>
      <dgm:spPr/>
      <dgm:t>
        <a:bodyPr/>
        <a:lstStyle/>
        <a:p>
          <a:endParaRPr lang="en-US" sz="1800">
            <a:latin typeface="Times New Roman" panose="02020603050405020304" pitchFamily="18" charset="0"/>
            <a:cs typeface="Times New Roman" panose="02020603050405020304" pitchFamily="18" charset="0"/>
          </a:endParaRPr>
        </a:p>
      </dgm:t>
    </dgm:pt>
    <dgm:pt modelId="{1837A6EB-349C-4AAD-BBEC-F9EC36392931}" type="sibTrans" cxnId="{122F02D5-6200-4E75-AF30-6A1A9497D8F0}">
      <dgm:prSet/>
      <dgm:spPr/>
      <dgm:t>
        <a:bodyPr/>
        <a:lstStyle/>
        <a:p>
          <a:endParaRPr lang="en-US" sz="1800">
            <a:latin typeface="Times New Roman" panose="02020603050405020304" pitchFamily="18" charset="0"/>
            <a:cs typeface="Times New Roman" panose="02020603050405020304" pitchFamily="18" charset="0"/>
          </a:endParaRPr>
        </a:p>
      </dgm:t>
    </dgm:pt>
    <dgm:pt modelId="{8A3881F2-C728-4AFE-B7CF-12C5069B178E}" type="pres">
      <dgm:prSet presAssocID="{38259950-6C9A-4C19-B5E7-2314E731BB9A}" presName="rootnode" presStyleCnt="0">
        <dgm:presLayoutVars>
          <dgm:chMax/>
          <dgm:chPref/>
          <dgm:dir/>
          <dgm:animLvl val="lvl"/>
        </dgm:presLayoutVars>
      </dgm:prSet>
      <dgm:spPr/>
    </dgm:pt>
    <dgm:pt modelId="{180A23BA-653C-4DC0-9A90-1FAD0A28D292}" type="pres">
      <dgm:prSet presAssocID="{3CDB599D-282F-4D1A-BFAB-E080EAE1B192}" presName="composite" presStyleCnt="0"/>
      <dgm:spPr/>
    </dgm:pt>
    <dgm:pt modelId="{52F48418-38A4-487A-9B5D-2EA1665DBA8B}" type="pres">
      <dgm:prSet presAssocID="{3CDB599D-282F-4D1A-BFAB-E080EAE1B192}" presName="LShape" presStyleLbl="alignNode1" presStyleIdx="0" presStyleCnt="9"/>
      <dgm:spPr/>
    </dgm:pt>
    <dgm:pt modelId="{1F400C66-DFA5-4B95-82B1-862576E58463}" type="pres">
      <dgm:prSet presAssocID="{3CDB599D-282F-4D1A-BFAB-E080EAE1B192}" presName="ParentText" presStyleLbl="revTx" presStyleIdx="0" presStyleCnt="5">
        <dgm:presLayoutVars>
          <dgm:chMax val="0"/>
          <dgm:chPref val="0"/>
          <dgm:bulletEnabled val="1"/>
        </dgm:presLayoutVars>
      </dgm:prSet>
      <dgm:spPr/>
    </dgm:pt>
    <dgm:pt modelId="{36374093-6AAB-4AED-9D5F-11919AFFA3DC}" type="pres">
      <dgm:prSet presAssocID="{3CDB599D-282F-4D1A-BFAB-E080EAE1B192}" presName="Triangle" presStyleLbl="alignNode1" presStyleIdx="1" presStyleCnt="9"/>
      <dgm:spPr/>
    </dgm:pt>
    <dgm:pt modelId="{93E5B0BB-AC04-4D35-9239-2D190B18E1AE}" type="pres">
      <dgm:prSet presAssocID="{4D629C5B-2B69-4834-BF88-0E93738C2204}" presName="sibTrans" presStyleCnt="0"/>
      <dgm:spPr/>
    </dgm:pt>
    <dgm:pt modelId="{43F5F491-D119-41D1-81DE-4F9FCB4C259E}" type="pres">
      <dgm:prSet presAssocID="{4D629C5B-2B69-4834-BF88-0E93738C2204}" presName="space" presStyleCnt="0"/>
      <dgm:spPr/>
    </dgm:pt>
    <dgm:pt modelId="{2400537E-2807-4FCF-9B4D-D05D6FC54826}" type="pres">
      <dgm:prSet presAssocID="{2B97FBEF-BF93-4C5D-8FF2-31879162E5EB}" presName="composite" presStyleCnt="0"/>
      <dgm:spPr/>
    </dgm:pt>
    <dgm:pt modelId="{1194C69C-EEE3-473D-B973-8ADA99BCE2C5}" type="pres">
      <dgm:prSet presAssocID="{2B97FBEF-BF93-4C5D-8FF2-31879162E5EB}" presName="LShape" presStyleLbl="alignNode1" presStyleIdx="2" presStyleCnt="9"/>
      <dgm:spPr>
        <a:blipFill rotWithShape="0">
          <a:blip xmlns:r="http://schemas.openxmlformats.org/officeDocument/2006/relationships" r:embed="rId1"/>
          <a:stretch>
            <a:fillRect/>
          </a:stretch>
        </a:blipFill>
      </dgm:spPr>
    </dgm:pt>
    <dgm:pt modelId="{DE4713DE-F650-4FD3-81CE-0C5DB4B645A7}" type="pres">
      <dgm:prSet presAssocID="{2B97FBEF-BF93-4C5D-8FF2-31879162E5EB}" presName="ParentText" presStyleLbl="revTx" presStyleIdx="1" presStyleCnt="5">
        <dgm:presLayoutVars>
          <dgm:chMax val="0"/>
          <dgm:chPref val="0"/>
          <dgm:bulletEnabled val="1"/>
        </dgm:presLayoutVars>
      </dgm:prSet>
      <dgm:spPr/>
    </dgm:pt>
    <dgm:pt modelId="{382FF311-CA89-4D00-B8CA-7EE8C64C17B7}" type="pres">
      <dgm:prSet presAssocID="{2B97FBEF-BF93-4C5D-8FF2-31879162E5EB}" presName="Triangle" presStyleLbl="alignNode1" presStyleIdx="3" presStyleCnt="9"/>
      <dgm:spPr/>
    </dgm:pt>
    <dgm:pt modelId="{87CC682C-D1F5-4761-98DD-1904A18B44F0}" type="pres">
      <dgm:prSet presAssocID="{293BAF57-E480-42A9-8317-E5E0CEA66056}" presName="sibTrans" presStyleCnt="0"/>
      <dgm:spPr/>
    </dgm:pt>
    <dgm:pt modelId="{025373D3-58C1-4679-847F-E0EF841323A2}" type="pres">
      <dgm:prSet presAssocID="{293BAF57-E480-42A9-8317-E5E0CEA66056}" presName="space" presStyleCnt="0"/>
      <dgm:spPr/>
    </dgm:pt>
    <dgm:pt modelId="{BA36542B-00A4-4A73-95B2-7DC849F59EE3}" type="pres">
      <dgm:prSet presAssocID="{921A8D5E-FAB0-4B0E-B90C-C9B1CCEE3E40}" presName="composite" presStyleCnt="0"/>
      <dgm:spPr/>
    </dgm:pt>
    <dgm:pt modelId="{1B9BFC8D-7F08-4F22-B102-E341F631DE86}" type="pres">
      <dgm:prSet presAssocID="{921A8D5E-FAB0-4B0E-B90C-C9B1CCEE3E40}" presName="LShape" presStyleLbl="alignNode1" presStyleIdx="4" presStyleCnt="9"/>
      <dgm:spPr/>
    </dgm:pt>
    <dgm:pt modelId="{E29A5CE2-2E95-43A7-9CC8-282B104BEB87}" type="pres">
      <dgm:prSet presAssocID="{921A8D5E-FAB0-4B0E-B90C-C9B1CCEE3E40}" presName="ParentText" presStyleLbl="revTx" presStyleIdx="2" presStyleCnt="5">
        <dgm:presLayoutVars>
          <dgm:chMax val="0"/>
          <dgm:chPref val="0"/>
          <dgm:bulletEnabled val="1"/>
        </dgm:presLayoutVars>
      </dgm:prSet>
      <dgm:spPr/>
    </dgm:pt>
    <dgm:pt modelId="{EEB96464-9572-4BD9-A1AC-88A80840C6C2}" type="pres">
      <dgm:prSet presAssocID="{921A8D5E-FAB0-4B0E-B90C-C9B1CCEE3E40}" presName="Triangle" presStyleLbl="alignNode1" presStyleIdx="5" presStyleCnt="9"/>
      <dgm:spPr/>
    </dgm:pt>
    <dgm:pt modelId="{F2596835-1DF5-434B-83A1-9ACC4A060986}" type="pres">
      <dgm:prSet presAssocID="{AF92AAF2-0DCC-4124-A440-63C29E353E2C}" presName="sibTrans" presStyleCnt="0"/>
      <dgm:spPr/>
    </dgm:pt>
    <dgm:pt modelId="{DF023C8E-D6D8-4A21-AA75-41145EC8D09B}" type="pres">
      <dgm:prSet presAssocID="{AF92AAF2-0DCC-4124-A440-63C29E353E2C}" presName="space" presStyleCnt="0"/>
      <dgm:spPr/>
    </dgm:pt>
    <dgm:pt modelId="{7FF83CA1-D3DA-4941-884A-F2C0F3FCCA5E}" type="pres">
      <dgm:prSet presAssocID="{69D3BDAB-0B94-4571-9F8C-1E8E8BB728E3}" presName="composite" presStyleCnt="0"/>
      <dgm:spPr/>
    </dgm:pt>
    <dgm:pt modelId="{059CBD18-FC6B-4F6C-B6D1-C9D6438B59F1}" type="pres">
      <dgm:prSet presAssocID="{69D3BDAB-0B94-4571-9F8C-1E8E8BB728E3}" presName="LShape" presStyleLbl="alignNode1" presStyleIdx="6" presStyleCnt="9"/>
      <dgm:spPr/>
    </dgm:pt>
    <dgm:pt modelId="{0AC00FBF-D042-4643-9AA4-EF516506D2F6}" type="pres">
      <dgm:prSet presAssocID="{69D3BDAB-0B94-4571-9F8C-1E8E8BB728E3}" presName="ParentText" presStyleLbl="revTx" presStyleIdx="3" presStyleCnt="5">
        <dgm:presLayoutVars>
          <dgm:chMax val="0"/>
          <dgm:chPref val="0"/>
          <dgm:bulletEnabled val="1"/>
        </dgm:presLayoutVars>
      </dgm:prSet>
      <dgm:spPr/>
    </dgm:pt>
    <dgm:pt modelId="{50C6F1F9-5734-4D25-92B4-88A706D819C2}" type="pres">
      <dgm:prSet presAssocID="{69D3BDAB-0B94-4571-9F8C-1E8E8BB728E3}" presName="Triangle" presStyleLbl="alignNode1" presStyleIdx="7" presStyleCnt="9"/>
      <dgm:spPr/>
    </dgm:pt>
    <dgm:pt modelId="{CE5DC761-A7E8-4863-9EFE-C09077213128}" type="pres">
      <dgm:prSet presAssocID="{1837A6EB-349C-4AAD-BBEC-F9EC36392931}" presName="sibTrans" presStyleCnt="0"/>
      <dgm:spPr/>
    </dgm:pt>
    <dgm:pt modelId="{C859F5A2-D2FD-47CD-AF36-E485004AC6A4}" type="pres">
      <dgm:prSet presAssocID="{1837A6EB-349C-4AAD-BBEC-F9EC36392931}" presName="space" presStyleCnt="0"/>
      <dgm:spPr/>
    </dgm:pt>
    <dgm:pt modelId="{13CD8A13-6F8F-4451-AACC-4C851B8F0688}" type="pres">
      <dgm:prSet presAssocID="{177C401F-AAC2-4B11-B69F-2FC40F2C0AEB}" presName="composite" presStyleCnt="0"/>
      <dgm:spPr/>
    </dgm:pt>
    <dgm:pt modelId="{06722367-47F9-424D-AB3F-76300B83864C}" type="pres">
      <dgm:prSet presAssocID="{177C401F-AAC2-4B11-B69F-2FC40F2C0AEB}" presName="LShape" presStyleLbl="alignNode1" presStyleIdx="8" presStyleCnt="9"/>
      <dgm:spPr/>
    </dgm:pt>
    <dgm:pt modelId="{ED59CEF5-7CB8-4D6F-B342-2486F33AB83A}" type="pres">
      <dgm:prSet presAssocID="{177C401F-AAC2-4B11-B69F-2FC40F2C0AEB}" presName="ParentText" presStyleLbl="revTx" presStyleIdx="4" presStyleCnt="5">
        <dgm:presLayoutVars>
          <dgm:chMax val="0"/>
          <dgm:chPref val="0"/>
          <dgm:bulletEnabled val="1"/>
        </dgm:presLayoutVars>
      </dgm:prSet>
      <dgm:spPr/>
    </dgm:pt>
  </dgm:ptLst>
  <dgm:cxnLst>
    <dgm:cxn modelId="{E0045504-30AC-4DDD-A01D-2F88581E96EA}" srcId="{38259950-6C9A-4C19-B5E7-2314E731BB9A}" destId="{177C401F-AAC2-4B11-B69F-2FC40F2C0AEB}" srcOrd="4" destOrd="0" parTransId="{50711783-5692-4D1E-B2CB-182F87CCD958}" sibTransId="{671B9F16-D4DA-436E-9FEE-9D60779D81CD}"/>
    <dgm:cxn modelId="{37F0DA13-6D02-441D-9BF0-299DD66BF9E1}" srcId="{38259950-6C9A-4C19-B5E7-2314E731BB9A}" destId="{2B97FBEF-BF93-4C5D-8FF2-31879162E5EB}" srcOrd="1" destOrd="0" parTransId="{9964B84F-5A37-4816-84F0-4FE11B2A6CD6}" sibTransId="{293BAF57-E480-42A9-8317-E5E0CEA66056}"/>
    <dgm:cxn modelId="{4C2A8037-EE68-4C6E-A6C4-89D1E6EC70F5}" type="presOf" srcId="{921A8D5E-FAB0-4B0E-B90C-C9B1CCEE3E40}" destId="{E29A5CE2-2E95-43A7-9CC8-282B104BEB87}" srcOrd="0" destOrd="0" presId="urn:microsoft.com/office/officeart/2009/3/layout/StepUpProcess"/>
    <dgm:cxn modelId="{FB840249-1C8A-45A3-BAE4-7E51B0985942}" srcId="{38259950-6C9A-4C19-B5E7-2314E731BB9A}" destId="{3CDB599D-282F-4D1A-BFAB-E080EAE1B192}" srcOrd="0" destOrd="0" parTransId="{F5B4414B-F257-440F-A36A-70022DFBA4BC}" sibTransId="{4D629C5B-2B69-4834-BF88-0E93738C2204}"/>
    <dgm:cxn modelId="{64BAB84C-81BB-4705-ADCE-C3F79C72CAEE}" type="presOf" srcId="{177C401F-AAC2-4B11-B69F-2FC40F2C0AEB}" destId="{ED59CEF5-7CB8-4D6F-B342-2486F33AB83A}" srcOrd="0" destOrd="0" presId="urn:microsoft.com/office/officeart/2009/3/layout/StepUpProcess"/>
    <dgm:cxn modelId="{962F5F56-5FA0-4AB7-8FA2-FAFC2D4FBCA0}" type="presOf" srcId="{3CDB599D-282F-4D1A-BFAB-E080EAE1B192}" destId="{1F400C66-DFA5-4B95-82B1-862576E58463}" srcOrd="0" destOrd="0" presId="urn:microsoft.com/office/officeart/2009/3/layout/StepUpProcess"/>
    <dgm:cxn modelId="{4721139D-00DF-4F27-A6C8-21A2CB05205D}" type="presOf" srcId="{38259950-6C9A-4C19-B5E7-2314E731BB9A}" destId="{8A3881F2-C728-4AFE-B7CF-12C5069B178E}" srcOrd="0" destOrd="0" presId="urn:microsoft.com/office/officeart/2009/3/layout/StepUpProcess"/>
    <dgm:cxn modelId="{FDF5A5AE-2904-411D-ABF0-748A8DB4DC4B}" srcId="{38259950-6C9A-4C19-B5E7-2314E731BB9A}" destId="{921A8D5E-FAB0-4B0E-B90C-C9B1CCEE3E40}" srcOrd="2" destOrd="0" parTransId="{AC21BFAC-FF4B-4F83-B7E2-96CE799BA20C}" sibTransId="{AF92AAF2-0DCC-4124-A440-63C29E353E2C}"/>
    <dgm:cxn modelId="{41C9C4D3-822E-4619-B546-D5475C23AF85}" type="presOf" srcId="{69D3BDAB-0B94-4571-9F8C-1E8E8BB728E3}" destId="{0AC00FBF-D042-4643-9AA4-EF516506D2F6}" srcOrd="0" destOrd="0" presId="urn:microsoft.com/office/officeart/2009/3/layout/StepUpProcess"/>
    <dgm:cxn modelId="{122F02D5-6200-4E75-AF30-6A1A9497D8F0}" srcId="{38259950-6C9A-4C19-B5E7-2314E731BB9A}" destId="{69D3BDAB-0B94-4571-9F8C-1E8E8BB728E3}" srcOrd="3" destOrd="0" parTransId="{558C88EF-8497-44FE-B88C-5F7A28B791AA}" sibTransId="{1837A6EB-349C-4AAD-BBEC-F9EC36392931}"/>
    <dgm:cxn modelId="{9C1EC4E3-0100-4CD3-A797-0071158AFE45}" type="presOf" srcId="{2B97FBEF-BF93-4C5D-8FF2-31879162E5EB}" destId="{DE4713DE-F650-4FD3-81CE-0C5DB4B645A7}" srcOrd="0" destOrd="0" presId="urn:microsoft.com/office/officeart/2009/3/layout/StepUpProcess"/>
    <dgm:cxn modelId="{4B06F3D7-909D-4652-B627-59114FC3DE48}" type="presParOf" srcId="{8A3881F2-C728-4AFE-B7CF-12C5069B178E}" destId="{180A23BA-653C-4DC0-9A90-1FAD0A28D292}" srcOrd="0" destOrd="0" presId="urn:microsoft.com/office/officeart/2009/3/layout/StepUpProcess"/>
    <dgm:cxn modelId="{0EFA9045-CA69-4166-A3D4-84C245565FB1}" type="presParOf" srcId="{180A23BA-653C-4DC0-9A90-1FAD0A28D292}" destId="{52F48418-38A4-487A-9B5D-2EA1665DBA8B}" srcOrd="0" destOrd="0" presId="urn:microsoft.com/office/officeart/2009/3/layout/StepUpProcess"/>
    <dgm:cxn modelId="{1B87EC85-7549-448D-B2A7-988881470910}" type="presParOf" srcId="{180A23BA-653C-4DC0-9A90-1FAD0A28D292}" destId="{1F400C66-DFA5-4B95-82B1-862576E58463}" srcOrd="1" destOrd="0" presId="urn:microsoft.com/office/officeart/2009/3/layout/StepUpProcess"/>
    <dgm:cxn modelId="{E3EE68BD-9469-4C0D-9F67-7DD42DC62DFB}" type="presParOf" srcId="{180A23BA-653C-4DC0-9A90-1FAD0A28D292}" destId="{36374093-6AAB-4AED-9D5F-11919AFFA3DC}" srcOrd="2" destOrd="0" presId="urn:microsoft.com/office/officeart/2009/3/layout/StepUpProcess"/>
    <dgm:cxn modelId="{14E8D3C4-2188-4343-AD3E-05E972B46AEF}" type="presParOf" srcId="{8A3881F2-C728-4AFE-B7CF-12C5069B178E}" destId="{93E5B0BB-AC04-4D35-9239-2D190B18E1AE}" srcOrd="1" destOrd="0" presId="urn:microsoft.com/office/officeart/2009/3/layout/StepUpProcess"/>
    <dgm:cxn modelId="{8F0292D1-39D9-41F2-BCDC-124315F8B16D}" type="presParOf" srcId="{93E5B0BB-AC04-4D35-9239-2D190B18E1AE}" destId="{43F5F491-D119-41D1-81DE-4F9FCB4C259E}" srcOrd="0" destOrd="0" presId="urn:microsoft.com/office/officeart/2009/3/layout/StepUpProcess"/>
    <dgm:cxn modelId="{32A8F827-D59A-469D-833F-B4E03A6EDD7A}" type="presParOf" srcId="{8A3881F2-C728-4AFE-B7CF-12C5069B178E}" destId="{2400537E-2807-4FCF-9B4D-D05D6FC54826}" srcOrd="2" destOrd="0" presId="urn:microsoft.com/office/officeart/2009/3/layout/StepUpProcess"/>
    <dgm:cxn modelId="{041B5A08-43E5-4859-B2FA-96CB6386672A}" type="presParOf" srcId="{2400537E-2807-4FCF-9B4D-D05D6FC54826}" destId="{1194C69C-EEE3-473D-B973-8ADA99BCE2C5}" srcOrd="0" destOrd="0" presId="urn:microsoft.com/office/officeart/2009/3/layout/StepUpProcess"/>
    <dgm:cxn modelId="{88F268E4-A474-4B89-8722-3F6F657ED291}" type="presParOf" srcId="{2400537E-2807-4FCF-9B4D-D05D6FC54826}" destId="{DE4713DE-F650-4FD3-81CE-0C5DB4B645A7}" srcOrd="1" destOrd="0" presId="urn:microsoft.com/office/officeart/2009/3/layout/StepUpProcess"/>
    <dgm:cxn modelId="{117297D9-7A43-485D-B7CC-5957C7BBAA22}" type="presParOf" srcId="{2400537E-2807-4FCF-9B4D-D05D6FC54826}" destId="{382FF311-CA89-4D00-B8CA-7EE8C64C17B7}" srcOrd="2" destOrd="0" presId="urn:microsoft.com/office/officeart/2009/3/layout/StepUpProcess"/>
    <dgm:cxn modelId="{430FA3D4-46FB-4B44-8B67-9E6722AC2336}" type="presParOf" srcId="{8A3881F2-C728-4AFE-B7CF-12C5069B178E}" destId="{87CC682C-D1F5-4761-98DD-1904A18B44F0}" srcOrd="3" destOrd="0" presId="urn:microsoft.com/office/officeart/2009/3/layout/StepUpProcess"/>
    <dgm:cxn modelId="{27D757CB-B41E-4AFC-8C52-D25C9A15873E}" type="presParOf" srcId="{87CC682C-D1F5-4761-98DD-1904A18B44F0}" destId="{025373D3-58C1-4679-847F-E0EF841323A2}" srcOrd="0" destOrd="0" presId="urn:microsoft.com/office/officeart/2009/3/layout/StepUpProcess"/>
    <dgm:cxn modelId="{2A651D13-57AB-47EF-ABF9-6E03319B51E9}" type="presParOf" srcId="{8A3881F2-C728-4AFE-B7CF-12C5069B178E}" destId="{BA36542B-00A4-4A73-95B2-7DC849F59EE3}" srcOrd="4" destOrd="0" presId="urn:microsoft.com/office/officeart/2009/3/layout/StepUpProcess"/>
    <dgm:cxn modelId="{079AD26C-6605-41E4-BD57-0BA4AD573C45}" type="presParOf" srcId="{BA36542B-00A4-4A73-95B2-7DC849F59EE3}" destId="{1B9BFC8D-7F08-4F22-B102-E341F631DE86}" srcOrd="0" destOrd="0" presId="urn:microsoft.com/office/officeart/2009/3/layout/StepUpProcess"/>
    <dgm:cxn modelId="{339C9AC6-28E6-4983-945D-B836C729B693}" type="presParOf" srcId="{BA36542B-00A4-4A73-95B2-7DC849F59EE3}" destId="{E29A5CE2-2E95-43A7-9CC8-282B104BEB87}" srcOrd="1" destOrd="0" presId="urn:microsoft.com/office/officeart/2009/3/layout/StepUpProcess"/>
    <dgm:cxn modelId="{B7601BA9-1DCF-4B55-82D9-271B0CF43036}" type="presParOf" srcId="{BA36542B-00A4-4A73-95B2-7DC849F59EE3}" destId="{EEB96464-9572-4BD9-A1AC-88A80840C6C2}" srcOrd="2" destOrd="0" presId="urn:microsoft.com/office/officeart/2009/3/layout/StepUpProcess"/>
    <dgm:cxn modelId="{F6FE44EE-9C44-4238-A30E-0B76A1610B50}" type="presParOf" srcId="{8A3881F2-C728-4AFE-B7CF-12C5069B178E}" destId="{F2596835-1DF5-434B-83A1-9ACC4A060986}" srcOrd="5" destOrd="0" presId="urn:microsoft.com/office/officeart/2009/3/layout/StepUpProcess"/>
    <dgm:cxn modelId="{71E8004F-54FC-49F2-AFBD-C3020CF56C32}" type="presParOf" srcId="{F2596835-1DF5-434B-83A1-9ACC4A060986}" destId="{DF023C8E-D6D8-4A21-AA75-41145EC8D09B}" srcOrd="0" destOrd="0" presId="urn:microsoft.com/office/officeart/2009/3/layout/StepUpProcess"/>
    <dgm:cxn modelId="{EC868BB6-A2F6-423F-8959-3A7333142609}" type="presParOf" srcId="{8A3881F2-C728-4AFE-B7CF-12C5069B178E}" destId="{7FF83CA1-D3DA-4941-884A-F2C0F3FCCA5E}" srcOrd="6" destOrd="0" presId="urn:microsoft.com/office/officeart/2009/3/layout/StepUpProcess"/>
    <dgm:cxn modelId="{81167319-B929-457E-90D5-7A0A5A76743F}" type="presParOf" srcId="{7FF83CA1-D3DA-4941-884A-F2C0F3FCCA5E}" destId="{059CBD18-FC6B-4F6C-B6D1-C9D6438B59F1}" srcOrd="0" destOrd="0" presId="urn:microsoft.com/office/officeart/2009/3/layout/StepUpProcess"/>
    <dgm:cxn modelId="{96A1CB79-B2F0-4B8A-8255-269CDDCBC728}" type="presParOf" srcId="{7FF83CA1-D3DA-4941-884A-F2C0F3FCCA5E}" destId="{0AC00FBF-D042-4643-9AA4-EF516506D2F6}" srcOrd="1" destOrd="0" presId="urn:microsoft.com/office/officeart/2009/3/layout/StepUpProcess"/>
    <dgm:cxn modelId="{F1C83048-8458-4A4B-B3D8-A4CD5775956A}" type="presParOf" srcId="{7FF83CA1-D3DA-4941-884A-F2C0F3FCCA5E}" destId="{50C6F1F9-5734-4D25-92B4-88A706D819C2}" srcOrd="2" destOrd="0" presId="urn:microsoft.com/office/officeart/2009/3/layout/StepUpProcess"/>
    <dgm:cxn modelId="{97C047A2-392D-4DFF-8302-066A8D9DBA5C}" type="presParOf" srcId="{8A3881F2-C728-4AFE-B7CF-12C5069B178E}" destId="{CE5DC761-A7E8-4863-9EFE-C09077213128}" srcOrd="7" destOrd="0" presId="urn:microsoft.com/office/officeart/2009/3/layout/StepUpProcess"/>
    <dgm:cxn modelId="{872CE8FD-08A0-454E-A44B-FB2CB8BFF363}" type="presParOf" srcId="{CE5DC761-A7E8-4863-9EFE-C09077213128}" destId="{C859F5A2-D2FD-47CD-AF36-E485004AC6A4}" srcOrd="0" destOrd="0" presId="urn:microsoft.com/office/officeart/2009/3/layout/StepUpProcess"/>
    <dgm:cxn modelId="{AEC4B18B-D4D1-4567-8952-AE7FA0DC95C6}" type="presParOf" srcId="{8A3881F2-C728-4AFE-B7CF-12C5069B178E}" destId="{13CD8A13-6F8F-4451-AACC-4C851B8F0688}" srcOrd="8" destOrd="0" presId="urn:microsoft.com/office/officeart/2009/3/layout/StepUpProcess"/>
    <dgm:cxn modelId="{5C3BDC90-0F29-4B1B-B7FC-EA8E4D4BAF13}" type="presParOf" srcId="{13CD8A13-6F8F-4451-AACC-4C851B8F0688}" destId="{06722367-47F9-424D-AB3F-76300B83864C}" srcOrd="0" destOrd="0" presId="urn:microsoft.com/office/officeart/2009/3/layout/StepUpProcess"/>
    <dgm:cxn modelId="{DDF1EBFB-0FA3-4735-98B0-1C98138CED61}" type="presParOf" srcId="{13CD8A13-6F8F-4451-AACC-4C851B8F0688}" destId="{ED59CEF5-7CB8-4D6F-B342-2486F33AB83A}"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120636-BEE9-4274-8BA4-568F2844E2FA}">
      <dsp:nvSpPr>
        <dsp:cNvPr id="0" name=""/>
        <dsp:cNvSpPr/>
      </dsp:nvSpPr>
      <dsp:spPr>
        <a:xfrm>
          <a:off x="0" y="477029"/>
          <a:ext cx="5943600" cy="6804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4C5EE91-71C5-482C-875F-0CFAED8C5360}">
      <dsp:nvSpPr>
        <dsp:cNvPr id="0" name=""/>
        <dsp:cNvSpPr/>
      </dsp:nvSpPr>
      <dsp:spPr>
        <a:xfrm>
          <a:off x="297180" y="78509"/>
          <a:ext cx="4160520" cy="7970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7258" tIns="0" rIns="157258" bIns="0" numCol="1" spcCol="1270" anchor="ctr" anchorCtr="0">
          <a:noAutofit/>
        </a:bodyPr>
        <a:lstStyle/>
        <a:p>
          <a:pPr marL="0" lvl="0" indent="0" algn="l" defTabSz="666750">
            <a:lnSpc>
              <a:spcPct val="90000"/>
            </a:lnSpc>
            <a:spcBef>
              <a:spcPct val="0"/>
            </a:spcBef>
            <a:spcAft>
              <a:spcPct val="35000"/>
            </a:spcAft>
            <a:buNone/>
          </a:pPr>
          <a:r>
            <a:rPr lang="en-US" sz="1500" b="0" i="0" kern="1200" dirty="0">
              <a:latin typeface="Times New Roman" panose="02020603050405020304" pitchFamily="18" charset="0"/>
              <a:cs typeface="Times New Roman" panose="02020603050405020304" pitchFamily="18" charset="0"/>
            </a:rPr>
            <a:t>Group dynamics are influenced by roles, norms, the size of the team, leadership, cohesion and environment (Khan, 2023). </a:t>
          </a:r>
          <a:br>
            <a:rPr lang="en-US" sz="1500" kern="1200" dirty="0">
              <a:latin typeface="Times New Roman" panose="02020603050405020304" pitchFamily="18" charset="0"/>
              <a:cs typeface="Times New Roman" panose="02020603050405020304" pitchFamily="18" charset="0"/>
            </a:rPr>
          </a:br>
          <a:endParaRPr lang="en-US" sz="1500" kern="1200" dirty="0">
            <a:latin typeface="Times New Roman" panose="02020603050405020304" pitchFamily="18" charset="0"/>
            <a:cs typeface="Times New Roman" panose="02020603050405020304" pitchFamily="18" charset="0"/>
          </a:endParaRPr>
        </a:p>
      </dsp:txBody>
      <dsp:txXfrm>
        <a:off x="336088" y="117417"/>
        <a:ext cx="4082704" cy="719224"/>
      </dsp:txXfrm>
    </dsp:sp>
    <dsp:sp modelId="{CA52E309-3475-4998-8897-2390A615DF9F}">
      <dsp:nvSpPr>
        <dsp:cNvPr id="0" name=""/>
        <dsp:cNvSpPr/>
      </dsp:nvSpPr>
      <dsp:spPr>
        <a:xfrm>
          <a:off x="0" y="1701750"/>
          <a:ext cx="5943600" cy="680400"/>
        </a:xfrm>
        <a:prstGeom prst="rect">
          <a:avLst/>
        </a:prstGeom>
        <a:solidFill>
          <a:schemeClr val="lt1">
            <a:alpha val="90000"/>
            <a:hueOff val="0"/>
            <a:satOff val="0"/>
            <a:lumOff val="0"/>
            <a:alphaOff val="0"/>
          </a:schemeClr>
        </a:solidFill>
        <a:ln w="25400" cap="flat" cmpd="sng" algn="ctr">
          <a:solidFill>
            <a:schemeClr val="accent2">
              <a:hueOff val="1560506"/>
              <a:satOff val="-1946"/>
              <a:lumOff val="458"/>
              <a:alphaOff val="0"/>
            </a:schemeClr>
          </a:solidFill>
          <a:prstDash val="solid"/>
        </a:ln>
        <a:effectLst/>
      </dsp:spPr>
      <dsp:style>
        <a:lnRef idx="2">
          <a:scrgbClr r="0" g="0" b="0"/>
        </a:lnRef>
        <a:fillRef idx="1">
          <a:scrgbClr r="0" g="0" b="0"/>
        </a:fillRef>
        <a:effectRef idx="0">
          <a:scrgbClr r="0" g="0" b="0"/>
        </a:effectRef>
        <a:fontRef idx="minor"/>
      </dsp:style>
    </dsp:sp>
    <dsp:sp modelId="{1421919E-B96E-4E88-A93A-931781D8C3C9}">
      <dsp:nvSpPr>
        <dsp:cNvPr id="0" name=""/>
        <dsp:cNvSpPr/>
      </dsp:nvSpPr>
      <dsp:spPr>
        <a:xfrm>
          <a:off x="297180" y="1303229"/>
          <a:ext cx="4160520" cy="79704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7258" tIns="0" rIns="157258" bIns="0" numCol="1" spcCol="1270" anchor="ctr" anchorCtr="0">
          <a:noAutofit/>
        </a:bodyPr>
        <a:lstStyle/>
        <a:p>
          <a:pPr marL="0" lvl="0" indent="0" algn="l" defTabSz="666750">
            <a:lnSpc>
              <a:spcPct val="90000"/>
            </a:lnSpc>
            <a:spcBef>
              <a:spcPct val="0"/>
            </a:spcBef>
            <a:spcAft>
              <a:spcPct val="35000"/>
            </a:spcAft>
            <a:buNone/>
          </a:pPr>
          <a:r>
            <a:rPr lang="en-US" sz="1500" b="0" i="0" kern="1200" dirty="0">
              <a:latin typeface="Times New Roman" panose="02020603050405020304" pitchFamily="18" charset="0"/>
              <a:cs typeface="Times New Roman" panose="02020603050405020304" pitchFamily="18" charset="0"/>
            </a:rPr>
            <a:t>These factors affect the team performance and member interaction. </a:t>
          </a:r>
          <a:br>
            <a:rPr lang="en-US" sz="1500" kern="1200" dirty="0">
              <a:latin typeface="Times New Roman" panose="02020603050405020304" pitchFamily="18" charset="0"/>
              <a:cs typeface="Times New Roman" panose="02020603050405020304" pitchFamily="18" charset="0"/>
            </a:rPr>
          </a:br>
          <a:endParaRPr lang="en-US" sz="1500" kern="1200" dirty="0">
            <a:latin typeface="Times New Roman" panose="02020603050405020304" pitchFamily="18" charset="0"/>
            <a:cs typeface="Times New Roman" panose="02020603050405020304" pitchFamily="18" charset="0"/>
          </a:endParaRPr>
        </a:p>
      </dsp:txBody>
      <dsp:txXfrm>
        <a:off x="336088" y="1342137"/>
        <a:ext cx="4082704" cy="719224"/>
      </dsp:txXfrm>
    </dsp:sp>
    <dsp:sp modelId="{44BD8907-4E6D-47D4-A23A-5CE81B98C8B1}">
      <dsp:nvSpPr>
        <dsp:cNvPr id="0" name=""/>
        <dsp:cNvSpPr/>
      </dsp:nvSpPr>
      <dsp:spPr>
        <a:xfrm>
          <a:off x="0" y="2926470"/>
          <a:ext cx="5943600" cy="680400"/>
        </a:xfrm>
        <a:prstGeom prst="rect">
          <a:avLst/>
        </a:prstGeom>
        <a:solidFill>
          <a:schemeClr val="lt1">
            <a:alpha val="90000"/>
            <a:hueOff val="0"/>
            <a:satOff val="0"/>
            <a:lumOff val="0"/>
            <a:alphaOff val="0"/>
          </a:schemeClr>
        </a:solidFill>
        <a:ln w="25400" cap="flat" cmpd="sng" algn="ctr">
          <a:solidFill>
            <a:schemeClr val="accent2">
              <a:hueOff val="3121013"/>
              <a:satOff val="-3893"/>
              <a:lumOff val="915"/>
              <a:alphaOff val="0"/>
            </a:schemeClr>
          </a:solidFill>
          <a:prstDash val="solid"/>
        </a:ln>
        <a:effectLst/>
      </dsp:spPr>
      <dsp:style>
        <a:lnRef idx="2">
          <a:scrgbClr r="0" g="0" b="0"/>
        </a:lnRef>
        <a:fillRef idx="1">
          <a:scrgbClr r="0" g="0" b="0"/>
        </a:fillRef>
        <a:effectRef idx="0">
          <a:scrgbClr r="0" g="0" b="0"/>
        </a:effectRef>
        <a:fontRef idx="minor"/>
      </dsp:style>
    </dsp:sp>
    <dsp:sp modelId="{27D64B61-7273-4F90-A5C2-F2F77D9159FD}">
      <dsp:nvSpPr>
        <dsp:cNvPr id="0" name=""/>
        <dsp:cNvSpPr/>
      </dsp:nvSpPr>
      <dsp:spPr>
        <a:xfrm>
          <a:off x="297180" y="2527950"/>
          <a:ext cx="4160520" cy="79704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7258" tIns="0" rIns="157258" bIns="0" numCol="1" spcCol="1270" anchor="ctr" anchorCtr="0">
          <a:noAutofit/>
        </a:bodyPr>
        <a:lstStyle/>
        <a:p>
          <a:pPr marL="0" lvl="0" indent="0" algn="l" defTabSz="666750">
            <a:lnSpc>
              <a:spcPct val="90000"/>
            </a:lnSpc>
            <a:spcBef>
              <a:spcPct val="0"/>
            </a:spcBef>
            <a:spcAft>
              <a:spcPct val="35000"/>
            </a:spcAft>
            <a:buNone/>
          </a:pPr>
          <a:r>
            <a:rPr lang="en-US" sz="1500" b="0" i="0" kern="1200" dirty="0">
              <a:latin typeface="Times New Roman" panose="02020603050405020304" pitchFamily="18" charset="0"/>
              <a:cs typeface="Times New Roman" panose="02020603050405020304" pitchFamily="18" charset="0"/>
            </a:rPr>
            <a:t>Forming, Storming, Norming, Performing, and Adjourning, the five stages by Tuckman (Wan </a:t>
          </a:r>
          <a:r>
            <a:rPr lang="en-US" sz="1500" b="0" i="0" kern="1200" dirty="0" err="1">
              <a:latin typeface="Times New Roman" panose="02020603050405020304" pitchFamily="18" charset="0"/>
              <a:cs typeface="Times New Roman" panose="02020603050405020304" pitchFamily="18" charset="0"/>
            </a:rPr>
            <a:t>Yadri</a:t>
          </a:r>
          <a:r>
            <a:rPr lang="en-US" sz="1500" b="0" i="0" kern="1200" dirty="0">
              <a:latin typeface="Times New Roman" panose="02020603050405020304" pitchFamily="18" charset="0"/>
              <a:cs typeface="Times New Roman" panose="02020603050405020304" pitchFamily="18" charset="0"/>
            </a:rPr>
            <a:t> et al., 2024). </a:t>
          </a:r>
          <a:br>
            <a:rPr lang="en-US" sz="1500" kern="1200" dirty="0">
              <a:latin typeface="Times New Roman" panose="02020603050405020304" pitchFamily="18" charset="0"/>
              <a:cs typeface="Times New Roman" panose="02020603050405020304" pitchFamily="18" charset="0"/>
            </a:rPr>
          </a:br>
          <a:endParaRPr lang="en-US" sz="1500" kern="1200" dirty="0">
            <a:latin typeface="Times New Roman" panose="02020603050405020304" pitchFamily="18" charset="0"/>
            <a:cs typeface="Times New Roman" panose="02020603050405020304" pitchFamily="18" charset="0"/>
          </a:endParaRPr>
        </a:p>
      </dsp:txBody>
      <dsp:txXfrm>
        <a:off x="336088" y="2566858"/>
        <a:ext cx="4082704" cy="719224"/>
      </dsp:txXfrm>
    </dsp:sp>
    <dsp:sp modelId="{15248E69-E581-4790-B60E-D33B354B1722}">
      <dsp:nvSpPr>
        <dsp:cNvPr id="0" name=""/>
        <dsp:cNvSpPr/>
      </dsp:nvSpPr>
      <dsp:spPr>
        <a:xfrm>
          <a:off x="0" y="4151190"/>
          <a:ext cx="5943600" cy="680400"/>
        </a:xfrm>
        <a:prstGeom prst="rect">
          <a:avLst/>
        </a:prstGeom>
        <a:solidFill>
          <a:schemeClr val="lt1">
            <a:alpha val="90000"/>
            <a:hueOff val="0"/>
            <a:satOff val="0"/>
            <a:lumOff val="0"/>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dsp:style>
    </dsp:sp>
    <dsp:sp modelId="{149A020F-93B8-43DF-99A2-F5FDAC5C63DE}">
      <dsp:nvSpPr>
        <dsp:cNvPr id="0" name=""/>
        <dsp:cNvSpPr/>
      </dsp:nvSpPr>
      <dsp:spPr>
        <a:xfrm>
          <a:off x="297180" y="3752670"/>
          <a:ext cx="4160520" cy="79704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7258" tIns="0" rIns="157258" bIns="0" numCol="1" spcCol="1270" anchor="ctr" anchorCtr="0">
          <a:noAutofit/>
        </a:bodyPr>
        <a:lstStyle/>
        <a:p>
          <a:pPr marL="0" lvl="0" indent="0" algn="l" defTabSz="666750">
            <a:lnSpc>
              <a:spcPct val="90000"/>
            </a:lnSpc>
            <a:spcBef>
              <a:spcPct val="0"/>
            </a:spcBef>
            <a:spcAft>
              <a:spcPct val="35000"/>
            </a:spcAft>
            <a:buNone/>
          </a:pPr>
          <a:r>
            <a:rPr lang="en-US" sz="1500" b="0" i="0" kern="1200" dirty="0">
              <a:latin typeface="Times New Roman" panose="02020603050405020304" pitchFamily="18" charset="0"/>
              <a:cs typeface="Times New Roman" panose="02020603050405020304" pitchFamily="18" charset="0"/>
            </a:rPr>
            <a:t>Awareness of these stages assists leaders to create effective teams as well as overcoming challenges.</a:t>
          </a:r>
        </a:p>
        <a:p>
          <a:pPr marL="0" lvl="0" indent="0" algn="l" defTabSz="666750">
            <a:lnSpc>
              <a:spcPct val="90000"/>
            </a:lnSpc>
            <a:spcBef>
              <a:spcPct val="0"/>
            </a:spcBef>
            <a:spcAft>
              <a:spcPct val="35000"/>
            </a:spcAft>
            <a:buNone/>
          </a:pPr>
          <a:endParaRPr lang="en-US" sz="1500" kern="1200" dirty="0">
            <a:latin typeface="Times New Roman" panose="02020603050405020304" pitchFamily="18" charset="0"/>
            <a:cs typeface="Times New Roman" panose="02020603050405020304" pitchFamily="18" charset="0"/>
          </a:endParaRPr>
        </a:p>
      </dsp:txBody>
      <dsp:txXfrm>
        <a:off x="336088" y="3791578"/>
        <a:ext cx="4082704" cy="719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6ED8B-5637-43BD-A0AF-4ACBFB7F0473}">
      <dsp:nvSpPr>
        <dsp:cNvPr id="0" name=""/>
        <dsp:cNvSpPr/>
      </dsp:nvSpPr>
      <dsp:spPr>
        <a:xfrm>
          <a:off x="0" y="0"/>
          <a:ext cx="7802880" cy="1192106"/>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Open communication and honest communication eliminate misunderstandings and build perception and trust in teams.</a:t>
          </a:r>
        </a:p>
      </dsp:txBody>
      <dsp:txXfrm>
        <a:off x="34916" y="34916"/>
        <a:ext cx="6415770" cy="1122274"/>
      </dsp:txXfrm>
    </dsp:sp>
    <dsp:sp modelId="{0B3C9EEC-33D9-4957-B625-8A08716811E4}">
      <dsp:nvSpPr>
        <dsp:cNvPr id="0" name=""/>
        <dsp:cNvSpPr/>
      </dsp:nvSpPr>
      <dsp:spPr>
        <a:xfrm>
          <a:off x="653491" y="1408853"/>
          <a:ext cx="7802880" cy="1192106"/>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Language barriers, assumptions, and emotional tone varieties are some of the barriers.</a:t>
          </a:r>
        </a:p>
      </dsp:txBody>
      <dsp:txXfrm>
        <a:off x="688407" y="1443769"/>
        <a:ext cx="6304687" cy="1122274"/>
      </dsp:txXfrm>
    </dsp:sp>
    <dsp:sp modelId="{BAEB540A-A498-4322-9900-45BD78821B3C}">
      <dsp:nvSpPr>
        <dsp:cNvPr id="0" name=""/>
        <dsp:cNvSpPr/>
      </dsp:nvSpPr>
      <dsp:spPr>
        <a:xfrm>
          <a:off x="1297228" y="2817706"/>
          <a:ext cx="7802880" cy="1192106"/>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Applying Herzberg's Two-Factor Theory, communication clarity can be considered a hygiene factor that prevents problems. </a:t>
          </a:r>
        </a:p>
      </dsp:txBody>
      <dsp:txXfrm>
        <a:off x="1332144" y="2852622"/>
        <a:ext cx="6314441" cy="1122274"/>
      </dsp:txXfrm>
    </dsp:sp>
    <dsp:sp modelId="{9C104DFC-BACB-4CB0-9118-FDEC32ACAE18}">
      <dsp:nvSpPr>
        <dsp:cNvPr id="0" name=""/>
        <dsp:cNvSpPr/>
      </dsp:nvSpPr>
      <dsp:spPr>
        <a:xfrm>
          <a:off x="1950720" y="4226560"/>
          <a:ext cx="7802880" cy="1192106"/>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A motivator factor that creates better interpersonal relationships and encourages a higher engagement level (</a:t>
          </a:r>
          <a:r>
            <a:rPr lang="en-US" sz="2000" kern="1200" dirty="0" err="1">
              <a:latin typeface="Times New Roman" panose="02020603050405020304" pitchFamily="18" charset="0"/>
              <a:cs typeface="Times New Roman" panose="02020603050405020304" pitchFamily="18" charset="0"/>
            </a:rPr>
            <a:t>Alshmemri</a:t>
          </a:r>
          <a:r>
            <a:rPr lang="en-US" sz="2000" kern="1200" dirty="0">
              <a:latin typeface="Times New Roman" panose="02020603050405020304" pitchFamily="18" charset="0"/>
              <a:cs typeface="Times New Roman" panose="02020603050405020304" pitchFamily="18" charset="0"/>
            </a:rPr>
            <a:t> et al. 2017).</a:t>
          </a:r>
        </a:p>
      </dsp:txBody>
      <dsp:txXfrm>
        <a:off x="1985636" y="4261476"/>
        <a:ext cx="6304687" cy="1122274"/>
      </dsp:txXfrm>
    </dsp:sp>
    <dsp:sp modelId="{206139C7-C5F1-4B72-8EDD-B6084C51EC97}">
      <dsp:nvSpPr>
        <dsp:cNvPr id="0" name=""/>
        <dsp:cNvSpPr/>
      </dsp:nvSpPr>
      <dsp:spPr>
        <a:xfrm>
          <a:off x="7028010" y="913045"/>
          <a:ext cx="774869" cy="774869"/>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latin typeface="Times New Roman" panose="02020603050405020304" pitchFamily="18" charset="0"/>
            <a:cs typeface="Times New Roman" panose="02020603050405020304" pitchFamily="18" charset="0"/>
          </a:endParaRPr>
        </a:p>
      </dsp:txBody>
      <dsp:txXfrm>
        <a:off x="7202356" y="913045"/>
        <a:ext cx="426177" cy="583089"/>
      </dsp:txXfrm>
    </dsp:sp>
    <dsp:sp modelId="{30AE5CA4-DEAB-4D54-AB84-E54007997152}">
      <dsp:nvSpPr>
        <dsp:cNvPr id="0" name=""/>
        <dsp:cNvSpPr/>
      </dsp:nvSpPr>
      <dsp:spPr>
        <a:xfrm>
          <a:off x="7681501" y="2321898"/>
          <a:ext cx="774869" cy="774869"/>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latin typeface="Times New Roman" panose="02020603050405020304" pitchFamily="18" charset="0"/>
            <a:cs typeface="Times New Roman" panose="02020603050405020304" pitchFamily="18" charset="0"/>
          </a:endParaRPr>
        </a:p>
      </dsp:txBody>
      <dsp:txXfrm>
        <a:off x="7855847" y="2321898"/>
        <a:ext cx="426177" cy="583089"/>
      </dsp:txXfrm>
    </dsp:sp>
    <dsp:sp modelId="{F762E573-306C-4473-AB52-A94772F3643A}">
      <dsp:nvSpPr>
        <dsp:cNvPr id="0" name=""/>
        <dsp:cNvSpPr/>
      </dsp:nvSpPr>
      <dsp:spPr>
        <a:xfrm>
          <a:off x="8325239" y="3730752"/>
          <a:ext cx="774869" cy="774869"/>
        </a:xfrm>
        <a:prstGeom prst="downArrow">
          <a:avLst>
            <a:gd name="adj1" fmla="val 55000"/>
            <a:gd name="adj2" fmla="val 45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latin typeface="Times New Roman" panose="02020603050405020304" pitchFamily="18" charset="0"/>
            <a:cs typeface="Times New Roman" panose="02020603050405020304" pitchFamily="18" charset="0"/>
          </a:endParaRPr>
        </a:p>
      </dsp:txBody>
      <dsp:txXfrm>
        <a:off x="8499585" y="3730752"/>
        <a:ext cx="426177" cy="583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F48418-38A4-487A-9B5D-2EA1665DBA8B}">
      <dsp:nvSpPr>
        <dsp:cNvPr id="0" name=""/>
        <dsp:cNvSpPr/>
      </dsp:nvSpPr>
      <dsp:spPr>
        <a:xfrm rot="5400000">
          <a:off x="350601" y="2287685"/>
          <a:ext cx="1055539" cy="1756393"/>
        </a:xfrm>
        <a:prstGeom prst="corner">
          <a:avLst>
            <a:gd name="adj1" fmla="val 16120"/>
            <a:gd name="adj2" fmla="val 16110"/>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400C66-DFA5-4B95-82B1-862576E58463}">
      <dsp:nvSpPr>
        <dsp:cNvPr id="0" name=""/>
        <dsp:cNvSpPr/>
      </dsp:nvSpPr>
      <dsp:spPr>
        <a:xfrm>
          <a:off x="174405" y="2812469"/>
          <a:ext cx="1585682" cy="1389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Collaboration, satisfaction and success all depend on trust. </a:t>
          </a:r>
          <a:br>
            <a:rPr lang="en-US" sz="1800" kern="1200" dirty="0">
              <a:latin typeface="Times New Roman" panose="02020603050405020304" pitchFamily="18" charset="0"/>
              <a:cs typeface="Times New Roman" panose="02020603050405020304" pitchFamily="18" charset="0"/>
            </a:rPr>
          </a:br>
          <a:endParaRPr lang="en-US" sz="1800" kern="1200" dirty="0">
            <a:latin typeface="Times New Roman" panose="02020603050405020304" pitchFamily="18" charset="0"/>
            <a:cs typeface="Times New Roman" panose="02020603050405020304" pitchFamily="18" charset="0"/>
          </a:endParaRPr>
        </a:p>
      </dsp:txBody>
      <dsp:txXfrm>
        <a:off x="174405" y="2812469"/>
        <a:ext cx="1585682" cy="1389943"/>
      </dsp:txXfrm>
    </dsp:sp>
    <dsp:sp modelId="{36374093-6AAB-4AED-9D5F-11919AFFA3DC}">
      <dsp:nvSpPr>
        <dsp:cNvPr id="0" name=""/>
        <dsp:cNvSpPr/>
      </dsp:nvSpPr>
      <dsp:spPr>
        <a:xfrm>
          <a:off x="1460902" y="2158378"/>
          <a:ext cx="299185" cy="299185"/>
        </a:xfrm>
        <a:prstGeom prst="triangle">
          <a:avLst>
            <a:gd name="adj" fmla="val 100000"/>
          </a:avLst>
        </a:prstGeom>
        <a:solidFill>
          <a:schemeClr val="accent2">
            <a:hueOff val="585190"/>
            <a:satOff val="-730"/>
            <a:lumOff val="172"/>
            <a:alphaOff val="0"/>
          </a:schemeClr>
        </a:solidFill>
        <a:ln w="25400" cap="flat" cmpd="sng" algn="ctr">
          <a:solidFill>
            <a:schemeClr val="accent2">
              <a:hueOff val="585190"/>
              <a:satOff val="-730"/>
              <a:lumOff val="1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94C69C-EEE3-473D-B973-8ADA99BCE2C5}">
      <dsp:nvSpPr>
        <dsp:cNvPr id="0" name=""/>
        <dsp:cNvSpPr/>
      </dsp:nvSpPr>
      <dsp:spPr>
        <a:xfrm rot="5400000">
          <a:off x="2291785" y="1807337"/>
          <a:ext cx="1055539" cy="1756393"/>
        </a:xfrm>
        <a:prstGeom prst="corner">
          <a:avLst>
            <a:gd name="adj1" fmla="val 16120"/>
            <a:gd name="adj2" fmla="val 16110"/>
          </a:avLst>
        </a:prstGeom>
        <a:blipFill rotWithShape="0">
          <a:blip xmlns:r="http://schemas.openxmlformats.org/officeDocument/2006/relationships" r:embed="rId1"/>
          <a:stretch>
            <a:fillRect/>
          </a:stretch>
        </a:blipFill>
        <a:ln w="25400" cap="flat" cmpd="sng" algn="ctr">
          <a:solidFill>
            <a:schemeClr val="accent2">
              <a:hueOff val="1170380"/>
              <a:satOff val="-1460"/>
              <a:lumOff val="34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4713DE-F650-4FD3-81CE-0C5DB4B645A7}">
      <dsp:nvSpPr>
        <dsp:cNvPr id="0" name=""/>
        <dsp:cNvSpPr/>
      </dsp:nvSpPr>
      <dsp:spPr>
        <a:xfrm>
          <a:off x="2115590" y="2332120"/>
          <a:ext cx="1585682" cy="1389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Constructed on the foundation of reliability, transparency, mutual values, and respect. </a:t>
          </a:r>
          <a:br>
            <a:rPr lang="en-US" sz="1800" kern="1200" dirty="0">
              <a:latin typeface="Times New Roman" panose="02020603050405020304" pitchFamily="18" charset="0"/>
              <a:cs typeface="Times New Roman" panose="02020603050405020304" pitchFamily="18" charset="0"/>
            </a:rPr>
          </a:br>
          <a:endParaRPr lang="en-US" sz="1800" kern="1200" dirty="0">
            <a:latin typeface="Times New Roman" panose="02020603050405020304" pitchFamily="18" charset="0"/>
            <a:cs typeface="Times New Roman" panose="02020603050405020304" pitchFamily="18" charset="0"/>
          </a:endParaRPr>
        </a:p>
      </dsp:txBody>
      <dsp:txXfrm>
        <a:off x="2115590" y="2332120"/>
        <a:ext cx="1585682" cy="1389943"/>
      </dsp:txXfrm>
    </dsp:sp>
    <dsp:sp modelId="{382FF311-CA89-4D00-B8CA-7EE8C64C17B7}">
      <dsp:nvSpPr>
        <dsp:cNvPr id="0" name=""/>
        <dsp:cNvSpPr/>
      </dsp:nvSpPr>
      <dsp:spPr>
        <a:xfrm>
          <a:off x="3402086" y="1678029"/>
          <a:ext cx="299185" cy="299185"/>
        </a:xfrm>
        <a:prstGeom prst="triangle">
          <a:avLst>
            <a:gd name="adj" fmla="val 100000"/>
          </a:avLst>
        </a:prstGeom>
        <a:solidFill>
          <a:schemeClr val="accent2">
            <a:hueOff val="1755570"/>
            <a:satOff val="-2190"/>
            <a:lumOff val="515"/>
            <a:alphaOff val="0"/>
          </a:schemeClr>
        </a:solidFill>
        <a:ln w="25400" cap="flat" cmpd="sng" algn="ctr">
          <a:solidFill>
            <a:schemeClr val="accent2">
              <a:hueOff val="1755570"/>
              <a:satOff val="-2190"/>
              <a:lumOff val="5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9BFC8D-7F08-4F22-B102-E341F631DE86}">
      <dsp:nvSpPr>
        <dsp:cNvPr id="0" name=""/>
        <dsp:cNvSpPr/>
      </dsp:nvSpPr>
      <dsp:spPr>
        <a:xfrm rot="5400000">
          <a:off x="4232970" y="1326989"/>
          <a:ext cx="1055539" cy="1756393"/>
        </a:xfrm>
        <a:prstGeom prst="corner">
          <a:avLst>
            <a:gd name="adj1" fmla="val 16120"/>
            <a:gd name="adj2" fmla="val 16110"/>
          </a:avLst>
        </a:prstGeom>
        <a:solidFill>
          <a:schemeClr val="accent2">
            <a:hueOff val="2340759"/>
            <a:satOff val="-2919"/>
            <a:lumOff val="686"/>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9A5CE2-2E95-43A7-9CC8-282B104BEB87}">
      <dsp:nvSpPr>
        <dsp:cNvPr id="0" name=""/>
        <dsp:cNvSpPr/>
      </dsp:nvSpPr>
      <dsp:spPr>
        <a:xfrm>
          <a:off x="4056774" y="1851772"/>
          <a:ext cx="1585682" cy="1389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Most powerful at Tuckman Norming and Performing. </a:t>
          </a:r>
          <a:br>
            <a:rPr lang="en-US" sz="1800" kern="1200" dirty="0">
              <a:latin typeface="Times New Roman" panose="02020603050405020304" pitchFamily="18" charset="0"/>
              <a:cs typeface="Times New Roman" panose="02020603050405020304" pitchFamily="18" charset="0"/>
            </a:rPr>
          </a:br>
          <a:endParaRPr lang="en-US" sz="1800" kern="1200" dirty="0">
            <a:latin typeface="Times New Roman" panose="02020603050405020304" pitchFamily="18" charset="0"/>
            <a:cs typeface="Times New Roman" panose="02020603050405020304" pitchFamily="18" charset="0"/>
          </a:endParaRPr>
        </a:p>
      </dsp:txBody>
      <dsp:txXfrm>
        <a:off x="4056774" y="1851772"/>
        <a:ext cx="1585682" cy="1389943"/>
      </dsp:txXfrm>
    </dsp:sp>
    <dsp:sp modelId="{EEB96464-9572-4BD9-A1AC-88A80840C6C2}">
      <dsp:nvSpPr>
        <dsp:cNvPr id="0" name=""/>
        <dsp:cNvSpPr/>
      </dsp:nvSpPr>
      <dsp:spPr>
        <a:xfrm>
          <a:off x="5343271" y="1197681"/>
          <a:ext cx="299185" cy="299185"/>
        </a:xfrm>
        <a:prstGeom prst="triangle">
          <a:avLst>
            <a:gd name="adj" fmla="val 100000"/>
          </a:avLst>
        </a:prstGeom>
        <a:solidFill>
          <a:schemeClr val="accent2">
            <a:hueOff val="2925949"/>
            <a:satOff val="-3649"/>
            <a:lumOff val="858"/>
            <a:alphaOff val="0"/>
          </a:schemeClr>
        </a:solidFill>
        <a:ln w="25400" cap="flat" cmpd="sng" algn="ctr">
          <a:solidFill>
            <a:schemeClr val="accent2">
              <a:hueOff val="2925949"/>
              <a:satOff val="-3649"/>
              <a:lumOff val="8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9CBD18-FC6B-4F6C-B6D1-C9D6438B59F1}">
      <dsp:nvSpPr>
        <dsp:cNvPr id="0" name=""/>
        <dsp:cNvSpPr/>
      </dsp:nvSpPr>
      <dsp:spPr>
        <a:xfrm rot="5400000">
          <a:off x="6174155" y="846641"/>
          <a:ext cx="1055539" cy="1756393"/>
        </a:xfrm>
        <a:prstGeom prst="corner">
          <a:avLst>
            <a:gd name="adj1" fmla="val 16120"/>
            <a:gd name="adj2" fmla="val 16110"/>
          </a:avLst>
        </a:prstGeom>
        <a:solidFill>
          <a:schemeClr val="accent2">
            <a:hueOff val="3511139"/>
            <a:satOff val="-4379"/>
            <a:lumOff val="1030"/>
            <a:alphaOff val="0"/>
          </a:schemeClr>
        </a:solidFill>
        <a:ln w="25400" cap="flat" cmpd="sng" algn="ctr">
          <a:solidFill>
            <a:schemeClr val="accent2">
              <a:hueOff val="3511139"/>
              <a:satOff val="-4379"/>
              <a:lumOff val="10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C00FBF-D042-4643-9AA4-EF516506D2F6}">
      <dsp:nvSpPr>
        <dsp:cNvPr id="0" name=""/>
        <dsp:cNvSpPr/>
      </dsp:nvSpPr>
      <dsp:spPr>
        <a:xfrm>
          <a:off x="5997959" y="1371424"/>
          <a:ext cx="1585682" cy="1389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To build trust, use team-building, free communication and joint management. </a:t>
          </a:r>
          <a:br>
            <a:rPr lang="en-US" sz="1800" kern="1200" dirty="0">
              <a:latin typeface="Times New Roman" panose="02020603050405020304" pitchFamily="18" charset="0"/>
              <a:cs typeface="Times New Roman" panose="02020603050405020304" pitchFamily="18" charset="0"/>
            </a:rPr>
          </a:br>
          <a:endParaRPr lang="en-US" sz="1800" kern="1200" dirty="0">
            <a:latin typeface="Times New Roman" panose="02020603050405020304" pitchFamily="18" charset="0"/>
            <a:cs typeface="Times New Roman" panose="02020603050405020304" pitchFamily="18" charset="0"/>
          </a:endParaRPr>
        </a:p>
      </dsp:txBody>
      <dsp:txXfrm>
        <a:off x="5997959" y="1371424"/>
        <a:ext cx="1585682" cy="1389943"/>
      </dsp:txXfrm>
    </dsp:sp>
    <dsp:sp modelId="{50C6F1F9-5734-4D25-92B4-88A706D819C2}">
      <dsp:nvSpPr>
        <dsp:cNvPr id="0" name=""/>
        <dsp:cNvSpPr/>
      </dsp:nvSpPr>
      <dsp:spPr>
        <a:xfrm>
          <a:off x="7284456" y="717333"/>
          <a:ext cx="299185" cy="299185"/>
        </a:xfrm>
        <a:prstGeom prst="triangle">
          <a:avLst>
            <a:gd name="adj" fmla="val 100000"/>
          </a:avLst>
        </a:prstGeom>
        <a:solidFill>
          <a:schemeClr val="accent2">
            <a:hueOff val="4096329"/>
            <a:satOff val="-5109"/>
            <a:lumOff val="1201"/>
            <a:alphaOff val="0"/>
          </a:schemeClr>
        </a:solidFill>
        <a:ln w="25400" cap="flat" cmpd="sng" algn="ctr">
          <a:solidFill>
            <a:schemeClr val="accent2">
              <a:hueOff val="4096329"/>
              <a:satOff val="-5109"/>
              <a:lumOff val="12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22367-47F9-424D-AB3F-76300B83864C}">
      <dsp:nvSpPr>
        <dsp:cNvPr id="0" name=""/>
        <dsp:cNvSpPr/>
      </dsp:nvSpPr>
      <dsp:spPr>
        <a:xfrm rot="5400000">
          <a:off x="8115339" y="366293"/>
          <a:ext cx="1055539" cy="1756393"/>
        </a:xfrm>
        <a:prstGeom prst="corner">
          <a:avLst>
            <a:gd name="adj1" fmla="val 16120"/>
            <a:gd name="adj2" fmla="val 16110"/>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59CEF5-7CB8-4D6F-B342-2486F33AB83A}">
      <dsp:nvSpPr>
        <dsp:cNvPr id="0" name=""/>
        <dsp:cNvSpPr/>
      </dsp:nvSpPr>
      <dsp:spPr>
        <a:xfrm>
          <a:off x="7939143" y="891076"/>
          <a:ext cx="1585682" cy="1389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Trust leads to openness, lower conflict and better group performance.</a:t>
          </a:r>
        </a:p>
        <a:p>
          <a:pPr marL="0" lvl="0" indent="0" algn="l" defTabSz="800100">
            <a:lnSpc>
              <a:spcPct val="90000"/>
            </a:lnSpc>
            <a:spcBef>
              <a:spcPct val="0"/>
            </a:spcBef>
            <a:spcAft>
              <a:spcPct val="35000"/>
            </a:spcAft>
            <a:buNone/>
          </a:pPr>
          <a:endParaRPr lang="en-US" sz="1800" kern="1200" dirty="0">
            <a:latin typeface="Times New Roman" panose="02020603050405020304" pitchFamily="18" charset="0"/>
            <a:cs typeface="Times New Roman" panose="02020603050405020304" pitchFamily="18" charset="0"/>
          </a:endParaRPr>
        </a:p>
      </dsp:txBody>
      <dsp:txXfrm>
        <a:off x="7939143" y="891076"/>
        <a:ext cx="1585682" cy="138994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1A9CA441-CFE0-46AD-B8B7-90C7760D835D}" type="datetimeFigureOut">
              <a:rPr lang="en-US" smtClean="0"/>
              <a:t>6/19/2025</a:t>
            </a:fld>
            <a:endParaRPr lang="en-US"/>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5721E09E-2D98-4513-8557-F97B7A009497}" type="slidenum">
              <a:rPr lang="en-US" smtClean="0"/>
              <a:t>‹#›</a:t>
            </a:fld>
            <a:endParaRPr lang="en-US"/>
          </a:p>
        </p:txBody>
      </p:sp>
    </p:spTree>
    <p:extLst>
      <p:ext uri="{BB962C8B-B14F-4D97-AF65-F5344CB8AC3E}">
        <p14:creationId xmlns:p14="http://schemas.microsoft.com/office/powerpoint/2010/main" val="3886224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Group dynamics deals with how individuals interact and behave within groups. Ignorance of these dynamics is a hindrance to teamwork, communication, and inter-relations. When group behaviour is coordinated on solid grounds, it fosters splendid teamwork and goal accomplishment (</a:t>
            </a:r>
            <a:r>
              <a:rPr lang="en-US" sz="1200" kern="1200" dirty="0" err="1">
                <a:solidFill>
                  <a:schemeClr val="tx1"/>
                </a:solidFill>
                <a:effectLst/>
                <a:latin typeface="+mn-lt"/>
                <a:ea typeface="+mn-ea"/>
                <a:cs typeface="+mn-cs"/>
              </a:rPr>
              <a:t>Gençer</a:t>
            </a:r>
            <a:r>
              <a:rPr lang="en-US" sz="1200" kern="1200" dirty="0">
                <a:solidFill>
                  <a:schemeClr val="tx1"/>
                </a:solidFill>
                <a:effectLst/>
                <a:latin typeface="+mn-lt"/>
                <a:ea typeface="+mn-ea"/>
                <a:cs typeface="+mn-cs"/>
              </a:rPr>
              <a:t>, 2019). Recognising patterns in the stages of group development is an essential management tool for teams. Tuckman's Model describes five important stages of group growth: Forming, Storming, Norming, Performing, and Adjourning. Knowing these stages enables leaders to be in a position to give support to their teams effectively throughout the course of each phase.</a:t>
            </a:r>
          </a:p>
          <a:p>
            <a:endParaRPr lang="en-US" dirty="0"/>
          </a:p>
        </p:txBody>
      </p:sp>
      <p:sp>
        <p:nvSpPr>
          <p:cNvPr id="4" name="Slide Number Placeholder 3"/>
          <p:cNvSpPr>
            <a:spLocks noGrp="1"/>
          </p:cNvSpPr>
          <p:nvPr>
            <p:ph type="sldNum" sz="quarter" idx="10"/>
          </p:nvPr>
        </p:nvSpPr>
        <p:spPr/>
        <p:txBody>
          <a:bodyPr/>
          <a:lstStyle/>
          <a:p>
            <a:fld id="{5721E09E-2D98-4513-8557-F97B7A009497}" type="slidenum">
              <a:rPr lang="en-US" smtClean="0"/>
              <a:t>2</a:t>
            </a:fld>
            <a:endParaRPr lang="en-US"/>
          </a:p>
        </p:txBody>
      </p:sp>
    </p:spTree>
    <p:extLst>
      <p:ext uri="{BB962C8B-B14F-4D97-AF65-F5344CB8AC3E}">
        <p14:creationId xmlns:p14="http://schemas.microsoft.com/office/powerpoint/2010/main" val="3549266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Roles, norms, team size, leadership style, cohesion, and the working environment influence group dynamics. Each factor directly affects the mode of interaction among members and their level of performance (Khan, 2023). Tuckman points to five stages: Forming (where people begin to know each other), Storming (conflict arises), Norming (roles are being worked out), Performing (collaboration is achieved), and Adjourning (wrap-up) (Wan </a:t>
            </a:r>
            <a:r>
              <a:rPr lang="en-US" sz="1200" kern="1200" dirty="0" err="1">
                <a:solidFill>
                  <a:schemeClr val="tx1"/>
                </a:solidFill>
                <a:effectLst/>
                <a:latin typeface="+mn-lt"/>
                <a:ea typeface="+mn-ea"/>
                <a:cs typeface="+mn-cs"/>
              </a:rPr>
              <a:t>Yadri</a:t>
            </a:r>
            <a:r>
              <a:rPr lang="en-US" sz="1200" kern="1200" dirty="0">
                <a:solidFill>
                  <a:schemeClr val="tx1"/>
                </a:solidFill>
                <a:effectLst/>
                <a:latin typeface="+mn-lt"/>
                <a:ea typeface="+mn-ea"/>
                <a:cs typeface="+mn-cs"/>
              </a:rPr>
              <a:t> et al.), 2024). Knowing the stages helps to build better, stronger teams and maintain strong links, thereby assisting the leader in the navigation of these teams through rough patches.</a:t>
            </a:r>
          </a:p>
          <a:p>
            <a:endParaRPr lang="en-US" dirty="0"/>
          </a:p>
        </p:txBody>
      </p:sp>
      <p:sp>
        <p:nvSpPr>
          <p:cNvPr id="4" name="Slide Number Placeholder 3"/>
          <p:cNvSpPr>
            <a:spLocks noGrp="1"/>
          </p:cNvSpPr>
          <p:nvPr>
            <p:ph type="sldNum" sz="quarter" idx="10"/>
          </p:nvPr>
        </p:nvSpPr>
        <p:spPr/>
        <p:txBody>
          <a:bodyPr/>
          <a:lstStyle/>
          <a:p>
            <a:fld id="{5721E09E-2D98-4513-8557-F97B7A009497}" type="slidenum">
              <a:rPr lang="en-US" smtClean="0"/>
              <a:t>3</a:t>
            </a:fld>
            <a:endParaRPr lang="en-US"/>
          </a:p>
        </p:txBody>
      </p:sp>
    </p:spTree>
    <p:extLst>
      <p:ext uri="{BB962C8B-B14F-4D97-AF65-F5344CB8AC3E}">
        <p14:creationId xmlns:p14="http://schemas.microsoft.com/office/powerpoint/2010/main" val="2139167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common occurrences of interpersonal conflicts in groups arise out of such issues as differences in goals, personalities, and communication styles. Task conflict involves matters regarding work, whereas relationship conflict is about personal and emotional clashes. Left unchecked, conflicts may destroy trust, lower morale, and cause serious damage to the cohesion of a group. Emotional intelligence (Goleman), where one can recognise and manage emotions to effectively go through disputes, is very important in resolving conflict (</a:t>
            </a:r>
            <a:r>
              <a:rPr lang="en-US" sz="1200" kern="1200" dirty="0" err="1">
                <a:solidFill>
                  <a:schemeClr val="tx1"/>
                </a:solidFill>
                <a:effectLst/>
                <a:latin typeface="+mn-lt"/>
                <a:ea typeface="+mn-ea"/>
                <a:cs typeface="+mn-cs"/>
              </a:rPr>
              <a:t>Babatunde</a:t>
            </a:r>
            <a:r>
              <a:rPr lang="en-US" sz="1200" kern="1200" dirty="0">
                <a:solidFill>
                  <a:schemeClr val="tx1"/>
                </a:solidFill>
                <a:effectLst/>
                <a:latin typeface="+mn-lt"/>
                <a:ea typeface="+mn-ea"/>
                <a:cs typeface="+mn-cs"/>
              </a:rPr>
              <a:t> et al., 2023). Leaders who display empathy and self-regulation have capacities to nurture a transformative conflict that grows team understanding and performance.</a:t>
            </a:r>
          </a:p>
          <a:p>
            <a:endParaRPr lang="en-US" dirty="0"/>
          </a:p>
        </p:txBody>
      </p:sp>
      <p:sp>
        <p:nvSpPr>
          <p:cNvPr id="4" name="Slide Number Placeholder 3"/>
          <p:cNvSpPr>
            <a:spLocks noGrp="1"/>
          </p:cNvSpPr>
          <p:nvPr>
            <p:ph type="sldNum" sz="quarter" idx="10"/>
          </p:nvPr>
        </p:nvSpPr>
        <p:spPr/>
        <p:txBody>
          <a:bodyPr/>
          <a:lstStyle/>
          <a:p>
            <a:fld id="{5721E09E-2D98-4513-8557-F97B7A009497}" type="slidenum">
              <a:rPr lang="en-US" smtClean="0"/>
              <a:t>4</a:t>
            </a:fld>
            <a:endParaRPr lang="en-US"/>
          </a:p>
        </p:txBody>
      </p:sp>
    </p:spTree>
    <p:extLst>
      <p:ext uri="{BB962C8B-B14F-4D97-AF65-F5344CB8AC3E}">
        <p14:creationId xmlns:p14="http://schemas.microsoft.com/office/powerpoint/2010/main" val="457393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Conflicts may result from differences in goals, personality types, and ways of communicating. Task conflicts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on incompatible viewpoints affecting how work should be done, whereas relationship disputes entail almost personal issues and emotions. The greater the cost of not solving the trouble, the more trust is lost, morale downgrades, and group cohesion suffers. Having a great deal of relevant Emotional Intelligence (Goleman) could be used in recognising and controlling emotions to move through conflict effectively (</a:t>
            </a:r>
            <a:r>
              <a:rPr lang="en-US" sz="1200" kern="1200" dirty="0" err="1">
                <a:solidFill>
                  <a:schemeClr val="tx1"/>
                </a:solidFill>
                <a:effectLst/>
                <a:latin typeface="+mn-lt"/>
                <a:ea typeface="+mn-ea"/>
                <a:cs typeface="+mn-cs"/>
              </a:rPr>
              <a:t>Babatunde</a:t>
            </a:r>
            <a:r>
              <a:rPr lang="en-US" sz="1200" kern="1200" dirty="0">
                <a:solidFill>
                  <a:schemeClr val="tx1"/>
                </a:solidFill>
                <a:effectLst/>
                <a:latin typeface="+mn-lt"/>
                <a:ea typeface="+mn-ea"/>
                <a:cs typeface="+mn-cs"/>
              </a:rPr>
              <a:t> et al., 2023). Empathetic leaders with self-regulation consider conflict as a form of growth to further understanding and good performance in the team.</a:t>
            </a:r>
          </a:p>
          <a:p>
            <a:endParaRPr lang="en-US" dirty="0"/>
          </a:p>
        </p:txBody>
      </p:sp>
      <p:sp>
        <p:nvSpPr>
          <p:cNvPr id="4" name="Slide Number Placeholder 3"/>
          <p:cNvSpPr>
            <a:spLocks noGrp="1"/>
          </p:cNvSpPr>
          <p:nvPr>
            <p:ph type="sldNum" sz="quarter" idx="10"/>
          </p:nvPr>
        </p:nvSpPr>
        <p:spPr/>
        <p:txBody>
          <a:bodyPr/>
          <a:lstStyle/>
          <a:p>
            <a:fld id="{5721E09E-2D98-4513-8557-F97B7A009497}" type="slidenum">
              <a:rPr lang="en-US" smtClean="0"/>
              <a:t>5</a:t>
            </a:fld>
            <a:endParaRPr lang="en-US"/>
          </a:p>
        </p:txBody>
      </p:sp>
    </p:spTree>
    <p:extLst>
      <p:ext uri="{BB962C8B-B14F-4D97-AF65-F5344CB8AC3E}">
        <p14:creationId xmlns:p14="http://schemas.microsoft.com/office/powerpoint/2010/main" val="34960270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However, motivation stimulates both engagement and performance within a group. Maslow's Hierarchy of Needs explains that such persons cannot approach the full potential of their being unless, among other things, they have met basic needs like safety and belonging. Achievement recognition, growth opportunities, and inclusion hallmark the improvement of motivation. Drawing from Herzberg's Theory, it leaves us with motivators such as meaningful work and appreciation for satisfaction enhancement. It leads to improved performance of motivated groups in terms of communication, trust, and collaborative effect.					</a:t>
            </a:r>
          </a:p>
          <a:p>
            <a:endParaRPr lang="en-US" dirty="0"/>
          </a:p>
        </p:txBody>
      </p:sp>
      <p:sp>
        <p:nvSpPr>
          <p:cNvPr id="4" name="Slide Number Placeholder 3"/>
          <p:cNvSpPr>
            <a:spLocks noGrp="1"/>
          </p:cNvSpPr>
          <p:nvPr>
            <p:ph type="sldNum" sz="quarter" idx="10"/>
          </p:nvPr>
        </p:nvSpPr>
        <p:spPr/>
        <p:txBody>
          <a:bodyPr/>
          <a:lstStyle/>
          <a:p>
            <a:fld id="{5721E09E-2D98-4513-8557-F97B7A009497}" type="slidenum">
              <a:rPr lang="en-US" smtClean="0"/>
              <a:t>6</a:t>
            </a:fld>
            <a:endParaRPr lang="en-US"/>
          </a:p>
        </p:txBody>
      </p:sp>
    </p:spTree>
    <p:extLst>
      <p:ext uri="{BB962C8B-B14F-4D97-AF65-F5344CB8AC3E}">
        <p14:creationId xmlns:p14="http://schemas.microsoft.com/office/powerpoint/2010/main" val="11926037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Effective conflict resolution begins with active listening and constructive feedback aimed at understanding all points of view. Negotiation and mediation search for common ground to end a dispute fairly. Creating psychological safety allows team members to engage openly in discourse without fear (Fells and Sheer, 2019). Herzberg's Two-Factor Theory holds that hygiene factors such as communication and respectful interactions prevent dissatisfaction, while motivators such as recognition and strong relationships elevate morale. Together, these create a more conducive atmosphere for a cooperative team.</a:t>
            </a:r>
          </a:p>
          <a:p>
            <a:endParaRPr lang="en-US" dirty="0"/>
          </a:p>
        </p:txBody>
      </p:sp>
      <p:sp>
        <p:nvSpPr>
          <p:cNvPr id="4" name="Slide Number Placeholder 3"/>
          <p:cNvSpPr>
            <a:spLocks noGrp="1"/>
          </p:cNvSpPr>
          <p:nvPr>
            <p:ph type="sldNum" sz="quarter" idx="10"/>
          </p:nvPr>
        </p:nvSpPr>
        <p:spPr/>
        <p:txBody>
          <a:bodyPr/>
          <a:lstStyle/>
          <a:p>
            <a:fld id="{5721E09E-2D98-4513-8557-F97B7A009497}" type="slidenum">
              <a:rPr lang="en-US" smtClean="0"/>
              <a:t>7</a:t>
            </a:fld>
            <a:endParaRPr lang="en-US"/>
          </a:p>
        </p:txBody>
      </p:sp>
    </p:spTree>
    <p:extLst>
      <p:ext uri="{BB962C8B-B14F-4D97-AF65-F5344CB8AC3E}">
        <p14:creationId xmlns:p14="http://schemas.microsoft.com/office/powerpoint/2010/main" val="6771427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Open communication and honest communication eliminate misunderstandings and build perception and trust in teams. Language barriers, assumptions, and emotional tone varieties are some of the barriers. Among the most effective strategies are feedback continually, using inclusive language, and time alignment around a single business objective. Applying Herzberg's Two-Factor Theory, communication clarity can be considered a hygiene factor that prevents problems and as a motivator that creates better interpersonal relationships and encourages a higher engagement level (</a:t>
            </a:r>
            <a:r>
              <a:rPr lang="en-US" sz="1200" kern="1200" dirty="0" err="1">
                <a:solidFill>
                  <a:schemeClr val="tx1"/>
                </a:solidFill>
                <a:effectLst/>
                <a:latin typeface="+mn-lt"/>
                <a:ea typeface="+mn-ea"/>
                <a:cs typeface="+mn-cs"/>
              </a:rPr>
              <a:t>Alshmemri</a:t>
            </a:r>
            <a:r>
              <a:rPr lang="en-US" sz="1200" kern="1200" dirty="0">
                <a:solidFill>
                  <a:schemeClr val="tx1"/>
                </a:solidFill>
                <a:effectLst/>
                <a:latin typeface="+mn-lt"/>
                <a:ea typeface="+mn-ea"/>
                <a:cs typeface="+mn-cs"/>
              </a:rPr>
              <a:t> et al. 2017).</a:t>
            </a:r>
          </a:p>
          <a:p>
            <a:endParaRPr lang="en-US" dirty="0"/>
          </a:p>
        </p:txBody>
      </p:sp>
      <p:sp>
        <p:nvSpPr>
          <p:cNvPr id="4" name="Slide Number Placeholder 3"/>
          <p:cNvSpPr>
            <a:spLocks noGrp="1"/>
          </p:cNvSpPr>
          <p:nvPr>
            <p:ph type="sldNum" sz="quarter" idx="10"/>
          </p:nvPr>
        </p:nvSpPr>
        <p:spPr/>
        <p:txBody>
          <a:bodyPr/>
          <a:lstStyle/>
          <a:p>
            <a:fld id="{5721E09E-2D98-4513-8557-F97B7A009497}" type="slidenum">
              <a:rPr lang="en-US" smtClean="0"/>
              <a:t>8</a:t>
            </a:fld>
            <a:endParaRPr lang="en-US"/>
          </a:p>
        </p:txBody>
      </p:sp>
    </p:spTree>
    <p:extLst>
      <p:ext uri="{BB962C8B-B14F-4D97-AF65-F5344CB8AC3E}">
        <p14:creationId xmlns:p14="http://schemas.microsoft.com/office/powerpoint/2010/main" val="9407523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Trust enables active joint work, satisfaction, and long-term success. Being developed through reliability, transparency, values, and respect. During the "Norming" and "Performing" stages of Tuckman, trust becomes most profound as teams begin to flow. Promote and maintain trust through team-building activities, open discussion, shared leadership, etc. Trust produces an environment of openness, decreases conflict, and ultimately results in better functioning of the group.</a:t>
            </a:r>
          </a:p>
          <a:p>
            <a:endParaRPr lang="en-US" dirty="0"/>
          </a:p>
        </p:txBody>
      </p:sp>
      <p:sp>
        <p:nvSpPr>
          <p:cNvPr id="4" name="Slide Number Placeholder 3"/>
          <p:cNvSpPr>
            <a:spLocks noGrp="1"/>
          </p:cNvSpPr>
          <p:nvPr>
            <p:ph type="sldNum" sz="quarter" idx="10"/>
          </p:nvPr>
        </p:nvSpPr>
        <p:spPr/>
        <p:txBody>
          <a:bodyPr/>
          <a:lstStyle/>
          <a:p>
            <a:fld id="{5721E09E-2D98-4513-8557-F97B7A009497}" type="slidenum">
              <a:rPr lang="en-US" smtClean="0"/>
              <a:t>9</a:t>
            </a:fld>
            <a:endParaRPr lang="en-US"/>
          </a:p>
        </p:txBody>
      </p:sp>
    </p:spTree>
    <p:extLst>
      <p:ext uri="{BB962C8B-B14F-4D97-AF65-F5344CB8AC3E}">
        <p14:creationId xmlns:p14="http://schemas.microsoft.com/office/powerpoint/2010/main" val="3138653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6/19/2025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6/19/2025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6/19/2025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4171950" cy="6858000"/>
          </a:xfrm>
          <a:custGeom>
            <a:avLst/>
            <a:gdLst/>
            <a:ahLst/>
            <a:cxnLst/>
            <a:rect l="l" t="t" r="r" b="b"/>
            <a:pathLst>
              <a:path w="4171950" h="6858000">
                <a:moveTo>
                  <a:pt x="2262124" y="0"/>
                </a:moveTo>
                <a:lnTo>
                  <a:pt x="0" y="0"/>
                </a:lnTo>
                <a:lnTo>
                  <a:pt x="0" y="6857999"/>
                </a:lnTo>
                <a:lnTo>
                  <a:pt x="2262124" y="6857999"/>
                </a:lnTo>
                <a:lnTo>
                  <a:pt x="2390521" y="6775778"/>
                </a:lnTo>
                <a:lnTo>
                  <a:pt x="2430159" y="6748686"/>
                </a:lnTo>
                <a:lnTo>
                  <a:pt x="2469457" y="6721137"/>
                </a:lnTo>
                <a:lnTo>
                  <a:pt x="2508411" y="6693136"/>
                </a:lnTo>
                <a:lnTo>
                  <a:pt x="2547016" y="6664686"/>
                </a:lnTo>
                <a:lnTo>
                  <a:pt x="2585269" y="6635792"/>
                </a:lnTo>
                <a:lnTo>
                  <a:pt x="2623167" y="6606457"/>
                </a:lnTo>
                <a:lnTo>
                  <a:pt x="2660705" y="6576685"/>
                </a:lnTo>
                <a:lnTo>
                  <a:pt x="2697880" y="6546479"/>
                </a:lnTo>
                <a:lnTo>
                  <a:pt x="2734687" y="6515844"/>
                </a:lnTo>
                <a:lnTo>
                  <a:pt x="2771123" y="6484784"/>
                </a:lnTo>
                <a:lnTo>
                  <a:pt x="2807185" y="6453301"/>
                </a:lnTo>
                <a:lnTo>
                  <a:pt x="2842867" y="6421401"/>
                </a:lnTo>
                <a:lnTo>
                  <a:pt x="2878168" y="6389086"/>
                </a:lnTo>
                <a:lnTo>
                  <a:pt x="2913081" y="6356362"/>
                </a:lnTo>
                <a:lnTo>
                  <a:pt x="2947605" y="6323230"/>
                </a:lnTo>
                <a:lnTo>
                  <a:pt x="2981734" y="6289696"/>
                </a:lnTo>
                <a:lnTo>
                  <a:pt x="3015466" y="6255763"/>
                </a:lnTo>
                <a:lnTo>
                  <a:pt x="3048796" y="6221435"/>
                </a:lnTo>
                <a:lnTo>
                  <a:pt x="3081721" y="6186716"/>
                </a:lnTo>
                <a:lnTo>
                  <a:pt x="3114236" y="6151609"/>
                </a:lnTo>
                <a:lnTo>
                  <a:pt x="3146338" y="6116118"/>
                </a:lnTo>
                <a:lnTo>
                  <a:pt x="3178023" y="6080248"/>
                </a:lnTo>
                <a:lnTo>
                  <a:pt x="3209288" y="6044002"/>
                </a:lnTo>
                <a:lnTo>
                  <a:pt x="3240128" y="6007384"/>
                </a:lnTo>
                <a:lnTo>
                  <a:pt x="3270539" y="5970397"/>
                </a:lnTo>
                <a:lnTo>
                  <a:pt x="3300519" y="5933046"/>
                </a:lnTo>
                <a:lnTo>
                  <a:pt x="3330062" y="5895333"/>
                </a:lnTo>
                <a:lnTo>
                  <a:pt x="3359165" y="5857265"/>
                </a:lnTo>
                <a:lnTo>
                  <a:pt x="3387825" y="5818842"/>
                </a:lnTo>
                <a:lnTo>
                  <a:pt x="3416037" y="5780071"/>
                </a:lnTo>
                <a:lnTo>
                  <a:pt x="3443798" y="5740954"/>
                </a:lnTo>
                <a:lnTo>
                  <a:pt x="3471104" y="5701496"/>
                </a:lnTo>
                <a:lnTo>
                  <a:pt x="3497950" y="5661700"/>
                </a:lnTo>
                <a:lnTo>
                  <a:pt x="3524334" y="5621569"/>
                </a:lnTo>
                <a:lnTo>
                  <a:pt x="3550252" y="5581109"/>
                </a:lnTo>
                <a:lnTo>
                  <a:pt x="3575698" y="5540322"/>
                </a:lnTo>
                <a:lnTo>
                  <a:pt x="3600671" y="5499213"/>
                </a:lnTo>
                <a:lnTo>
                  <a:pt x="3625166" y="5457784"/>
                </a:lnTo>
                <a:lnTo>
                  <a:pt x="3649178" y="5416041"/>
                </a:lnTo>
                <a:lnTo>
                  <a:pt x="3672705" y="5373987"/>
                </a:lnTo>
                <a:lnTo>
                  <a:pt x="3695743" y="5331626"/>
                </a:lnTo>
                <a:lnTo>
                  <a:pt x="3718287" y="5288961"/>
                </a:lnTo>
                <a:lnTo>
                  <a:pt x="3740334" y="5245996"/>
                </a:lnTo>
                <a:lnTo>
                  <a:pt x="3761879" y="5202736"/>
                </a:lnTo>
                <a:lnTo>
                  <a:pt x="3782920" y="5159183"/>
                </a:lnTo>
                <a:lnTo>
                  <a:pt x="3803453" y="5115342"/>
                </a:lnTo>
                <a:lnTo>
                  <a:pt x="3823473" y="5071217"/>
                </a:lnTo>
                <a:lnTo>
                  <a:pt x="3842976" y="5026811"/>
                </a:lnTo>
                <a:lnTo>
                  <a:pt x="3861960" y="4982129"/>
                </a:lnTo>
                <a:lnTo>
                  <a:pt x="3880420" y="4937174"/>
                </a:lnTo>
                <a:lnTo>
                  <a:pt x="3898351" y="4891949"/>
                </a:lnTo>
                <a:lnTo>
                  <a:pt x="3915752" y="4846459"/>
                </a:lnTo>
                <a:lnTo>
                  <a:pt x="3932617" y="4800708"/>
                </a:lnTo>
                <a:lnTo>
                  <a:pt x="3948942" y="4754699"/>
                </a:lnTo>
                <a:lnTo>
                  <a:pt x="3964725" y="4708436"/>
                </a:lnTo>
                <a:lnTo>
                  <a:pt x="3979961" y="4661923"/>
                </a:lnTo>
                <a:lnTo>
                  <a:pt x="3994646" y="4615164"/>
                </a:lnTo>
                <a:lnTo>
                  <a:pt x="4008776" y="4568162"/>
                </a:lnTo>
                <a:lnTo>
                  <a:pt x="4022349" y="4520922"/>
                </a:lnTo>
                <a:lnTo>
                  <a:pt x="4035359" y="4473447"/>
                </a:lnTo>
                <a:lnTo>
                  <a:pt x="4047803" y="4425741"/>
                </a:lnTo>
                <a:lnTo>
                  <a:pt x="4059677" y="4377808"/>
                </a:lnTo>
                <a:lnTo>
                  <a:pt x="4070978" y="4329652"/>
                </a:lnTo>
                <a:lnTo>
                  <a:pt x="4081701" y="4281276"/>
                </a:lnTo>
                <a:lnTo>
                  <a:pt x="4091844" y="4232684"/>
                </a:lnTo>
                <a:lnTo>
                  <a:pt x="4101401" y="4183881"/>
                </a:lnTo>
                <a:lnTo>
                  <a:pt x="4110369" y="4134870"/>
                </a:lnTo>
                <a:lnTo>
                  <a:pt x="4118744" y="4085654"/>
                </a:lnTo>
                <a:lnTo>
                  <a:pt x="4126523" y="4036238"/>
                </a:lnTo>
                <a:lnTo>
                  <a:pt x="4133702" y="3986625"/>
                </a:lnTo>
                <a:lnTo>
                  <a:pt x="4140276" y="3936819"/>
                </a:lnTo>
                <a:lnTo>
                  <a:pt x="4146242" y="3886825"/>
                </a:lnTo>
                <a:lnTo>
                  <a:pt x="4151597" y="3836645"/>
                </a:lnTo>
                <a:lnTo>
                  <a:pt x="4156336" y="3786284"/>
                </a:lnTo>
                <a:lnTo>
                  <a:pt x="4160455" y="3735745"/>
                </a:lnTo>
                <a:lnTo>
                  <a:pt x="4163952" y="3685033"/>
                </a:lnTo>
                <a:lnTo>
                  <a:pt x="4166821" y="3634151"/>
                </a:lnTo>
                <a:lnTo>
                  <a:pt x="4169059" y="3583103"/>
                </a:lnTo>
                <a:lnTo>
                  <a:pt x="4170662" y="3531892"/>
                </a:lnTo>
                <a:lnTo>
                  <a:pt x="4171627" y="3480523"/>
                </a:lnTo>
                <a:lnTo>
                  <a:pt x="4171950" y="3429000"/>
                </a:lnTo>
                <a:lnTo>
                  <a:pt x="4171627" y="3377476"/>
                </a:lnTo>
                <a:lnTo>
                  <a:pt x="4170662" y="3326107"/>
                </a:lnTo>
                <a:lnTo>
                  <a:pt x="4169059" y="3274897"/>
                </a:lnTo>
                <a:lnTo>
                  <a:pt x="4166821" y="3223849"/>
                </a:lnTo>
                <a:lnTo>
                  <a:pt x="4163952" y="3172967"/>
                </a:lnTo>
                <a:lnTo>
                  <a:pt x="4160455" y="3122255"/>
                </a:lnTo>
                <a:lnTo>
                  <a:pt x="4156336" y="3071716"/>
                </a:lnTo>
                <a:lnTo>
                  <a:pt x="4151597" y="3021356"/>
                </a:lnTo>
                <a:lnTo>
                  <a:pt x="4146242" y="2971176"/>
                </a:lnTo>
                <a:lnTo>
                  <a:pt x="4140276" y="2921182"/>
                </a:lnTo>
                <a:lnTo>
                  <a:pt x="4133702" y="2871377"/>
                </a:lnTo>
                <a:lnTo>
                  <a:pt x="4126523" y="2821765"/>
                </a:lnTo>
                <a:lnTo>
                  <a:pt x="4118744" y="2772349"/>
                </a:lnTo>
                <a:lnTo>
                  <a:pt x="4110369" y="2723134"/>
                </a:lnTo>
                <a:lnTo>
                  <a:pt x="4101401" y="2674123"/>
                </a:lnTo>
                <a:lnTo>
                  <a:pt x="4091844" y="2625320"/>
                </a:lnTo>
                <a:lnTo>
                  <a:pt x="4081701" y="2576729"/>
                </a:lnTo>
                <a:lnTo>
                  <a:pt x="4070978" y="2528354"/>
                </a:lnTo>
                <a:lnTo>
                  <a:pt x="4059677" y="2480198"/>
                </a:lnTo>
                <a:lnTo>
                  <a:pt x="4047803" y="2432266"/>
                </a:lnTo>
                <a:lnTo>
                  <a:pt x="4035359" y="2384560"/>
                </a:lnTo>
                <a:lnTo>
                  <a:pt x="4022349" y="2337086"/>
                </a:lnTo>
                <a:lnTo>
                  <a:pt x="4008776" y="2289846"/>
                </a:lnTo>
                <a:lnTo>
                  <a:pt x="3994646" y="2242846"/>
                </a:lnTo>
                <a:lnTo>
                  <a:pt x="3979961" y="2196087"/>
                </a:lnTo>
                <a:lnTo>
                  <a:pt x="3964725" y="2149575"/>
                </a:lnTo>
                <a:lnTo>
                  <a:pt x="3948942" y="2103312"/>
                </a:lnTo>
                <a:lnTo>
                  <a:pt x="3932617" y="2057304"/>
                </a:lnTo>
                <a:lnTo>
                  <a:pt x="3915752" y="2011553"/>
                </a:lnTo>
                <a:lnTo>
                  <a:pt x="3898351" y="1966064"/>
                </a:lnTo>
                <a:lnTo>
                  <a:pt x="3880420" y="1920840"/>
                </a:lnTo>
                <a:lnTo>
                  <a:pt x="3861960" y="1875885"/>
                </a:lnTo>
                <a:lnTo>
                  <a:pt x="3842976" y="1831203"/>
                </a:lnTo>
                <a:lnTo>
                  <a:pt x="3823473" y="1786797"/>
                </a:lnTo>
                <a:lnTo>
                  <a:pt x="3803453" y="1742673"/>
                </a:lnTo>
                <a:lnTo>
                  <a:pt x="3782920" y="1698832"/>
                </a:lnTo>
                <a:lnTo>
                  <a:pt x="3761879" y="1655280"/>
                </a:lnTo>
                <a:lnTo>
                  <a:pt x="3740334" y="1612020"/>
                </a:lnTo>
                <a:lnTo>
                  <a:pt x="3718287" y="1569055"/>
                </a:lnTo>
                <a:lnTo>
                  <a:pt x="3695743" y="1526391"/>
                </a:lnTo>
                <a:lnTo>
                  <a:pt x="3672705" y="1484029"/>
                </a:lnTo>
                <a:lnTo>
                  <a:pt x="3649178" y="1441975"/>
                </a:lnTo>
                <a:lnTo>
                  <a:pt x="3625166" y="1400232"/>
                </a:lnTo>
                <a:lnTo>
                  <a:pt x="3600671" y="1358804"/>
                </a:lnTo>
                <a:lnTo>
                  <a:pt x="3575698" y="1317694"/>
                </a:lnTo>
                <a:lnTo>
                  <a:pt x="3550252" y="1276907"/>
                </a:lnTo>
                <a:lnTo>
                  <a:pt x="3524334" y="1236446"/>
                </a:lnTo>
                <a:lnTo>
                  <a:pt x="3497950" y="1196316"/>
                </a:lnTo>
                <a:lnTo>
                  <a:pt x="3471104" y="1156519"/>
                </a:lnTo>
                <a:lnTo>
                  <a:pt x="3443798" y="1117060"/>
                </a:lnTo>
                <a:lnTo>
                  <a:pt x="3416037" y="1077943"/>
                </a:lnTo>
                <a:lnTo>
                  <a:pt x="3387825" y="1039171"/>
                </a:lnTo>
                <a:lnTo>
                  <a:pt x="3359165" y="1000748"/>
                </a:lnTo>
                <a:lnTo>
                  <a:pt x="3330062" y="962678"/>
                </a:lnTo>
                <a:lnTo>
                  <a:pt x="3300519" y="924965"/>
                </a:lnTo>
                <a:lnTo>
                  <a:pt x="3270539" y="887613"/>
                </a:lnTo>
                <a:lnTo>
                  <a:pt x="3240128" y="850625"/>
                </a:lnTo>
                <a:lnTo>
                  <a:pt x="3209288" y="814006"/>
                </a:lnTo>
                <a:lnTo>
                  <a:pt x="3178023" y="777758"/>
                </a:lnTo>
                <a:lnTo>
                  <a:pt x="3146338" y="741886"/>
                </a:lnTo>
                <a:lnTo>
                  <a:pt x="3114236" y="706395"/>
                </a:lnTo>
                <a:lnTo>
                  <a:pt x="3081721" y="671286"/>
                </a:lnTo>
                <a:lnTo>
                  <a:pt x="3048796" y="636565"/>
                </a:lnTo>
                <a:lnTo>
                  <a:pt x="3015466" y="602235"/>
                </a:lnTo>
                <a:lnTo>
                  <a:pt x="2981734" y="568300"/>
                </a:lnTo>
                <a:lnTo>
                  <a:pt x="2947605" y="534764"/>
                </a:lnTo>
                <a:lnTo>
                  <a:pt x="2913081" y="501631"/>
                </a:lnTo>
                <a:lnTo>
                  <a:pt x="2878168" y="468903"/>
                </a:lnTo>
                <a:lnTo>
                  <a:pt x="2842867" y="436586"/>
                </a:lnTo>
                <a:lnTo>
                  <a:pt x="2807185" y="404684"/>
                </a:lnTo>
                <a:lnTo>
                  <a:pt x="2771123" y="373198"/>
                </a:lnTo>
                <a:lnTo>
                  <a:pt x="2734687" y="342135"/>
                </a:lnTo>
                <a:lnTo>
                  <a:pt x="2697880" y="311497"/>
                </a:lnTo>
                <a:lnTo>
                  <a:pt x="2660705" y="281288"/>
                </a:lnTo>
                <a:lnTo>
                  <a:pt x="2623167" y="251513"/>
                </a:lnTo>
                <a:lnTo>
                  <a:pt x="2585269" y="222174"/>
                </a:lnTo>
                <a:lnTo>
                  <a:pt x="2547016" y="193276"/>
                </a:lnTo>
                <a:lnTo>
                  <a:pt x="2508411" y="164823"/>
                </a:lnTo>
                <a:lnTo>
                  <a:pt x="2469457" y="136818"/>
                </a:lnTo>
                <a:lnTo>
                  <a:pt x="2430159" y="109265"/>
                </a:lnTo>
                <a:lnTo>
                  <a:pt x="2390521" y="82169"/>
                </a:lnTo>
                <a:lnTo>
                  <a:pt x="2262124" y="0"/>
                </a:lnTo>
                <a:close/>
              </a:path>
            </a:pathLst>
          </a:custGeom>
          <a:solidFill>
            <a:srgbClr val="EC7C30"/>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6/19/2025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6/19/2025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917575" y="307593"/>
            <a:ext cx="8162925" cy="130175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a:xfrm>
            <a:off x="1987550" y="3297935"/>
            <a:ext cx="8216900" cy="278637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6/19/2025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381000" y="-51077"/>
            <a:ext cx="12192000" cy="4352925"/>
            <a:chOff x="0" y="0"/>
            <a:chExt cx="12192000" cy="4352925"/>
          </a:xfrm>
        </p:grpSpPr>
        <p:pic>
          <p:nvPicPr>
            <p:cNvPr id="3" name="object 3"/>
            <p:cNvPicPr/>
            <p:nvPr/>
          </p:nvPicPr>
          <p:blipFill>
            <a:blip r:embed="rId2" cstate="print"/>
            <a:stretch>
              <a:fillRect/>
            </a:stretch>
          </p:blipFill>
          <p:spPr>
            <a:xfrm>
              <a:off x="0" y="0"/>
              <a:ext cx="12192000" cy="4352925"/>
            </a:xfrm>
            <a:prstGeom prst="rect">
              <a:avLst/>
            </a:prstGeom>
          </p:spPr>
        </p:pic>
        <p:pic>
          <p:nvPicPr>
            <p:cNvPr id="4" name="object 4"/>
            <p:cNvPicPr/>
            <p:nvPr/>
          </p:nvPicPr>
          <p:blipFill>
            <a:blip r:embed="rId3" cstate="print"/>
            <a:stretch>
              <a:fillRect/>
            </a:stretch>
          </p:blipFill>
          <p:spPr>
            <a:xfrm>
              <a:off x="0" y="0"/>
              <a:ext cx="12192000" cy="4352925"/>
            </a:xfrm>
            <a:prstGeom prst="rect">
              <a:avLst/>
            </a:prstGeom>
          </p:spPr>
        </p:pic>
      </p:grpSp>
      <p:sp>
        <p:nvSpPr>
          <p:cNvPr id="5" name="object 5"/>
          <p:cNvSpPr txBox="1">
            <a:spLocks noGrp="1"/>
          </p:cNvSpPr>
          <p:nvPr>
            <p:ph type="title"/>
          </p:nvPr>
        </p:nvSpPr>
        <p:spPr>
          <a:xfrm>
            <a:off x="1147698" y="2125386"/>
            <a:ext cx="4366260" cy="652102"/>
          </a:xfrm>
          <a:prstGeom prst="rect">
            <a:avLst/>
          </a:prstGeom>
        </p:spPr>
        <p:txBody>
          <a:bodyPr vert="horz" wrap="square" lIns="0" tIns="86995" rIns="0" bIns="0" rtlCol="0">
            <a:spAutoFit/>
          </a:bodyPr>
          <a:lstStyle/>
          <a:p>
            <a:pPr marL="12700">
              <a:lnSpc>
                <a:spcPts val="4365"/>
              </a:lnSpc>
            </a:pPr>
            <a:r>
              <a:rPr sz="4100" spc="-20" dirty="0">
                <a:solidFill>
                  <a:srgbClr val="FFFFFF"/>
                </a:solidFill>
                <a:latin typeface="Times New Roman" panose="02020603050405020304" pitchFamily="18" charset="0"/>
                <a:cs typeface="Times New Roman" panose="02020603050405020304" pitchFamily="18" charset="0"/>
              </a:rPr>
              <a:t>Date</a:t>
            </a:r>
            <a:endParaRPr sz="4100" dirty="0">
              <a:latin typeface="Times New Roman" panose="02020603050405020304" pitchFamily="18" charset="0"/>
              <a:cs typeface="Times New Roman" panose="02020603050405020304" pitchFamily="18" charset="0"/>
            </a:endParaRPr>
          </a:p>
        </p:txBody>
      </p:sp>
      <p:sp>
        <p:nvSpPr>
          <p:cNvPr id="6" name="object 6"/>
          <p:cNvSpPr txBox="1"/>
          <p:nvPr/>
        </p:nvSpPr>
        <p:spPr>
          <a:xfrm>
            <a:off x="1162938" y="2777488"/>
            <a:ext cx="4628515" cy="1291379"/>
          </a:xfrm>
          <a:prstGeom prst="rect">
            <a:avLst/>
          </a:prstGeom>
        </p:spPr>
        <p:txBody>
          <a:bodyPr vert="horz" wrap="square" lIns="0" tIns="16510" rIns="0" bIns="0" rtlCol="0">
            <a:spAutoFit/>
          </a:bodyPr>
          <a:lstStyle/>
          <a:p>
            <a:pPr marL="12700">
              <a:lnSpc>
                <a:spcPct val="100000"/>
              </a:lnSpc>
              <a:spcBef>
                <a:spcPts val="130"/>
              </a:spcBef>
            </a:pPr>
            <a:r>
              <a:rPr lang="en-US" sz="4100" dirty="0" err="1">
                <a:solidFill>
                  <a:srgbClr val="FFFFFF"/>
                </a:solidFill>
                <a:latin typeface="Times New Roman" panose="02020603050405020304" pitchFamily="18" charset="0"/>
                <a:cs typeface="Times New Roman" panose="02020603050405020304" pitchFamily="18" charset="0"/>
              </a:rPr>
              <a:t>Catalin</a:t>
            </a:r>
            <a:r>
              <a:rPr lang="en-US" sz="4100" dirty="0">
                <a:solidFill>
                  <a:srgbClr val="FFFFFF"/>
                </a:solidFill>
                <a:latin typeface="Times New Roman" panose="02020603050405020304" pitchFamily="18" charset="0"/>
                <a:cs typeface="Times New Roman" panose="02020603050405020304" pitchFamily="18" charset="0"/>
              </a:rPr>
              <a:t> </a:t>
            </a:r>
            <a:r>
              <a:rPr lang="en-US" sz="4100" dirty="0" err="1">
                <a:solidFill>
                  <a:srgbClr val="FFFFFF"/>
                </a:solidFill>
                <a:latin typeface="Times New Roman" panose="02020603050405020304" pitchFamily="18" charset="0"/>
                <a:cs typeface="Times New Roman" panose="02020603050405020304" pitchFamily="18" charset="0"/>
              </a:rPr>
              <a:t>Tudorie</a:t>
            </a:r>
            <a:r>
              <a:rPr lang="en-US" sz="4100" dirty="0">
                <a:solidFill>
                  <a:srgbClr val="FFFFFF"/>
                </a:solidFill>
                <a:latin typeface="Times New Roman" panose="02020603050405020304" pitchFamily="18" charset="0"/>
                <a:cs typeface="Times New Roman" panose="02020603050405020304" pitchFamily="18" charset="0"/>
              </a:rPr>
              <a:t> </a:t>
            </a:r>
          </a:p>
          <a:p>
            <a:pPr marL="12700">
              <a:lnSpc>
                <a:spcPct val="100000"/>
              </a:lnSpc>
              <a:spcBef>
                <a:spcPts val="130"/>
              </a:spcBef>
            </a:pPr>
            <a:r>
              <a:rPr lang="en-US" sz="4100" dirty="0">
                <a:solidFill>
                  <a:srgbClr val="FFFFFF"/>
                </a:solidFill>
                <a:latin typeface="Times New Roman" panose="02020603050405020304" pitchFamily="18" charset="0"/>
                <a:cs typeface="Times New Roman" panose="02020603050405020304" pitchFamily="18" charset="0"/>
              </a:rPr>
              <a:t>ID</a:t>
            </a:r>
            <a:r>
              <a:rPr lang="en-US" sz="4100">
                <a:solidFill>
                  <a:srgbClr val="FFFFFF"/>
                </a:solidFill>
                <a:latin typeface="Times New Roman" panose="02020603050405020304" pitchFamily="18" charset="0"/>
                <a:cs typeface="Times New Roman" panose="02020603050405020304" pitchFamily="18" charset="0"/>
              </a:rPr>
              <a:t>: 2421851</a:t>
            </a:r>
            <a:endParaRPr sz="4100" dirty="0">
              <a:latin typeface="Times New Roman" panose="02020603050405020304" pitchFamily="18" charset="0"/>
              <a:cs typeface="Times New Roman" panose="02020603050405020304" pitchFamily="18" charset="0"/>
            </a:endParaRPr>
          </a:p>
        </p:txBody>
      </p:sp>
      <p:sp>
        <p:nvSpPr>
          <p:cNvPr id="7" name="object 7"/>
          <p:cNvSpPr txBox="1"/>
          <p:nvPr/>
        </p:nvSpPr>
        <p:spPr>
          <a:xfrm>
            <a:off x="1430655" y="5373052"/>
            <a:ext cx="5607050" cy="391795"/>
          </a:xfrm>
          <a:prstGeom prst="rect">
            <a:avLst/>
          </a:prstGeom>
        </p:spPr>
        <p:txBody>
          <a:bodyPr vert="horz" wrap="square" lIns="0" tIns="12700" rIns="0" bIns="0" rtlCol="0">
            <a:spAutoFit/>
          </a:bodyPr>
          <a:lstStyle/>
          <a:p>
            <a:pPr marL="12700">
              <a:lnSpc>
                <a:spcPct val="100000"/>
              </a:lnSpc>
              <a:spcBef>
                <a:spcPts val="100"/>
              </a:spcBef>
            </a:pPr>
            <a:r>
              <a:rPr sz="2400" dirty="0">
                <a:latin typeface="Times New Roman" panose="02020603050405020304" pitchFamily="18" charset="0"/>
                <a:cs typeface="Times New Roman" panose="02020603050405020304" pitchFamily="18" charset="0"/>
              </a:rPr>
              <a:t>“What</a:t>
            </a:r>
            <a:r>
              <a:rPr sz="2400" spc="-70" dirty="0">
                <a:latin typeface="Times New Roman" panose="02020603050405020304" pitchFamily="18" charset="0"/>
                <a:cs typeface="Times New Roman" panose="02020603050405020304" pitchFamily="18" charset="0"/>
              </a:rPr>
              <a:t> </a:t>
            </a:r>
            <a:r>
              <a:rPr sz="2400" dirty="0">
                <a:latin typeface="Times New Roman" panose="02020603050405020304" pitchFamily="18" charset="0"/>
                <a:cs typeface="Times New Roman" panose="02020603050405020304" pitchFamily="18" charset="0"/>
              </a:rPr>
              <a:t>we</a:t>
            </a:r>
            <a:r>
              <a:rPr sz="2400" spc="-80" dirty="0">
                <a:latin typeface="Times New Roman" panose="02020603050405020304" pitchFamily="18" charset="0"/>
                <a:cs typeface="Times New Roman" panose="02020603050405020304" pitchFamily="18" charset="0"/>
              </a:rPr>
              <a:t> </a:t>
            </a:r>
            <a:r>
              <a:rPr sz="2400" dirty="0">
                <a:latin typeface="Times New Roman" panose="02020603050405020304" pitchFamily="18" charset="0"/>
                <a:cs typeface="Times New Roman" panose="02020603050405020304" pitchFamily="18" charset="0"/>
              </a:rPr>
              <a:t>have</a:t>
            </a:r>
            <a:r>
              <a:rPr sz="2400" spc="-80" dirty="0">
                <a:latin typeface="Times New Roman" panose="02020603050405020304" pitchFamily="18" charset="0"/>
                <a:cs typeface="Times New Roman" panose="02020603050405020304" pitchFamily="18" charset="0"/>
              </a:rPr>
              <a:t> </a:t>
            </a:r>
            <a:r>
              <a:rPr sz="2400" dirty="0">
                <a:latin typeface="Times New Roman" panose="02020603050405020304" pitchFamily="18" charset="0"/>
                <a:cs typeface="Times New Roman" panose="02020603050405020304" pitchFamily="18" charset="0"/>
              </a:rPr>
              <a:t>learnt</a:t>
            </a:r>
            <a:r>
              <a:rPr sz="2400" spc="-65" dirty="0">
                <a:latin typeface="Times New Roman" panose="02020603050405020304" pitchFamily="18" charset="0"/>
                <a:cs typeface="Times New Roman" panose="02020603050405020304" pitchFamily="18" charset="0"/>
              </a:rPr>
              <a:t> </a:t>
            </a:r>
            <a:r>
              <a:rPr sz="2400" dirty="0">
                <a:latin typeface="Times New Roman" panose="02020603050405020304" pitchFamily="18" charset="0"/>
                <a:cs typeface="Times New Roman" panose="02020603050405020304" pitchFamily="18" charset="0"/>
              </a:rPr>
              <a:t>about</a:t>
            </a:r>
            <a:r>
              <a:rPr sz="2400" spc="-65" dirty="0">
                <a:latin typeface="Times New Roman" panose="02020603050405020304" pitchFamily="18" charset="0"/>
                <a:cs typeface="Times New Roman" panose="02020603050405020304" pitchFamily="18" charset="0"/>
              </a:rPr>
              <a:t> </a:t>
            </a:r>
            <a:r>
              <a:rPr sz="2400" spc="-20" dirty="0">
                <a:latin typeface="Times New Roman" panose="02020603050405020304" pitchFamily="18" charset="0"/>
                <a:cs typeface="Times New Roman" panose="02020603050405020304" pitchFamily="18" charset="0"/>
              </a:rPr>
              <a:t>effective</a:t>
            </a:r>
            <a:r>
              <a:rPr sz="2400" spc="-80" dirty="0">
                <a:latin typeface="Times New Roman" panose="02020603050405020304" pitchFamily="18" charset="0"/>
                <a:cs typeface="Times New Roman" panose="02020603050405020304" pitchFamily="18" charset="0"/>
              </a:rPr>
              <a:t> </a:t>
            </a:r>
            <a:r>
              <a:rPr sz="2400" spc="-10" dirty="0">
                <a:latin typeface="Times New Roman" panose="02020603050405020304" pitchFamily="18" charset="0"/>
                <a:cs typeface="Times New Roman" panose="02020603050405020304" pitchFamily="18" charset="0"/>
              </a:rPr>
              <a:t>teams”</a:t>
            </a:r>
            <a:endParaRPr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0354" y="457200"/>
            <a:ext cx="5638799" cy="1017586"/>
          </a:xfrm>
          <a:prstGeom prst="rect">
            <a:avLst/>
          </a:prstGeom>
        </p:spPr>
        <p:txBody>
          <a:bodyPr vert="horz" wrap="square" lIns="0" tIns="67945" rIns="0" bIns="0" rtlCol="0">
            <a:spAutoFit/>
          </a:bodyPr>
          <a:lstStyle/>
          <a:p>
            <a:pPr marL="12700" marR="5080" algn="just">
              <a:lnSpc>
                <a:spcPts val="3679"/>
              </a:lnSpc>
              <a:spcBef>
                <a:spcPts val="535"/>
              </a:spcBef>
            </a:pPr>
            <a:r>
              <a:rPr sz="3000" b="1" dirty="0">
                <a:latin typeface="Times New Roman" panose="02020603050405020304" pitchFamily="18" charset="0"/>
                <a:cs typeface="Times New Roman" panose="02020603050405020304" pitchFamily="18" charset="0"/>
              </a:rPr>
              <a:t>4.</a:t>
            </a:r>
            <a:r>
              <a:rPr sz="3000" b="1" spc="45" dirty="0">
                <a:latin typeface="Times New Roman" panose="02020603050405020304" pitchFamily="18" charset="0"/>
                <a:cs typeface="Times New Roman" panose="02020603050405020304" pitchFamily="18" charset="0"/>
              </a:rPr>
              <a:t> </a:t>
            </a:r>
            <a:r>
              <a:rPr sz="3000" b="1" dirty="0">
                <a:latin typeface="Times New Roman" panose="02020603050405020304" pitchFamily="18" charset="0"/>
                <a:cs typeface="Times New Roman" panose="02020603050405020304" pitchFamily="18" charset="0"/>
              </a:rPr>
              <a:t>Group</a:t>
            </a:r>
            <a:r>
              <a:rPr sz="3000" b="1" spc="25" dirty="0">
                <a:latin typeface="Times New Roman" panose="02020603050405020304" pitchFamily="18" charset="0"/>
                <a:cs typeface="Times New Roman" panose="02020603050405020304" pitchFamily="18" charset="0"/>
              </a:rPr>
              <a:t> </a:t>
            </a:r>
            <a:r>
              <a:rPr sz="3000" b="1" dirty="0">
                <a:latin typeface="Times New Roman" panose="02020603050405020304" pitchFamily="18" charset="0"/>
                <a:cs typeface="Times New Roman" panose="02020603050405020304" pitchFamily="18" charset="0"/>
              </a:rPr>
              <a:t>Dynamics</a:t>
            </a:r>
            <a:r>
              <a:rPr sz="3000" b="1" spc="90" dirty="0">
                <a:latin typeface="Times New Roman" panose="02020603050405020304" pitchFamily="18" charset="0"/>
                <a:cs typeface="Times New Roman" panose="02020603050405020304" pitchFamily="18" charset="0"/>
              </a:rPr>
              <a:t> </a:t>
            </a:r>
            <a:r>
              <a:rPr sz="3000" b="1" spc="-25" dirty="0">
                <a:latin typeface="Times New Roman" panose="02020603050405020304" pitchFamily="18" charset="0"/>
                <a:cs typeface="Times New Roman" panose="02020603050405020304" pitchFamily="18" charset="0"/>
              </a:rPr>
              <a:t>and </a:t>
            </a:r>
            <a:r>
              <a:rPr sz="3000" b="1" dirty="0">
                <a:latin typeface="Times New Roman" panose="02020603050405020304" pitchFamily="18" charset="0"/>
                <a:cs typeface="Times New Roman" panose="02020603050405020304" pitchFamily="18" charset="0"/>
              </a:rPr>
              <a:t>how</a:t>
            </a:r>
            <a:r>
              <a:rPr sz="3000" b="1" spc="40" dirty="0">
                <a:latin typeface="Times New Roman" panose="02020603050405020304" pitchFamily="18" charset="0"/>
                <a:cs typeface="Times New Roman" panose="02020603050405020304" pitchFamily="18" charset="0"/>
              </a:rPr>
              <a:t> </a:t>
            </a:r>
            <a:r>
              <a:rPr sz="3000" b="1" dirty="0">
                <a:latin typeface="Times New Roman" panose="02020603050405020304" pitchFamily="18" charset="0"/>
                <a:cs typeface="Times New Roman" panose="02020603050405020304" pitchFamily="18" charset="0"/>
              </a:rPr>
              <a:t>to</a:t>
            </a:r>
            <a:r>
              <a:rPr sz="3000" b="1" spc="40" dirty="0">
                <a:latin typeface="Times New Roman" panose="02020603050405020304" pitchFamily="18" charset="0"/>
                <a:cs typeface="Times New Roman" panose="02020603050405020304" pitchFamily="18" charset="0"/>
              </a:rPr>
              <a:t> </a:t>
            </a:r>
            <a:r>
              <a:rPr sz="3000" b="1" dirty="0">
                <a:latin typeface="Times New Roman" panose="02020603050405020304" pitchFamily="18" charset="0"/>
                <a:cs typeface="Times New Roman" panose="02020603050405020304" pitchFamily="18" charset="0"/>
              </a:rPr>
              <a:t>build</a:t>
            </a:r>
            <a:r>
              <a:rPr sz="3000" b="1" spc="55" dirty="0">
                <a:latin typeface="Times New Roman" panose="02020603050405020304" pitchFamily="18" charset="0"/>
                <a:cs typeface="Times New Roman" panose="02020603050405020304" pitchFamily="18" charset="0"/>
              </a:rPr>
              <a:t> </a:t>
            </a:r>
            <a:r>
              <a:rPr sz="3000" b="1" spc="-10" dirty="0">
                <a:latin typeface="Times New Roman" panose="02020603050405020304" pitchFamily="18" charset="0"/>
                <a:cs typeface="Times New Roman" panose="02020603050405020304" pitchFamily="18" charset="0"/>
              </a:rPr>
              <a:t>successful relationships</a:t>
            </a:r>
            <a:endParaRPr sz="3000" b="1" dirty="0">
              <a:latin typeface="Times New Roman" panose="02020603050405020304" pitchFamily="18" charset="0"/>
              <a:cs typeface="Times New Roman" panose="02020603050405020304" pitchFamily="18" charset="0"/>
            </a:endParaRPr>
          </a:p>
        </p:txBody>
      </p:sp>
      <p:sp>
        <p:nvSpPr>
          <p:cNvPr id="3" name="object 3"/>
          <p:cNvSpPr txBox="1"/>
          <p:nvPr/>
        </p:nvSpPr>
        <p:spPr>
          <a:xfrm>
            <a:off x="262254" y="1981200"/>
            <a:ext cx="5986145" cy="4388381"/>
          </a:xfrm>
          <a:prstGeom prst="rect">
            <a:avLst/>
          </a:prstGeom>
        </p:spPr>
        <p:txBody>
          <a:bodyPr vert="horz" wrap="square" lIns="0" tIns="40640" rIns="0" bIns="0" rtlCol="0">
            <a:spAutoFit/>
          </a:bodyPr>
          <a:lstStyle/>
          <a:p>
            <a:pPr marL="241300" marR="5080" indent="-228600">
              <a:lnSpc>
                <a:spcPct val="150000"/>
              </a:lnSpc>
              <a:spcBef>
                <a:spcPts val="320"/>
              </a:spcBef>
              <a:buFont typeface="Arial MT"/>
              <a:buChar char="•"/>
              <a:tabLst>
                <a:tab pos="241300" algn="l"/>
              </a:tabLst>
            </a:pPr>
            <a:r>
              <a:rPr lang="en-US" sz="1600" dirty="0">
                <a:latin typeface="Times New Roman" panose="02020603050405020304" pitchFamily="18" charset="0"/>
                <a:cs typeface="Times New Roman" panose="02020603050405020304" pitchFamily="18" charset="0"/>
              </a:rPr>
              <a:t>Group dynamics deals with how individuals interact and behave within groups</a:t>
            </a:r>
          </a:p>
          <a:p>
            <a:pPr marL="241300" marR="5080" indent="-228600">
              <a:lnSpc>
                <a:spcPct val="150000"/>
              </a:lnSpc>
              <a:spcBef>
                <a:spcPts val="320"/>
              </a:spcBef>
              <a:buFont typeface="Arial MT"/>
              <a:buChar char="•"/>
              <a:tabLst>
                <a:tab pos="241300" algn="l"/>
              </a:tabLst>
            </a:pPr>
            <a:r>
              <a:rPr lang="en-US" sz="1600" dirty="0">
                <a:latin typeface="Times New Roman" panose="02020603050405020304" pitchFamily="18" charset="0"/>
                <a:cs typeface="Times New Roman" panose="02020603050405020304" pitchFamily="18" charset="0"/>
              </a:rPr>
              <a:t>Ignorance of these dynamics is a hindrance to teamwork, communication, and inter-relations. </a:t>
            </a:r>
          </a:p>
          <a:p>
            <a:pPr marL="241300" marR="5080" indent="-228600">
              <a:lnSpc>
                <a:spcPct val="150000"/>
              </a:lnSpc>
              <a:spcBef>
                <a:spcPts val="320"/>
              </a:spcBef>
              <a:buFont typeface="Arial MT"/>
              <a:buChar char="•"/>
              <a:tabLst>
                <a:tab pos="241300" algn="l"/>
              </a:tabLst>
            </a:pPr>
            <a:r>
              <a:rPr lang="en-US" sz="1600" dirty="0">
                <a:latin typeface="Times New Roman" panose="02020603050405020304" pitchFamily="18" charset="0"/>
                <a:cs typeface="Times New Roman" panose="02020603050405020304" pitchFamily="18" charset="0"/>
              </a:rPr>
              <a:t>When group behaviour is coordinated on solid grounds, it fosters splendid teamwork and goal accomplishment (</a:t>
            </a:r>
            <a:r>
              <a:rPr lang="en-US" sz="1600" dirty="0" err="1">
                <a:latin typeface="Times New Roman" panose="02020603050405020304" pitchFamily="18" charset="0"/>
                <a:cs typeface="Times New Roman" panose="02020603050405020304" pitchFamily="18" charset="0"/>
              </a:rPr>
              <a:t>Gençer</a:t>
            </a:r>
            <a:r>
              <a:rPr lang="en-US" sz="1600" dirty="0">
                <a:latin typeface="Times New Roman" panose="02020603050405020304" pitchFamily="18" charset="0"/>
                <a:cs typeface="Times New Roman" panose="02020603050405020304" pitchFamily="18" charset="0"/>
              </a:rPr>
              <a:t>, 2019). </a:t>
            </a:r>
          </a:p>
          <a:p>
            <a:pPr marL="241300" marR="5080" indent="-228600">
              <a:lnSpc>
                <a:spcPct val="150000"/>
              </a:lnSpc>
              <a:spcBef>
                <a:spcPts val="320"/>
              </a:spcBef>
              <a:buFont typeface="Arial MT"/>
              <a:buChar char="•"/>
              <a:tabLst>
                <a:tab pos="241300" algn="l"/>
              </a:tabLst>
            </a:pPr>
            <a:r>
              <a:rPr lang="en-US" sz="1600" dirty="0">
                <a:latin typeface="Times New Roman" panose="02020603050405020304" pitchFamily="18" charset="0"/>
                <a:cs typeface="Times New Roman" panose="02020603050405020304" pitchFamily="18" charset="0"/>
              </a:rPr>
              <a:t>Tuckman's Model describes five important stages of group growth: Forming, Storming, Norming, Performing, and Adjourning. </a:t>
            </a:r>
          </a:p>
          <a:p>
            <a:pPr marL="241300" marR="5080" indent="-228600">
              <a:lnSpc>
                <a:spcPct val="150000"/>
              </a:lnSpc>
              <a:spcBef>
                <a:spcPts val="320"/>
              </a:spcBef>
              <a:buFont typeface="Arial MT"/>
              <a:buChar char="•"/>
              <a:tabLst>
                <a:tab pos="241300" algn="l"/>
              </a:tabLst>
            </a:pPr>
            <a:r>
              <a:rPr lang="en-US" sz="1600" dirty="0">
                <a:latin typeface="Times New Roman" panose="02020603050405020304" pitchFamily="18" charset="0"/>
                <a:cs typeface="Times New Roman" panose="02020603050405020304" pitchFamily="18" charset="0"/>
              </a:rPr>
              <a:t>Knowing these stages enables leaders to be in a position to give support to their teams effectively throughout the course of each phase.</a:t>
            </a:r>
          </a:p>
          <a:p>
            <a:pPr marL="241300" marR="5080" indent="-228600">
              <a:lnSpc>
                <a:spcPct val="150000"/>
              </a:lnSpc>
              <a:spcBef>
                <a:spcPts val="320"/>
              </a:spcBef>
              <a:buFont typeface="Arial MT"/>
              <a:buChar char="•"/>
              <a:tabLst>
                <a:tab pos="241300" algn="l"/>
              </a:tabLst>
            </a:pPr>
            <a:endParaRPr sz="2000" dirty="0">
              <a:latin typeface="Times New Roman" panose="02020603050405020304" pitchFamily="18" charset="0"/>
              <a:cs typeface="Times New Roman" panose="02020603050405020304" pitchFamily="18" charset="0"/>
            </a:endParaRPr>
          </a:p>
        </p:txBody>
      </p:sp>
      <p:pic>
        <p:nvPicPr>
          <p:cNvPr id="4" name="object 4"/>
          <p:cNvPicPr/>
          <p:nvPr/>
        </p:nvPicPr>
        <p:blipFill>
          <a:blip r:embed="rId3" cstate="print"/>
          <a:stretch>
            <a:fillRect/>
          </a:stretch>
        </p:blipFill>
        <p:spPr>
          <a:xfrm>
            <a:off x="6248399" y="0"/>
            <a:ext cx="5943599" cy="685799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662545" y="381000"/>
            <a:ext cx="7586345" cy="537968"/>
          </a:xfrm>
          <a:prstGeom prst="rect">
            <a:avLst/>
          </a:prstGeom>
        </p:spPr>
        <p:txBody>
          <a:bodyPr vert="horz" wrap="square" lIns="0" tIns="75565" rIns="0" bIns="0" rtlCol="0">
            <a:spAutoFit/>
          </a:bodyPr>
          <a:lstStyle/>
          <a:p>
            <a:pPr algn="ctr"/>
            <a:r>
              <a:rPr lang="en-US" sz="3000" b="1" dirty="0">
                <a:latin typeface="Times New Roman" panose="02020603050405020304" pitchFamily="18" charset="0"/>
                <a:cs typeface="Times New Roman" panose="02020603050405020304" pitchFamily="18" charset="0"/>
              </a:rPr>
              <a:t>Factors influencing group dynamics</a:t>
            </a:r>
            <a:endParaRPr lang="en-US" sz="3000" dirty="0">
              <a:latin typeface="Times New Roman" panose="02020603050405020304" pitchFamily="18" charset="0"/>
              <a:cs typeface="Times New Roman" panose="02020603050405020304" pitchFamily="18" charset="0"/>
            </a:endParaRPr>
          </a:p>
        </p:txBody>
      </p:sp>
      <p:graphicFrame>
        <p:nvGraphicFramePr>
          <p:cNvPr id="5" name="Diagram 4"/>
          <p:cNvGraphicFramePr/>
          <p:nvPr>
            <p:extLst>
              <p:ext uri="{D42A27DB-BD31-4B8C-83A1-F6EECF244321}">
                <p14:modId xmlns:p14="http://schemas.microsoft.com/office/powerpoint/2010/main" val="401361391"/>
              </p:ext>
            </p:extLst>
          </p:nvPr>
        </p:nvGraphicFramePr>
        <p:xfrm>
          <a:off x="4953000" y="1295400"/>
          <a:ext cx="5943600" cy="4910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descr="Tuckman Model of Group Development • Agile Coffe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28600" y="1676400"/>
            <a:ext cx="4267200" cy="36576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1524000" y="5334000"/>
            <a:ext cx="1548822" cy="338554"/>
          </a:xfrm>
          <a:prstGeom prst="rect">
            <a:avLst/>
          </a:prstGeom>
        </p:spPr>
        <p:txBody>
          <a:bodyPr wrap="none">
            <a:spAutoFit/>
          </a:bodyPr>
          <a:lstStyle/>
          <a:p>
            <a:pPr lvl="0"/>
            <a:r>
              <a:rPr lang="en-US" sz="1600" b="0" i="0" dirty="0">
                <a:latin typeface="Times New Roman" panose="02020603050405020304" pitchFamily="18" charset="0"/>
                <a:cs typeface="Times New Roman" panose="02020603050405020304" pitchFamily="18" charset="0"/>
              </a:rPr>
              <a:t>Tuckman Model</a:t>
            </a: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66127" y="2062733"/>
            <a:ext cx="2936240" cy="2299347"/>
          </a:xfrm>
          <a:prstGeom prst="rect">
            <a:avLst/>
          </a:prstGeom>
        </p:spPr>
        <p:txBody>
          <a:bodyPr vert="horz" wrap="square" lIns="0" tIns="82550" rIns="0" bIns="0" rtlCol="0">
            <a:spAutoFit/>
          </a:bodyPr>
          <a:lstStyle/>
          <a:p>
            <a:r>
              <a:rPr lang="en-US" sz="3600" b="1" dirty="0">
                <a:latin typeface="Times New Roman" panose="02020603050405020304" pitchFamily="18" charset="0"/>
                <a:cs typeface="Times New Roman" panose="02020603050405020304" pitchFamily="18" charset="0"/>
              </a:rPr>
              <a:t>Impact of Changing Diversity in Groups </a:t>
            </a:r>
            <a:endParaRPr lang="en-US" sz="3600" dirty="0">
              <a:latin typeface="Times New Roman" panose="02020603050405020304" pitchFamily="18" charset="0"/>
              <a:cs typeface="Times New Roman" panose="02020603050405020304" pitchFamily="18" charset="0"/>
            </a:endParaRPr>
          </a:p>
        </p:txBody>
      </p:sp>
      <p:sp>
        <p:nvSpPr>
          <p:cNvPr id="3" name="object 3"/>
          <p:cNvSpPr/>
          <p:nvPr/>
        </p:nvSpPr>
        <p:spPr>
          <a:xfrm>
            <a:off x="9596501" y="4500498"/>
            <a:ext cx="2038350" cy="2038985"/>
          </a:xfrm>
          <a:custGeom>
            <a:avLst/>
            <a:gdLst/>
            <a:ahLst/>
            <a:cxnLst/>
            <a:rect l="l" t="t" r="r" b="b"/>
            <a:pathLst>
              <a:path w="2038350" h="2038984">
                <a:moveTo>
                  <a:pt x="0" y="2038413"/>
                </a:moveTo>
                <a:lnTo>
                  <a:pt x="48112" y="2037856"/>
                </a:lnTo>
                <a:lnTo>
                  <a:pt x="95952" y="2036194"/>
                </a:lnTo>
                <a:lnTo>
                  <a:pt x="143507" y="2033439"/>
                </a:lnTo>
                <a:lnTo>
                  <a:pt x="190763" y="2029604"/>
                </a:lnTo>
                <a:lnTo>
                  <a:pt x="237710" y="2024700"/>
                </a:lnTo>
                <a:lnTo>
                  <a:pt x="284335" y="2018739"/>
                </a:lnTo>
                <a:lnTo>
                  <a:pt x="330625" y="2011734"/>
                </a:lnTo>
                <a:lnTo>
                  <a:pt x="376569" y="2003698"/>
                </a:lnTo>
                <a:lnTo>
                  <a:pt x="422154" y="1994642"/>
                </a:lnTo>
                <a:lnTo>
                  <a:pt x="467368" y="1984579"/>
                </a:lnTo>
                <a:lnTo>
                  <a:pt x="512198" y="1973520"/>
                </a:lnTo>
                <a:lnTo>
                  <a:pt x="556633" y="1961479"/>
                </a:lnTo>
                <a:lnTo>
                  <a:pt x="600660" y="1948467"/>
                </a:lnTo>
                <a:lnTo>
                  <a:pt x="644267" y="1934496"/>
                </a:lnTo>
                <a:lnTo>
                  <a:pt x="687442" y="1919580"/>
                </a:lnTo>
                <a:lnTo>
                  <a:pt x="730173" y="1903729"/>
                </a:lnTo>
                <a:lnTo>
                  <a:pt x="772446" y="1886957"/>
                </a:lnTo>
                <a:lnTo>
                  <a:pt x="814251" y="1869275"/>
                </a:lnTo>
                <a:lnTo>
                  <a:pt x="855575" y="1850696"/>
                </a:lnTo>
                <a:lnTo>
                  <a:pt x="896405" y="1831232"/>
                </a:lnTo>
                <a:lnTo>
                  <a:pt x="936729" y="1810895"/>
                </a:lnTo>
                <a:lnTo>
                  <a:pt x="976536" y="1789698"/>
                </a:lnTo>
                <a:lnTo>
                  <a:pt x="1015812" y="1767652"/>
                </a:lnTo>
                <a:lnTo>
                  <a:pt x="1054546" y="1744770"/>
                </a:lnTo>
                <a:lnTo>
                  <a:pt x="1092725" y="1721064"/>
                </a:lnTo>
                <a:lnTo>
                  <a:pt x="1130338" y="1696547"/>
                </a:lnTo>
                <a:lnTo>
                  <a:pt x="1167371" y="1671231"/>
                </a:lnTo>
                <a:lnTo>
                  <a:pt x="1203813" y="1645127"/>
                </a:lnTo>
                <a:lnTo>
                  <a:pt x="1239652" y="1618248"/>
                </a:lnTo>
                <a:lnTo>
                  <a:pt x="1274874" y="1590607"/>
                </a:lnTo>
                <a:lnTo>
                  <a:pt x="1309469" y="1562215"/>
                </a:lnTo>
                <a:lnTo>
                  <a:pt x="1343423" y="1533085"/>
                </a:lnTo>
                <a:lnTo>
                  <a:pt x="1376725" y="1503229"/>
                </a:lnTo>
                <a:lnTo>
                  <a:pt x="1409362" y="1472659"/>
                </a:lnTo>
                <a:lnTo>
                  <a:pt x="1441323" y="1441388"/>
                </a:lnTo>
                <a:lnTo>
                  <a:pt x="1472593" y="1409427"/>
                </a:lnTo>
                <a:lnTo>
                  <a:pt x="1503163" y="1376789"/>
                </a:lnTo>
                <a:lnTo>
                  <a:pt x="1533019" y="1343487"/>
                </a:lnTo>
                <a:lnTo>
                  <a:pt x="1562148" y="1309532"/>
                </a:lnTo>
                <a:lnTo>
                  <a:pt x="1590540" y="1274937"/>
                </a:lnTo>
                <a:lnTo>
                  <a:pt x="1618181" y="1239713"/>
                </a:lnTo>
                <a:lnTo>
                  <a:pt x="1645060" y="1203874"/>
                </a:lnTo>
                <a:lnTo>
                  <a:pt x="1671164" y="1167431"/>
                </a:lnTo>
                <a:lnTo>
                  <a:pt x="1696480" y="1130397"/>
                </a:lnTo>
                <a:lnTo>
                  <a:pt x="1720998" y="1092783"/>
                </a:lnTo>
                <a:lnTo>
                  <a:pt x="1744703" y="1054603"/>
                </a:lnTo>
                <a:lnTo>
                  <a:pt x="1767585" y="1015868"/>
                </a:lnTo>
                <a:lnTo>
                  <a:pt x="1789631" y="976590"/>
                </a:lnTo>
                <a:lnTo>
                  <a:pt x="1810828" y="936782"/>
                </a:lnTo>
                <a:lnTo>
                  <a:pt x="1831165" y="896456"/>
                </a:lnTo>
                <a:lnTo>
                  <a:pt x="1850630" y="855625"/>
                </a:lnTo>
                <a:lnTo>
                  <a:pt x="1869209" y="814299"/>
                </a:lnTo>
                <a:lnTo>
                  <a:pt x="1886891" y="772493"/>
                </a:lnTo>
                <a:lnTo>
                  <a:pt x="1903663" y="730217"/>
                </a:lnTo>
                <a:lnTo>
                  <a:pt x="1919514" y="687485"/>
                </a:lnTo>
                <a:lnTo>
                  <a:pt x="1934431" y="644308"/>
                </a:lnTo>
                <a:lnTo>
                  <a:pt x="1948402" y="600699"/>
                </a:lnTo>
                <a:lnTo>
                  <a:pt x="1961414" y="556669"/>
                </a:lnTo>
                <a:lnTo>
                  <a:pt x="1973455" y="512232"/>
                </a:lnTo>
                <a:lnTo>
                  <a:pt x="1984514" y="467399"/>
                </a:lnTo>
                <a:lnTo>
                  <a:pt x="1994578" y="422183"/>
                </a:lnTo>
                <a:lnTo>
                  <a:pt x="2003634" y="376595"/>
                </a:lnTo>
                <a:lnTo>
                  <a:pt x="2011670" y="330649"/>
                </a:lnTo>
                <a:lnTo>
                  <a:pt x="2018675" y="284355"/>
                </a:lnTo>
                <a:lnTo>
                  <a:pt x="2024636" y="237728"/>
                </a:lnTo>
                <a:lnTo>
                  <a:pt x="2029540" y="190777"/>
                </a:lnTo>
                <a:lnTo>
                  <a:pt x="2033376" y="143517"/>
                </a:lnTo>
                <a:lnTo>
                  <a:pt x="2036131" y="95960"/>
                </a:lnTo>
                <a:lnTo>
                  <a:pt x="2037793" y="48116"/>
                </a:lnTo>
                <a:lnTo>
                  <a:pt x="2038350" y="0"/>
                </a:lnTo>
              </a:path>
            </a:pathLst>
          </a:custGeom>
          <a:ln w="127000">
            <a:solidFill>
              <a:srgbClr val="FFC000"/>
            </a:solidFill>
            <a:prstDash val="dash"/>
          </a:ln>
        </p:spPr>
        <p:txBody>
          <a:bodyPr wrap="square" lIns="0" tIns="0" rIns="0" bIns="0" rtlCol="0"/>
          <a:lstStyle/>
          <a:p>
            <a:endParaRPr/>
          </a:p>
        </p:txBody>
      </p:sp>
      <p:sp>
        <p:nvSpPr>
          <p:cNvPr id="5" name="Rounded Rectangle 4"/>
          <p:cNvSpPr/>
          <p:nvPr/>
        </p:nvSpPr>
        <p:spPr>
          <a:xfrm>
            <a:off x="4419600" y="457200"/>
            <a:ext cx="6934200" cy="548640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marL="285750" indent="-285750" algn="just">
              <a:lnSpc>
                <a:spcPct val="150000"/>
              </a:lnSpc>
              <a:buFont typeface="Arial" panose="020B0604020202020204" pitchFamily="34" charset="0"/>
              <a:buChar char="•"/>
            </a:pPr>
            <a:r>
              <a:rPr lang="en-US" dirty="0">
                <a:solidFill>
                  <a:schemeClr val="dk1"/>
                </a:solidFill>
                <a:latin typeface="Times New Roman" panose="02020603050405020304" pitchFamily="18" charset="0"/>
                <a:cs typeface="Times New Roman" panose="02020603050405020304" pitchFamily="18" charset="0"/>
              </a:rPr>
              <a:t>Interpersonal conflicts are a source of conflict, normally caused by varying goals, personalities, and style of communication.</a:t>
            </a:r>
          </a:p>
          <a:p>
            <a:pPr marL="285750" indent="-285750" algn="just">
              <a:lnSpc>
                <a:spcPct val="150000"/>
              </a:lnSpc>
              <a:buFont typeface="Arial" panose="020B0604020202020204" pitchFamily="34" charset="0"/>
              <a:buChar char="•"/>
            </a:pPr>
            <a:r>
              <a:rPr lang="en-US" dirty="0">
                <a:solidFill>
                  <a:schemeClr val="dk1"/>
                </a:solidFill>
                <a:latin typeface="Times New Roman" panose="02020603050405020304" pitchFamily="18" charset="0"/>
                <a:cs typeface="Times New Roman" panose="02020603050405020304" pitchFamily="18" charset="0"/>
              </a:rPr>
              <a:t>Task conflict involves work-based conflict; relationship conflict is with people and personal/emotional conflict. </a:t>
            </a:r>
          </a:p>
          <a:p>
            <a:pPr marL="285750" indent="-285750" algn="just">
              <a:lnSpc>
                <a:spcPct val="150000"/>
              </a:lnSpc>
              <a:buFont typeface="Arial" panose="020B0604020202020204" pitchFamily="34" charset="0"/>
              <a:buChar char="•"/>
            </a:pPr>
            <a:r>
              <a:rPr lang="en-US" dirty="0">
                <a:solidFill>
                  <a:schemeClr val="dk1"/>
                </a:solidFill>
                <a:latin typeface="Times New Roman" panose="02020603050405020304" pitchFamily="18" charset="0"/>
                <a:cs typeface="Times New Roman" panose="02020603050405020304" pitchFamily="18" charset="0"/>
              </a:rPr>
              <a:t>Conflict that is not resolved damages trust, morale and group cohesion.</a:t>
            </a:r>
          </a:p>
          <a:p>
            <a:pPr marL="285750" indent="-285750" algn="just">
              <a:lnSpc>
                <a:spcPct val="150000"/>
              </a:lnSpc>
              <a:buFont typeface="Arial" panose="020B0604020202020204" pitchFamily="34" charset="0"/>
              <a:buChar char="•"/>
            </a:pPr>
            <a:r>
              <a:rPr lang="en-US" dirty="0">
                <a:solidFill>
                  <a:schemeClr val="dk1"/>
                </a:solidFill>
                <a:latin typeface="Times New Roman" panose="02020603050405020304" pitchFamily="18" charset="0"/>
                <a:cs typeface="Times New Roman" panose="02020603050405020304" pitchFamily="18" charset="0"/>
              </a:rPr>
              <a:t>Emotional Intelligence (Goleman) assists people to deal with emotions in conflicts (</a:t>
            </a:r>
            <a:r>
              <a:rPr lang="en-US" dirty="0" err="1">
                <a:solidFill>
                  <a:schemeClr val="dk1"/>
                </a:solidFill>
                <a:latin typeface="Times New Roman" panose="02020603050405020304" pitchFamily="18" charset="0"/>
                <a:cs typeface="Times New Roman" panose="02020603050405020304" pitchFamily="18" charset="0"/>
              </a:rPr>
              <a:t>Babatunde</a:t>
            </a:r>
            <a:r>
              <a:rPr lang="en-US" dirty="0">
                <a:solidFill>
                  <a:schemeClr val="dk1"/>
                </a:solidFill>
                <a:latin typeface="Times New Roman" panose="02020603050405020304" pitchFamily="18" charset="0"/>
                <a:cs typeface="Times New Roman" panose="02020603050405020304" pitchFamily="18" charset="0"/>
              </a:rPr>
              <a:t> et al., 2023). </a:t>
            </a:r>
          </a:p>
          <a:p>
            <a:pPr marL="285750" indent="-285750" algn="just">
              <a:lnSpc>
                <a:spcPct val="150000"/>
              </a:lnSpc>
              <a:buFont typeface="Arial" panose="020B0604020202020204" pitchFamily="34" charset="0"/>
              <a:buChar char="•"/>
            </a:pPr>
            <a:r>
              <a:rPr lang="en-US" dirty="0">
                <a:solidFill>
                  <a:schemeClr val="dk1"/>
                </a:solidFill>
                <a:latin typeface="Times New Roman" panose="02020603050405020304" pitchFamily="18" charset="0"/>
                <a:cs typeface="Times New Roman" panose="02020603050405020304" pitchFamily="18" charset="0"/>
              </a:rPr>
              <a:t>Self-managed leaders with empathy have the ability to change conflict into an opportunity to grow, enhancing team knowledge and performance.</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57200" y="287091"/>
            <a:ext cx="3103068" cy="1574021"/>
          </a:xfrm>
          <a:prstGeom prst="rect">
            <a:avLst/>
          </a:prstGeom>
        </p:spPr>
        <p:txBody>
          <a:bodyPr vert="horz" wrap="square" lIns="0" tIns="77470" rIns="0" bIns="0" rtlCol="0">
            <a:spAutoFit/>
          </a:bodyPr>
          <a:lstStyle/>
          <a:p>
            <a:pPr marL="12700" marR="5080">
              <a:lnSpc>
                <a:spcPct val="90000"/>
              </a:lnSpc>
              <a:spcBef>
                <a:spcPts val="610"/>
              </a:spcBef>
            </a:pPr>
            <a:r>
              <a:rPr lang="en-US" sz="3600" b="1" dirty="0">
                <a:latin typeface="Times New Roman" panose="02020603050405020304" pitchFamily="18" charset="0"/>
                <a:cs typeface="Times New Roman" panose="02020603050405020304" pitchFamily="18" charset="0"/>
              </a:rPr>
              <a:t>Interpersonal Conflict in Groups </a:t>
            </a:r>
            <a:endParaRPr sz="6600" dirty="0">
              <a:latin typeface="Times New Roman" panose="02020603050405020304" pitchFamily="18" charset="0"/>
              <a:cs typeface="Times New Roman" panose="02020603050405020304" pitchFamily="18" charset="0"/>
            </a:endParaRPr>
          </a:p>
        </p:txBody>
      </p:sp>
      <p:grpSp>
        <p:nvGrpSpPr>
          <p:cNvPr id="3" name="object 3"/>
          <p:cNvGrpSpPr/>
          <p:nvPr/>
        </p:nvGrpSpPr>
        <p:grpSpPr>
          <a:xfrm>
            <a:off x="4297728" y="750379"/>
            <a:ext cx="83820" cy="5452745"/>
            <a:chOff x="4297728" y="750379"/>
            <a:chExt cx="83820" cy="5452745"/>
          </a:xfrm>
        </p:grpSpPr>
        <p:sp>
          <p:nvSpPr>
            <p:cNvPr id="4" name="object 4"/>
            <p:cNvSpPr/>
            <p:nvPr/>
          </p:nvSpPr>
          <p:spPr>
            <a:xfrm>
              <a:off x="4311473" y="770889"/>
              <a:ext cx="48260" cy="5410835"/>
            </a:xfrm>
            <a:custGeom>
              <a:avLst/>
              <a:gdLst/>
              <a:ahLst/>
              <a:cxnLst/>
              <a:rect l="l" t="t" r="r" b="b"/>
              <a:pathLst>
                <a:path w="48260" h="5410835">
                  <a:moveTo>
                    <a:pt x="23798" y="0"/>
                  </a:moveTo>
                  <a:lnTo>
                    <a:pt x="20369" y="381"/>
                  </a:lnTo>
                  <a:lnTo>
                    <a:pt x="12876" y="635"/>
                  </a:lnTo>
                  <a:lnTo>
                    <a:pt x="16196" y="70714"/>
                  </a:lnTo>
                  <a:lnTo>
                    <a:pt x="18088" y="136905"/>
                  </a:lnTo>
                  <a:lnTo>
                    <a:pt x="18782" y="199491"/>
                  </a:lnTo>
                  <a:lnTo>
                    <a:pt x="18508" y="258755"/>
                  </a:lnTo>
                  <a:lnTo>
                    <a:pt x="17494" y="314980"/>
                  </a:lnTo>
                  <a:lnTo>
                    <a:pt x="15969" y="368451"/>
                  </a:lnTo>
                  <a:lnTo>
                    <a:pt x="10621" y="515162"/>
                  </a:lnTo>
                  <a:lnTo>
                    <a:pt x="9344" y="560443"/>
                  </a:lnTo>
                  <a:lnTo>
                    <a:pt x="8702" y="604386"/>
                  </a:lnTo>
                  <a:lnTo>
                    <a:pt x="8924" y="647273"/>
                  </a:lnTo>
                  <a:lnTo>
                    <a:pt x="10239" y="689387"/>
                  </a:lnTo>
                  <a:lnTo>
                    <a:pt x="12876" y="731012"/>
                  </a:lnTo>
                  <a:lnTo>
                    <a:pt x="16197" y="777252"/>
                  </a:lnTo>
                  <a:lnTo>
                    <a:pt x="18904" y="826306"/>
                  </a:lnTo>
                  <a:lnTo>
                    <a:pt x="21013" y="877669"/>
                  </a:lnTo>
                  <a:lnTo>
                    <a:pt x="22540" y="930837"/>
                  </a:lnTo>
                  <a:lnTo>
                    <a:pt x="23503" y="985304"/>
                  </a:lnTo>
                  <a:lnTo>
                    <a:pt x="23918" y="1040567"/>
                  </a:lnTo>
                  <a:lnTo>
                    <a:pt x="23801" y="1096121"/>
                  </a:lnTo>
                  <a:lnTo>
                    <a:pt x="23170" y="1151461"/>
                  </a:lnTo>
                  <a:lnTo>
                    <a:pt x="22041" y="1206082"/>
                  </a:lnTo>
                  <a:lnTo>
                    <a:pt x="20430" y="1259479"/>
                  </a:lnTo>
                  <a:lnTo>
                    <a:pt x="18355" y="1311149"/>
                  </a:lnTo>
                  <a:lnTo>
                    <a:pt x="15831" y="1360587"/>
                  </a:lnTo>
                  <a:lnTo>
                    <a:pt x="9435" y="1459459"/>
                  </a:lnTo>
                  <a:lnTo>
                    <a:pt x="6611" y="1509645"/>
                  </a:lnTo>
                  <a:lnTo>
                    <a:pt x="4426" y="1558471"/>
                  </a:lnTo>
                  <a:lnTo>
                    <a:pt x="2905" y="1606564"/>
                  </a:lnTo>
                  <a:lnTo>
                    <a:pt x="2073" y="1654551"/>
                  </a:lnTo>
                  <a:lnTo>
                    <a:pt x="1953" y="1703060"/>
                  </a:lnTo>
                  <a:lnTo>
                    <a:pt x="2569" y="1752716"/>
                  </a:lnTo>
                  <a:lnTo>
                    <a:pt x="3945" y="1804147"/>
                  </a:lnTo>
                  <a:lnTo>
                    <a:pt x="6106" y="1857980"/>
                  </a:lnTo>
                  <a:lnTo>
                    <a:pt x="9075" y="1914841"/>
                  </a:lnTo>
                  <a:lnTo>
                    <a:pt x="12876" y="1975358"/>
                  </a:lnTo>
                  <a:lnTo>
                    <a:pt x="15037" y="2018508"/>
                  </a:lnTo>
                  <a:lnTo>
                    <a:pt x="15861" y="2062010"/>
                  </a:lnTo>
                  <a:lnTo>
                    <a:pt x="15571" y="2105956"/>
                  </a:lnTo>
                  <a:lnTo>
                    <a:pt x="14394" y="2150439"/>
                  </a:lnTo>
                  <a:lnTo>
                    <a:pt x="12554" y="2195552"/>
                  </a:lnTo>
                  <a:lnTo>
                    <a:pt x="5304" y="2335593"/>
                  </a:lnTo>
                  <a:lnTo>
                    <a:pt x="3060" y="2384150"/>
                  </a:lnTo>
                  <a:lnTo>
                    <a:pt x="1279" y="2433800"/>
                  </a:lnTo>
                  <a:lnTo>
                    <a:pt x="183" y="2484636"/>
                  </a:lnTo>
                  <a:lnTo>
                    <a:pt x="0" y="2536749"/>
                  </a:lnTo>
                  <a:lnTo>
                    <a:pt x="952" y="2590233"/>
                  </a:lnTo>
                  <a:lnTo>
                    <a:pt x="3266" y="2645181"/>
                  </a:lnTo>
                  <a:lnTo>
                    <a:pt x="7165" y="2701684"/>
                  </a:lnTo>
                  <a:lnTo>
                    <a:pt x="18449" y="2817594"/>
                  </a:lnTo>
                  <a:lnTo>
                    <a:pt x="21971" y="2873018"/>
                  </a:lnTo>
                  <a:lnTo>
                    <a:pt x="23723" y="2926360"/>
                  </a:lnTo>
                  <a:lnTo>
                    <a:pt x="23985" y="2977870"/>
                  </a:lnTo>
                  <a:lnTo>
                    <a:pt x="23036" y="3027798"/>
                  </a:lnTo>
                  <a:lnTo>
                    <a:pt x="21158" y="3076396"/>
                  </a:lnTo>
                  <a:lnTo>
                    <a:pt x="18631" y="3123914"/>
                  </a:lnTo>
                  <a:lnTo>
                    <a:pt x="9952" y="3262492"/>
                  </a:lnTo>
                  <a:lnTo>
                    <a:pt x="7627" y="3308195"/>
                  </a:lnTo>
                  <a:lnTo>
                    <a:pt x="6054" y="3354071"/>
                  </a:lnTo>
                  <a:lnTo>
                    <a:pt x="5512" y="3400371"/>
                  </a:lnTo>
                  <a:lnTo>
                    <a:pt x="6282" y="3447344"/>
                  </a:lnTo>
                  <a:lnTo>
                    <a:pt x="8643" y="3495242"/>
                  </a:lnTo>
                  <a:lnTo>
                    <a:pt x="18072" y="3602576"/>
                  </a:lnTo>
                  <a:lnTo>
                    <a:pt x="20968" y="3655555"/>
                  </a:lnTo>
                  <a:lnTo>
                    <a:pt x="21955" y="3704219"/>
                  </a:lnTo>
                  <a:lnTo>
                    <a:pt x="21423" y="3749538"/>
                  </a:lnTo>
                  <a:lnTo>
                    <a:pt x="19764" y="3792478"/>
                  </a:lnTo>
                  <a:lnTo>
                    <a:pt x="17370" y="3834007"/>
                  </a:lnTo>
                  <a:lnTo>
                    <a:pt x="11940" y="3916703"/>
                  </a:lnTo>
                  <a:lnTo>
                    <a:pt x="9686" y="3959805"/>
                  </a:lnTo>
                  <a:lnTo>
                    <a:pt x="8261" y="4005367"/>
                  </a:lnTo>
                  <a:lnTo>
                    <a:pt x="8058" y="4054357"/>
                  </a:lnTo>
                  <a:lnTo>
                    <a:pt x="9465" y="4107741"/>
                  </a:lnTo>
                  <a:lnTo>
                    <a:pt x="16618" y="4227764"/>
                  </a:lnTo>
                  <a:lnTo>
                    <a:pt x="18908" y="4287997"/>
                  </a:lnTo>
                  <a:lnTo>
                    <a:pt x="19972" y="4347051"/>
                  </a:lnTo>
                  <a:lnTo>
                    <a:pt x="20037" y="4404790"/>
                  </a:lnTo>
                  <a:lnTo>
                    <a:pt x="19327" y="4461077"/>
                  </a:lnTo>
                  <a:lnTo>
                    <a:pt x="18069" y="4515776"/>
                  </a:lnTo>
                  <a:lnTo>
                    <a:pt x="13263" y="4668984"/>
                  </a:lnTo>
                  <a:lnTo>
                    <a:pt x="12070" y="4715970"/>
                  </a:lnTo>
                  <a:lnTo>
                    <a:pt x="11457" y="4760685"/>
                  </a:lnTo>
                  <a:lnTo>
                    <a:pt x="11650" y="4802995"/>
                  </a:lnTo>
                  <a:lnTo>
                    <a:pt x="14107" y="4887986"/>
                  </a:lnTo>
                  <a:lnTo>
                    <a:pt x="13793" y="4933081"/>
                  </a:lnTo>
                  <a:lnTo>
                    <a:pt x="12368" y="4978520"/>
                  </a:lnTo>
                  <a:lnTo>
                    <a:pt x="7913" y="5072308"/>
                  </a:lnTo>
                  <a:lnTo>
                    <a:pt x="5748" y="5121599"/>
                  </a:lnTo>
                  <a:lnTo>
                    <a:pt x="4204" y="5173114"/>
                  </a:lnTo>
                  <a:lnTo>
                    <a:pt x="3711" y="5227325"/>
                  </a:lnTo>
                  <a:lnTo>
                    <a:pt x="4704" y="5284702"/>
                  </a:lnTo>
                  <a:lnTo>
                    <a:pt x="7615" y="5345715"/>
                  </a:lnTo>
                  <a:lnTo>
                    <a:pt x="12876" y="5410835"/>
                  </a:lnTo>
                  <a:lnTo>
                    <a:pt x="18845" y="5410111"/>
                  </a:lnTo>
                  <a:lnTo>
                    <a:pt x="26338" y="5410149"/>
                  </a:lnTo>
                  <a:lnTo>
                    <a:pt x="31926" y="5410835"/>
                  </a:lnTo>
                  <a:lnTo>
                    <a:pt x="30682" y="5366139"/>
                  </a:lnTo>
                  <a:lnTo>
                    <a:pt x="29915" y="5319141"/>
                  </a:lnTo>
                  <a:lnTo>
                    <a:pt x="29562" y="5270163"/>
                  </a:lnTo>
                  <a:lnTo>
                    <a:pt x="29563" y="5219531"/>
                  </a:lnTo>
                  <a:lnTo>
                    <a:pt x="30374" y="5114594"/>
                  </a:lnTo>
                  <a:lnTo>
                    <a:pt x="34240" y="4845946"/>
                  </a:lnTo>
                  <a:lnTo>
                    <a:pt x="35221" y="4742762"/>
                  </a:lnTo>
                  <a:lnTo>
                    <a:pt x="35343" y="4693381"/>
                  </a:lnTo>
                  <a:lnTo>
                    <a:pt x="35136" y="4645906"/>
                  </a:lnTo>
                  <a:lnTo>
                    <a:pt x="34539" y="4600660"/>
                  </a:lnTo>
                  <a:lnTo>
                    <a:pt x="33490" y="4557967"/>
                  </a:lnTo>
                  <a:lnTo>
                    <a:pt x="31926" y="4518152"/>
                  </a:lnTo>
                  <a:lnTo>
                    <a:pt x="29706" y="4469684"/>
                  </a:lnTo>
                  <a:lnTo>
                    <a:pt x="28099" y="4428990"/>
                  </a:lnTo>
                  <a:lnTo>
                    <a:pt x="27041" y="4394165"/>
                  </a:lnTo>
                  <a:lnTo>
                    <a:pt x="26463" y="4363307"/>
                  </a:lnTo>
                  <a:lnTo>
                    <a:pt x="26300" y="4334513"/>
                  </a:lnTo>
                  <a:lnTo>
                    <a:pt x="26485" y="4305879"/>
                  </a:lnTo>
                  <a:lnTo>
                    <a:pt x="29372" y="4154889"/>
                  </a:lnTo>
                  <a:lnTo>
                    <a:pt x="31171" y="4030877"/>
                  </a:lnTo>
                  <a:lnTo>
                    <a:pt x="31926" y="3950080"/>
                  </a:lnTo>
                  <a:lnTo>
                    <a:pt x="32154" y="3881697"/>
                  </a:lnTo>
                  <a:lnTo>
                    <a:pt x="31817" y="3819105"/>
                  </a:lnTo>
                  <a:lnTo>
                    <a:pt x="31030" y="3761617"/>
                  </a:lnTo>
                  <a:lnTo>
                    <a:pt x="29908" y="3708544"/>
                  </a:lnTo>
                  <a:lnTo>
                    <a:pt x="23271" y="3485330"/>
                  </a:lnTo>
                  <a:lnTo>
                    <a:pt x="22539" y="3444299"/>
                  </a:lnTo>
                  <a:lnTo>
                    <a:pt x="22272" y="3402867"/>
                  </a:lnTo>
                  <a:lnTo>
                    <a:pt x="22586" y="3360346"/>
                  </a:lnTo>
                  <a:lnTo>
                    <a:pt x="23593" y="3316047"/>
                  </a:lnTo>
                  <a:lnTo>
                    <a:pt x="25410" y="3269282"/>
                  </a:lnTo>
                  <a:lnTo>
                    <a:pt x="28149" y="3219363"/>
                  </a:lnTo>
                  <a:lnTo>
                    <a:pt x="37170" y="3094070"/>
                  </a:lnTo>
                  <a:lnTo>
                    <a:pt x="41363" y="3028163"/>
                  </a:lnTo>
                  <a:lnTo>
                    <a:pt x="44535" y="2967267"/>
                  </a:lnTo>
                  <a:lnTo>
                    <a:pt x="46715" y="2910769"/>
                  </a:lnTo>
                  <a:lnTo>
                    <a:pt x="47931" y="2858054"/>
                  </a:lnTo>
                  <a:lnTo>
                    <a:pt x="48214" y="2808509"/>
                  </a:lnTo>
                  <a:lnTo>
                    <a:pt x="47592" y="2761520"/>
                  </a:lnTo>
                  <a:lnTo>
                    <a:pt x="46094" y="2716473"/>
                  </a:lnTo>
                  <a:lnTo>
                    <a:pt x="43749" y="2672754"/>
                  </a:lnTo>
                  <a:lnTo>
                    <a:pt x="40587" y="2629750"/>
                  </a:lnTo>
                  <a:lnTo>
                    <a:pt x="36636" y="2586846"/>
                  </a:lnTo>
                  <a:lnTo>
                    <a:pt x="31926" y="2543429"/>
                  </a:lnTo>
                  <a:lnTo>
                    <a:pt x="27854" y="2501168"/>
                  </a:lnTo>
                  <a:lnTo>
                    <a:pt x="25585" y="2461314"/>
                  </a:lnTo>
                  <a:lnTo>
                    <a:pt x="24800" y="2422622"/>
                  </a:lnTo>
                  <a:lnTo>
                    <a:pt x="25181" y="2383846"/>
                  </a:lnTo>
                  <a:lnTo>
                    <a:pt x="26408" y="2343742"/>
                  </a:lnTo>
                  <a:lnTo>
                    <a:pt x="30128" y="2254570"/>
                  </a:lnTo>
                  <a:lnTo>
                    <a:pt x="31983" y="2203012"/>
                  </a:lnTo>
                  <a:lnTo>
                    <a:pt x="33408" y="2145147"/>
                  </a:lnTo>
                  <a:lnTo>
                    <a:pt x="34087" y="2079729"/>
                  </a:lnTo>
                  <a:lnTo>
                    <a:pt x="33699" y="2005513"/>
                  </a:lnTo>
                  <a:lnTo>
                    <a:pt x="30227" y="1850058"/>
                  </a:lnTo>
                  <a:lnTo>
                    <a:pt x="29182" y="1780187"/>
                  </a:lnTo>
                  <a:lnTo>
                    <a:pt x="28695" y="1711958"/>
                  </a:lnTo>
                  <a:lnTo>
                    <a:pt x="28673" y="1645691"/>
                  </a:lnTo>
                  <a:lnTo>
                    <a:pt x="29019" y="1581700"/>
                  </a:lnTo>
                  <a:lnTo>
                    <a:pt x="29640" y="1520303"/>
                  </a:lnTo>
                  <a:lnTo>
                    <a:pt x="32970" y="1306999"/>
                  </a:lnTo>
                  <a:lnTo>
                    <a:pt x="33816" y="1224154"/>
                  </a:lnTo>
                  <a:lnTo>
                    <a:pt x="33702" y="1189792"/>
                  </a:lnTo>
                  <a:lnTo>
                    <a:pt x="33104" y="1160561"/>
                  </a:lnTo>
                  <a:lnTo>
                    <a:pt x="31926" y="1136777"/>
                  </a:lnTo>
                  <a:lnTo>
                    <a:pt x="30733" y="1103560"/>
                  </a:lnTo>
                  <a:lnTo>
                    <a:pt x="31280" y="1066682"/>
                  </a:lnTo>
                  <a:lnTo>
                    <a:pt x="33014" y="1025999"/>
                  </a:lnTo>
                  <a:lnTo>
                    <a:pt x="37832" y="932656"/>
                  </a:lnTo>
                  <a:lnTo>
                    <a:pt x="39808" y="879711"/>
                  </a:lnTo>
                  <a:lnTo>
                    <a:pt x="40759" y="822396"/>
                  </a:lnTo>
                  <a:lnTo>
                    <a:pt x="40131" y="760568"/>
                  </a:lnTo>
                  <a:lnTo>
                    <a:pt x="37371" y="694086"/>
                  </a:lnTo>
                  <a:lnTo>
                    <a:pt x="31926" y="622808"/>
                  </a:lnTo>
                  <a:lnTo>
                    <a:pt x="27141" y="564387"/>
                  </a:lnTo>
                  <a:lnTo>
                    <a:pt x="24209" y="511192"/>
                  </a:lnTo>
                  <a:lnTo>
                    <a:pt x="22836" y="462014"/>
                  </a:lnTo>
                  <a:lnTo>
                    <a:pt x="22726" y="415642"/>
                  </a:lnTo>
                  <a:lnTo>
                    <a:pt x="23584" y="370869"/>
                  </a:lnTo>
                  <a:lnTo>
                    <a:pt x="25116" y="326485"/>
                  </a:lnTo>
                  <a:lnTo>
                    <a:pt x="29019" y="234046"/>
                  </a:lnTo>
                  <a:lnTo>
                    <a:pt x="30801" y="183574"/>
                  </a:lnTo>
                  <a:lnTo>
                    <a:pt x="32076" y="128654"/>
                  </a:lnTo>
                  <a:lnTo>
                    <a:pt x="32549" y="68077"/>
                  </a:lnTo>
                  <a:lnTo>
                    <a:pt x="31926" y="635"/>
                  </a:lnTo>
                  <a:lnTo>
                    <a:pt x="23798" y="0"/>
                  </a:lnTo>
                  <a:close/>
                </a:path>
              </a:pathLst>
            </a:custGeom>
            <a:solidFill>
              <a:srgbClr val="EC7C30"/>
            </a:solidFill>
          </p:spPr>
          <p:txBody>
            <a:bodyPr wrap="square" lIns="0" tIns="0" rIns="0" bIns="0" rtlCol="0"/>
            <a:lstStyle/>
            <a:p>
              <a:endParaRPr/>
            </a:p>
          </p:txBody>
        </p:sp>
        <p:sp>
          <p:nvSpPr>
            <p:cNvPr id="5" name="object 5"/>
            <p:cNvSpPr/>
            <p:nvPr/>
          </p:nvSpPr>
          <p:spPr>
            <a:xfrm>
              <a:off x="4318366" y="771016"/>
              <a:ext cx="42545" cy="5411470"/>
            </a:xfrm>
            <a:custGeom>
              <a:avLst/>
              <a:gdLst/>
              <a:ahLst/>
              <a:cxnLst/>
              <a:rect l="l" t="t" r="r" b="b"/>
              <a:pathLst>
                <a:path w="42545" h="5411470">
                  <a:moveTo>
                    <a:pt x="25033" y="508"/>
                  </a:moveTo>
                  <a:lnTo>
                    <a:pt x="29797" y="44885"/>
                  </a:lnTo>
                  <a:lnTo>
                    <a:pt x="33509" y="89371"/>
                  </a:lnTo>
                  <a:lnTo>
                    <a:pt x="36204" y="134414"/>
                  </a:lnTo>
                  <a:lnTo>
                    <a:pt x="37913" y="180461"/>
                  </a:lnTo>
                  <a:lnTo>
                    <a:pt x="38670" y="227961"/>
                  </a:lnTo>
                  <a:lnTo>
                    <a:pt x="38507" y="277363"/>
                  </a:lnTo>
                  <a:lnTo>
                    <a:pt x="37457" y="329114"/>
                  </a:lnTo>
                  <a:lnTo>
                    <a:pt x="35551" y="383662"/>
                  </a:lnTo>
                  <a:lnTo>
                    <a:pt x="32824" y="441457"/>
                  </a:lnTo>
                  <a:lnTo>
                    <a:pt x="29307" y="502947"/>
                  </a:lnTo>
                  <a:lnTo>
                    <a:pt x="25033" y="568579"/>
                  </a:lnTo>
                  <a:lnTo>
                    <a:pt x="21997" y="621140"/>
                  </a:lnTo>
                  <a:lnTo>
                    <a:pt x="20075" y="672405"/>
                  </a:lnTo>
                  <a:lnTo>
                    <a:pt x="19104" y="722682"/>
                  </a:lnTo>
                  <a:lnTo>
                    <a:pt x="18924" y="772281"/>
                  </a:lnTo>
                  <a:lnTo>
                    <a:pt x="19372" y="821511"/>
                  </a:lnTo>
                  <a:lnTo>
                    <a:pt x="20288" y="870680"/>
                  </a:lnTo>
                  <a:lnTo>
                    <a:pt x="21509" y="920099"/>
                  </a:lnTo>
                  <a:lnTo>
                    <a:pt x="22874" y="970075"/>
                  </a:lnTo>
                  <a:lnTo>
                    <a:pt x="24221" y="1020918"/>
                  </a:lnTo>
                  <a:lnTo>
                    <a:pt x="25389" y="1072937"/>
                  </a:lnTo>
                  <a:lnTo>
                    <a:pt x="26215" y="1126441"/>
                  </a:lnTo>
                  <a:lnTo>
                    <a:pt x="26540" y="1181740"/>
                  </a:lnTo>
                  <a:lnTo>
                    <a:pt x="26199" y="1239141"/>
                  </a:lnTo>
                  <a:lnTo>
                    <a:pt x="25033" y="1298956"/>
                  </a:lnTo>
                  <a:lnTo>
                    <a:pt x="23500" y="1365600"/>
                  </a:lnTo>
                  <a:lnTo>
                    <a:pt x="22634" y="1424021"/>
                  </a:lnTo>
                  <a:lnTo>
                    <a:pt x="22319" y="1475876"/>
                  </a:lnTo>
                  <a:lnTo>
                    <a:pt x="22437" y="1522828"/>
                  </a:lnTo>
                  <a:lnTo>
                    <a:pt x="22873" y="1566536"/>
                  </a:lnTo>
                  <a:lnTo>
                    <a:pt x="23509" y="1608661"/>
                  </a:lnTo>
                  <a:lnTo>
                    <a:pt x="24231" y="1650862"/>
                  </a:lnTo>
                  <a:lnTo>
                    <a:pt x="24920" y="1694800"/>
                  </a:lnTo>
                  <a:lnTo>
                    <a:pt x="25462" y="1742136"/>
                  </a:lnTo>
                  <a:lnTo>
                    <a:pt x="25739" y="1794529"/>
                  </a:lnTo>
                  <a:lnTo>
                    <a:pt x="25635" y="1853640"/>
                  </a:lnTo>
                  <a:lnTo>
                    <a:pt x="25033" y="1921129"/>
                  </a:lnTo>
                  <a:lnTo>
                    <a:pt x="24681" y="1996679"/>
                  </a:lnTo>
                  <a:lnTo>
                    <a:pt x="25353" y="2066046"/>
                  </a:lnTo>
                  <a:lnTo>
                    <a:pt x="26730" y="2129698"/>
                  </a:lnTo>
                  <a:lnTo>
                    <a:pt x="28496" y="2188101"/>
                  </a:lnTo>
                  <a:lnTo>
                    <a:pt x="30332" y="2241722"/>
                  </a:lnTo>
                  <a:lnTo>
                    <a:pt x="31920" y="2291029"/>
                  </a:lnTo>
                  <a:lnTo>
                    <a:pt x="32944" y="2336489"/>
                  </a:lnTo>
                  <a:lnTo>
                    <a:pt x="33085" y="2378569"/>
                  </a:lnTo>
                  <a:lnTo>
                    <a:pt x="32025" y="2417736"/>
                  </a:lnTo>
                  <a:lnTo>
                    <a:pt x="29447" y="2454457"/>
                  </a:lnTo>
                  <a:lnTo>
                    <a:pt x="25033" y="2489200"/>
                  </a:lnTo>
                  <a:lnTo>
                    <a:pt x="22008" y="2517730"/>
                  </a:lnTo>
                  <a:lnTo>
                    <a:pt x="20710" y="2552994"/>
                  </a:lnTo>
                  <a:lnTo>
                    <a:pt x="20839" y="2594103"/>
                  </a:lnTo>
                  <a:lnTo>
                    <a:pt x="22098" y="2640167"/>
                  </a:lnTo>
                  <a:lnTo>
                    <a:pt x="24187" y="2690297"/>
                  </a:lnTo>
                  <a:lnTo>
                    <a:pt x="26807" y="2743604"/>
                  </a:lnTo>
                  <a:lnTo>
                    <a:pt x="29661" y="2799198"/>
                  </a:lnTo>
                  <a:lnTo>
                    <a:pt x="32449" y="2856190"/>
                  </a:lnTo>
                  <a:lnTo>
                    <a:pt x="34872" y="2913691"/>
                  </a:lnTo>
                  <a:lnTo>
                    <a:pt x="36633" y="2970812"/>
                  </a:lnTo>
                  <a:lnTo>
                    <a:pt x="37431" y="3026662"/>
                  </a:lnTo>
                  <a:lnTo>
                    <a:pt x="36969" y="3080353"/>
                  </a:lnTo>
                  <a:lnTo>
                    <a:pt x="34948" y="3130995"/>
                  </a:lnTo>
                  <a:lnTo>
                    <a:pt x="31069" y="3177700"/>
                  </a:lnTo>
                  <a:lnTo>
                    <a:pt x="25033" y="3219577"/>
                  </a:lnTo>
                  <a:lnTo>
                    <a:pt x="17531" y="3265565"/>
                  </a:lnTo>
                  <a:lnTo>
                    <a:pt x="11611" y="3313055"/>
                  </a:lnTo>
                  <a:lnTo>
                    <a:pt x="7183" y="3361910"/>
                  </a:lnTo>
                  <a:lnTo>
                    <a:pt x="4157" y="3411997"/>
                  </a:lnTo>
                  <a:lnTo>
                    <a:pt x="2440" y="3463180"/>
                  </a:lnTo>
                  <a:lnTo>
                    <a:pt x="1944" y="3515323"/>
                  </a:lnTo>
                  <a:lnTo>
                    <a:pt x="2578" y="3568291"/>
                  </a:lnTo>
                  <a:lnTo>
                    <a:pt x="4251" y="3621949"/>
                  </a:lnTo>
                  <a:lnTo>
                    <a:pt x="6872" y="3676161"/>
                  </a:lnTo>
                  <a:lnTo>
                    <a:pt x="10352" y="3730793"/>
                  </a:lnTo>
                  <a:lnTo>
                    <a:pt x="14599" y="3785709"/>
                  </a:lnTo>
                  <a:lnTo>
                    <a:pt x="19523" y="3840773"/>
                  </a:lnTo>
                  <a:lnTo>
                    <a:pt x="25033" y="3895852"/>
                  </a:lnTo>
                  <a:lnTo>
                    <a:pt x="30288" y="3951227"/>
                  </a:lnTo>
                  <a:lnTo>
                    <a:pt x="34529" y="4007085"/>
                  </a:lnTo>
                  <a:lnTo>
                    <a:pt x="37795" y="4063142"/>
                  </a:lnTo>
                  <a:lnTo>
                    <a:pt x="40123" y="4119113"/>
                  </a:lnTo>
                  <a:lnTo>
                    <a:pt x="41550" y="4174714"/>
                  </a:lnTo>
                  <a:lnTo>
                    <a:pt x="42113" y="4229662"/>
                  </a:lnTo>
                  <a:lnTo>
                    <a:pt x="41851" y="4283671"/>
                  </a:lnTo>
                  <a:lnTo>
                    <a:pt x="40800" y="4336459"/>
                  </a:lnTo>
                  <a:lnTo>
                    <a:pt x="38999" y="4387741"/>
                  </a:lnTo>
                  <a:lnTo>
                    <a:pt x="36484" y="4437232"/>
                  </a:lnTo>
                  <a:lnTo>
                    <a:pt x="33293" y="4484650"/>
                  </a:lnTo>
                  <a:lnTo>
                    <a:pt x="29464" y="4529709"/>
                  </a:lnTo>
                  <a:lnTo>
                    <a:pt x="25033" y="4572127"/>
                  </a:lnTo>
                  <a:lnTo>
                    <a:pt x="21902" y="4606014"/>
                  </a:lnTo>
                  <a:lnTo>
                    <a:pt x="19657" y="4644600"/>
                  </a:lnTo>
                  <a:lnTo>
                    <a:pt x="18200" y="4687330"/>
                  </a:lnTo>
                  <a:lnTo>
                    <a:pt x="17432" y="4733651"/>
                  </a:lnTo>
                  <a:lnTo>
                    <a:pt x="17254" y="4783010"/>
                  </a:lnTo>
                  <a:lnTo>
                    <a:pt x="17566" y="4834852"/>
                  </a:lnTo>
                  <a:lnTo>
                    <a:pt x="18269" y="4888624"/>
                  </a:lnTo>
                  <a:lnTo>
                    <a:pt x="19265" y="4943773"/>
                  </a:lnTo>
                  <a:lnTo>
                    <a:pt x="20455" y="4999745"/>
                  </a:lnTo>
                  <a:lnTo>
                    <a:pt x="21738" y="5055986"/>
                  </a:lnTo>
                  <a:lnTo>
                    <a:pt x="23017" y="5111942"/>
                  </a:lnTo>
                  <a:lnTo>
                    <a:pt x="24191" y="5167061"/>
                  </a:lnTo>
                  <a:lnTo>
                    <a:pt x="25162" y="5220788"/>
                  </a:lnTo>
                  <a:lnTo>
                    <a:pt x="25831" y="5272569"/>
                  </a:lnTo>
                  <a:lnTo>
                    <a:pt x="26099" y="5321852"/>
                  </a:lnTo>
                  <a:lnTo>
                    <a:pt x="25866" y="5368083"/>
                  </a:lnTo>
                  <a:lnTo>
                    <a:pt x="25033" y="5410708"/>
                  </a:lnTo>
                  <a:lnTo>
                    <a:pt x="17794" y="5411241"/>
                  </a:lnTo>
                  <a:lnTo>
                    <a:pt x="11698" y="5411444"/>
                  </a:lnTo>
                  <a:lnTo>
                    <a:pt x="5983" y="5410708"/>
                  </a:lnTo>
                  <a:lnTo>
                    <a:pt x="8402" y="5342661"/>
                  </a:lnTo>
                  <a:lnTo>
                    <a:pt x="9307" y="5284869"/>
                  </a:lnTo>
                  <a:lnTo>
                    <a:pt x="9040" y="5235008"/>
                  </a:lnTo>
                  <a:lnTo>
                    <a:pt x="7947" y="5190751"/>
                  </a:lnTo>
                  <a:lnTo>
                    <a:pt x="6370" y="5149775"/>
                  </a:lnTo>
                  <a:lnTo>
                    <a:pt x="4652" y="5109756"/>
                  </a:lnTo>
                  <a:lnTo>
                    <a:pt x="3138" y="5068368"/>
                  </a:lnTo>
                  <a:lnTo>
                    <a:pt x="2170" y="5023286"/>
                  </a:lnTo>
                  <a:lnTo>
                    <a:pt x="2093" y="4972187"/>
                  </a:lnTo>
                  <a:lnTo>
                    <a:pt x="3250" y="4912745"/>
                  </a:lnTo>
                  <a:lnTo>
                    <a:pt x="5983" y="4842637"/>
                  </a:lnTo>
                  <a:lnTo>
                    <a:pt x="9471" y="4763564"/>
                  </a:lnTo>
                  <a:lnTo>
                    <a:pt x="11982" y="4693379"/>
                  </a:lnTo>
                  <a:lnTo>
                    <a:pt x="13592" y="4631055"/>
                  </a:lnTo>
                  <a:lnTo>
                    <a:pt x="14377" y="4575565"/>
                  </a:lnTo>
                  <a:lnTo>
                    <a:pt x="14413" y="4525883"/>
                  </a:lnTo>
                  <a:lnTo>
                    <a:pt x="13774" y="4480982"/>
                  </a:lnTo>
                  <a:lnTo>
                    <a:pt x="12536" y="4439837"/>
                  </a:lnTo>
                  <a:lnTo>
                    <a:pt x="10775" y="4401420"/>
                  </a:lnTo>
                  <a:lnTo>
                    <a:pt x="8565" y="4364706"/>
                  </a:lnTo>
                  <a:lnTo>
                    <a:pt x="5983" y="4328668"/>
                  </a:lnTo>
                  <a:lnTo>
                    <a:pt x="4231" y="4298142"/>
                  </a:lnTo>
                  <a:lnTo>
                    <a:pt x="2871" y="4258945"/>
                  </a:lnTo>
                  <a:lnTo>
                    <a:pt x="1873" y="4212411"/>
                  </a:lnTo>
                  <a:lnTo>
                    <a:pt x="1207" y="4159877"/>
                  </a:lnTo>
                  <a:lnTo>
                    <a:pt x="841" y="4102677"/>
                  </a:lnTo>
                  <a:lnTo>
                    <a:pt x="745" y="4042148"/>
                  </a:lnTo>
                  <a:lnTo>
                    <a:pt x="887" y="3979624"/>
                  </a:lnTo>
                  <a:lnTo>
                    <a:pt x="1238" y="3916441"/>
                  </a:lnTo>
                  <a:lnTo>
                    <a:pt x="1766" y="3853935"/>
                  </a:lnTo>
                  <a:lnTo>
                    <a:pt x="2440" y="3793440"/>
                  </a:lnTo>
                  <a:lnTo>
                    <a:pt x="3230" y="3736293"/>
                  </a:lnTo>
                  <a:lnTo>
                    <a:pt x="4104" y="3683829"/>
                  </a:lnTo>
                  <a:lnTo>
                    <a:pt x="5032" y="3637383"/>
                  </a:lnTo>
                  <a:lnTo>
                    <a:pt x="5983" y="3598291"/>
                  </a:lnTo>
                  <a:lnTo>
                    <a:pt x="6636" y="3554362"/>
                  </a:lnTo>
                  <a:lnTo>
                    <a:pt x="6349" y="3511101"/>
                  </a:lnTo>
                  <a:lnTo>
                    <a:pt x="5392" y="3467771"/>
                  </a:lnTo>
                  <a:lnTo>
                    <a:pt x="4036" y="3423635"/>
                  </a:lnTo>
                  <a:lnTo>
                    <a:pt x="2548" y="3377956"/>
                  </a:lnTo>
                  <a:lnTo>
                    <a:pt x="1200" y="3329997"/>
                  </a:lnTo>
                  <a:lnTo>
                    <a:pt x="261" y="3279022"/>
                  </a:lnTo>
                  <a:lnTo>
                    <a:pt x="0" y="3224293"/>
                  </a:lnTo>
                  <a:lnTo>
                    <a:pt x="687" y="3165075"/>
                  </a:lnTo>
                  <a:lnTo>
                    <a:pt x="2591" y="3100629"/>
                  </a:lnTo>
                  <a:lnTo>
                    <a:pt x="5983" y="3030220"/>
                  </a:lnTo>
                  <a:lnTo>
                    <a:pt x="8711" y="2974530"/>
                  </a:lnTo>
                  <a:lnTo>
                    <a:pt x="10362" y="2922634"/>
                  </a:lnTo>
                  <a:lnTo>
                    <a:pt x="11101" y="2873719"/>
                  </a:lnTo>
                  <a:lnTo>
                    <a:pt x="11093" y="2826972"/>
                  </a:lnTo>
                  <a:lnTo>
                    <a:pt x="10501" y="2781580"/>
                  </a:lnTo>
                  <a:lnTo>
                    <a:pt x="9489" y="2736728"/>
                  </a:lnTo>
                  <a:lnTo>
                    <a:pt x="8222" y="2691606"/>
                  </a:lnTo>
                  <a:lnTo>
                    <a:pt x="6863" y="2645398"/>
                  </a:lnTo>
                  <a:lnTo>
                    <a:pt x="5577" y="2597293"/>
                  </a:lnTo>
                  <a:lnTo>
                    <a:pt x="4528" y="2546477"/>
                  </a:lnTo>
                  <a:lnTo>
                    <a:pt x="3880" y="2492137"/>
                  </a:lnTo>
                  <a:lnTo>
                    <a:pt x="3797" y="2433460"/>
                  </a:lnTo>
                  <a:lnTo>
                    <a:pt x="4444" y="2369633"/>
                  </a:lnTo>
                  <a:lnTo>
                    <a:pt x="5983" y="2299843"/>
                  </a:lnTo>
                  <a:lnTo>
                    <a:pt x="7504" y="2234025"/>
                  </a:lnTo>
                  <a:lnTo>
                    <a:pt x="8328" y="2172548"/>
                  </a:lnTo>
                  <a:lnTo>
                    <a:pt x="8568" y="2114856"/>
                  </a:lnTo>
                  <a:lnTo>
                    <a:pt x="8333" y="2060393"/>
                  </a:lnTo>
                  <a:lnTo>
                    <a:pt x="7733" y="2008603"/>
                  </a:lnTo>
                  <a:lnTo>
                    <a:pt x="6879" y="1958930"/>
                  </a:lnTo>
                  <a:lnTo>
                    <a:pt x="5882" y="1910817"/>
                  </a:lnTo>
                  <a:lnTo>
                    <a:pt x="4852" y="1863708"/>
                  </a:lnTo>
                  <a:lnTo>
                    <a:pt x="3898" y="1817048"/>
                  </a:lnTo>
                  <a:lnTo>
                    <a:pt x="3133" y="1770281"/>
                  </a:lnTo>
                  <a:lnTo>
                    <a:pt x="2665" y="1722849"/>
                  </a:lnTo>
                  <a:lnTo>
                    <a:pt x="2606" y="1674198"/>
                  </a:lnTo>
                  <a:lnTo>
                    <a:pt x="3066" y="1623770"/>
                  </a:lnTo>
                  <a:lnTo>
                    <a:pt x="4155" y="1571011"/>
                  </a:lnTo>
                  <a:lnTo>
                    <a:pt x="5983" y="1515364"/>
                  </a:lnTo>
                  <a:lnTo>
                    <a:pt x="8802" y="1446223"/>
                  </a:lnTo>
                  <a:lnTo>
                    <a:pt x="11575" y="1381700"/>
                  </a:lnTo>
                  <a:lnTo>
                    <a:pt x="14163" y="1321351"/>
                  </a:lnTo>
                  <a:lnTo>
                    <a:pt x="16426" y="1264736"/>
                  </a:lnTo>
                  <a:lnTo>
                    <a:pt x="18222" y="1211412"/>
                  </a:lnTo>
                  <a:lnTo>
                    <a:pt x="19414" y="1160938"/>
                  </a:lnTo>
                  <a:lnTo>
                    <a:pt x="19858" y="1112872"/>
                  </a:lnTo>
                  <a:lnTo>
                    <a:pt x="19417" y="1066771"/>
                  </a:lnTo>
                  <a:lnTo>
                    <a:pt x="17949" y="1022195"/>
                  </a:lnTo>
                  <a:lnTo>
                    <a:pt x="15314" y="978700"/>
                  </a:lnTo>
                  <a:lnTo>
                    <a:pt x="11372" y="935846"/>
                  </a:lnTo>
                  <a:lnTo>
                    <a:pt x="5983" y="893191"/>
                  </a:lnTo>
                  <a:lnTo>
                    <a:pt x="2677" y="861472"/>
                  </a:lnTo>
                  <a:lnTo>
                    <a:pt x="836" y="823743"/>
                  </a:lnTo>
                  <a:lnTo>
                    <a:pt x="259" y="780737"/>
                  </a:lnTo>
                  <a:lnTo>
                    <a:pt x="744" y="733186"/>
                  </a:lnTo>
                  <a:lnTo>
                    <a:pt x="2089" y="681823"/>
                  </a:lnTo>
                  <a:lnTo>
                    <a:pt x="4092" y="627379"/>
                  </a:lnTo>
                  <a:lnTo>
                    <a:pt x="6552" y="570589"/>
                  </a:lnTo>
                  <a:lnTo>
                    <a:pt x="9265" y="512184"/>
                  </a:lnTo>
                  <a:lnTo>
                    <a:pt x="12032" y="452897"/>
                  </a:lnTo>
                  <a:lnTo>
                    <a:pt x="14649" y="393461"/>
                  </a:lnTo>
                  <a:lnTo>
                    <a:pt x="16914" y="334608"/>
                  </a:lnTo>
                  <a:lnTo>
                    <a:pt x="18627" y="277071"/>
                  </a:lnTo>
                  <a:lnTo>
                    <a:pt x="19585" y="221583"/>
                  </a:lnTo>
                  <a:lnTo>
                    <a:pt x="19585" y="168875"/>
                  </a:lnTo>
                  <a:lnTo>
                    <a:pt x="18428" y="119681"/>
                  </a:lnTo>
                  <a:lnTo>
                    <a:pt x="15909" y="74734"/>
                  </a:lnTo>
                  <a:lnTo>
                    <a:pt x="11828" y="34765"/>
                  </a:lnTo>
                  <a:lnTo>
                    <a:pt x="5983" y="508"/>
                  </a:lnTo>
                  <a:lnTo>
                    <a:pt x="15381" y="0"/>
                  </a:lnTo>
                  <a:lnTo>
                    <a:pt x="19699" y="635"/>
                  </a:lnTo>
                  <a:lnTo>
                    <a:pt x="25033" y="508"/>
                  </a:lnTo>
                  <a:close/>
                </a:path>
              </a:pathLst>
            </a:custGeom>
            <a:ln w="41275">
              <a:solidFill>
                <a:srgbClr val="EC7C30"/>
              </a:solidFill>
            </a:ln>
          </p:spPr>
          <p:txBody>
            <a:bodyPr wrap="square" lIns="0" tIns="0" rIns="0" bIns="0" rtlCol="0"/>
            <a:lstStyle/>
            <a:p>
              <a:endParaRPr/>
            </a:p>
          </p:txBody>
        </p:sp>
      </p:grpSp>
      <p:sp>
        <p:nvSpPr>
          <p:cNvPr id="6" name="object 6"/>
          <p:cNvSpPr txBox="1"/>
          <p:nvPr/>
        </p:nvSpPr>
        <p:spPr>
          <a:xfrm>
            <a:off x="4793869" y="4580673"/>
            <a:ext cx="6613525" cy="800859"/>
          </a:xfrm>
          <a:prstGeom prst="rect">
            <a:avLst/>
          </a:prstGeom>
          <a:solidFill>
            <a:srgbClr val="EC7C30"/>
          </a:solidFill>
        </p:spPr>
        <p:txBody>
          <a:bodyPr vert="horz" wrap="square" lIns="0" tIns="107314" rIns="0" bIns="0" rtlCol="0">
            <a:spAutoFit/>
          </a:bodyPr>
          <a:lstStyle/>
          <a:p>
            <a:r>
              <a:rPr lang="en-US" sz="1400" dirty="0">
                <a:solidFill>
                  <a:schemeClr val="bg1"/>
                </a:solidFill>
                <a:latin typeface="Times New Roman" panose="02020603050405020304" pitchFamily="18" charset="0"/>
                <a:cs typeface="Times New Roman" panose="02020603050405020304" pitchFamily="18" charset="0"/>
              </a:rPr>
              <a:t>Self-controlled leaders are empathetic and consider conflict as a learning experience.</a:t>
            </a:r>
          </a:p>
          <a:p>
            <a:br>
              <a:rPr lang="en-US" sz="1600" dirty="0"/>
            </a:br>
            <a:endParaRPr sz="1500" dirty="0">
              <a:latin typeface="Calibri"/>
              <a:cs typeface="Calibri"/>
            </a:endParaRPr>
          </a:p>
        </p:txBody>
      </p:sp>
      <p:grpSp>
        <p:nvGrpSpPr>
          <p:cNvPr id="11" name="object 11"/>
          <p:cNvGrpSpPr/>
          <p:nvPr/>
        </p:nvGrpSpPr>
        <p:grpSpPr>
          <a:xfrm>
            <a:off x="4646676" y="3579876"/>
            <a:ext cx="6908800" cy="993775"/>
            <a:chOff x="4646676" y="3579876"/>
            <a:chExt cx="6908800" cy="993775"/>
          </a:xfrm>
        </p:grpSpPr>
        <p:sp>
          <p:nvSpPr>
            <p:cNvPr id="12" name="object 12"/>
            <p:cNvSpPr/>
            <p:nvPr/>
          </p:nvSpPr>
          <p:spPr>
            <a:xfrm>
              <a:off x="4653026" y="3586226"/>
              <a:ext cx="6896100" cy="981075"/>
            </a:xfrm>
            <a:custGeom>
              <a:avLst/>
              <a:gdLst/>
              <a:ahLst/>
              <a:cxnLst/>
              <a:rect l="l" t="t" r="r" b="b"/>
              <a:pathLst>
                <a:path w="6896100" h="981075">
                  <a:moveTo>
                    <a:pt x="6896100" y="0"/>
                  </a:moveTo>
                  <a:lnTo>
                    <a:pt x="0" y="0"/>
                  </a:lnTo>
                  <a:lnTo>
                    <a:pt x="0" y="637413"/>
                  </a:lnTo>
                  <a:lnTo>
                    <a:pt x="3325368" y="637413"/>
                  </a:lnTo>
                  <a:lnTo>
                    <a:pt x="3325368" y="735711"/>
                  </a:lnTo>
                  <a:lnTo>
                    <a:pt x="3202685" y="735711"/>
                  </a:lnTo>
                  <a:lnTo>
                    <a:pt x="3448050" y="981075"/>
                  </a:lnTo>
                  <a:lnTo>
                    <a:pt x="3693287" y="735711"/>
                  </a:lnTo>
                  <a:lnTo>
                    <a:pt x="3570604" y="735711"/>
                  </a:lnTo>
                  <a:lnTo>
                    <a:pt x="3570604" y="637413"/>
                  </a:lnTo>
                  <a:lnTo>
                    <a:pt x="6896100" y="637413"/>
                  </a:lnTo>
                  <a:lnTo>
                    <a:pt x="6896100" y="0"/>
                  </a:lnTo>
                  <a:close/>
                </a:path>
              </a:pathLst>
            </a:custGeom>
            <a:solidFill>
              <a:srgbClr val="FFC000"/>
            </a:solidFill>
          </p:spPr>
          <p:txBody>
            <a:bodyPr wrap="square" lIns="0" tIns="0" rIns="0" bIns="0" rtlCol="0"/>
            <a:lstStyle/>
            <a:p>
              <a:endParaRPr/>
            </a:p>
          </p:txBody>
        </p:sp>
        <p:sp>
          <p:nvSpPr>
            <p:cNvPr id="13" name="object 13"/>
            <p:cNvSpPr/>
            <p:nvPr/>
          </p:nvSpPr>
          <p:spPr>
            <a:xfrm>
              <a:off x="4653026" y="3586226"/>
              <a:ext cx="6896100" cy="981075"/>
            </a:xfrm>
            <a:custGeom>
              <a:avLst/>
              <a:gdLst/>
              <a:ahLst/>
              <a:cxnLst/>
              <a:rect l="l" t="t" r="r" b="b"/>
              <a:pathLst>
                <a:path w="6896100" h="981075">
                  <a:moveTo>
                    <a:pt x="6896100" y="637413"/>
                  </a:moveTo>
                  <a:lnTo>
                    <a:pt x="3570604" y="637413"/>
                  </a:lnTo>
                  <a:lnTo>
                    <a:pt x="3570604" y="735711"/>
                  </a:lnTo>
                  <a:lnTo>
                    <a:pt x="3693287" y="735711"/>
                  </a:lnTo>
                  <a:lnTo>
                    <a:pt x="3448050" y="981075"/>
                  </a:lnTo>
                  <a:lnTo>
                    <a:pt x="3202685" y="735711"/>
                  </a:lnTo>
                  <a:lnTo>
                    <a:pt x="3325368" y="735711"/>
                  </a:lnTo>
                  <a:lnTo>
                    <a:pt x="3325368" y="637413"/>
                  </a:lnTo>
                  <a:lnTo>
                    <a:pt x="0" y="637413"/>
                  </a:lnTo>
                  <a:lnTo>
                    <a:pt x="0" y="0"/>
                  </a:lnTo>
                  <a:lnTo>
                    <a:pt x="6896100" y="0"/>
                  </a:lnTo>
                  <a:lnTo>
                    <a:pt x="6896100" y="637413"/>
                  </a:lnTo>
                  <a:close/>
                </a:path>
              </a:pathLst>
            </a:custGeom>
            <a:ln w="12700">
              <a:solidFill>
                <a:srgbClr val="FFFFFF"/>
              </a:solidFill>
            </a:ln>
          </p:spPr>
          <p:txBody>
            <a:bodyPr wrap="square" lIns="0" tIns="0" rIns="0" bIns="0" rtlCol="0"/>
            <a:lstStyle/>
            <a:p>
              <a:endParaRPr/>
            </a:p>
          </p:txBody>
        </p:sp>
      </p:grpSp>
      <p:sp>
        <p:nvSpPr>
          <p:cNvPr id="14" name="object 14"/>
          <p:cNvSpPr txBox="1"/>
          <p:nvPr/>
        </p:nvSpPr>
        <p:spPr>
          <a:xfrm>
            <a:off x="4793869" y="3654426"/>
            <a:ext cx="6613525" cy="674544"/>
          </a:xfrm>
          <a:prstGeom prst="rect">
            <a:avLst/>
          </a:prstGeom>
        </p:spPr>
        <p:txBody>
          <a:bodyPr vert="horz" wrap="square" lIns="0" tIns="12700" rIns="0" bIns="0" rtlCol="0">
            <a:spAutoFit/>
          </a:bodyPr>
          <a:lstStyle/>
          <a:p>
            <a:pPr marL="12700" algn="ctr">
              <a:lnSpc>
                <a:spcPct val="100000"/>
              </a:lnSpc>
              <a:spcBef>
                <a:spcPts val="100"/>
              </a:spcBef>
            </a:pPr>
            <a:r>
              <a:rPr lang="en-US" sz="1400" dirty="0">
                <a:solidFill>
                  <a:schemeClr val="bg1"/>
                </a:solidFill>
                <a:latin typeface="Times New Roman" panose="02020603050405020304" pitchFamily="18" charset="0"/>
                <a:cs typeface="Times New Roman" panose="02020603050405020304" pitchFamily="18" charset="0"/>
              </a:rPr>
              <a:t>Goleman Emotional Intelligence aids in the identification and control of emotions in conflicts (</a:t>
            </a:r>
            <a:r>
              <a:rPr lang="en-US" sz="1400" dirty="0" err="1">
                <a:solidFill>
                  <a:schemeClr val="bg1"/>
                </a:solidFill>
                <a:latin typeface="Times New Roman" panose="02020603050405020304" pitchFamily="18" charset="0"/>
                <a:cs typeface="Times New Roman" panose="02020603050405020304" pitchFamily="18" charset="0"/>
              </a:rPr>
              <a:t>Babatunde</a:t>
            </a:r>
            <a:r>
              <a:rPr lang="en-US" sz="1400" dirty="0">
                <a:solidFill>
                  <a:schemeClr val="bg1"/>
                </a:solidFill>
                <a:latin typeface="Times New Roman" panose="02020603050405020304" pitchFamily="18" charset="0"/>
                <a:cs typeface="Times New Roman" panose="02020603050405020304" pitchFamily="18" charset="0"/>
              </a:rPr>
              <a:t> et al., 2023). </a:t>
            </a:r>
            <a:br>
              <a:rPr lang="en-US" sz="1400" dirty="0">
                <a:solidFill>
                  <a:schemeClr val="bg1"/>
                </a:solidFill>
                <a:latin typeface="Times New Roman" panose="02020603050405020304" pitchFamily="18" charset="0"/>
                <a:cs typeface="Times New Roman" panose="02020603050405020304" pitchFamily="18" charset="0"/>
              </a:rPr>
            </a:br>
            <a:endParaRPr sz="1400" dirty="0">
              <a:solidFill>
                <a:schemeClr val="bg1"/>
              </a:solidFill>
              <a:latin typeface="Times New Roman" panose="02020603050405020304" pitchFamily="18" charset="0"/>
              <a:cs typeface="Times New Roman" panose="02020603050405020304" pitchFamily="18" charset="0"/>
            </a:endParaRPr>
          </a:p>
        </p:txBody>
      </p:sp>
      <p:grpSp>
        <p:nvGrpSpPr>
          <p:cNvPr id="15" name="object 15"/>
          <p:cNvGrpSpPr/>
          <p:nvPr/>
        </p:nvGrpSpPr>
        <p:grpSpPr>
          <a:xfrm>
            <a:off x="4646676" y="2598801"/>
            <a:ext cx="6908800" cy="1003300"/>
            <a:chOff x="4646676" y="2598801"/>
            <a:chExt cx="6908800" cy="1003300"/>
          </a:xfrm>
        </p:grpSpPr>
        <p:sp>
          <p:nvSpPr>
            <p:cNvPr id="16" name="object 16"/>
            <p:cNvSpPr/>
            <p:nvPr/>
          </p:nvSpPr>
          <p:spPr>
            <a:xfrm>
              <a:off x="4653026" y="2605151"/>
              <a:ext cx="6896100" cy="990600"/>
            </a:xfrm>
            <a:custGeom>
              <a:avLst/>
              <a:gdLst/>
              <a:ahLst/>
              <a:cxnLst/>
              <a:rect l="l" t="t" r="r" b="b"/>
              <a:pathLst>
                <a:path w="6896100" h="990600">
                  <a:moveTo>
                    <a:pt x="6896100" y="0"/>
                  </a:moveTo>
                  <a:lnTo>
                    <a:pt x="0" y="0"/>
                  </a:lnTo>
                  <a:lnTo>
                    <a:pt x="0" y="643636"/>
                  </a:lnTo>
                  <a:lnTo>
                    <a:pt x="3324098" y="643636"/>
                  </a:lnTo>
                  <a:lnTo>
                    <a:pt x="3324098" y="742823"/>
                  </a:lnTo>
                  <a:lnTo>
                    <a:pt x="3200273" y="742823"/>
                  </a:lnTo>
                  <a:lnTo>
                    <a:pt x="3448050" y="990600"/>
                  </a:lnTo>
                  <a:lnTo>
                    <a:pt x="3695573" y="742823"/>
                  </a:lnTo>
                  <a:lnTo>
                    <a:pt x="3571875" y="742823"/>
                  </a:lnTo>
                  <a:lnTo>
                    <a:pt x="3571875" y="643636"/>
                  </a:lnTo>
                  <a:lnTo>
                    <a:pt x="6896100" y="643636"/>
                  </a:lnTo>
                  <a:lnTo>
                    <a:pt x="6896100" y="0"/>
                  </a:lnTo>
                  <a:close/>
                </a:path>
              </a:pathLst>
            </a:custGeom>
            <a:solidFill>
              <a:srgbClr val="4471C4"/>
            </a:solidFill>
          </p:spPr>
          <p:txBody>
            <a:bodyPr wrap="square" lIns="0" tIns="0" rIns="0" bIns="0" rtlCol="0"/>
            <a:lstStyle/>
            <a:p>
              <a:endParaRPr/>
            </a:p>
          </p:txBody>
        </p:sp>
        <p:sp>
          <p:nvSpPr>
            <p:cNvPr id="17" name="object 17"/>
            <p:cNvSpPr/>
            <p:nvPr/>
          </p:nvSpPr>
          <p:spPr>
            <a:xfrm>
              <a:off x="4653026" y="2605151"/>
              <a:ext cx="6896100" cy="990600"/>
            </a:xfrm>
            <a:custGeom>
              <a:avLst/>
              <a:gdLst/>
              <a:ahLst/>
              <a:cxnLst/>
              <a:rect l="l" t="t" r="r" b="b"/>
              <a:pathLst>
                <a:path w="6896100" h="990600">
                  <a:moveTo>
                    <a:pt x="6896100" y="643636"/>
                  </a:moveTo>
                  <a:lnTo>
                    <a:pt x="3571875" y="643636"/>
                  </a:lnTo>
                  <a:lnTo>
                    <a:pt x="3571875" y="742823"/>
                  </a:lnTo>
                  <a:lnTo>
                    <a:pt x="3695573" y="742823"/>
                  </a:lnTo>
                  <a:lnTo>
                    <a:pt x="3448050" y="990600"/>
                  </a:lnTo>
                  <a:lnTo>
                    <a:pt x="3200273" y="742823"/>
                  </a:lnTo>
                  <a:lnTo>
                    <a:pt x="3324098" y="742823"/>
                  </a:lnTo>
                  <a:lnTo>
                    <a:pt x="3324098" y="643636"/>
                  </a:lnTo>
                  <a:lnTo>
                    <a:pt x="0" y="643636"/>
                  </a:lnTo>
                  <a:lnTo>
                    <a:pt x="0" y="0"/>
                  </a:lnTo>
                  <a:lnTo>
                    <a:pt x="6896100" y="0"/>
                  </a:lnTo>
                  <a:lnTo>
                    <a:pt x="6896100" y="643636"/>
                  </a:lnTo>
                  <a:close/>
                </a:path>
              </a:pathLst>
            </a:custGeom>
            <a:ln w="12700">
              <a:solidFill>
                <a:srgbClr val="FFFFFF"/>
              </a:solidFill>
            </a:ln>
          </p:spPr>
          <p:txBody>
            <a:bodyPr wrap="square" lIns="0" tIns="0" rIns="0" bIns="0" rtlCol="0"/>
            <a:lstStyle/>
            <a:p>
              <a:endParaRPr/>
            </a:p>
          </p:txBody>
        </p:sp>
      </p:grpSp>
      <p:sp>
        <p:nvSpPr>
          <p:cNvPr id="18" name="object 18"/>
          <p:cNvSpPr txBox="1"/>
          <p:nvPr/>
        </p:nvSpPr>
        <p:spPr>
          <a:xfrm>
            <a:off x="5044440" y="2673350"/>
            <a:ext cx="6106160" cy="448841"/>
          </a:xfrm>
          <a:prstGeom prst="rect">
            <a:avLst/>
          </a:prstGeom>
        </p:spPr>
        <p:txBody>
          <a:bodyPr vert="horz" wrap="square" lIns="0" tIns="12700" rIns="0" bIns="0" rtlCol="0">
            <a:spAutoFit/>
          </a:bodyPr>
          <a:lstStyle/>
          <a:p>
            <a:pPr algn="ctr">
              <a:lnSpc>
                <a:spcPts val="1725"/>
              </a:lnSpc>
              <a:spcBef>
                <a:spcPts val="100"/>
              </a:spcBef>
            </a:pPr>
            <a:r>
              <a:rPr lang="en-US" sz="1400" dirty="0">
                <a:solidFill>
                  <a:schemeClr val="bg1"/>
                </a:solidFill>
                <a:latin typeface="Times New Roman" panose="02020603050405020304" pitchFamily="18" charset="0"/>
                <a:cs typeface="Times New Roman" panose="02020603050405020304" pitchFamily="18" charset="0"/>
              </a:rPr>
              <a:t>Conflicts that are not resolved result in loss of trust, low morale, group cohesion. </a:t>
            </a:r>
            <a:br>
              <a:rPr lang="en-US" sz="1400" dirty="0">
                <a:solidFill>
                  <a:schemeClr val="bg1"/>
                </a:solidFill>
                <a:latin typeface="Times New Roman" panose="02020603050405020304" pitchFamily="18" charset="0"/>
                <a:cs typeface="Times New Roman" panose="02020603050405020304" pitchFamily="18" charset="0"/>
              </a:rPr>
            </a:br>
            <a:endParaRPr sz="1400" dirty="0">
              <a:solidFill>
                <a:schemeClr val="bg1"/>
              </a:solidFill>
              <a:latin typeface="Times New Roman" panose="02020603050405020304" pitchFamily="18" charset="0"/>
              <a:cs typeface="Times New Roman" panose="02020603050405020304" pitchFamily="18" charset="0"/>
            </a:endParaRPr>
          </a:p>
        </p:txBody>
      </p:sp>
      <p:grpSp>
        <p:nvGrpSpPr>
          <p:cNvPr id="19" name="object 19"/>
          <p:cNvGrpSpPr/>
          <p:nvPr/>
        </p:nvGrpSpPr>
        <p:grpSpPr>
          <a:xfrm>
            <a:off x="4646676" y="1617725"/>
            <a:ext cx="6908800" cy="1003300"/>
            <a:chOff x="4646676" y="1617725"/>
            <a:chExt cx="6908800" cy="1003300"/>
          </a:xfrm>
        </p:grpSpPr>
        <p:sp>
          <p:nvSpPr>
            <p:cNvPr id="20" name="object 20"/>
            <p:cNvSpPr/>
            <p:nvPr/>
          </p:nvSpPr>
          <p:spPr>
            <a:xfrm>
              <a:off x="4653026" y="1624075"/>
              <a:ext cx="6896100" cy="990600"/>
            </a:xfrm>
            <a:custGeom>
              <a:avLst/>
              <a:gdLst/>
              <a:ahLst/>
              <a:cxnLst/>
              <a:rect l="l" t="t" r="r" b="b"/>
              <a:pathLst>
                <a:path w="6896100" h="990600">
                  <a:moveTo>
                    <a:pt x="6896100" y="0"/>
                  </a:moveTo>
                  <a:lnTo>
                    <a:pt x="0" y="0"/>
                  </a:lnTo>
                  <a:lnTo>
                    <a:pt x="0" y="643636"/>
                  </a:lnTo>
                  <a:lnTo>
                    <a:pt x="3324098" y="643636"/>
                  </a:lnTo>
                  <a:lnTo>
                    <a:pt x="3324098" y="742823"/>
                  </a:lnTo>
                  <a:lnTo>
                    <a:pt x="3200273" y="742823"/>
                  </a:lnTo>
                  <a:lnTo>
                    <a:pt x="3448050" y="990600"/>
                  </a:lnTo>
                  <a:lnTo>
                    <a:pt x="3695573" y="742823"/>
                  </a:lnTo>
                  <a:lnTo>
                    <a:pt x="3571875" y="742823"/>
                  </a:lnTo>
                  <a:lnTo>
                    <a:pt x="3571875" y="643636"/>
                  </a:lnTo>
                  <a:lnTo>
                    <a:pt x="6896100" y="643636"/>
                  </a:lnTo>
                  <a:lnTo>
                    <a:pt x="6896100" y="0"/>
                  </a:lnTo>
                  <a:close/>
                </a:path>
              </a:pathLst>
            </a:custGeom>
            <a:solidFill>
              <a:srgbClr val="6FAC46"/>
            </a:solidFill>
          </p:spPr>
          <p:txBody>
            <a:bodyPr wrap="square" lIns="0" tIns="0" rIns="0" bIns="0" rtlCol="0"/>
            <a:lstStyle/>
            <a:p>
              <a:endParaRPr/>
            </a:p>
          </p:txBody>
        </p:sp>
        <p:sp>
          <p:nvSpPr>
            <p:cNvPr id="21" name="object 21"/>
            <p:cNvSpPr/>
            <p:nvPr/>
          </p:nvSpPr>
          <p:spPr>
            <a:xfrm>
              <a:off x="4653026" y="1624075"/>
              <a:ext cx="6896100" cy="990600"/>
            </a:xfrm>
            <a:custGeom>
              <a:avLst/>
              <a:gdLst/>
              <a:ahLst/>
              <a:cxnLst/>
              <a:rect l="l" t="t" r="r" b="b"/>
              <a:pathLst>
                <a:path w="6896100" h="990600">
                  <a:moveTo>
                    <a:pt x="6896100" y="643636"/>
                  </a:moveTo>
                  <a:lnTo>
                    <a:pt x="3571875" y="643636"/>
                  </a:lnTo>
                  <a:lnTo>
                    <a:pt x="3571875" y="742823"/>
                  </a:lnTo>
                  <a:lnTo>
                    <a:pt x="3695573" y="742823"/>
                  </a:lnTo>
                  <a:lnTo>
                    <a:pt x="3448050" y="990600"/>
                  </a:lnTo>
                  <a:lnTo>
                    <a:pt x="3200273" y="742823"/>
                  </a:lnTo>
                  <a:lnTo>
                    <a:pt x="3324098" y="742823"/>
                  </a:lnTo>
                  <a:lnTo>
                    <a:pt x="3324098" y="643636"/>
                  </a:lnTo>
                  <a:lnTo>
                    <a:pt x="0" y="643636"/>
                  </a:lnTo>
                  <a:lnTo>
                    <a:pt x="0" y="0"/>
                  </a:lnTo>
                  <a:lnTo>
                    <a:pt x="6896100" y="0"/>
                  </a:lnTo>
                  <a:lnTo>
                    <a:pt x="6896100" y="643636"/>
                  </a:lnTo>
                  <a:close/>
                </a:path>
              </a:pathLst>
            </a:custGeom>
            <a:ln w="12700">
              <a:solidFill>
                <a:srgbClr val="FFFFFF"/>
              </a:solidFill>
            </a:ln>
          </p:spPr>
          <p:txBody>
            <a:bodyPr wrap="square" lIns="0" tIns="0" rIns="0" bIns="0" rtlCol="0"/>
            <a:lstStyle/>
            <a:p>
              <a:endParaRPr/>
            </a:p>
          </p:txBody>
        </p:sp>
      </p:grpSp>
      <p:sp>
        <p:nvSpPr>
          <p:cNvPr id="22" name="object 22"/>
          <p:cNvSpPr txBox="1"/>
          <p:nvPr/>
        </p:nvSpPr>
        <p:spPr>
          <a:xfrm>
            <a:off x="4793869" y="1694179"/>
            <a:ext cx="6613525" cy="666849"/>
          </a:xfrm>
          <a:prstGeom prst="rect">
            <a:avLst/>
          </a:prstGeom>
        </p:spPr>
        <p:txBody>
          <a:bodyPr vert="horz" wrap="square" lIns="0" tIns="12700" rIns="0" bIns="0" rtlCol="0">
            <a:spAutoFit/>
          </a:bodyPr>
          <a:lstStyle/>
          <a:p>
            <a:pPr algn="ctr">
              <a:lnSpc>
                <a:spcPts val="1725"/>
              </a:lnSpc>
              <a:spcBef>
                <a:spcPts val="100"/>
              </a:spcBef>
            </a:pPr>
            <a:r>
              <a:rPr lang="en-US" sz="1400" dirty="0">
                <a:solidFill>
                  <a:schemeClr val="bg1"/>
                </a:solidFill>
                <a:latin typeface="Times New Roman" panose="02020603050405020304" pitchFamily="18" charset="0"/>
                <a:cs typeface="Times New Roman" panose="02020603050405020304" pitchFamily="18" charset="0"/>
              </a:rPr>
              <a:t>Task conflict refers to the conflict over the approach to work; relationship conflict is based on personal and emotional problems. </a:t>
            </a:r>
            <a:br>
              <a:rPr lang="en-US" sz="1400" dirty="0">
                <a:solidFill>
                  <a:schemeClr val="bg1"/>
                </a:solidFill>
                <a:latin typeface="Times New Roman" panose="02020603050405020304" pitchFamily="18" charset="0"/>
                <a:cs typeface="Times New Roman" panose="02020603050405020304" pitchFamily="18" charset="0"/>
              </a:rPr>
            </a:br>
            <a:endParaRPr sz="1400" dirty="0">
              <a:solidFill>
                <a:schemeClr val="bg1"/>
              </a:solidFill>
              <a:latin typeface="Times New Roman" panose="02020603050405020304" pitchFamily="18" charset="0"/>
              <a:cs typeface="Times New Roman" panose="02020603050405020304" pitchFamily="18" charset="0"/>
            </a:endParaRPr>
          </a:p>
        </p:txBody>
      </p:sp>
      <p:grpSp>
        <p:nvGrpSpPr>
          <p:cNvPr id="23" name="object 23"/>
          <p:cNvGrpSpPr/>
          <p:nvPr/>
        </p:nvGrpSpPr>
        <p:grpSpPr>
          <a:xfrm>
            <a:off x="4646676" y="646176"/>
            <a:ext cx="6908800" cy="993775"/>
            <a:chOff x="4646676" y="646176"/>
            <a:chExt cx="6908800" cy="993775"/>
          </a:xfrm>
        </p:grpSpPr>
        <p:sp>
          <p:nvSpPr>
            <p:cNvPr id="24" name="object 24"/>
            <p:cNvSpPr/>
            <p:nvPr/>
          </p:nvSpPr>
          <p:spPr>
            <a:xfrm>
              <a:off x="4653026" y="652526"/>
              <a:ext cx="6896100" cy="981075"/>
            </a:xfrm>
            <a:custGeom>
              <a:avLst/>
              <a:gdLst/>
              <a:ahLst/>
              <a:cxnLst/>
              <a:rect l="l" t="t" r="r" b="b"/>
              <a:pathLst>
                <a:path w="6896100" h="981075">
                  <a:moveTo>
                    <a:pt x="6896100" y="0"/>
                  </a:moveTo>
                  <a:lnTo>
                    <a:pt x="0" y="0"/>
                  </a:lnTo>
                  <a:lnTo>
                    <a:pt x="0" y="637413"/>
                  </a:lnTo>
                  <a:lnTo>
                    <a:pt x="3325368" y="637413"/>
                  </a:lnTo>
                  <a:lnTo>
                    <a:pt x="3325368" y="735711"/>
                  </a:lnTo>
                  <a:lnTo>
                    <a:pt x="3202685" y="735711"/>
                  </a:lnTo>
                  <a:lnTo>
                    <a:pt x="3448050" y="981075"/>
                  </a:lnTo>
                  <a:lnTo>
                    <a:pt x="3693287" y="735711"/>
                  </a:lnTo>
                  <a:lnTo>
                    <a:pt x="3570604" y="735711"/>
                  </a:lnTo>
                  <a:lnTo>
                    <a:pt x="3570604" y="637413"/>
                  </a:lnTo>
                  <a:lnTo>
                    <a:pt x="6896100" y="637413"/>
                  </a:lnTo>
                  <a:lnTo>
                    <a:pt x="6896100" y="0"/>
                  </a:lnTo>
                  <a:close/>
                </a:path>
              </a:pathLst>
            </a:custGeom>
            <a:solidFill>
              <a:srgbClr val="EC7C30"/>
            </a:solidFill>
          </p:spPr>
          <p:txBody>
            <a:bodyPr wrap="square" lIns="0" tIns="0" rIns="0" bIns="0" rtlCol="0"/>
            <a:lstStyle/>
            <a:p>
              <a:endParaRPr/>
            </a:p>
          </p:txBody>
        </p:sp>
        <p:sp>
          <p:nvSpPr>
            <p:cNvPr id="25" name="object 25"/>
            <p:cNvSpPr/>
            <p:nvPr/>
          </p:nvSpPr>
          <p:spPr>
            <a:xfrm>
              <a:off x="4653026" y="652526"/>
              <a:ext cx="6896100" cy="981075"/>
            </a:xfrm>
            <a:custGeom>
              <a:avLst/>
              <a:gdLst/>
              <a:ahLst/>
              <a:cxnLst/>
              <a:rect l="l" t="t" r="r" b="b"/>
              <a:pathLst>
                <a:path w="6896100" h="981075">
                  <a:moveTo>
                    <a:pt x="6896100" y="637413"/>
                  </a:moveTo>
                  <a:lnTo>
                    <a:pt x="3570604" y="637413"/>
                  </a:lnTo>
                  <a:lnTo>
                    <a:pt x="3570604" y="735711"/>
                  </a:lnTo>
                  <a:lnTo>
                    <a:pt x="3693287" y="735711"/>
                  </a:lnTo>
                  <a:lnTo>
                    <a:pt x="3448050" y="981075"/>
                  </a:lnTo>
                  <a:lnTo>
                    <a:pt x="3202685" y="735711"/>
                  </a:lnTo>
                  <a:lnTo>
                    <a:pt x="3325368" y="735711"/>
                  </a:lnTo>
                  <a:lnTo>
                    <a:pt x="3325368" y="637413"/>
                  </a:lnTo>
                  <a:lnTo>
                    <a:pt x="0" y="637413"/>
                  </a:lnTo>
                  <a:lnTo>
                    <a:pt x="0" y="0"/>
                  </a:lnTo>
                  <a:lnTo>
                    <a:pt x="6896100" y="0"/>
                  </a:lnTo>
                  <a:lnTo>
                    <a:pt x="6896100" y="637413"/>
                  </a:lnTo>
                  <a:close/>
                </a:path>
              </a:pathLst>
            </a:custGeom>
            <a:ln w="12700">
              <a:solidFill>
                <a:srgbClr val="FFFFFF"/>
              </a:solidFill>
            </a:ln>
          </p:spPr>
          <p:txBody>
            <a:bodyPr wrap="square" lIns="0" tIns="0" rIns="0" bIns="0" rtlCol="0"/>
            <a:lstStyle/>
            <a:p>
              <a:endParaRPr/>
            </a:p>
          </p:txBody>
        </p:sp>
      </p:grpSp>
      <p:sp>
        <p:nvSpPr>
          <p:cNvPr id="26" name="object 26"/>
          <p:cNvSpPr txBox="1"/>
          <p:nvPr/>
        </p:nvSpPr>
        <p:spPr>
          <a:xfrm>
            <a:off x="5100701" y="819467"/>
            <a:ext cx="6002020" cy="459100"/>
          </a:xfrm>
          <a:prstGeom prst="rect">
            <a:avLst/>
          </a:prstGeom>
        </p:spPr>
        <p:txBody>
          <a:bodyPr vert="horz" wrap="square" lIns="0" tIns="12700" rIns="0" bIns="0" rtlCol="0">
            <a:spAutoFit/>
          </a:bodyPr>
          <a:lstStyle/>
          <a:p>
            <a:pPr marL="12700">
              <a:lnSpc>
                <a:spcPct val="100000"/>
              </a:lnSpc>
              <a:spcBef>
                <a:spcPts val="100"/>
              </a:spcBef>
            </a:pPr>
            <a:r>
              <a:rPr lang="en-US" sz="1400" dirty="0" err="1">
                <a:solidFill>
                  <a:schemeClr val="bg1"/>
                </a:solidFill>
                <a:latin typeface="Times New Roman" panose="02020603050405020304" pitchFamily="18" charset="0"/>
                <a:cs typeface="Times New Roman" panose="02020603050405020304" pitchFamily="18" charset="0"/>
              </a:rPr>
              <a:t>Dissagreement</a:t>
            </a:r>
            <a:r>
              <a:rPr lang="en-US" sz="1400" dirty="0">
                <a:solidFill>
                  <a:schemeClr val="bg1"/>
                </a:solidFill>
                <a:latin typeface="Times New Roman" panose="02020603050405020304" pitchFamily="18" charset="0"/>
                <a:cs typeface="Times New Roman" panose="02020603050405020304" pitchFamily="18" charset="0"/>
              </a:rPr>
              <a:t> on goals, personalities, and communication styles causes conflicts. </a:t>
            </a:r>
            <a:br>
              <a:rPr lang="en-US" sz="1400" dirty="0">
                <a:solidFill>
                  <a:schemeClr val="bg1"/>
                </a:solidFill>
                <a:latin typeface="Times New Roman" panose="02020603050405020304" pitchFamily="18" charset="0"/>
                <a:cs typeface="Times New Roman" panose="02020603050405020304" pitchFamily="18" charset="0"/>
              </a:rPr>
            </a:br>
            <a:endParaRPr sz="14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575" y="307593"/>
            <a:ext cx="10055225" cy="1140207"/>
          </a:xfrm>
        </p:spPr>
        <p:txBody>
          <a:bodyPr/>
          <a:lstStyle/>
          <a:p>
            <a:pPr algn="ctr"/>
            <a:r>
              <a:rPr lang="en-US" sz="3600" b="1" dirty="0">
                <a:latin typeface="Times New Roman" panose="02020603050405020304" pitchFamily="18" charset="0"/>
                <a:cs typeface="Times New Roman" panose="02020603050405020304" pitchFamily="18" charset="0"/>
              </a:rPr>
              <a:t>Enhancing Group Effectiveness through Motivation</a:t>
            </a:r>
            <a:br>
              <a:rPr lang="en-US" sz="3600"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5" name="Rounded Rectangle 4"/>
          <p:cNvSpPr/>
          <p:nvPr/>
        </p:nvSpPr>
        <p:spPr>
          <a:xfrm>
            <a:off x="304800" y="1828800"/>
            <a:ext cx="7696200" cy="480060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marL="285750" lvl="0" indent="-285750">
              <a:lnSpc>
                <a:spcPct val="150000"/>
              </a:lnSpc>
              <a:buFont typeface="Arial" panose="020B0604020202020204" pitchFamily="34" charset="0"/>
              <a:buChar char="•"/>
            </a:pPr>
            <a:r>
              <a:rPr lang="en-US" sz="1800" dirty="0">
                <a:solidFill>
                  <a:schemeClr val="dk1"/>
                </a:solidFill>
                <a:latin typeface="Times New Roman" panose="02020603050405020304" pitchFamily="18" charset="0"/>
                <a:cs typeface="Times New Roman" panose="02020603050405020304" pitchFamily="18" charset="0"/>
              </a:rPr>
              <a:t>It is motivation that increases the engagement and performance of individuals within a group.</a:t>
            </a:r>
          </a:p>
          <a:p>
            <a:pPr marL="285750" lvl="0" indent="-285750">
              <a:lnSpc>
                <a:spcPct val="150000"/>
              </a:lnSpc>
              <a:buFont typeface="Arial" panose="020B0604020202020204" pitchFamily="34" charset="0"/>
              <a:buChar char="•"/>
            </a:pPr>
            <a:r>
              <a:rPr lang="en-US" sz="1800" dirty="0">
                <a:solidFill>
                  <a:schemeClr val="dk1"/>
                </a:solidFill>
                <a:latin typeface="Times New Roman" panose="02020603050405020304" pitchFamily="18" charset="0"/>
                <a:cs typeface="Times New Roman" panose="02020603050405020304" pitchFamily="18" charset="0"/>
              </a:rPr>
              <a:t>Maslow's Hierarchy of Needs states that for a person to attain their best potential, safety must be assured, belonging must be there, and esteem needs must have been fulfilled.</a:t>
            </a:r>
          </a:p>
          <a:p>
            <a:pPr marL="285750" lvl="0" indent="-285750">
              <a:lnSpc>
                <a:spcPct val="150000"/>
              </a:lnSpc>
              <a:buFont typeface="Arial" panose="020B0604020202020204" pitchFamily="34" charset="0"/>
              <a:buChar char="•"/>
            </a:pPr>
            <a:r>
              <a:rPr lang="en-US" sz="1800" dirty="0">
                <a:solidFill>
                  <a:schemeClr val="dk1"/>
                </a:solidFill>
                <a:latin typeface="Times New Roman" panose="02020603050405020304" pitchFamily="18" charset="0"/>
                <a:cs typeface="Times New Roman" panose="02020603050405020304" pitchFamily="18" charset="0"/>
              </a:rPr>
              <a:t>An inclusive environment supports an individual's sense of worth and belonging.</a:t>
            </a:r>
          </a:p>
          <a:p>
            <a:pPr marL="285750" lvl="0" indent="-285750">
              <a:lnSpc>
                <a:spcPct val="150000"/>
              </a:lnSpc>
              <a:buFont typeface="Arial" panose="020B0604020202020204" pitchFamily="34" charset="0"/>
              <a:buChar char="•"/>
            </a:pPr>
            <a:r>
              <a:rPr lang="en-US" sz="1800" dirty="0">
                <a:solidFill>
                  <a:schemeClr val="dk1"/>
                </a:solidFill>
                <a:latin typeface="Times New Roman" panose="02020603050405020304" pitchFamily="18" charset="0"/>
                <a:cs typeface="Times New Roman" panose="02020603050405020304" pitchFamily="18" charset="0"/>
              </a:rPr>
              <a:t>Herzberg's Theory states that motivators such as the work being meaningful relative to the person and appreciation lead to an increase in satisfaction.</a:t>
            </a:r>
          </a:p>
        </p:txBody>
      </p:sp>
      <p:pic>
        <p:nvPicPr>
          <p:cNvPr id="1026" name="Picture 2" descr="Maslow's Hierarchy of Need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9600" y="2514600"/>
            <a:ext cx="3823786" cy="28956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8649738" y="5410200"/>
            <a:ext cx="2983509" cy="369332"/>
          </a:xfrm>
          <a:prstGeom prst="rect">
            <a:avLst/>
          </a:prstGeom>
        </p:spPr>
        <p:txBody>
          <a:bodyPr wrap="none">
            <a:spAutoFit/>
          </a:bodyPr>
          <a:lstStyle/>
          <a:p>
            <a:r>
              <a:rPr lang="en-US" sz="1800" dirty="0">
                <a:solidFill>
                  <a:schemeClr val="dk1"/>
                </a:solidFill>
                <a:latin typeface="Times New Roman" panose="02020603050405020304" pitchFamily="18" charset="0"/>
                <a:cs typeface="Times New Roman" panose="02020603050405020304" pitchFamily="18" charset="0"/>
              </a:rPr>
              <a:t>Maslow's Hierarchy of Needs </a:t>
            </a:r>
            <a:endParaRPr lang="en-US" dirty="0"/>
          </a:p>
        </p:txBody>
      </p:sp>
    </p:spTree>
    <p:extLst>
      <p:ext uri="{BB962C8B-B14F-4D97-AF65-F5344CB8AC3E}">
        <p14:creationId xmlns:p14="http://schemas.microsoft.com/office/powerpoint/2010/main" val="3046830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133600"/>
            <a:ext cx="3329940" cy="2215991"/>
          </a:xfrm>
        </p:spPr>
        <p:txBody>
          <a:bodyPr/>
          <a:lstStyle/>
          <a:p>
            <a:r>
              <a:rPr lang="en-US" sz="3600" b="1" dirty="0">
                <a:solidFill>
                  <a:schemeClr val="bg1"/>
                </a:solidFill>
                <a:latin typeface="Times New Roman" panose="02020603050405020304" pitchFamily="18" charset="0"/>
                <a:cs typeface="Times New Roman" panose="02020603050405020304" pitchFamily="18" charset="0"/>
              </a:rPr>
              <a:t>Conflict Resolution Strategies</a:t>
            </a:r>
            <a:br>
              <a:rPr lang="en-US" sz="3600" dirty="0">
                <a:solidFill>
                  <a:schemeClr val="bg1"/>
                </a:solidFill>
                <a:latin typeface="Times New Roman" panose="02020603050405020304" pitchFamily="18" charset="0"/>
                <a:cs typeface="Times New Roman" panose="02020603050405020304" pitchFamily="18" charset="0"/>
              </a:rPr>
            </a:b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Rounded Rectangle 2"/>
          <p:cNvSpPr/>
          <p:nvPr/>
        </p:nvSpPr>
        <p:spPr>
          <a:xfrm>
            <a:off x="4343400" y="228600"/>
            <a:ext cx="7391400" cy="4530805"/>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Conflict resolution begins with active listening, constructive feedback, and efforts to see all sides.</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Negotiation and mediation offer vehicle or process in the search.</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Psychological safety promotes an environment of open communication without fear (Fells &amp; Sheer, 2019).</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Herzberg's Two-Factor Theory states, "Clear communication is viewed as a hygiene factor to avoid dissatisfaction."</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Recognition and good working relationships are motivators that lift team spirits.</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These working conditions foster cooperation and create a positive team culture.</a:t>
            </a:r>
          </a:p>
          <a:p>
            <a:pPr marL="285750" indent="-285750" algn="just">
              <a:lnSpc>
                <a:spcPct val="150000"/>
              </a:lnSpc>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p:txBody>
      </p:sp>
      <p:pic>
        <p:nvPicPr>
          <p:cNvPr id="2050" name="Picture 2" descr="Herzberg two-factor theory and #1 Lead generation market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8200" y="4883359"/>
            <a:ext cx="5334000" cy="189844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836727" y="6363187"/>
            <a:ext cx="2454518" cy="307777"/>
          </a:xfrm>
          <a:prstGeom prst="rect">
            <a:avLst/>
          </a:prstGeom>
        </p:spPr>
        <p:txBody>
          <a:bodyPr wrap="none">
            <a:spAutoFit/>
          </a:bodyPr>
          <a:lstStyle/>
          <a:p>
            <a:r>
              <a:rPr lang="en-US" sz="1400" dirty="0">
                <a:latin typeface="Times New Roman" panose="02020603050405020304" pitchFamily="18" charset="0"/>
                <a:cs typeface="Times New Roman" panose="02020603050405020304" pitchFamily="18" charset="0"/>
              </a:rPr>
              <a:t>Herzberg's Two-Factor Theory </a:t>
            </a:r>
            <a:endParaRPr lang="en-US" sz="1400" dirty="0"/>
          </a:p>
        </p:txBody>
      </p:sp>
    </p:spTree>
    <p:extLst>
      <p:ext uri="{BB962C8B-B14F-4D97-AF65-F5344CB8AC3E}">
        <p14:creationId xmlns:p14="http://schemas.microsoft.com/office/powerpoint/2010/main" val="2365495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81000"/>
            <a:ext cx="8162925" cy="838200"/>
          </a:xfrm>
        </p:spPr>
        <p:txBody>
          <a:bodyPr/>
          <a:lstStyle/>
          <a:p>
            <a:pPr algn="ctr"/>
            <a:r>
              <a:rPr lang="en-US" sz="3600" b="1" dirty="0">
                <a:latin typeface="Times New Roman" panose="02020603050405020304" pitchFamily="18" charset="0"/>
                <a:cs typeface="Times New Roman" panose="02020603050405020304" pitchFamily="18" charset="0"/>
              </a:rPr>
              <a:t>Communication in Group Dynamics</a:t>
            </a:r>
            <a:br>
              <a:rPr lang="en-US" sz="3600"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3655939562"/>
              </p:ext>
            </p:extLst>
          </p:nvPr>
        </p:nvGraphicFramePr>
        <p:xfrm>
          <a:off x="762000" y="1219200"/>
          <a:ext cx="97536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8166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4690" y="457200"/>
            <a:ext cx="8162925" cy="762000"/>
          </a:xfrm>
        </p:spPr>
        <p:txBody>
          <a:bodyPr/>
          <a:lstStyle/>
          <a:p>
            <a:pPr algn="ctr"/>
            <a:r>
              <a:rPr lang="en-US" sz="3600" b="1" dirty="0">
                <a:latin typeface="Times New Roman" panose="02020603050405020304" pitchFamily="18" charset="0"/>
                <a:cs typeface="Times New Roman" panose="02020603050405020304" pitchFamily="18" charset="0"/>
              </a:rPr>
              <a:t>Trust-Building Strategies</a:t>
            </a:r>
            <a:br>
              <a:rPr lang="en-US" sz="3600"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3421105518"/>
              </p:ext>
            </p:extLst>
          </p:nvPr>
        </p:nvGraphicFramePr>
        <p:xfrm>
          <a:off x="1283652" y="1184564"/>
          <a:ext cx="9525000" cy="4919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9380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7575" y="307593"/>
            <a:ext cx="8162925" cy="936859"/>
          </a:xfrm>
          <a:prstGeom prst="rect">
            <a:avLst/>
          </a:prstGeom>
        </p:spPr>
        <p:txBody>
          <a:bodyPr vert="horz" wrap="square" lIns="0" tIns="318198" rIns="0" bIns="0" rtlCol="0">
            <a:spAutoFit/>
          </a:bodyPr>
          <a:lstStyle/>
          <a:p>
            <a:pPr marL="12700" algn="ctr">
              <a:lnSpc>
                <a:spcPct val="100000"/>
              </a:lnSpc>
              <a:spcBef>
                <a:spcPts val="130"/>
              </a:spcBef>
            </a:pPr>
            <a:r>
              <a:rPr lang="en-US" sz="4000" b="1" spc="-10" dirty="0">
                <a:latin typeface="Times New Roman" panose="02020603050405020304" pitchFamily="18" charset="0"/>
                <a:cs typeface="Times New Roman" panose="02020603050405020304" pitchFamily="18" charset="0"/>
              </a:rPr>
              <a:t>References </a:t>
            </a:r>
            <a:endParaRPr sz="4000" b="1" spc="-10" dirty="0">
              <a:latin typeface="Times New Roman" panose="02020603050405020304" pitchFamily="18" charset="0"/>
              <a:cs typeface="Times New Roman" panose="02020603050405020304" pitchFamily="18" charset="0"/>
            </a:endParaRPr>
          </a:p>
        </p:txBody>
      </p:sp>
      <p:sp>
        <p:nvSpPr>
          <p:cNvPr id="7" name="Rectangle 6"/>
          <p:cNvSpPr/>
          <p:nvPr/>
        </p:nvSpPr>
        <p:spPr>
          <a:xfrm>
            <a:off x="894715" y="1524000"/>
            <a:ext cx="10360025" cy="4254370"/>
          </a:xfrm>
          <a:prstGeom prst="rect">
            <a:avLst/>
          </a:prstGeom>
        </p:spPr>
        <p:txBody>
          <a:bodyPr wrap="square">
            <a:spAutoFit/>
          </a:bodyPr>
          <a:lstStyle/>
          <a:p>
            <a:pPr marL="457200" indent="-457200" algn="just">
              <a:lnSpc>
                <a:spcPct val="150000"/>
              </a:lnSpc>
              <a:spcAft>
                <a:spcPts val="800"/>
              </a:spcAft>
            </a:pP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Alshmemri</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Shahwan-Akl</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L., and Maude, P. (2017). Herzberg’s two-factor theory. </a:t>
            </a:r>
            <a:r>
              <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rPr>
              <a:t>Life Science Journal</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rPr>
              <a:t>14</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(5), 12-16.</a:t>
            </a:r>
          </a:p>
          <a:p>
            <a:pPr marL="457200" indent="-457200" algn="just">
              <a:lnSpc>
                <a:spcPct val="150000"/>
              </a:lnSpc>
              <a:spcAft>
                <a:spcPts val="800"/>
              </a:spcAft>
            </a:pP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Babatunde</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F., Sunday, H., and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Adeshina</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O. (2023). Emotional intelligence in conflict management and leadership effectiveness in organisations. </a:t>
            </a:r>
            <a:r>
              <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Research</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rPr>
              <a:t>10</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(3), 146-165.</a:t>
            </a:r>
          </a:p>
          <a:p>
            <a:pPr marL="457200" indent="-457200" algn="just">
              <a:lnSpc>
                <a:spcPct val="150000"/>
              </a:lnSpc>
              <a:spcAft>
                <a:spcPts val="800"/>
              </a:spcAft>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Fells, R., and Sheer, N. (2019). </a:t>
            </a:r>
            <a:r>
              <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rPr>
              <a:t>Effective negotiation: From research to results</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Cambridge University Press.</a:t>
            </a:r>
          </a:p>
          <a:p>
            <a:pPr marL="457200" indent="-457200" algn="just">
              <a:lnSpc>
                <a:spcPct val="150000"/>
              </a:lnSpc>
              <a:spcAft>
                <a:spcPts val="800"/>
              </a:spcAft>
            </a:pP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Gençer</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H. (2019). Group dynamics and behaviour. </a:t>
            </a:r>
            <a:r>
              <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rPr>
              <a:t>Universal Journal of Educational Research</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rPr>
              <a:t>7</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(1), 223-229.</a:t>
            </a:r>
          </a:p>
          <a:p>
            <a:pPr marL="457200" indent="-457200" algn="just">
              <a:lnSpc>
                <a:spcPct val="150000"/>
              </a:lnSpc>
              <a:spcAft>
                <a:spcPts val="800"/>
              </a:spcAft>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Khan, S. (2023). Leadership Styles and Team Dynamics: A Social Science Exploration. </a:t>
            </a:r>
            <a:r>
              <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rPr>
              <a:t>Journal of Management &amp; Social Science</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rPr>
              <a:t>1</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(1), 58-64.</a:t>
            </a:r>
          </a:p>
          <a:p>
            <a:pPr marL="457200" indent="-457200" algn="just">
              <a:lnSpc>
                <a:spcPct val="150000"/>
              </a:lnSpc>
              <a:spcAft>
                <a:spcPts val="800"/>
              </a:spcAft>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Wan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Yadri</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W. S., Ahmad, N. H. F., Abdul Kadar, N. S.,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Nazym</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N. K., and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Mohd</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Johari, M. D. (2024). The influence of conflict in group work according to Tuckman’s Model. </a:t>
            </a:r>
            <a:r>
              <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rPr>
              <a:t>ESTEEM Journal of Social Sciences and Humanities</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rPr>
              <a:t>8</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(SI), 71-85.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33</TotalTime>
  <Words>1752</Words>
  <Application>Microsoft Office PowerPoint</Application>
  <PresentationFormat>Widescreen</PresentationFormat>
  <Paragraphs>77</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MT</vt:lpstr>
      <vt:lpstr>Calibri</vt:lpstr>
      <vt:lpstr>Calibri Light</vt:lpstr>
      <vt:lpstr>Times New Roman</vt:lpstr>
      <vt:lpstr>Office Theme</vt:lpstr>
      <vt:lpstr>Date</vt:lpstr>
      <vt:lpstr>4. Group Dynamics and how to build successful relationships</vt:lpstr>
      <vt:lpstr>Factors influencing group dynamics</vt:lpstr>
      <vt:lpstr>Impact of Changing Diversity in Groups </vt:lpstr>
      <vt:lpstr>PowerPoint Presentation</vt:lpstr>
      <vt:lpstr>Enhancing Group Effectiveness through Motivation </vt:lpstr>
      <vt:lpstr>Conflict Resolution Strategies </vt:lpstr>
      <vt:lpstr>Communication in Group Dynamics </vt:lpstr>
      <vt:lpstr>Trust-Building Strategies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1 - Module title Component Date</dc:title>
  <dc:creator>CATALIN</dc:creator>
  <cp:lastModifiedBy>RAMONA ELENA MIRON</cp:lastModifiedBy>
  <cp:revision>8</cp:revision>
  <dcterms:created xsi:type="dcterms:W3CDTF">2025-06-19T06:54:29Z</dcterms:created>
  <dcterms:modified xsi:type="dcterms:W3CDTF">2025-06-19T11:16:25Z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2025-05-20T00:00:00Z</vt:filetime>
  </property>
  <property fmtid="{D5CDD505-2E9C-101B-9397-08002B2CF9AE}" pid="3" name="LastSaved">
    <vt:filetime>2025-06-19T00:00:00Z</vt:filetime>
  </property>
</Properties>
</file>