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61" r:id="rId5"/>
    <p:sldId id="262" r:id="rId6"/>
    <p:sldId id="263" r:id="rId7"/>
    <p:sldId id="264" r:id="rId8"/>
    <p:sldId id="266" r:id="rId9"/>
    <p:sldId id="267"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114" d="100"/>
          <a:sy n="114" d="100"/>
        </p:scale>
        <p:origin x="474" y="12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14/11/2023</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A2DDxqCMje8" TargetMode="Externa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researchgate.net/publication/285264335_Identity_Theory"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5015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8220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7608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2783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2207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1991544" y="4293096"/>
            <a:ext cx="7560840" cy="523220"/>
          </a:xfrm>
          <a:prstGeom prst="rect">
            <a:avLst/>
          </a:prstGeom>
          <a:noFill/>
        </p:spPr>
        <p:txBody>
          <a:bodyPr wrap="square" rtlCol="0">
            <a:spAutoFit/>
          </a:bodyPr>
          <a:lstStyle/>
          <a:p>
            <a:r>
              <a:rPr lang="en-GB" sz="2800" b="1" dirty="0"/>
              <a:t>ECSO4002: Who Are We?: Culture and Identity</a:t>
            </a:r>
          </a:p>
        </p:txBody>
      </p:sp>
      <p:sp>
        <p:nvSpPr>
          <p:cNvPr id="5" name="TextBox 4">
            <a:extLst>
              <a:ext uri="{FF2B5EF4-FFF2-40B4-BE49-F238E27FC236}">
                <a16:creationId xmlns:a16="http://schemas.microsoft.com/office/drawing/2014/main" id="{8847BA2E-E392-43AD-9DA9-0074AE4FFBB8}"/>
              </a:ext>
            </a:extLst>
          </p:cNvPr>
          <p:cNvSpPr txBox="1"/>
          <p:nvPr/>
        </p:nvSpPr>
        <p:spPr>
          <a:xfrm>
            <a:off x="1995871" y="4960332"/>
            <a:ext cx="7560840" cy="523220"/>
          </a:xfrm>
          <a:prstGeom prst="rect">
            <a:avLst/>
          </a:prstGeom>
          <a:noFill/>
        </p:spPr>
        <p:txBody>
          <a:bodyPr wrap="square" rtlCol="0">
            <a:spAutoFit/>
          </a:bodyPr>
          <a:lstStyle/>
          <a:p>
            <a:r>
              <a:rPr lang="en-GB" sz="2800" b="1" dirty="0"/>
              <a:t>Theme 2: Theories of Identity (Part 2)</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2"/>
          <a:stretch>
            <a:fillRect/>
          </a:stretch>
        </p:blipFill>
        <p:spPr>
          <a:xfrm>
            <a:off x="2351585" y="692696"/>
            <a:ext cx="2095217" cy="1173322"/>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3"/>
          <a:stretch>
            <a:fillRect/>
          </a:stretch>
        </p:blipFill>
        <p:spPr>
          <a:xfrm>
            <a:off x="5155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88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5"/>
          <a:stretch>
            <a:fillRect/>
          </a:stretch>
        </p:blipFill>
        <p:spPr>
          <a:xfrm>
            <a:off x="8394094"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2207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4079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2207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4655841"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4079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5015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7385159"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8220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88698" y="2793135"/>
            <a:ext cx="2223727" cy="1289008"/>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2135560" y="260648"/>
            <a:ext cx="7488832" cy="707886"/>
          </a:xfrm>
          <a:prstGeom prst="rect">
            <a:avLst/>
          </a:prstGeom>
          <a:noFill/>
        </p:spPr>
        <p:txBody>
          <a:bodyPr wrap="square" rtlCol="0">
            <a:spAutoFit/>
          </a:bodyPr>
          <a:lstStyle/>
          <a:p>
            <a:pPr algn="ctr"/>
            <a:r>
              <a:rPr lang="en-GB" sz="4000" b="1" dirty="0"/>
              <a:t>Learning Review</a:t>
            </a:r>
          </a:p>
        </p:txBody>
      </p:sp>
      <p:sp>
        <p:nvSpPr>
          <p:cNvPr id="5" name="TextBox 4">
            <a:extLst>
              <a:ext uri="{FF2B5EF4-FFF2-40B4-BE49-F238E27FC236}">
                <a16:creationId xmlns:a16="http://schemas.microsoft.com/office/drawing/2014/main" id="{F90B5521-E7A7-4D77-A8A0-C186712A4501}"/>
              </a:ext>
            </a:extLst>
          </p:cNvPr>
          <p:cNvSpPr txBox="1"/>
          <p:nvPr/>
        </p:nvSpPr>
        <p:spPr>
          <a:xfrm>
            <a:off x="2171564" y="1052736"/>
            <a:ext cx="7560840" cy="1815882"/>
          </a:xfrm>
          <a:prstGeom prst="rect">
            <a:avLst/>
          </a:prstGeom>
          <a:noFill/>
        </p:spPr>
        <p:txBody>
          <a:bodyPr wrap="square" rtlCol="0">
            <a:spAutoFit/>
          </a:bodyPr>
          <a:lstStyle/>
          <a:p>
            <a:pPr algn="ctr"/>
            <a:r>
              <a:rPr lang="en-GB" sz="3200" b="1" i="1" dirty="0"/>
              <a:t>What did we cover in our last session?</a:t>
            </a:r>
          </a:p>
          <a:p>
            <a:pPr algn="ctr"/>
            <a:endParaRPr lang="en-GB" sz="3200" b="1" i="1" dirty="0"/>
          </a:p>
          <a:p>
            <a:pPr algn="ctr"/>
            <a:r>
              <a:rPr lang="en-GB" sz="2400" b="1" i="1" dirty="0"/>
              <a:t>Discuss and summarise the theories of Identity that we have already looked at.</a:t>
            </a:r>
          </a:p>
        </p:txBody>
      </p:sp>
      <p:sp>
        <p:nvSpPr>
          <p:cNvPr id="6" name="TextBox 5"/>
          <p:cNvSpPr txBox="1"/>
          <p:nvPr/>
        </p:nvSpPr>
        <p:spPr>
          <a:xfrm>
            <a:off x="2206984" y="3140969"/>
            <a:ext cx="7668852" cy="227754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Mead’s theory of ‘I’ and ‘Me’</a:t>
            </a:r>
          </a:p>
          <a:p>
            <a:pPr marL="457200" indent="-457200">
              <a:spcBef>
                <a:spcPts val="600"/>
              </a:spcBef>
              <a:spcAft>
                <a:spcPts val="600"/>
              </a:spcAft>
              <a:buFont typeface="Arial" panose="020B0604020202020204" pitchFamily="34" charset="0"/>
              <a:buChar char="•"/>
            </a:pPr>
            <a:r>
              <a:rPr lang="en-GB" sz="2800" dirty="0"/>
              <a:t>Kuhn &amp; McPartland’s Social Roles Theory</a:t>
            </a:r>
          </a:p>
          <a:p>
            <a:pPr marL="457200" indent="-457200">
              <a:spcBef>
                <a:spcPts val="600"/>
              </a:spcBef>
              <a:spcAft>
                <a:spcPts val="600"/>
              </a:spcAft>
              <a:buFont typeface="Arial" panose="020B0604020202020204" pitchFamily="34" charset="0"/>
              <a:buChar char="•"/>
            </a:pPr>
            <a:r>
              <a:rPr lang="en-GB" sz="2800" dirty="0"/>
              <a:t>Stryker’s Identity Theory</a:t>
            </a:r>
          </a:p>
          <a:p>
            <a:pPr marL="457200" indent="-457200">
              <a:spcBef>
                <a:spcPts val="600"/>
              </a:spcBef>
              <a:spcAft>
                <a:spcPts val="600"/>
              </a:spcAft>
              <a:buFont typeface="Arial" panose="020B0604020202020204" pitchFamily="34" charset="0"/>
              <a:buChar char="•"/>
            </a:pPr>
            <a:r>
              <a:rPr lang="en-GB" sz="2800" dirty="0"/>
              <a:t>Bauman’s theory of Liquid Modernity</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35747" y="5791979"/>
            <a:ext cx="665350" cy="665350"/>
          </a:xfrm>
          <a:prstGeom prst="rect">
            <a:avLst/>
          </a:prstGeom>
        </p:spPr>
      </p:pic>
      <p:sp>
        <p:nvSpPr>
          <p:cNvPr id="8" name="TextBox 7"/>
          <p:cNvSpPr txBox="1"/>
          <p:nvPr/>
        </p:nvSpPr>
        <p:spPr>
          <a:xfrm>
            <a:off x="5428618" y="5939988"/>
            <a:ext cx="5491918" cy="369332"/>
          </a:xfrm>
          <a:prstGeom prst="rect">
            <a:avLst/>
          </a:prstGeom>
          <a:noFill/>
        </p:spPr>
        <p:txBody>
          <a:bodyPr wrap="square" rtlCol="0">
            <a:spAutoFit/>
          </a:bodyPr>
          <a:lstStyle/>
          <a:p>
            <a:r>
              <a:rPr lang="en-GB" dirty="0"/>
              <a:t>Guided Study: Summarising Theories of Identity </a:t>
            </a:r>
          </a:p>
        </p:txBody>
      </p:sp>
    </p:spTree>
    <p:extLst>
      <p:ext uri="{BB962C8B-B14F-4D97-AF65-F5344CB8AC3E}">
        <p14:creationId xmlns:p14="http://schemas.microsoft.com/office/powerpoint/2010/main" val="68120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778098"/>
          </a:xfrm>
        </p:spPr>
        <p:txBody>
          <a:bodyPr/>
          <a:lstStyle/>
          <a:p>
            <a:r>
              <a:rPr lang="en-GB" b="1" dirty="0"/>
              <a:t>Share Your Thoughts</a:t>
            </a:r>
          </a:p>
        </p:txBody>
      </p:sp>
      <p:sp>
        <p:nvSpPr>
          <p:cNvPr id="3" name="TextBox 2"/>
          <p:cNvSpPr txBox="1"/>
          <p:nvPr/>
        </p:nvSpPr>
        <p:spPr>
          <a:xfrm>
            <a:off x="443372" y="1628800"/>
            <a:ext cx="11305256" cy="2246769"/>
          </a:xfrm>
          <a:prstGeom prst="rect">
            <a:avLst/>
          </a:prstGeom>
          <a:noFill/>
        </p:spPr>
        <p:txBody>
          <a:bodyPr wrap="square" rtlCol="0">
            <a:spAutoFit/>
          </a:bodyPr>
          <a:lstStyle/>
          <a:p>
            <a:pPr algn="ctr"/>
            <a:r>
              <a:rPr lang="en-GB" sz="2800" i="1" dirty="0"/>
              <a:t>It is important that we each have a concept of what we mean by </a:t>
            </a:r>
            <a:r>
              <a:rPr lang="en-GB" sz="2800" b="1" i="1" dirty="0"/>
              <a:t>Identity</a:t>
            </a:r>
            <a:r>
              <a:rPr lang="en-GB" sz="2800" i="1" dirty="0"/>
              <a:t> before we move on.</a:t>
            </a:r>
          </a:p>
          <a:p>
            <a:pPr algn="ctr"/>
            <a:endParaRPr lang="en-GB" sz="2800" i="1" dirty="0"/>
          </a:p>
          <a:p>
            <a:pPr algn="ctr"/>
            <a:r>
              <a:rPr lang="en-GB" sz="2800" i="1" dirty="0"/>
              <a:t>This is an opportunity to ask any questions, make any comments etc. regarding what we have looked at so far.</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6860" y="4293096"/>
            <a:ext cx="1574304" cy="1574304"/>
          </a:xfrm>
          <a:prstGeom prst="rect">
            <a:avLst/>
          </a:prstGeom>
        </p:spPr>
      </p:pic>
    </p:spTree>
    <p:extLst>
      <p:ext uri="{BB962C8B-B14F-4D97-AF65-F5344CB8AC3E}">
        <p14:creationId xmlns:p14="http://schemas.microsoft.com/office/powerpoint/2010/main" val="3989048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476672"/>
            <a:ext cx="8229600" cy="778098"/>
          </a:xfrm>
        </p:spPr>
        <p:txBody>
          <a:bodyPr>
            <a:noAutofit/>
          </a:bodyPr>
          <a:lstStyle/>
          <a:p>
            <a:r>
              <a:rPr lang="en-GB" sz="3600" b="1" dirty="0"/>
              <a:t>Theories of Identity -</a:t>
            </a:r>
            <a:br>
              <a:rPr lang="en-GB" sz="3600" b="1" dirty="0"/>
            </a:br>
            <a:r>
              <a:rPr lang="en-GB" sz="3600" b="1" dirty="0"/>
              <a:t>Structural symbolic interactionists</a:t>
            </a:r>
          </a:p>
        </p:txBody>
      </p:sp>
      <p:sp>
        <p:nvSpPr>
          <p:cNvPr id="3" name="TextBox 2"/>
          <p:cNvSpPr txBox="1"/>
          <p:nvPr/>
        </p:nvSpPr>
        <p:spPr>
          <a:xfrm>
            <a:off x="119336" y="1772816"/>
            <a:ext cx="11449272" cy="3139321"/>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800" dirty="0"/>
              <a:t>As we have seen structural symbolic interactionists, are interested in studying how social structures and culture affect human social interaction</a:t>
            </a:r>
          </a:p>
          <a:p>
            <a:pPr marL="457200" indent="-457200">
              <a:spcBef>
                <a:spcPts val="1200"/>
              </a:spcBef>
              <a:spcAft>
                <a:spcPts val="600"/>
              </a:spcAft>
              <a:buFont typeface="Arial" panose="020B0604020202020204" pitchFamily="34" charset="0"/>
              <a:buChar char="•"/>
            </a:pPr>
            <a:r>
              <a:rPr lang="en-GB" sz="2800" dirty="0"/>
              <a:t>That is to say that they begin by looking at the wider (macro-, </a:t>
            </a:r>
            <a:r>
              <a:rPr lang="en-GB" sz="2800" dirty="0" err="1"/>
              <a:t>exo</a:t>
            </a:r>
            <a:r>
              <a:rPr lang="en-GB" sz="2800" dirty="0"/>
              <a:t>- and </a:t>
            </a:r>
            <a:r>
              <a:rPr lang="en-GB" sz="2800" dirty="0" err="1"/>
              <a:t>meso-sytems</a:t>
            </a:r>
            <a:r>
              <a:rPr lang="en-GB" sz="2800" dirty="0"/>
              <a:t>) and how these influence individuals</a:t>
            </a:r>
          </a:p>
          <a:p>
            <a:pPr marL="457200" indent="-457200">
              <a:spcBef>
                <a:spcPts val="1200"/>
              </a:spcBef>
              <a:spcAft>
                <a:spcPts val="600"/>
              </a:spcAft>
              <a:buFont typeface="Arial" panose="020B0604020202020204" pitchFamily="34" charset="0"/>
              <a:buChar char="•"/>
            </a:pPr>
            <a:r>
              <a:rPr lang="en-GB" sz="2800" dirty="0"/>
              <a:t>One example of this is the </a:t>
            </a:r>
            <a:r>
              <a:rPr lang="en-GB" sz="2800" b="1" dirty="0"/>
              <a:t>Role Identity Theory </a:t>
            </a:r>
            <a:r>
              <a:rPr lang="en-GB" sz="2800" dirty="0"/>
              <a:t>developed by McCall and Simmons</a:t>
            </a:r>
          </a:p>
        </p:txBody>
      </p:sp>
    </p:spTree>
    <p:extLst>
      <p:ext uri="{BB962C8B-B14F-4D97-AF65-F5344CB8AC3E}">
        <p14:creationId xmlns:p14="http://schemas.microsoft.com/office/powerpoint/2010/main" val="573884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19536" y="476672"/>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Theories of Identity -</a:t>
            </a:r>
            <a:br>
              <a:rPr lang="en-GB" sz="3600" b="1" dirty="0"/>
            </a:br>
            <a:r>
              <a:rPr lang="en-GB" sz="3600" b="1" dirty="0"/>
              <a:t>Role Identity Theory</a:t>
            </a:r>
          </a:p>
        </p:txBody>
      </p:sp>
      <p:sp>
        <p:nvSpPr>
          <p:cNvPr id="4" name="TextBox 3"/>
          <p:cNvSpPr txBox="1"/>
          <p:nvPr/>
        </p:nvSpPr>
        <p:spPr>
          <a:xfrm>
            <a:off x="237692" y="2132856"/>
            <a:ext cx="11593288" cy="34163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This theory uses concepts from the theatre and drama to describe the way in which people take on ‘characters’ depending on their social positions within groups</a:t>
            </a:r>
          </a:p>
          <a:p>
            <a:pPr marL="457200" indent="-457200">
              <a:spcBef>
                <a:spcPts val="600"/>
              </a:spcBef>
              <a:spcAft>
                <a:spcPts val="600"/>
              </a:spcAft>
              <a:buFont typeface="Arial" panose="020B0604020202020204" pitchFamily="34" charset="0"/>
              <a:buChar char="•"/>
            </a:pPr>
            <a:r>
              <a:rPr lang="en-GB" sz="2800" dirty="0"/>
              <a:t>Their ‘character’ will change in relation to changes in the make up of the group and the ‘situations’ that the group finds itself in</a:t>
            </a:r>
          </a:p>
          <a:p>
            <a:pPr marL="457200" indent="-457200">
              <a:spcBef>
                <a:spcPts val="600"/>
              </a:spcBef>
              <a:spcAft>
                <a:spcPts val="600"/>
              </a:spcAft>
              <a:buFont typeface="Arial" panose="020B0604020202020204" pitchFamily="34" charset="0"/>
              <a:buChar char="•"/>
            </a:pPr>
            <a:r>
              <a:rPr lang="en-GB" sz="2800" dirty="0"/>
              <a:t>‘The immediate situation plays a paramount role’ in an individual’s choice of ‘character’.</a:t>
            </a:r>
          </a:p>
        </p:txBody>
      </p:sp>
      <p:sp>
        <p:nvSpPr>
          <p:cNvPr id="5" name="TextBox 4"/>
          <p:cNvSpPr txBox="1"/>
          <p:nvPr/>
        </p:nvSpPr>
        <p:spPr>
          <a:xfrm>
            <a:off x="5447928" y="6237312"/>
            <a:ext cx="4536504" cy="369332"/>
          </a:xfrm>
          <a:prstGeom prst="rect">
            <a:avLst/>
          </a:prstGeom>
          <a:noFill/>
        </p:spPr>
        <p:txBody>
          <a:bodyPr wrap="square" rtlCol="0">
            <a:spAutoFit/>
          </a:bodyPr>
          <a:lstStyle/>
          <a:p>
            <a:pPr algn="r"/>
            <a:r>
              <a:rPr lang="en-GB" dirty="0"/>
              <a:t>(McCall &amp; Simmons, 1979)</a:t>
            </a:r>
          </a:p>
        </p:txBody>
      </p:sp>
    </p:spTree>
    <p:extLst>
      <p:ext uri="{BB962C8B-B14F-4D97-AF65-F5344CB8AC3E}">
        <p14:creationId xmlns:p14="http://schemas.microsoft.com/office/powerpoint/2010/main" val="2557323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73188" y="3706"/>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Theories of Identity -</a:t>
            </a:r>
            <a:br>
              <a:rPr lang="en-GB" sz="3600" b="1" dirty="0"/>
            </a:br>
            <a:r>
              <a:rPr lang="en-GB" sz="3600" b="1" dirty="0"/>
              <a:t>Role Identity Theory</a:t>
            </a:r>
          </a:p>
        </p:txBody>
      </p:sp>
      <p:sp>
        <p:nvSpPr>
          <p:cNvPr id="4" name="TextBox 3"/>
          <p:cNvSpPr txBox="1"/>
          <p:nvPr/>
        </p:nvSpPr>
        <p:spPr>
          <a:xfrm>
            <a:off x="407368" y="3796565"/>
            <a:ext cx="11377264" cy="181588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Individuals are more likely to have identities high in their prominence hierarchy when they receive support from others for the identity, when they are committed to the identity, and when they receive rewards (both extrinsic and intrinsic) for the identity.</a:t>
            </a:r>
          </a:p>
        </p:txBody>
      </p:sp>
      <p:sp>
        <p:nvSpPr>
          <p:cNvPr id="5" name="TextBox 4"/>
          <p:cNvSpPr txBox="1"/>
          <p:nvPr/>
        </p:nvSpPr>
        <p:spPr>
          <a:xfrm>
            <a:off x="7392144" y="6237312"/>
            <a:ext cx="2592288" cy="369332"/>
          </a:xfrm>
          <a:prstGeom prst="rect">
            <a:avLst/>
          </a:prstGeom>
          <a:noFill/>
        </p:spPr>
        <p:txBody>
          <a:bodyPr wrap="square" rtlCol="0">
            <a:spAutoFit/>
          </a:bodyPr>
          <a:lstStyle/>
          <a:p>
            <a:pPr algn="r"/>
            <a:r>
              <a:rPr lang="en-GB" dirty="0"/>
              <a:t>(Stets &amp; </a:t>
            </a:r>
            <a:r>
              <a:rPr lang="en-GB" dirty="0" err="1"/>
              <a:t>Serpe</a:t>
            </a:r>
            <a:r>
              <a:rPr lang="en-GB" dirty="0"/>
              <a:t>, 2013)</a:t>
            </a:r>
          </a:p>
        </p:txBody>
      </p:sp>
      <p:sp>
        <p:nvSpPr>
          <p:cNvPr id="2" name="TextBox 1">
            <a:extLst>
              <a:ext uri="{FF2B5EF4-FFF2-40B4-BE49-F238E27FC236}">
                <a16:creationId xmlns:a16="http://schemas.microsoft.com/office/drawing/2014/main" id="{0EC34873-767D-B1FD-6E55-E01147E9A0DC}"/>
              </a:ext>
            </a:extLst>
          </p:cNvPr>
          <p:cNvSpPr txBox="1"/>
          <p:nvPr/>
        </p:nvSpPr>
        <p:spPr>
          <a:xfrm>
            <a:off x="407368" y="1268761"/>
            <a:ext cx="11305256"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a:t>They argue that ‘identity performance’, that is the way that people behave, relies on the relationship with others in the group.</a:t>
            </a:r>
          </a:p>
        </p:txBody>
      </p:sp>
      <p:sp>
        <p:nvSpPr>
          <p:cNvPr id="6" name="TextBox 5">
            <a:extLst>
              <a:ext uri="{FF2B5EF4-FFF2-40B4-BE49-F238E27FC236}">
                <a16:creationId xmlns:a16="http://schemas.microsoft.com/office/drawing/2014/main" id="{572EEDAA-407A-136E-0F5B-DDAF9AC2B1FB}"/>
              </a:ext>
            </a:extLst>
          </p:cNvPr>
          <p:cNvSpPr txBox="1"/>
          <p:nvPr/>
        </p:nvSpPr>
        <p:spPr>
          <a:xfrm>
            <a:off x="407368" y="2736503"/>
            <a:ext cx="11109920" cy="9541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more </a:t>
            </a:r>
            <a:r>
              <a:rPr lang="en-GB" sz="2800" b="1" dirty="0"/>
              <a:t>prominent</a:t>
            </a:r>
            <a:r>
              <a:rPr lang="en-GB" sz="2800" dirty="0"/>
              <a:t> an identity, the more it will be invoked in a situation’. </a:t>
            </a:r>
          </a:p>
        </p:txBody>
      </p:sp>
    </p:spTree>
    <p:extLst>
      <p:ext uri="{BB962C8B-B14F-4D97-AF65-F5344CB8AC3E}">
        <p14:creationId xmlns:p14="http://schemas.microsoft.com/office/powerpoint/2010/main" val="1043651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73188" y="3706"/>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Theories of Identity -</a:t>
            </a:r>
            <a:br>
              <a:rPr lang="en-GB" sz="3600" b="1" dirty="0"/>
            </a:br>
            <a:r>
              <a:rPr lang="en-GB" sz="3600" b="1" dirty="0"/>
              <a:t>Role Identity Theory</a:t>
            </a:r>
          </a:p>
        </p:txBody>
      </p:sp>
      <p:sp>
        <p:nvSpPr>
          <p:cNvPr id="4" name="TextBox 3"/>
          <p:cNvSpPr txBox="1"/>
          <p:nvPr/>
        </p:nvSpPr>
        <p:spPr>
          <a:xfrm>
            <a:off x="1631504" y="1268760"/>
            <a:ext cx="8928992" cy="501675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700" dirty="0"/>
              <a:t>But what does this mean in practice? – </a:t>
            </a:r>
            <a:r>
              <a:rPr lang="en-GB" sz="2700" i="1" dirty="0"/>
              <a:t>another hypothetical situation</a:t>
            </a:r>
          </a:p>
          <a:p>
            <a:pPr marL="457200" indent="-457200">
              <a:spcBef>
                <a:spcPts val="600"/>
              </a:spcBef>
              <a:spcAft>
                <a:spcPts val="600"/>
              </a:spcAft>
              <a:buFont typeface="Arial" panose="020B0604020202020204" pitchFamily="34" charset="0"/>
              <a:buChar char="•"/>
            </a:pPr>
            <a:r>
              <a:rPr lang="en-GB" sz="2700" dirty="0"/>
              <a:t>A group of long-term friends are out walking</a:t>
            </a:r>
          </a:p>
          <a:p>
            <a:pPr marL="457200" indent="-457200">
              <a:spcBef>
                <a:spcPts val="600"/>
              </a:spcBef>
              <a:spcAft>
                <a:spcPts val="600"/>
              </a:spcAft>
              <a:buFont typeface="Arial" panose="020B0604020202020204" pitchFamily="34" charset="0"/>
              <a:buChar char="•"/>
            </a:pPr>
            <a:r>
              <a:rPr lang="en-GB" sz="2700" dirty="0"/>
              <a:t>Each person in the group has a ‘role’ that they have ‘performed’ for a long time (e.g. the leader, the joker, the quiet one etc.)</a:t>
            </a:r>
          </a:p>
          <a:p>
            <a:pPr marL="457200" indent="-457200">
              <a:spcBef>
                <a:spcPts val="600"/>
              </a:spcBef>
              <a:spcAft>
                <a:spcPts val="600"/>
              </a:spcAft>
              <a:buFont typeface="Arial" panose="020B0604020202020204" pitchFamily="34" charset="0"/>
              <a:buChar char="•"/>
            </a:pPr>
            <a:r>
              <a:rPr lang="en-GB" sz="2700" dirty="0"/>
              <a:t>During the walk one of them falls and breaks a leg</a:t>
            </a:r>
          </a:p>
          <a:p>
            <a:pPr marL="457200" indent="-457200">
              <a:spcBef>
                <a:spcPts val="600"/>
              </a:spcBef>
              <a:spcAft>
                <a:spcPts val="600"/>
              </a:spcAft>
              <a:buFont typeface="Arial" panose="020B0604020202020204" pitchFamily="34" charset="0"/>
              <a:buChar char="•"/>
            </a:pPr>
            <a:r>
              <a:rPr lang="en-GB" sz="2700" dirty="0"/>
              <a:t>The ‘quiet one’ has first aid training and takes over the situation because this additional role gives them </a:t>
            </a:r>
            <a:r>
              <a:rPr lang="en-GB" sz="2700" b="1" dirty="0"/>
              <a:t>prominence</a:t>
            </a:r>
            <a:endParaRPr lang="en-GB" sz="2700" dirty="0"/>
          </a:p>
        </p:txBody>
      </p:sp>
      <p:sp>
        <p:nvSpPr>
          <p:cNvPr id="2" name="TextBox 1"/>
          <p:cNvSpPr txBox="1"/>
          <p:nvPr/>
        </p:nvSpPr>
        <p:spPr>
          <a:xfrm>
            <a:off x="4295800" y="6021288"/>
            <a:ext cx="5616624" cy="523220"/>
          </a:xfrm>
          <a:prstGeom prst="rect">
            <a:avLst/>
          </a:prstGeom>
          <a:noFill/>
        </p:spPr>
        <p:txBody>
          <a:bodyPr wrap="square" rtlCol="0">
            <a:spAutoFit/>
          </a:bodyPr>
          <a:lstStyle/>
          <a:p>
            <a:pPr algn="ctr"/>
            <a:r>
              <a:rPr lang="en-GB" sz="2800" i="1" dirty="0"/>
              <a:t>Can you think of other examples?</a:t>
            </a:r>
          </a:p>
        </p:txBody>
      </p:sp>
    </p:spTree>
    <p:extLst>
      <p:ext uri="{BB962C8B-B14F-4D97-AF65-F5344CB8AC3E}">
        <p14:creationId xmlns:p14="http://schemas.microsoft.com/office/powerpoint/2010/main" val="54356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873188" y="3706"/>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Theories of Identity -</a:t>
            </a:r>
            <a:br>
              <a:rPr lang="en-GB" sz="3600" b="1" dirty="0"/>
            </a:br>
            <a:r>
              <a:rPr lang="en-GB" sz="3600" b="1" dirty="0"/>
              <a:t>Role Identity Theory</a:t>
            </a:r>
          </a:p>
        </p:txBody>
      </p:sp>
      <p:sp>
        <p:nvSpPr>
          <p:cNvPr id="3" name="TextBox 2"/>
          <p:cNvSpPr txBox="1"/>
          <p:nvPr/>
        </p:nvSpPr>
        <p:spPr>
          <a:xfrm>
            <a:off x="2135560" y="1484784"/>
            <a:ext cx="7967228" cy="523220"/>
          </a:xfrm>
          <a:prstGeom prst="rect">
            <a:avLst/>
          </a:prstGeom>
          <a:noFill/>
        </p:spPr>
        <p:txBody>
          <a:bodyPr wrap="square" rtlCol="0">
            <a:spAutoFit/>
          </a:bodyPr>
          <a:lstStyle/>
          <a:p>
            <a:pPr algn="ctr"/>
            <a:r>
              <a:rPr lang="en-GB" sz="2800" b="1" dirty="0"/>
              <a:t>A real example?</a:t>
            </a:r>
          </a:p>
        </p:txBody>
      </p:sp>
      <p:pic>
        <p:nvPicPr>
          <p:cNvPr id="4" name="Picture 3">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89282" y="2132856"/>
            <a:ext cx="1997412" cy="2106860"/>
          </a:xfrm>
          <a:prstGeom prst="rect">
            <a:avLst/>
          </a:prstGeom>
        </p:spPr>
      </p:pic>
      <p:sp>
        <p:nvSpPr>
          <p:cNvPr id="5" name="TextBox 4"/>
          <p:cNvSpPr txBox="1"/>
          <p:nvPr/>
        </p:nvSpPr>
        <p:spPr>
          <a:xfrm>
            <a:off x="2207568" y="4509120"/>
            <a:ext cx="7848872" cy="523220"/>
          </a:xfrm>
          <a:prstGeom prst="rect">
            <a:avLst/>
          </a:prstGeom>
          <a:noFill/>
        </p:spPr>
        <p:txBody>
          <a:bodyPr wrap="square" rtlCol="0">
            <a:spAutoFit/>
          </a:bodyPr>
          <a:lstStyle/>
          <a:p>
            <a:pPr algn="ctr"/>
            <a:endParaRPr lang="en-GB" sz="2800" b="1" i="1"/>
          </a:p>
        </p:txBody>
      </p:sp>
      <p:sp>
        <p:nvSpPr>
          <p:cNvPr id="6" name="TextBox 5"/>
          <p:cNvSpPr txBox="1"/>
          <p:nvPr/>
        </p:nvSpPr>
        <p:spPr>
          <a:xfrm>
            <a:off x="2855640" y="4509120"/>
            <a:ext cx="6192688" cy="523220"/>
          </a:xfrm>
          <a:prstGeom prst="rect">
            <a:avLst/>
          </a:prstGeom>
          <a:noFill/>
        </p:spPr>
        <p:txBody>
          <a:bodyPr wrap="square" rtlCol="0">
            <a:spAutoFit/>
          </a:bodyPr>
          <a:lstStyle/>
          <a:p>
            <a:pPr algn="ctr"/>
            <a:r>
              <a:rPr lang="en-GB" sz="2800" b="1" i="1" dirty="0"/>
              <a:t>What do you think?</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19937" y="5301745"/>
            <a:ext cx="1070849" cy="1070849"/>
          </a:xfrm>
          <a:prstGeom prst="rect">
            <a:avLst/>
          </a:prstGeom>
        </p:spPr>
      </p:pic>
    </p:spTree>
    <p:extLst>
      <p:ext uri="{BB962C8B-B14F-4D97-AF65-F5344CB8AC3E}">
        <p14:creationId xmlns:p14="http://schemas.microsoft.com/office/powerpoint/2010/main" val="3627873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873188" y="3706"/>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Theories of Identity</a:t>
            </a:r>
          </a:p>
          <a:p>
            <a:r>
              <a:rPr lang="en-GB" sz="3600" b="1" dirty="0"/>
              <a:t>Conclusions</a:t>
            </a:r>
          </a:p>
        </p:txBody>
      </p:sp>
      <p:sp>
        <p:nvSpPr>
          <p:cNvPr id="5" name="TextBox 4"/>
          <p:cNvSpPr txBox="1"/>
          <p:nvPr/>
        </p:nvSpPr>
        <p:spPr>
          <a:xfrm>
            <a:off x="2207568" y="4509120"/>
            <a:ext cx="7848872" cy="523220"/>
          </a:xfrm>
          <a:prstGeom prst="rect">
            <a:avLst/>
          </a:prstGeom>
          <a:noFill/>
        </p:spPr>
        <p:txBody>
          <a:bodyPr wrap="square" rtlCol="0">
            <a:spAutoFit/>
          </a:bodyPr>
          <a:lstStyle/>
          <a:p>
            <a:pPr algn="ctr"/>
            <a:endParaRPr lang="en-GB" sz="2800" b="1" i="1"/>
          </a:p>
        </p:txBody>
      </p:sp>
      <p:sp>
        <p:nvSpPr>
          <p:cNvPr id="6" name="TextBox 5"/>
          <p:cNvSpPr txBox="1"/>
          <p:nvPr/>
        </p:nvSpPr>
        <p:spPr>
          <a:xfrm>
            <a:off x="2891644" y="3072463"/>
            <a:ext cx="6192688" cy="954107"/>
          </a:xfrm>
          <a:prstGeom prst="rect">
            <a:avLst/>
          </a:prstGeom>
          <a:noFill/>
        </p:spPr>
        <p:txBody>
          <a:bodyPr wrap="square" rtlCol="0">
            <a:spAutoFit/>
          </a:bodyPr>
          <a:lstStyle/>
          <a:p>
            <a:pPr algn="ctr"/>
            <a:r>
              <a:rPr lang="en-GB" sz="2800" b="1" i="1" dirty="0"/>
              <a:t>Can we summarise what we have learnt about concepts of identity?</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0576" y="4662408"/>
            <a:ext cx="1070849" cy="1070849"/>
          </a:xfrm>
          <a:prstGeom prst="rect">
            <a:avLst/>
          </a:prstGeom>
        </p:spPr>
      </p:pic>
      <p:sp>
        <p:nvSpPr>
          <p:cNvPr id="8" name="TextBox 7">
            <a:extLst>
              <a:ext uri="{FF2B5EF4-FFF2-40B4-BE49-F238E27FC236}">
                <a16:creationId xmlns:a16="http://schemas.microsoft.com/office/drawing/2014/main" id="{FE928C6A-76AE-4DEA-B8F3-E2B8A074078D}"/>
              </a:ext>
            </a:extLst>
          </p:cNvPr>
          <p:cNvSpPr txBox="1"/>
          <p:nvPr/>
        </p:nvSpPr>
        <p:spPr>
          <a:xfrm>
            <a:off x="3575720" y="1813355"/>
            <a:ext cx="4824536" cy="584775"/>
          </a:xfrm>
          <a:prstGeom prst="rect">
            <a:avLst/>
          </a:prstGeom>
          <a:noFill/>
        </p:spPr>
        <p:txBody>
          <a:bodyPr wrap="square" rtlCol="0">
            <a:spAutoFit/>
          </a:bodyPr>
          <a:lstStyle/>
          <a:p>
            <a:pPr algn="ctr"/>
            <a:r>
              <a:rPr lang="en-GB" sz="3200" b="1" dirty="0"/>
              <a:t>Group Discussion</a:t>
            </a:r>
          </a:p>
        </p:txBody>
      </p:sp>
    </p:spTree>
    <p:extLst>
      <p:ext uri="{BB962C8B-B14F-4D97-AF65-F5344CB8AC3E}">
        <p14:creationId xmlns:p14="http://schemas.microsoft.com/office/powerpoint/2010/main" val="1884388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0174" y="181951"/>
            <a:ext cx="8229600" cy="445103"/>
          </a:xfrm>
        </p:spPr>
        <p:txBody>
          <a:bodyPr>
            <a:normAutofit fontScale="90000"/>
          </a:bodyPr>
          <a:lstStyle/>
          <a:p>
            <a:r>
              <a:rPr lang="en-GB" b="1" dirty="0"/>
              <a:t>References</a:t>
            </a:r>
          </a:p>
        </p:txBody>
      </p:sp>
      <p:sp>
        <p:nvSpPr>
          <p:cNvPr id="5" name="TextBox 4">
            <a:extLst>
              <a:ext uri="{FF2B5EF4-FFF2-40B4-BE49-F238E27FC236}">
                <a16:creationId xmlns:a16="http://schemas.microsoft.com/office/drawing/2014/main" id="{56154039-366E-4AB8-B201-C7358CEF815D}"/>
              </a:ext>
            </a:extLst>
          </p:cNvPr>
          <p:cNvSpPr txBox="1"/>
          <p:nvPr/>
        </p:nvSpPr>
        <p:spPr>
          <a:xfrm>
            <a:off x="1997788" y="825100"/>
            <a:ext cx="8274676" cy="584775"/>
          </a:xfrm>
          <a:prstGeom prst="rect">
            <a:avLst/>
          </a:prstGeom>
          <a:noFill/>
        </p:spPr>
        <p:txBody>
          <a:bodyPr wrap="square" rtlCol="0">
            <a:spAutoFit/>
          </a:bodyPr>
          <a:lstStyle/>
          <a:p>
            <a:r>
              <a:rPr lang="en-GB" sz="1600" dirty="0"/>
              <a:t>McCall, G. J., and Simmons, J. L. (1978) </a:t>
            </a:r>
            <a:r>
              <a:rPr lang="en-GB" sz="1600" i="1" dirty="0"/>
              <a:t>Identities and interactions: An examination of human associations in everyday life.</a:t>
            </a:r>
            <a:r>
              <a:rPr lang="en-GB" sz="1600" dirty="0"/>
              <a:t> New York: Macmillan.</a:t>
            </a:r>
          </a:p>
        </p:txBody>
      </p:sp>
      <p:sp>
        <p:nvSpPr>
          <p:cNvPr id="3" name="TextBox 2"/>
          <p:cNvSpPr txBox="1"/>
          <p:nvPr/>
        </p:nvSpPr>
        <p:spPr>
          <a:xfrm>
            <a:off x="1991544" y="1628801"/>
            <a:ext cx="8352928" cy="830997"/>
          </a:xfrm>
          <a:prstGeom prst="rect">
            <a:avLst/>
          </a:prstGeom>
          <a:noFill/>
        </p:spPr>
        <p:txBody>
          <a:bodyPr wrap="square" rtlCol="0">
            <a:spAutoFit/>
          </a:bodyPr>
          <a:lstStyle/>
          <a:p>
            <a:r>
              <a:rPr lang="en-GB" sz="1600" dirty="0"/>
              <a:t>Stets, J. E. (2006). ‘Identity Theory’. In P. J. Burke (Ed</a:t>
            </a:r>
            <a:r>
              <a:rPr lang="en-GB" sz="1600" i="1" dirty="0"/>
              <a:t>.), Contemporary social psychological theories </a:t>
            </a:r>
            <a:r>
              <a:rPr lang="en-GB" sz="1600" dirty="0"/>
              <a:t>(p. 88–110). Stanford University Press.</a:t>
            </a:r>
          </a:p>
          <a:p>
            <a:endParaRPr lang="en-GB" sz="1600" dirty="0"/>
          </a:p>
        </p:txBody>
      </p:sp>
      <p:sp>
        <p:nvSpPr>
          <p:cNvPr id="4" name="TextBox 3"/>
          <p:cNvSpPr txBox="1"/>
          <p:nvPr/>
        </p:nvSpPr>
        <p:spPr>
          <a:xfrm>
            <a:off x="1991544" y="2459798"/>
            <a:ext cx="8424936" cy="584775"/>
          </a:xfrm>
          <a:prstGeom prst="rect">
            <a:avLst/>
          </a:prstGeom>
          <a:noFill/>
        </p:spPr>
        <p:txBody>
          <a:bodyPr wrap="square" rtlCol="0">
            <a:spAutoFit/>
          </a:bodyPr>
          <a:lstStyle/>
          <a:p>
            <a:r>
              <a:rPr lang="en-GB" sz="1600" dirty="0"/>
              <a:t>Stets, J. E. &amp; </a:t>
            </a:r>
            <a:r>
              <a:rPr lang="en-GB" sz="1600" dirty="0" err="1"/>
              <a:t>Serpe</a:t>
            </a:r>
            <a:r>
              <a:rPr lang="en-GB" sz="1600" dirty="0"/>
              <a:t>, R. T. (2013) </a:t>
            </a:r>
            <a:r>
              <a:rPr lang="en-GB" sz="1600" i="1" dirty="0"/>
              <a:t>Identity Theories</a:t>
            </a:r>
            <a:r>
              <a:rPr lang="en-GB" sz="1600" dirty="0"/>
              <a:t> </a:t>
            </a:r>
            <a:r>
              <a:rPr lang="en-GB" sz="1600" dirty="0" err="1"/>
              <a:t>Researchgate</a:t>
            </a:r>
            <a:r>
              <a:rPr lang="en-GB" sz="1600" dirty="0"/>
              <a:t> Available at: </a:t>
            </a:r>
            <a:r>
              <a:rPr lang="en-GB" sz="1600" dirty="0">
                <a:hlinkClick r:id="rId2"/>
              </a:rPr>
              <a:t>https://www.researchgate.net/publication/285264335_Identity_Theory</a:t>
            </a:r>
            <a:r>
              <a:rPr lang="en-GB" sz="1600" dirty="0"/>
              <a:t> [Accessed 26/09/2022]</a:t>
            </a:r>
          </a:p>
        </p:txBody>
      </p:sp>
    </p:spTree>
    <p:extLst>
      <p:ext uri="{BB962C8B-B14F-4D97-AF65-F5344CB8AC3E}">
        <p14:creationId xmlns:p14="http://schemas.microsoft.com/office/powerpoint/2010/main" val="2794109511"/>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1214</TotalTime>
  <Words>627</Words>
  <Application>Microsoft Office PowerPoint</Application>
  <PresentationFormat>Widescreen</PresentationFormat>
  <Paragraphs>47</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UWTSD blue background</vt:lpstr>
      <vt:lpstr>PowerPoint Presentation</vt:lpstr>
      <vt:lpstr>PowerPoint Presentation</vt:lpstr>
      <vt:lpstr>Share Your Thoughts</vt:lpstr>
      <vt:lpstr>Theories of Identity - Structural symbolic interactionists</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101</cp:revision>
  <dcterms:created xsi:type="dcterms:W3CDTF">2018-09-30T11:39:06Z</dcterms:created>
  <dcterms:modified xsi:type="dcterms:W3CDTF">2023-11-14T13:52:59Z</dcterms:modified>
</cp:coreProperties>
</file>