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3" r:id="rId7"/>
    <p:sldId id="269" r:id="rId8"/>
    <p:sldId id="270" r:id="rId9"/>
    <p:sldId id="271"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695" autoAdjust="0"/>
    <p:restoredTop sz="94660"/>
  </p:normalViewPr>
  <p:slideViewPr>
    <p:cSldViewPr snapToGrid="0">
      <p:cViewPr varScale="1">
        <p:scale>
          <a:sx n="70" d="100"/>
          <a:sy n="70"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7AC0B70-7583-4DD9-B1FC-7F3356098F89}"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DA1BBE9-65A9-4FD2-BBC8-6CC0A9AD72BE}">
      <dgm:prSet custT="1"/>
      <dgm:spPr/>
      <dgm:t>
        <a:bodyPr/>
        <a:lstStyle/>
        <a:p>
          <a:endParaRPr lang="en-GB" sz="1600" b="1" dirty="0"/>
        </a:p>
        <a:p>
          <a:r>
            <a:rPr lang="en-GB" sz="1600" b="1" dirty="0"/>
            <a:t>Ms A has physical and mental health issues. These include diabetes, renal failure, visual impermeant and an emotional unstable personality disorder.</a:t>
          </a:r>
          <a:endParaRPr lang="en-US" sz="1600" dirty="0"/>
        </a:p>
      </dgm:t>
    </dgm:pt>
    <dgm:pt modelId="{ECEC5758-1205-45FE-8390-CEB3B7218C42}" type="parTrans" cxnId="{49DFB9C7-DF36-4327-913E-08884EE77BAA}">
      <dgm:prSet/>
      <dgm:spPr/>
      <dgm:t>
        <a:bodyPr/>
        <a:lstStyle/>
        <a:p>
          <a:endParaRPr lang="en-US" sz="1600"/>
        </a:p>
      </dgm:t>
    </dgm:pt>
    <dgm:pt modelId="{63C9FF3E-04E2-4409-B810-4D91ABD91416}" type="sibTrans" cxnId="{49DFB9C7-DF36-4327-913E-08884EE77BAA}">
      <dgm:prSet/>
      <dgm:spPr/>
      <dgm:t>
        <a:bodyPr/>
        <a:lstStyle/>
        <a:p>
          <a:endParaRPr lang="en-US" sz="1600"/>
        </a:p>
      </dgm:t>
    </dgm:pt>
    <dgm:pt modelId="{E7EDD670-A1A9-4740-96B6-944D49802530}">
      <dgm:prSet custT="1"/>
      <dgm:spPr/>
      <dgm:t>
        <a:bodyPr/>
        <a:lstStyle/>
        <a:p>
          <a:r>
            <a:rPr lang="en-GB" sz="1600" b="1" dirty="0"/>
            <a:t>Currently living in residential mental health care.</a:t>
          </a:r>
          <a:endParaRPr lang="en-US" sz="1600" dirty="0"/>
        </a:p>
      </dgm:t>
    </dgm:pt>
    <dgm:pt modelId="{120018E8-AD9F-4267-80B4-2268F78BBDAD}" type="parTrans" cxnId="{0E0612FB-4005-484E-A180-A8A369C4BCC9}">
      <dgm:prSet/>
      <dgm:spPr/>
      <dgm:t>
        <a:bodyPr/>
        <a:lstStyle/>
        <a:p>
          <a:endParaRPr lang="en-US" sz="1600"/>
        </a:p>
      </dgm:t>
    </dgm:pt>
    <dgm:pt modelId="{CC9D2A14-B69F-490C-BBAD-09FCC302FAED}" type="sibTrans" cxnId="{0E0612FB-4005-484E-A180-A8A369C4BCC9}">
      <dgm:prSet/>
      <dgm:spPr/>
      <dgm:t>
        <a:bodyPr/>
        <a:lstStyle/>
        <a:p>
          <a:endParaRPr lang="en-US" sz="1600"/>
        </a:p>
      </dgm:t>
    </dgm:pt>
    <dgm:pt modelId="{83B29110-6B91-46FA-8E50-518CF232B276}">
      <dgm:prSet custT="1"/>
      <dgm:spPr/>
      <dgm:t>
        <a:bodyPr/>
        <a:lstStyle/>
        <a:p>
          <a:endParaRPr lang="en-GB" sz="1600" b="1" dirty="0"/>
        </a:p>
        <a:p>
          <a:endParaRPr lang="en-GB" sz="1600" b="1" dirty="0"/>
        </a:p>
        <a:p>
          <a:r>
            <a:rPr lang="en-GB" sz="1600" b="1" dirty="0"/>
            <a:t>Previously to her admission to residential care, a social worker was allocated to her in 2015.</a:t>
          </a:r>
          <a:endParaRPr lang="en-US" sz="1600" dirty="0"/>
        </a:p>
      </dgm:t>
    </dgm:pt>
    <dgm:pt modelId="{86970731-5E34-4529-B184-B6A4BF633DCA}" type="parTrans" cxnId="{A6DD973E-CDCF-4EDD-B4E2-6DA79DE97D09}">
      <dgm:prSet/>
      <dgm:spPr/>
      <dgm:t>
        <a:bodyPr/>
        <a:lstStyle/>
        <a:p>
          <a:endParaRPr lang="en-US" sz="1600"/>
        </a:p>
      </dgm:t>
    </dgm:pt>
    <dgm:pt modelId="{F2E760BA-93AD-45DD-84E2-8AC29FBA4CF0}" type="sibTrans" cxnId="{A6DD973E-CDCF-4EDD-B4E2-6DA79DE97D09}">
      <dgm:prSet/>
      <dgm:spPr/>
      <dgm:t>
        <a:bodyPr/>
        <a:lstStyle/>
        <a:p>
          <a:endParaRPr lang="en-US" sz="1600"/>
        </a:p>
      </dgm:t>
    </dgm:pt>
    <dgm:pt modelId="{BD3F59E6-476B-4AA0-9849-445004DC6EF5}">
      <dgm:prSet custT="1"/>
      <dgm:spPr/>
      <dgm:t>
        <a:bodyPr/>
        <a:lstStyle/>
        <a:p>
          <a:endParaRPr lang="en-GB" sz="1600" b="1" dirty="0"/>
        </a:p>
        <a:p>
          <a:r>
            <a:rPr lang="en-GB" sz="1600" b="1" dirty="0"/>
            <a:t>The social worker assessed her as having the mental capacity to make her own decisions and that she could manage her own needs independently within community.</a:t>
          </a:r>
          <a:endParaRPr lang="en-US" sz="1600" dirty="0"/>
        </a:p>
      </dgm:t>
    </dgm:pt>
    <dgm:pt modelId="{DC2D68EF-03BF-49B1-9F2E-850F1240930D}" type="parTrans" cxnId="{420FC163-47FD-49BA-B8E5-A2B0EDB407EA}">
      <dgm:prSet/>
      <dgm:spPr/>
      <dgm:t>
        <a:bodyPr/>
        <a:lstStyle/>
        <a:p>
          <a:endParaRPr lang="en-US" sz="1600"/>
        </a:p>
      </dgm:t>
    </dgm:pt>
    <dgm:pt modelId="{F2321A81-3F31-4AC5-983C-2F36E75A9F68}" type="sibTrans" cxnId="{420FC163-47FD-49BA-B8E5-A2B0EDB407EA}">
      <dgm:prSet/>
      <dgm:spPr/>
      <dgm:t>
        <a:bodyPr/>
        <a:lstStyle/>
        <a:p>
          <a:endParaRPr lang="en-US" sz="1600"/>
        </a:p>
      </dgm:t>
    </dgm:pt>
    <dgm:pt modelId="{D6C48969-743B-40CF-A9F3-93BB777F1C2B}">
      <dgm:prSet custT="1"/>
      <dgm:spPr/>
      <dgm:t>
        <a:bodyPr/>
        <a:lstStyle/>
        <a:p>
          <a:endParaRPr lang="en-GB" sz="1600" b="1" dirty="0"/>
        </a:p>
        <a:p>
          <a:r>
            <a:rPr lang="en-GB" sz="1600" b="1" dirty="0"/>
            <a:t>Ms A presented herself as stable and demonstrated good insight into her own health needs.</a:t>
          </a:r>
          <a:endParaRPr lang="en-US" sz="1600" dirty="0"/>
        </a:p>
      </dgm:t>
    </dgm:pt>
    <dgm:pt modelId="{DD984CA7-B594-4CBF-9EA5-823B4996C1DC}" type="parTrans" cxnId="{884A4586-DCA7-4345-8459-42552D885A0D}">
      <dgm:prSet/>
      <dgm:spPr/>
      <dgm:t>
        <a:bodyPr/>
        <a:lstStyle/>
        <a:p>
          <a:endParaRPr lang="en-US" sz="1600"/>
        </a:p>
      </dgm:t>
    </dgm:pt>
    <dgm:pt modelId="{ACB7BBED-179F-4A03-8577-9CC1336F17B5}" type="sibTrans" cxnId="{884A4586-DCA7-4345-8459-42552D885A0D}">
      <dgm:prSet/>
      <dgm:spPr/>
      <dgm:t>
        <a:bodyPr/>
        <a:lstStyle/>
        <a:p>
          <a:endParaRPr lang="en-US" sz="1600"/>
        </a:p>
      </dgm:t>
    </dgm:pt>
    <dgm:pt modelId="{D5ADA50C-7B71-4E1F-84A0-A7D36EB7B71D}" type="pres">
      <dgm:prSet presAssocID="{B7AC0B70-7583-4DD9-B1FC-7F3356098F89}" presName="root" presStyleCnt="0">
        <dgm:presLayoutVars>
          <dgm:dir/>
          <dgm:resizeHandles val="exact"/>
        </dgm:presLayoutVars>
      </dgm:prSet>
      <dgm:spPr/>
    </dgm:pt>
    <dgm:pt modelId="{F1222B94-88F4-4D64-9D85-DD093EA8DF95}" type="pres">
      <dgm:prSet presAssocID="{B7AC0B70-7583-4DD9-B1FC-7F3356098F89}" presName="container" presStyleCnt="0">
        <dgm:presLayoutVars>
          <dgm:dir/>
          <dgm:resizeHandles val="exact"/>
        </dgm:presLayoutVars>
      </dgm:prSet>
      <dgm:spPr/>
    </dgm:pt>
    <dgm:pt modelId="{9BA00AAD-EF79-427C-9F53-707832F45646}" type="pres">
      <dgm:prSet presAssocID="{6DA1BBE9-65A9-4FD2-BBC8-6CC0A9AD72BE}" presName="compNode" presStyleCnt="0"/>
      <dgm:spPr/>
    </dgm:pt>
    <dgm:pt modelId="{9C9B5FCF-6C18-4405-9723-0F29AE3A4DE9}" type="pres">
      <dgm:prSet presAssocID="{6DA1BBE9-65A9-4FD2-BBC8-6CC0A9AD72BE}" presName="iconBgRect" presStyleLbl="bgShp" presStyleIdx="0" presStyleCnt="5"/>
      <dgm:spPr/>
    </dgm:pt>
    <dgm:pt modelId="{B1E9E76A-55B7-44E6-832B-402271D09E2D}" type="pres">
      <dgm:prSet presAssocID="{6DA1BBE9-65A9-4FD2-BBC8-6CC0A9AD72B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9F6C549-673E-4B49-8BED-EBC63DB65306}" type="pres">
      <dgm:prSet presAssocID="{6DA1BBE9-65A9-4FD2-BBC8-6CC0A9AD72BE}" presName="spaceRect" presStyleCnt="0"/>
      <dgm:spPr/>
    </dgm:pt>
    <dgm:pt modelId="{AC20B758-25FF-4E2C-8AF7-2D4A52F27E48}" type="pres">
      <dgm:prSet presAssocID="{6DA1BBE9-65A9-4FD2-BBC8-6CC0A9AD72BE}" presName="textRect" presStyleLbl="revTx" presStyleIdx="0" presStyleCnt="5">
        <dgm:presLayoutVars>
          <dgm:chMax val="1"/>
          <dgm:chPref val="1"/>
        </dgm:presLayoutVars>
      </dgm:prSet>
      <dgm:spPr/>
    </dgm:pt>
    <dgm:pt modelId="{1F97A684-8005-4EEE-8EE9-4D14105E6733}" type="pres">
      <dgm:prSet presAssocID="{63C9FF3E-04E2-4409-B810-4D91ABD91416}" presName="sibTrans" presStyleLbl="sibTrans2D1" presStyleIdx="0" presStyleCnt="0"/>
      <dgm:spPr/>
    </dgm:pt>
    <dgm:pt modelId="{388F1E35-460F-4E46-A205-E85946791222}" type="pres">
      <dgm:prSet presAssocID="{E7EDD670-A1A9-4740-96B6-944D49802530}" presName="compNode" presStyleCnt="0"/>
      <dgm:spPr/>
    </dgm:pt>
    <dgm:pt modelId="{AADFB06C-4DC8-44F4-A1BF-48CD6DE8ACD0}" type="pres">
      <dgm:prSet presAssocID="{E7EDD670-A1A9-4740-96B6-944D49802530}" presName="iconBgRect" presStyleLbl="bgShp" presStyleIdx="1" presStyleCnt="5"/>
      <dgm:spPr/>
    </dgm:pt>
    <dgm:pt modelId="{9C6A1257-8704-4C89-A90F-0D03CF26FA36}" type="pres">
      <dgm:prSet presAssocID="{E7EDD670-A1A9-4740-96B6-944D4980253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56BF32DD-34AC-450A-A782-E9C76EE15297}" type="pres">
      <dgm:prSet presAssocID="{E7EDD670-A1A9-4740-96B6-944D49802530}" presName="spaceRect" presStyleCnt="0"/>
      <dgm:spPr/>
    </dgm:pt>
    <dgm:pt modelId="{F55C785F-86EE-4EBF-9964-B5DFBBF0E5A8}" type="pres">
      <dgm:prSet presAssocID="{E7EDD670-A1A9-4740-96B6-944D49802530}" presName="textRect" presStyleLbl="revTx" presStyleIdx="1" presStyleCnt="5">
        <dgm:presLayoutVars>
          <dgm:chMax val="1"/>
          <dgm:chPref val="1"/>
        </dgm:presLayoutVars>
      </dgm:prSet>
      <dgm:spPr/>
    </dgm:pt>
    <dgm:pt modelId="{3E7B241E-5029-490C-9250-54C6E571223B}" type="pres">
      <dgm:prSet presAssocID="{CC9D2A14-B69F-490C-BBAD-09FCC302FAED}" presName="sibTrans" presStyleLbl="sibTrans2D1" presStyleIdx="0" presStyleCnt="0"/>
      <dgm:spPr/>
    </dgm:pt>
    <dgm:pt modelId="{1AB390EE-A9D1-46CC-BF91-9344DE2738C7}" type="pres">
      <dgm:prSet presAssocID="{83B29110-6B91-46FA-8E50-518CF232B276}" presName="compNode" presStyleCnt="0"/>
      <dgm:spPr/>
    </dgm:pt>
    <dgm:pt modelId="{CDD239BC-2495-47B9-BD29-A11FE5D47BA0}" type="pres">
      <dgm:prSet presAssocID="{83B29110-6B91-46FA-8E50-518CF232B276}" presName="iconBgRect" presStyleLbl="bgShp" presStyleIdx="2" presStyleCnt="5" custLinFactNeighborX="3536" custLinFactNeighborY="17404"/>
      <dgm:spPr/>
    </dgm:pt>
    <dgm:pt modelId="{7CD6FE02-5602-4261-93BA-A87A084E23BA}" type="pres">
      <dgm:prSet presAssocID="{83B29110-6B91-46FA-8E50-518CF232B276}" presName="iconRect" presStyleLbl="node1" presStyleIdx="2" presStyleCnt="5" custLinFactNeighborX="4353" custLinFactNeighborY="1655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niversal Access"/>
        </a:ext>
      </dgm:extLst>
    </dgm:pt>
    <dgm:pt modelId="{D611198B-04C6-4A45-B63F-6A67A33BBA13}" type="pres">
      <dgm:prSet presAssocID="{83B29110-6B91-46FA-8E50-518CF232B276}" presName="spaceRect" presStyleCnt="0"/>
      <dgm:spPr/>
    </dgm:pt>
    <dgm:pt modelId="{56CD83A4-06E0-4C8C-AA3A-A8FD1704448D}" type="pres">
      <dgm:prSet presAssocID="{83B29110-6B91-46FA-8E50-518CF232B276}" presName="textRect" presStyleLbl="revTx" presStyleIdx="2" presStyleCnt="5">
        <dgm:presLayoutVars>
          <dgm:chMax val="1"/>
          <dgm:chPref val="1"/>
        </dgm:presLayoutVars>
      </dgm:prSet>
      <dgm:spPr/>
    </dgm:pt>
    <dgm:pt modelId="{061DC00D-9935-4292-B35B-7DC1D81DABEC}" type="pres">
      <dgm:prSet presAssocID="{F2E760BA-93AD-45DD-84E2-8AC29FBA4CF0}" presName="sibTrans" presStyleLbl="sibTrans2D1" presStyleIdx="0" presStyleCnt="0"/>
      <dgm:spPr/>
    </dgm:pt>
    <dgm:pt modelId="{B28DE296-6028-44E2-8AE6-5890FF5D3C2B}" type="pres">
      <dgm:prSet presAssocID="{BD3F59E6-476B-4AA0-9849-445004DC6EF5}" presName="compNode" presStyleCnt="0"/>
      <dgm:spPr/>
    </dgm:pt>
    <dgm:pt modelId="{64556086-F635-4B6E-A8F3-7F26CC95C287}" type="pres">
      <dgm:prSet presAssocID="{BD3F59E6-476B-4AA0-9849-445004DC6EF5}" presName="iconBgRect" presStyleLbl="bgShp" presStyleIdx="3" presStyleCnt="5" custLinFactNeighborY="17404"/>
      <dgm:spPr/>
    </dgm:pt>
    <dgm:pt modelId="{F4D85A34-7848-4D5B-BB14-31EC5CADBF63}" type="pres">
      <dgm:prSet presAssocID="{BD3F59E6-476B-4AA0-9849-445004DC6EF5}" presName="iconRect" presStyleLbl="node1" presStyleIdx="3" presStyleCnt="5" custLinFactNeighborX="-1055" custLinFactNeighborY="2412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296C49B1-A74D-44C9-9AFD-6334750D13F8}" type="pres">
      <dgm:prSet presAssocID="{BD3F59E6-476B-4AA0-9849-445004DC6EF5}" presName="spaceRect" presStyleCnt="0"/>
      <dgm:spPr/>
    </dgm:pt>
    <dgm:pt modelId="{8D2D1E06-C284-4847-BC8B-7BC41127F070}" type="pres">
      <dgm:prSet presAssocID="{BD3F59E6-476B-4AA0-9849-445004DC6EF5}" presName="textRect" presStyleLbl="revTx" presStyleIdx="3" presStyleCnt="5">
        <dgm:presLayoutVars>
          <dgm:chMax val="1"/>
          <dgm:chPref val="1"/>
        </dgm:presLayoutVars>
      </dgm:prSet>
      <dgm:spPr/>
    </dgm:pt>
    <dgm:pt modelId="{911A42B0-4BC7-41E1-A9D5-4038218ED402}" type="pres">
      <dgm:prSet presAssocID="{F2321A81-3F31-4AC5-983C-2F36E75A9F68}" presName="sibTrans" presStyleLbl="sibTrans2D1" presStyleIdx="0" presStyleCnt="0"/>
      <dgm:spPr/>
    </dgm:pt>
    <dgm:pt modelId="{4671609A-9051-456D-84D4-2334EABEB363}" type="pres">
      <dgm:prSet presAssocID="{D6C48969-743B-40CF-A9F3-93BB777F1C2B}" presName="compNode" presStyleCnt="0"/>
      <dgm:spPr/>
    </dgm:pt>
    <dgm:pt modelId="{63D5D6FF-0EE1-4FBC-B543-F6CD248C910C}" type="pres">
      <dgm:prSet presAssocID="{D6C48969-743B-40CF-A9F3-93BB777F1C2B}" presName="iconBgRect" presStyleLbl="bgShp" presStyleIdx="4" presStyleCnt="5" custLinFactNeighborX="3536" custLinFactNeighborY="19336"/>
      <dgm:spPr/>
    </dgm:pt>
    <dgm:pt modelId="{D9889D94-24C4-4E1F-BE21-890A08800C49}" type="pres">
      <dgm:prSet presAssocID="{D6C48969-743B-40CF-A9F3-93BB777F1C2B}" presName="iconRect" presStyleLbl="node1" presStyleIdx="4" presStyleCnt="5" custLinFactNeighborX="4353" custLinFactNeighborY="30773"/>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63B92B3B-43D7-4D1B-8849-1E43BD616CBD}" type="pres">
      <dgm:prSet presAssocID="{D6C48969-743B-40CF-A9F3-93BB777F1C2B}" presName="spaceRect" presStyleCnt="0"/>
      <dgm:spPr/>
    </dgm:pt>
    <dgm:pt modelId="{F59A7625-BC6E-4BA4-A27E-CBEA62A4BE63}" type="pres">
      <dgm:prSet presAssocID="{D6C48969-743B-40CF-A9F3-93BB777F1C2B}" presName="textRect" presStyleLbl="revTx" presStyleIdx="4" presStyleCnt="5">
        <dgm:presLayoutVars>
          <dgm:chMax val="1"/>
          <dgm:chPref val="1"/>
        </dgm:presLayoutVars>
      </dgm:prSet>
      <dgm:spPr/>
    </dgm:pt>
  </dgm:ptLst>
  <dgm:cxnLst>
    <dgm:cxn modelId="{8F12B405-45C4-4D2B-844E-013F4D04E671}" type="presOf" srcId="{D6C48969-743B-40CF-A9F3-93BB777F1C2B}" destId="{F59A7625-BC6E-4BA4-A27E-CBEA62A4BE63}" srcOrd="0" destOrd="0" presId="urn:microsoft.com/office/officeart/2018/2/layout/IconCircleList"/>
    <dgm:cxn modelId="{A6DD973E-CDCF-4EDD-B4E2-6DA79DE97D09}" srcId="{B7AC0B70-7583-4DD9-B1FC-7F3356098F89}" destId="{83B29110-6B91-46FA-8E50-518CF232B276}" srcOrd="2" destOrd="0" parTransId="{86970731-5E34-4529-B184-B6A4BF633DCA}" sibTransId="{F2E760BA-93AD-45DD-84E2-8AC29FBA4CF0}"/>
    <dgm:cxn modelId="{420FC163-47FD-49BA-B8E5-A2B0EDB407EA}" srcId="{B7AC0B70-7583-4DD9-B1FC-7F3356098F89}" destId="{BD3F59E6-476B-4AA0-9849-445004DC6EF5}" srcOrd="3" destOrd="0" parTransId="{DC2D68EF-03BF-49B1-9F2E-850F1240930D}" sibTransId="{F2321A81-3F31-4AC5-983C-2F36E75A9F68}"/>
    <dgm:cxn modelId="{231D816E-ED6D-4F61-B1CF-19C139D8C078}" type="presOf" srcId="{B7AC0B70-7583-4DD9-B1FC-7F3356098F89}" destId="{D5ADA50C-7B71-4E1F-84A0-A7D36EB7B71D}" srcOrd="0" destOrd="0" presId="urn:microsoft.com/office/officeart/2018/2/layout/IconCircleList"/>
    <dgm:cxn modelId="{81418C54-17F3-4F92-825B-805B5986A24D}" type="presOf" srcId="{F2E760BA-93AD-45DD-84E2-8AC29FBA4CF0}" destId="{061DC00D-9935-4292-B35B-7DC1D81DABEC}" srcOrd="0" destOrd="0" presId="urn:microsoft.com/office/officeart/2018/2/layout/IconCircleList"/>
    <dgm:cxn modelId="{07D32186-3747-42AB-94F8-F0A75226B907}" type="presOf" srcId="{BD3F59E6-476B-4AA0-9849-445004DC6EF5}" destId="{8D2D1E06-C284-4847-BC8B-7BC41127F070}" srcOrd="0" destOrd="0" presId="urn:microsoft.com/office/officeart/2018/2/layout/IconCircleList"/>
    <dgm:cxn modelId="{884A4586-DCA7-4345-8459-42552D885A0D}" srcId="{B7AC0B70-7583-4DD9-B1FC-7F3356098F89}" destId="{D6C48969-743B-40CF-A9F3-93BB777F1C2B}" srcOrd="4" destOrd="0" parTransId="{DD984CA7-B594-4CBF-9EA5-823B4996C1DC}" sibTransId="{ACB7BBED-179F-4A03-8577-9CC1336F17B5}"/>
    <dgm:cxn modelId="{A656D2A1-B55A-4728-9A4E-5A11C139848E}" type="presOf" srcId="{F2321A81-3F31-4AC5-983C-2F36E75A9F68}" destId="{911A42B0-4BC7-41E1-A9D5-4038218ED402}" srcOrd="0" destOrd="0" presId="urn:microsoft.com/office/officeart/2018/2/layout/IconCircleList"/>
    <dgm:cxn modelId="{A553D5AA-3110-40A1-8D76-878126BE9E92}" type="presOf" srcId="{63C9FF3E-04E2-4409-B810-4D91ABD91416}" destId="{1F97A684-8005-4EEE-8EE9-4D14105E6733}" srcOrd="0" destOrd="0" presId="urn:microsoft.com/office/officeart/2018/2/layout/IconCircleList"/>
    <dgm:cxn modelId="{49DFB9C7-DF36-4327-913E-08884EE77BAA}" srcId="{B7AC0B70-7583-4DD9-B1FC-7F3356098F89}" destId="{6DA1BBE9-65A9-4FD2-BBC8-6CC0A9AD72BE}" srcOrd="0" destOrd="0" parTransId="{ECEC5758-1205-45FE-8390-CEB3B7218C42}" sibTransId="{63C9FF3E-04E2-4409-B810-4D91ABD91416}"/>
    <dgm:cxn modelId="{E8C032EA-8A5B-4C14-8E65-F5721E248DAF}" type="presOf" srcId="{E7EDD670-A1A9-4740-96B6-944D49802530}" destId="{F55C785F-86EE-4EBF-9964-B5DFBBF0E5A8}" srcOrd="0" destOrd="0" presId="urn:microsoft.com/office/officeart/2018/2/layout/IconCircleList"/>
    <dgm:cxn modelId="{B599E4EE-34D9-4DC5-ABDC-64420A111983}" type="presOf" srcId="{6DA1BBE9-65A9-4FD2-BBC8-6CC0A9AD72BE}" destId="{AC20B758-25FF-4E2C-8AF7-2D4A52F27E48}" srcOrd="0" destOrd="0" presId="urn:microsoft.com/office/officeart/2018/2/layout/IconCircleList"/>
    <dgm:cxn modelId="{D42F08EF-E2A9-4771-AB8F-0CCD1F722A58}" type="presOf" srcId="{83B29110-6B91-46FA-8E50-518CF232B276}" destId="{56CD83A4-06E0-4C8C-AA3A-A8FD1704448D}" srcOrd="0" destOrd="0" presId="urn:microsoft.com/office/officeart/2018/2/layout/IconCircleList"/>
    <dgm:cxn modelId="{787C9FF3-1E2A-45E2-9B0D-B311E67F0D60}" type="presOf" srcId="{CC9D2A14-B69F-490C-BBAD-09FCC302FAED}" destId="{3E7B241E-5029-490C-9250-54C6E571223B}" srcOrd="0" destOrd="0" presId="urn:microsoft.com/office/officeart/2018/2/layout/IconCircleList"/>
    <dgm:cxn modelId="{0E0612FB-4005-484E-A180-A8A369C4BCC9}" srcId="{B7AC0B70-7583-4DD9-B1FC-7F3356098F89}" destId="{E7EDD670-A1A9-4740-96B6-944D49802530}" srcOrd="1" destOrd="0" parTransId="{120018E8-AD9F-4267-80B4-2268F78BBDAD}" sibTransId="{CC9D2A14-B69F-490C-BBAD-09FCC302FAED}"/>
    <dgm:cxn modelId="{70509CAA-423E-4852-94AD-11B9E92D9EDD}" type="presParOf" srcId="{D5ADA50C-7B71-4E1F-84A0-A7D36EB7B71D}" destId="{F1222B94-88F4-4D64-9D85-DD093EA8DF95}" srcOrd="0" destOrd="0" presId="urn:microsoft.com/office/officeart/2018/2/layout/IconCircleList"/>
    <dgm:cxn modelId="{45DE7635-A9CB-4CA4-AABD-06FE9B0883EB}" type="presParOf" srcId="{F1222B94-88F4-4D64-9D85-DD093EA8DF95}" destId="{9BA00AAD-EF79-427C-9F53-707832F45646}" srcOrd="0" destOrd="0" presId="urn:microsoft.com/office/officeart/2018/2/layout/IconCircleList"/>
    <dgm:cxn modelId="{269AFC2E-F2E2-4E12-8AEF-A454BC8E30BB}" type="presParOf" srcId="{9BA00AAD-EF79-427C-9F53-707832F45646}" destId="{9C9B5FCF-6C18-4405-9723-0F29AE3A4DE9}" srcOrd="0" destOrd="0" presId="urn:microsoft.com/office/officeart/2018/2/layout/IconCircleList"/>
    <dgm:cxn modelId="{73792D75-328D-44C5-8999-1CC93F3603D1}" type="presParOf" srcId="{9BA00AAD-EF79-427C-9F53-707832F45646}" destId="{B1E9E76A-55B7-44E6-832B-402271D09E2D}" srcOrd="1" destOrd="0" presId="urn:microsoft.com/office/officeart/2018/2/layout/IconCircleList"/>
    <dgm:cxn modelId="{0BB32AEA-57CE-4B39-8833-BA4C08BEBDC0}" type="presParOf" srcId="{9BA00AAD-EF79-427C-9F53-707832F45646}" destId="{E9F6C549-673E-4B49-8BED-EBC63DB65306}" srcOrd="2" destOrd="0" presId="urn:microsoft.com/office/officeart/2018/2/layout/IconCircleList"/>
    <dgm:cxn modelId="{904FA90E-C867-4B79-87C6-EC4A61CEF73F}" type="presParOf" srcId="{9BA00AAD-EF79-427C-9F53-707832F45646}" destId="{AC20B758-25FF-4E2C-8AF7-2D4A52F27E48}" srcOrd="3" destOrd="0" presId="urn:microsoft.com/office/officeart/2018/2/layout/IconCircleList"/>
    <dgm:cxn modelId="{3429DAF6-FDE5-4EB1-BF3D-2C3614C4A015}" type="presParOf" srcId="{F1222B94-88F4-4D64-9D85-DD093EA8DF95}" destId="{1F97A684-8005-4EEE-8EE9-4D14105E6733}" srcOrd="1" destOrd="0" presId="urn:microsoft.com/office/officeart/2018/2/layout/IconCircleList"/>
    <dgm:cxn modelId="{A2BB104E-224E-4327-AF89-EEE73E34DECC}" type="presParOf" srcId="{F1222B94-88F4-4D64-9D85-DD093EA8DF95}" destId="{388F1E35-460F-4E46-A205-E85946791222}" srcOrd="2" destOrd="0" presId="urn:microsoft.com/office/officeart/2018/2/layout/IconCircleList"/>
    <dgm:cxn modelId="{5B64048F-8156-4C62-AEED-8C0A329E4B2C}" type="presParOf" srcId="{388F1E35-460F-4E46-A205-E85946791222}" destId="{AADFB06C-4DC8-44F4-A1BF-48CD6DE8ACD0}" srcOrd="0" destOrd="0" presId="urn:microsoft.com/office/officeart/2018/2/layout/IconCircleList"/>
    <dgm:cxn modelId="{FCC0256F-EA9F-4941-BCED-F6664A0AB87D}" type="presParOf" srcId="{388F1E35-460F-4E46-A205-E85946791222}" destId="{9C6A1257-8704-4C89-A90F-0D03CF26FA36}" srcOrd="1" destOrd="0" presId="urn:microsoft.com/office/officeart/2018/2/layout/IconCircleList"/>
    <dgm:cxn modelId="{18C6A430-3456-44E6-B1F9-9D13C004FE14}" type="presParOf" srcId="{388F1E35-460F-4E46-A205-E85946791222}" destId="{56BF32DD-34AC-450A-A782-E9C76EE15297}" srcOrd="2" destOrd="0" presId="urn:microsoft.com/office/officeart/2018/2/layout/IconCircleList"/>
    <dgm:cxn modelId="{71119A1D-572E-4076-A9C4-834FC3A2AADB}" type="presParOf" srcId="{388F1E35-460F-4E46-A205-E85946791222}" destId="{F55C785F-86EE-4EBF-9964-B5DFBBF0E5A8}" srcOrd="3" destOrd="0" presId="urn:microsoft.com/office/officeart/2018/2/layout/IconCircleList"/>
    <dgm:cxn modelId="{32CCB8A6-97F1-4811-8A1F-46E29FE78F0C}" type="presParOf" srcId="{F1222B94-88F4-4D64-9D85-DD093EA8DF95}" destId="{3E7B241E-5029-490C-9250-54C6E571223B}" srcOrd="3" destOrd="0" presId="urn:microsoft.com/office/officeart/2018/2/layout/IconCircleList"/>
    <dgm:cxn modelId="{5E680554-07AA-41A0-AA31-45D9D9F8B74E}" type="presParOf" srcId="{F1222B94-88F4-4D64-9D85-DD093EA8DF95}" destId="{1AB390EE-A9D1-46CC-BF91-9344DE2738C7}" srcOrd="4" destOrd="0" presId="urn:microsoft.com/office/officeart/2018/2/layout/IconCircleList"/>
    <dgm:cxn modelId="{15E8C877-E543-4824-BAFC-8320369ACE81}" type="presParOf" srcId="{1AB390EE-A9D1-46CC-BF91-9344DE2738C7}" destId="{CDD239BC-2495-47B9-BD29-A11FE5D47BA0}" srcOrd="0" destOrd="0" presId="urn:microsoft.com/office/officeart/2018/2/layout/IconCircleList"/>
    <dgm:cxn modelId="{9B009474-20FD-47E0-8E24-F49FFFC3FFFB}" type="presParOf" srcId="{1AB390EE-A9D1-46CC-BF91-9344DE2738C7}" destId="{7CD6FE02-5602-4261-93BA-A87A084E23BA}" srcOrd="1" destOrd="0" presId="urn:microsoft.com/office/officeart/2018/2/layout/IconCircleList"/>
    <dgm:cxn modelId="{3706EA57-0F9D-4794-8F3B-A3DEC8ABC355}" type="presParOf" srcId="{1AB390EE-A9D1-46CC-BF91-9344DE2738C7}" destId="{D611198B-04C6-4A45-B63F-6A67A33BBA13}" srcOrd="2" destOrd="0" presId="urn:microsoft.com/office/officeart/2018/2/layout/IconCircleList"/>
    <dgm:cxn modelId="{0BD1BCBD-2D28-497B-BA08-040FE352DF80}" type="presParOf" srcId="{1AB390EE-A9D1-46CC-BF91-9344DE2738C7}" destId="{56CD83A4-06E0-4C8C-AA3A-A8FD1704448D}" srcOrd="3" destOrd="0" presId="urn:microsoft.com/office/officeart/2018/2/layout/IconCircleList"/>
    <dgm:cxn modelId="{B6F0E2BC-8B1C-4B39-8D5C-2EF21D41EB45}" type="presParOf" srcId="{F1222B94-88F4-4D64-9D85-DD093EA8DF95}" destId="{061DC00D-9935-4292-B35B-7DC1D81DABEC}" srcOrd="5" destOrd="0" presId="urn:microsoft.com/office/officeart/2018/2/layout/IconCircleList"/>
    <dgm:cxn modelId="{340D4D0C-1E47-4A29-8486-405ED436289E}" type="presParOf" srcId="{F1222B94-88F4-4D64-9D85-DD093EA8DF95}" destId="{B28DE296-6028-44E2-8AE6-5890FF5D3C2B}" srcOrd="6" destOrd="0" presId="urn:microsoft.com/office/officeart/2018/2/layout/IconCircleList"/>
    <dgm:cxn modelId="{22B57731-245E-44FC-BD55-CF6464D893AD}" type="presParOf" srcId="{B28DE296-6028-44E2-8AE6-5890FF5D3C2B}" destId="{64556086-F635-4B6E-A8F3-7F26CC95C287}" srcOrd="0" destOrd="0" presId="urn:microsoft.com/office/officeart/2018/2/layout/IconCircleList"/>
    <dgm:cxn modelId="{2FA2F90D-E8EB-4075-9C74-20901FB33E9E}" type="presParOf" srcId="{B28DE296-6028-44E2-8AE6-5890FF5D3C2B}" destId="{F4D85A34-7848-4D5B-BB14-31EC5CADBF63}" srcOrd="1" destOrd="0" presId="urn:microsoft.com/office/officeart/2018/2/layout/IconCircleList"/>
    <dgm:cxn modelId="{F9A72370-5979-4A13-86DA-5D036F88D6D5}" type="presParOf" srcId="{B28DE296-6028-44E2-8AE6-5890FF5D3C2B}" destId="{296C49B1-A74D-44C9-9AFD-6334750D13F8}" srcOrd="2" destOrd="0" presId="urn:microsoft.com/office/officeart/2018/2/layout/IconCircleList"/>
    <dgm:cxn modelId="{3F12E832-AE4C-4FA4-BC28-7539AC381636}" type="presParOf" srcId="{B28DE296-6028-44E2-8AE6-5890FF5D3C2B}" destId="{8D2D1E06-C284-4847-BC8B-7BC41127F070}" srcOrd="3" destOrd="0" presId="urn:microsoft.com/office/officeart/2018/2/layout/IconCircleList"/>
    <dgm:cxn modelId="{D4C800F7-C37F-4D18-BC93-A07970151D18}" type="presParOf" srcId="{F1222B94-88F4-4D64-9D85-DD093EA8DF95}" destId="{911A42B0-4BC7-41E1-A9D5-4038218ED402}" srcOrd="7" destOrd="0" presId="urn:microsoft.com/office/officeart/2018/2/layout/IconCircleList"/>
    <dgm:cxn modelId="{5C6625EC-1886-4E0A-BBC9-C54B61795648}" type="presParOf" srcId="{F1222B94-88F4-4D64-9D85-DD093EA8DF95}" destId="{4671609A-9051-456D-84D4-2334EABEB363}" srcOrd="8" destOrd="0" presId="urn:microsoft.com/office/officeart/2018/2/layout/IconCircleList"/>
    <dgm:cxn modelId="{AA832FD0-AC53-4E11-8F69-971459F239D8}" type="presParOf" srcId="{4671609A-9051-456D-84D4-2334EABEB363}" destId="{63D5D6FF-0EE1-4FBC-B543-F6CD248C910C}" srcOrd="0" destOrd="0" presId="urn:microsoft.com/office/officeart/2018/2/layout/IconCircleList"/>
    <dgm:cxn modelId="{1D02CD7B-3CEE-4A1D-A31D-E271684AA2F2}" type="presParOf" srcId="{4671609A-9051-456D-84D4-2334EABEB363}" destId="{D9889D94-24C4-4E1F-BE21-890A08800C49}" srcOrd="1" destOrd="0" presId="urn:microsoft.com/office/officeart/2018/2/layout/IconCircleList"/>
    <dgm:cxn modelId="{3D359D36-1359-4D3F-9023-539792BED190}" type="presParOf" srcId="{4671609A-9051-456D-84D4-2334EABEB363}" destId="{63B92B3B-43D7-4D1B-8849-1E43BD616CBD}" srcOrd="2" destOrd="0" presId="urn:microsoft.com/office/officeart/2018/2/layout/IconCircleList"/>
    <dgm:cxn modelId="{3A52D017-96EE-46CE-84D3-FC4C5AA298F0}" type="presParOf" srcId="{4671609A-9051-456D-84D4-2334EABEB363}" destId="{F59A7625-BC6E-4BA4-A27E-CBEA62A4BE6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5281D7-1A14-4690-8746-C237F5CB626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C708140-4D0F-48D5-95EE-9080C5F5F669}">
      <dgm:prSet/>
      <dgm:spPr/>
      <dgm:t>
        <a:bodyPr/>
        <a:lstStyle/>
        <a:p>
          <a:r>
            <a:rPr lang="en-GB" b="1" dirty="0"/>
            <a:t>Ms A yearned for independent living.</a:t>
          </a:r>
          <a:endParaRPr lang="en-US" dirty="0"/>
        </a:p>
      </dgm:t>
    </dgm:pt>
    <dgm:pt modelId="{FE96267F-62DB-4E0E-8C74-90595FE27F86}" type="parTrans" cxnId="{2BDA5E86-67B2-4AE1-B712-E0859BE81C97}">
      <dgm:prSet/>
      <dgm:spPr/>
      <dgm:t>
        <a:bodyPr/>
        <a:lstStyle/>
        <a:p>
          <a:endParaRPr lang="en-US"/>
        </a:p>
      </dgm:t>
    </dgm:pt>
    <dgm:pt modelId="{D8A1483D-F70A-4A64-BE5C-C7DDA22C5EDE}" type="sibTrans" cxnId="{2BDA5E86-67B2-4AE1-B712-E0859BE81C97}">
      <dgm:prSet/>
      <dgm:spPr/>
      <dgm:t>
        <a:bodyPr/>
        <a:lstStyle/>
        <a:p>
          <a:endParaRPr lang="en-US"/>
        </a:p>
      </dgm:t>
    </dgm:pt>
    <dgm:pt modelId="{71893374-B04B-4975-BE1D-B82F788E906E}">
      <dgm:prSet/>
      <dgm:spPr/>
      <dgm:t>
        <a:bodyPr/>
        <a:lstStyle/>
        <a:p>
          <a:r>
            <a:rPr lang="en-GB" b="1" dirty="0"/>
            <a:t>She became aggravated due to not being prioritised even with her physical needs.</a:t>
          </a:r>
          <a:endParaRPr lang="en-US" dirty="0"/>
        </a:p>
      </dgm:t>
    </dgm:pt>
    <dgm:pt modelId="{2226C74E-008E-4634-8265-A56F1D0E9A62}" type="parTrans" cxnId="{F1452252-0FB5-4B61-AA66-64B5DB9C9DE6}">
      <dgm:prSet/>
      <dgm:spPr/>
      <dgm:t>
        <a:bodyPr/>
        <a:lstStyle/>
        <a:p>
          <a:endParaRPr lang="en-US"/>
        </a:p>
      </dgm:t>
    </dgm:pt>
    <dgm:pt modelId="{0F7F4E10-E097-498E-AD35-F3B7E3ED1E64}" type="sibTrans" cxnId="{F1452252-0FB5-4B61-AA66-64B5DB9C9DE6}">
      <dgm:prSet/>
      <dgm:spPr/>
      <dgm:t>
        <a:bodyPr/>
        <a:lstStyle/>
        <a:p>
          <a:endParaRPr lang="en-US"/>
        </a:p>
      </dgm:t>
    </dgm:pt>
    <dgm:pt modelId="{8B566D18-7E56-4344-ACAC-1EEF8F05C3E4}">
      <dgm:prSet/>
      <dgm:spPr/>
      <dgm:t>
        <a:bodyPr/>
        <a:lstStyle/>
        <a:p>
          <a:r>
            <a:rPr lang="en-GB" b="1" dirty="0"/>
            <a:t>Her mental health declined rapidly as a result.</a:t>
          </a:r>
          <a:endParaRPr lang="en-US" dirty="0"/>
        </a:p>
      </dgm:t>
    </dgm:pt>
    <dgm:pt modelId="{F4FE7B13-C7D6-43BB-B785-D1A4B8A67666}" type="parTrans" cxnId="{619E3BA5-0783-4E5A-8A15-543C87375741}">
      <dgm:prSet/>
      <dgm:spPr/>
      <dgm:t>
        <a:bodyPr/>
        <a:lstStyle/>
        <a:p>
          <a:endParaRPr lang="en-US"/>
        </a:p>
      </dgm:t>
    </dgm:pt>
    <dgm:pt modelId="{F37571D0-7A62-4FD7-BB54-CF2E34030D50}" type="sibTrans" cxnId="{619E3BA5-0783-4E5A-8A15-543C87375741}">
      <dgm:prSet/>
      <dgm:spPr/>
      <dgm:t>
        <a:bodyPr/>
        <a:lstStyle/>
        <a:p>
          <a:endParaRPr lang="en-US"/>
        </a:p>
      </dgm:t>
    </dgm:pt>
    <dgm:pt modelId="{D263016B-3C91-4220-825E-22D51DA42E49}">
      <dgm:prSet/>
      <dgm:spPr/>
      <dgm:t>
        <a:bodyPr/>
        <a:lstStyle/>
        <a:p>
          <a:r>
            <a:rPr lang="en-GB" b="1" dirty="0"/>
            <a:t>Her case was seen as ‘complex and challenging’ by her social worker after only working with her for 6 months.</a:t>
          </a:r>
          <a:endParaRPr lang="en-US" dirty="0"/>
        </a:p>
      </dgm:t>
    </dgm:pt>
    <dgm:pt modelId="{8270CB1F-B348-4970-9FDF-950598AF7CAD}" type="parTrans" cxnId="{E20B49EA-109F-4C54-AB8A-18069A62AC0A}">
      <dgm:prSet/>
      <dgm:spPr/>
      <dgm:t>
        <a:bodyPr/>
        <a:lstStyle/>
        <a:p>
          <a:endParaRPr lang="en-US"/>
        </a:p>
      </dgm:t>
    </dgm:pt>
    <dgm:pt modelId="{F12B718D-E880-4F08-9EA1-8A5029D18C5D}" type="sibTrans" cxnId="{E20B49EA-109F-4C54-AB8A-18069A62AC0A}">
      <dgm:prSet/>
      <dgm:spPr/>
      <dgm:t>
        <a:bodyPr/>
        <a:lstStyle/>
        <a:p>
          <a:endParaRPr lang="en-US"/>
        </a:p>
      </dgm:t>
    </dgm:pt>
    <dgm:pt modelId="{C37C9369-EEEB-49DA-BBD2-E04D29E92FB5}">
      <dgm:prSet/>
      <dgm:spPr/>
      <dgm:t>
        <a:bodyPr/>
        <a:lstStyle/>
        <a:p>
          <a:r>
            <a:rPr lang="en-GB" b="1" dirty="0"/>
            <a:t>This then resulted in challenging behaviours.</a:t>
          </a:r>
          <a:endParaRPr lang="en-US" dirty="0"/>
        </a:p>
      </dgm:t>
    </dgm:pt>
    <dgm:pt modelId="{842E1593-BED9-4EE1-A638-01E708CC7FFE}" type="parTrans" cxnId="{36F2F9F8-C9B2-4018-8108-4E16AD1E8B56}">
      <dgm:prSet/>
      <dgm:spPr/>
      <dgm:t>
        <a:bodyPr/>
        <a:lstStyle/>
        <a:p>
          <a:endParaRPr lang="en-US"/>
        </a:p>
      </dgm:t>
    </dgm:pt>
    <dgm:pt modelId="{5E80C35E-574C-4DA3-ADAF-BCFE1C92FE88}" type="sibTrans" cxnId="{36F2F9F8-C9B2-4018-8108-4E16AD1E8B56}">
      <dgm:prSet/>
      <dgm:spPr/>
      <dgm:t>
        <a:bodyPr/>
        <a:lstStyle/>
        <a:p>
          <a:endParaRPr lang="en-US"/>
        </a:p>
      </dgm:t>
    </dgm:pt>
    <dgm:pt modelId="{5425CFC0-680B-43CE-ACB3-DD8EC37D2129}" type="pres">
      <dgm:prSet presAssocID="{BE5281D7-1A14-4690-8746-C237F5CB626C}" presName="root" presStyleCnt="0">
        <dgm:presLayoutVars>
          <dgm:dir/>
          <dgm:resizeHandles val="exact"/>
        </dgm:presLayoutVars>
      </dgm:prSet>
      <dgm:spPr/>
    </dgm:pt>
    <dgm:pt modelId="{04F73EA5-E65C-474A-B126-F00556A9F602}" type="pres">
      <dgm:prSet presAssocID="{4C708140-4D0F-48D5-95EE-9080C5F5F669}" presName="compNode" presStyleCnt="0"/>
      <dgm:spPr/>
    </dgm:pt>
    <dgm:pt modelId="{56E5AE3B-7F3D-40BB-A62F-B4A7DBDBD9B6}" type="pres">
      <dgm:prSet presAssocID="{4C708140-4D0F-48D5-95EE-9080C5F5F669}" presName="bgRect" presStyleLbl="bgShp" presStyleIdx="0" presStyleCnt="5"/>
      <dgm:spPr/>
    </dgm:pt>
    <dgm:pt modelId="{E74DDCA9-DD3E-4C58-A195-200104A598FC}" type="pres">
      <dgm:prSet presAssocID="{4C708140-4D0F-48D5-95EE-9080C5F5F66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lle"/>
        </a:ext>
      </dgm:extLst>
    </dgm:pt>
    <dgm:pt modelId="{50740DB0-14E2-414A-A1F9-2A6D3544A015}" type="pres">
      <dgm:prSet presAssocID="{4C708140-4D0F-48D5-95EE-9080C5F5F669}" presName="spaceRect" presStyleCnt="0"/>
      <dgm:spPr/>
    </dgm:pt>
    <dgm:pt modelId="{8A4B16DA-5361-4EED-86D1-DF98BFB47CBC}" type="pres">
      <dgm:prSet presAssocID="{4C708140-4D0F-48D5-95EE-9080C5F5F669}" presName="parTx" presStyleLbl="revTx" presStyleIdx="0" presStyleCnt="5">
        <dgm:presLayoutVars>
          <dgm:chMax val="0"/>
          <dgm:chPref val="0"/>
        </dgm:presLayoutVars>
      </dgm:prSet>
      <dgm:spPr/>
    </dgm:pt>
    <dgm:pt modelId="{DD002B32-28B1-43C3-BE00-312D14E36C0D}" type="pres">
      <dgm:prSet presAssocID="{D8A1483D-F70A-4A64-BE5C-C7DDA22C5EDE}" presName="sibTrans" presStyleCnt="0"/>
      <dgm:spPr/>
    </dgm:pt>
    <dgm:pt modelId="{0383C5FB-0279-479E-A658-7E6F3B73874F}" type="pres">
      <dgm:prSet presAssocID="{71893374-B04B-4975-BE1D-B82F788E906E}" presName="compNode" presStyleCnt="0"/>
      <dgm:spPr/>
    </dgm:pt>
    <dgm:pt modelId="{95E60E46-87A1-4B7C-9794-8AB04D355D3F}" type="pres">
      <dgm:prSet presAssocID="{71893374-B04B-4975-BE1D-B82F788E906E}" presName="bgRect" presStyleLbl="bgShp" presStyleIdx="1" presStyleCnt="5"/>
      <dgm:spPr/>
    </dgm:pt>
    <dgm:pt modelId="{11490675-D2AD-4AE2-AFF9-454C67737850}" type="pres">
      <dgm:prSet presAssocID="{71893374-B04B-4975-BE1D-B82F788E906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heelchair Access"/>
        </a:ext>
      </dgm:extLst>
    </dgm:pt>
    <dgm:pt modelId="{EC979E5A-8FB0-4DC6-B853-067570206C3D}" type="pres">
      <dgm:prSet presAssocID="{71893374-B04B-4975-BE1D-B82F788E906E}" presName="spaceRect" presStyleCnt="0"/>
      <dgm:spPr/>
    </dgm:pt>
    <dgm:pt modelId="{3C769235-3311-454F-B9B5-17ABEF00BAD1}" type="pres">
      <dgm:prSet presAssocID="{71893374-B04B-4975-BE1D-B82F788E906E}" presName="parTx" presStyleLbl="revTx" presStyleIdx="1" presStyleCnt="5">
        <dgm:presLayoutVars>
          <dgm:chMax val="0"/>
          <dgm:chPref val="0"/>
        </dgm:presLayoutVars>
      </dgm:prSet>
      <dgm:spPr/>
    </dgm:pt>
    <dgm:pt modelId="{271205A9-095C-4678-A05C-527E0AFC2EFD}" type="pres">
      <dgm:prSet presAssocID="{0F7F4E10-E097-498E-AD35-F3B7E3ED1E64}" presName="sibTrans" presStyleCnt="0"/>
      <dgm:spPr/>
    </dgm:pt>
    <dgm:pt modelId="{1A7E7737-F4C5-49B5-A024-B022DE1335F9}" type="pres">
      <dgm:prSet presAssocID="{8B566D18-7E56-4344-ACAC-1EEF8F05C3E4}" presName="compNode" presStyleCnt="0"/>
      <dgm:spPr/>
    </dgm:pt>
    <dgm:pt modelId="{A37CCCCE-AE1A-42E5-926C-9D99EABA556A}" type="pres">
      <dgm:prSet presAssocID="{8B566D18-7E56-4344-ACAC-1EEF8F05C3E4}" presName="bgRect" presStyleLbl="bgShp" presStyleIdx="2" presStyleCnt="5"/>
      <dgm:spPr/>
    </dgm:pt>
    <dgm:pt modelId="{BC49FB96-982B-4D6F-9CC2-3F8167C7B3AC}" type="pres">
      <dgm:prSet presAssocID="{8B566D18-7E56-4344-ACAC-1EEF8F05C3E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27EE5D54-9BAF-4B9B-BA00-4B6769B20962}" type="pres">
      <dgm:prSet presAssocID="{8B566D18-7E56-4344-ACAC-1EEF8F05C3E4}" presName="spaceRect" presStyleCnt="0"/>
      <dgm:spPr/>
    </dgm:pt>
    <dgm:pt modelId="{87D42465-103A-4B68-A1D4-8DD2077AA710}" type="pres">
      <dgm:prSet presAssocID="{8B566D18-7E56-4344-ACAC-1EEF8F05C3E4}" presName="parTx" presStyleLbl="revTx" presStyleIdx="2" presStyleCnt="5">
        <dgm:presLayoutVars>
          <dgm:chMax val="0"/>
          <dgm:chPref val="0"/>
        </dgm:presLayoutVars>
      </dgm:prSet>
      <dgm:spPr/>
    </dgm:pt>
    <dgm:pt modelId="{583A35B8-6C6E-467B-8284-841D0B8300DE}" type="pres">
      <dgm:prSet presAssocID="{F37571D0-7A62-4FD7-BB54-CF2E34030D50}" presName="sibTrans" presStyleCnt="0"/>
      <dgm:spPr/>
    </dgm:pt>
    <dgm:pt modelId="{37BD4652-A54A-496D-97F6-C7BFA4226486}" type="pres">
      <dgm:prSet presAssocID="{D263016B-3C91-4220-825E-22D51DA42E49}" presName="compNode" presStyleCnt="0"/>
      <dgm:spPr/>
    </dgm:pt>
    <dgm:pt modelId="{A77BE945-2E9D-4E41-96EA-394D87C3DDC8}" type="pres">
      <dgm:prSet presAssocID="{D263016B-3C91-4220-825E-22D51DA42E49}" presName="bgRect" presStyleLbl="bgShp" presStyleIdx="3" presStyleCnt="5"/>
      <dgm:spPr/>
    </dgm:pt>
    <dgm:pt modelId="{294E3084-C779-46C5-9257-91E84E2951E1}" type="pres">
      <dgm:prSet presAssocID="{D263016B-3C91-4220-825E-22D51DA42E4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D86DF9C8-EA6B-4175-BD9E-20511E8AABF9}" type="pres">
      <dgm:prSet presAssocID="{D263016B-3C91-4220-825E-22D51DA42E49}" presName="spaceRect" presStyleCnt="0"/>
      <dgm:spPr/>
    </dgm:pt>
    <dgm:pt modelId="{15161165-7340-4336-B203-261187FDC8E6}" type="pres">
      <dgm:prSet presAssocID="{D263016B-3C91-4220-825E-22D51DA42E49}" presName="parTx" presStyleLbl="revTx" presStyleIdx="3" presStyleCnt="5">
        <dgm:presLayoutVars>
          <dgm:chMax val="0"/>
          <dgm:chPref val="0"/>
        </dgm:presLayoutVars>
      </dgm:prSet>
      <dgm:spPr/>
    </dgm:pt>
    <dgm:pt modelId="{0156872F-00B9-49A8-89C1-BBF7A2693F2C}" type="pres">
      <dgm:prSet presAssocID="{F12B718D-E880-4F08-9EA1-8A5029D18C5D}" presName="sibTrans" presStyleCnt="0"/>
      <dgm:spPr/>
    </dgm:pt>
    <dgm:pt modelId="{3A65E0A4-6DC1-4142-8EC9-96C344E10750}" type="pres">
      <dgm:prSet presAssocID="{C37C9369-EEEB-49DA-BBD2-E04D29E92FB5}" presName="compNode" presStyleCnt="0"/>
      <dgm:spPr/>
    </dgm:pt>
    <dgm:pt modelId="{91DFE798-8091-46C0-BDC7-9AAE7F612F3F}" type="pres">
      <dgm:prSet presAssocID="{C37C9369-EEEB-49DA-BBD2-E04D29E92FB5}" presName="bgRect" presStyleLbl="bgShp" presStyleIdx="4" presStyleCnt="5"/>
      <dgm:spPr/>
    </dgm:pt>
    <dgm:pt modelId="{27C74EA0-2596-4BCF-BE79-C87A24315888}" type="pres">
      <dgm:prSet presAssocID="{C37C9369-EEEB-49DA-BBD2-E04D29E92F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ze"/>
        </a:ext>
      </dgm:extLst>
    </dgm:pt>
    <dgm:pt modelId="{A690C2BC-67AC-42B8-BFAB-BDA6B2D4B5FF}" type="pres">
      <dgm:prSet presAssocID="{C37C9369-EEEB-49DA-BBD2-E04D29E92FB5}" presName="spaceRect" presStyleCnt="0"/>
      <dgm:spPr/>
    </dgm:pt>
    <dgm:pt modelId="{B67C71E0-8246-47AD-B49B-5349A03242AC}" type="pres">
      <dgm:prSet presAssocID="{C37C9369-EEEB-49DA-BBD2-E04D29E92FB5}" presName="parTx" presStyleLbl="revTx" presStyleIdx="4" presStyleCnt="5">
        <dgm:presLayoutVars>
          <dgm:chMax val="0"/>
          <dgm:chPref val="0"/>
        </dgm:presLayoutVars>
      </dgm:prSet>
      <dgm:spPr/>
    </dgm:pt>
  </dgm:ptLst>
  <dgm:cxnLst>
    <dgm:cxn modelId="{E93D860D-39A5-463D-B16D-7EC513ED3FEA}" type="presOf" srcId="{BE5281D7-1A14-4690-8746-C237F5CB626C}" destId="{5425CFC0-680B-43CE-ACB3-DD8EC37D2129}" srcOrd="0" destOrd="0" presId="urn:microsoft.com/office/officeart/2018/2/layout/IconVerticalSolidList"/>
    <dgm:cxn modelId="{CCC5C10F-09C0-4225-B42B-215214A36394}" type="presOf" srcId="{D263016B-3C91-4220-825E-22D51DA42E49}" destId="{15161165-7340-4336-B203-261187FDC8E6}" srcOrd="0" destOrd="0" presId="urn:microsoft.com/office/officeart/2018/2/layout/IconVerticalSolidList"/>
    <dgm:cxn modelId="{4260FA2C-EFD7-4FF9-A596-4D9BD36F85E6}" type="presOf" srcId="{C37C9369-EEEB-49DA-BBD2-E04D29E92FB5}" destId="{B67C71E0-8246-47AD-B49B-5349A03242AC}" srcOrd="0" destOrd="0" presId="urn:microsoft.com/office/officeart/2018/2/layout/IconVerticalSolidList"/>
    <dgm:cxn modelId="{5C352471-9965-46A0-81E5-AA46C786EC01}" type="presOf" srcId="{71893374-B04B-4975-BE1D-B82F788E906E}" destId="{3C769235-3311-454F-B9B5-17ABEF00BAD1}" srcOrd="0" destOrd="0" presId="urn:microsoft.com/office/officeart/2018/2/layout/IconVerticalSolidList"/>
    <dgm:cxn modelId="{F1452252-0FB5-4B61-AA66-64B5DB9C9DE6}" srcId="{BE5281D7-1A14-4690-8746-C237F5CB626C}" destId="{71893374-B04B-4975-BE1D-B82F788E906E}" srcOrd="1" destOrd="0" parTransId="{2226C74E-008E-4634-8265-A56F1D0E9A62}" sibTransId="{0F7F4E10-E097-498E-AD35-F3B7E3ED1E64}"/>
    <dgm:cxn modelId="{2BDA5E86-67B2-4AE1-B712-E0859BE81C97}" srcId="{BE5281D7-1A14-4690-8746-C237F5CB626C}" destId="{4C708140-4D0F-48D5-95EE-9080C5F5F669}" srcOrd="0" destOrd="0" parTransId="{FE96267F-62DB-4E0E-8C74-90595FE27F86}" sibTransId="{D8A1483D-F70A-4A64-BE5C-C7DDA22C5EDE}"/>
    <dgm:cxn modelId="{9FE75EA2-518C-4B80-9401-CE5B86267212}" type="presOf" srcId="{8B566D18-7E56-4344-ACAC-1EEF8F05C3E4}" destId="{87D42465-103A-4B68-A1D4-8DD2077AA710}" srcOrd="0" destOrd="0" presId="urn:microsoft.com/office/officeart/2018/2/layout/IconVerticalSolidList"/>
    <dgm:cxn modelId="{619E3BA5-0783-4E5A-8A15-543C87375741}" srcId="{BE5281D7-1A14-4690-8746-C237F5CB626C}" destId="{8B566D18-7E56-4344-ACAC-1EEF8F05C3E4}" srcOrd="2" destOrd="0" parTransId="{F4FE7B13-C7D6-43BB-B785-D1A4B8A67666}" sibTransId="{F37571D0-7A62-4FD7-BB54-CF2E34030D50}"/>
    <dgm:cxn modelId="{5AD98AB3-1392-4BBA-9629-2BA96B953CBE}" type="presOf" srcId="{4C708140-4D0F-48D5-95EE-9080C5F5F669}" destId="{8A4B16DA-5361-4EED-86D1-DF98BFB47CBC}" srcOrd="0" destOrd="0" presId="urn:microsoft.com/office/officeart/2018/2/layout/IconVerticalSolidList"/>
    <dgm:cxn modelId="{E20B49EA-109F-4C54-AB8A-18069A62AC0A}" srcId="{BE5281D7-1A14-4690-8746-C237F5CB626C}" destId="{D263016B-3C91-4220-825E-22D51DA42E49}" srcOrd="3" destOrd="0" parTransId="{8270CB1F-B348-4970-9FDF-950598AF7CAD}" sibTransId="{F12B718D-E880-4F08-9EA1-8A5029D18C5D}"/>
    <dgm:cxn modelId="{36F2F9F8-C9B2-4018-8108-4E16AD1E8B56}" srcId="{BE5281D7-1A14-4690-8746-C237F5CB626C}" destId="{C37C9369-EEEB-49DA-BBD2-E04D29E92FB5}" srcOrd="4" destOrd="0" parTransId="{842E1593-BED9-4EE1-A638-01E708CC7FFE}" sibTransId="{5E80C35E-574C-4DA3-ADAF-BCFE1C92FE88}"/>
    <dgm:cxn modelId="{6F11D898-0956-4023-97DB-8F893A33A885}" type="presParOf" srcId="{5425CFC0-680B-43CE-ACB3-DD8EC37D2129}" destId="{04F73EA5-E65C-474A-B126-F00556A9F602}" srcOrd="0" destOrd="0" presId="urn:microsoft.com/office/officeart/2018/2/layout/IconVerticalSolidList"/>
    <dgm:cxn modelId="{653B7E5F-FDF5-4581-91F0-3BD7614E1EFA}" type="presParOf" srcId="{04F73EA5-E65C-474A-B126-F00556A9F602}" destId="{56E5AE3B-7F3D-40BB-A62F-B4A7DBDBD9B6}" srcOrd="0" destOrd="0" presId="urn:microsoft.com/office/officeart/2018/2/layout/IconVerticalSolidList"/>
    <dgm:cxn modelId="{EE6A3F4B-AF8D-4DD4-82A5-A0C313E3367D}" type="presParOf" srcId="{04F73EA5-E65C-474A-B126-F00556A9F602}" destId="{E74DDCA9-DD3E-4C58-A195-200104A598FC}" srcOrd="1" destOrd="0" presId="urn:microsoft.com/office/officeart/2018/2/layout/IconVerticalSolidList"/>
    <dgm:cxn modelId="{A2255270-20ED-46D4-97CD-ED81F8739BBE}" type="presParOf" srcId="{04F73EA5-E65C-474A-B126-F00556A9F602}" destId="{50740DB0-14E2-414A-A1F9-2A6D3544A015}" srcOrd="2" destOrd="0" presId="urn:microsoft.com/office/officeart/2018/2/layout/IconVerticalSolidList"/>
    <dgm:cxn modelId="{4FCB53B6-6F17-46CD-869A-5CFFB296D1B8}" type="presParOf" srcId="{04F73EA5-E65C-474A-B126-F00556A9F602}" destId="{8A4B16DA-5361-4EED-86D1-DF98BFB47CBC}" srcOrd="3" destOrd="0" presId="urn:microsoft.com/office/officeart/2018/2/layout/IconVerticalSolidList"/>
    <dgm:cxn modelId="{C4182A89-D6A6-46E8-9BF2-18DF621C3094}" type="presParOf" srcId="{5425CFC0-680B-43CE-ACB3-DD8EC37D2129}" destId="{DD002B32-28B1-43C3-BE00-312D14E36C0D}" srcOrd="1" destOrd="0" presId="urn:microsoft.com/office/officeart/2018/2/layout/IconVerticalSolidList"/>
    <dgm:cxn modelId="{F571EC71-6DEA-4685-BDFE-A43A86A88F13}" type="presParOf" srcId="{5425CFC0-680B-43CE-ACB3-DD8EC37D2129}" destId="{0383C5FB-0279-479E-A658-7E6F3B73874F}" srcOrd="2" destOrd="0" presId="urn:microsoft.com/office/officeart/2018/2/layout/IconVerticalSolidList"/>
    <dgm:cxn modelId="{0CD32A0F-88AF-4C27-8C5E-E3712626D8C1}" type="presParOf" srcId="{0383C5FB-0279-479E-A658-7E6F3B73874F}" destId="{95E60E46-87A1-4B7C-9794-8AB04D355D3F}" srcOrd="0" destOrd="0" presId="urn:microsoft.com/office/officeart/2018/2/layout/IconVerticalSolidList"/>
    <dgm:cxn modelId="{A233C665-DDCF-4C2B-920D-02B2B630C4AE}" type="presParOf" srcId="{0383C5FB-0279-479E-A658-7E6F3B73874F}" destId="{11490675-D2AD-4AE2-AFF9-454C67737850}" srcOrd="1" destOrd="0" presId="urn:microsoft.com/office/officeart/2018/2/layout/IconVerticalSolidList"/>
    <dgm:cxn modelId="{9E49E3C2-FCAD-4697-AC8A-96AD444C8EAE}" type="presParOf" srcId="{0383C5FB-0279-479E-A658-7E6F3B73874F}" destId="{EC979E5A-8FB0-4DC6-B853-067570206C3D}" srcOrd="2" destOrd="0" presId="urn:microsoft.com/office/officeart/2018/2/layout/IconVerticalSolidList"/>
    <dgm:cxn modelId="{B5CCD373-BFC8-47E3-BB27-CC9C2AA23594}" type="presParOf" srcId="{0383C5FB-0279-479E-A658-7E6F3B73874F}" destId="{3C769235-3311-454F-B9B5-17ABEF00BAD1}" srcOrd="3" destOrd="0" presId="urn:microsoft.com/office/officeart/2018/2/layout/IconVerticalSolidList"/>
    <dgm:cxn modelId="{8A961A06-92C2-4ED0-810F-76254136DE3E}" type="presParOf" srcId="{5425CFC0-680B-43CE-ACB3-DD8EC37D2129}" destId="{271205A9-095C-4678-A05C-527E0AFC2EFD}" srcOrd="3" destOrd="0" presId="urn:microsoft.com/office/officeart/2018/2/layout/IconVerticalSolidList"/>
    <dgm:cxn modelId="{61A51A38-8A95-4864-BD13-CB709E274E6F}" type="presParOf" srcId="{5425CFC0-680B-43CE-ACB3-DD8EC37D2129}" destId="{1A7E7737-F4C5-49B5-A024-B022DE1335F9}" srcOrd="4" destOrd="0" presId="urn:microsoft.com/office/officeart/2018/2/layout/IconVerticalSolidList"/>
    <dgm:cxn modelId="{6C0EA9B3-867B-415F-A82D-DF8CE87C6950}" type="presParOf" srcId="{1A7E7737-F4C5-49B5-A024-B022DE1335F9}" destId="{A37CCCCE-AE1A-42E5-926C-9D99EABA556A}" srcOrd="0" destOrd="0" presId="urn:microsoft.com/office/officeart/2018/2/layout/IconVerticalSolidList"/>
    <dgm:cxn modelId="{F0F59B49-2F9D-4113-B8CA-A08B4F8AED53}" type="presParOf" srcId="{1A7E7737-F4C5-49B5-A024-B022DE1335F9}" destId="{BC49FB96-982B-4D6F-9CC2-3F8167C7B3AC}" srcOrd="1" destOrd="0" presId="urn:microsoft.com/office/officeart/2018/2/layout/IconVerticalSolidList"/>
    <dgm:cxn modelId="{C2D6DD0D-63AE-4746-A589-133B8D6E28E3}" type="presParOf" srcId="{1A7E7737-F4C5-49B5-A024-B022DE1335F9}" destId="{27EE5D54-9BAF-4B9B-BA00-4B6769B20962}" srcOrd="2" destOrd="0" presId="urn:microsoft.com/office/officeart/2018/2/layout/IconVerticalSolidList"/>
    <dgm:cxn modelId="{6B94151E-4CEE-4B6C-B914-4850AB961197}" type="presParOf" srcId="{1A7E7737-F4C5-49B5-A024-B022DE1335F9}" destId="{87D42465-103A-4B68-A1D4-8DD2077AA710}" srcOrd="3" destOrd="0" presId="urn:microsoft.com/office/officeart/2018/2/layout/IconVerticalSolidList"/>
    <dgm:cxn modelId="{ECFA5F09-E898-4C65-AEFB-985893B2F8F0}" type="presParOf" srcId="{5425CFC0-680B-43CE-ACB3-DD8EC37D2129}" destId="{583A35B8-6C6E-467B-8284-841D0B8300DE}" srcOrd="5" destOrd="0" presId="urn:microsoft.com/office/officeart/2018/2/layout/IconVerticalSolidList"/>
    <dgm:cxn modelId="{3C2EF691-673B-4F68-B9D4-68A94DC2E230}" type="presParOf" srcId="{5425CFC0-680B-43CE-ACB3-DD8EC37D2129}" destId="{37BD4652-A54A-496D-97F6-C7BFA4226486}" srcOrd="6" destOrd="0" presId="urn:microsoft.com/office/officeart/2018/2/layout/IconVerticalSolidList"/>
    <dgm:cxn modelId="{54AEDF86-DA9F-45A8-A921-75701ED977AE}" type="presParOf" srcId="{37BD4652-A54A-496D-97F6-C7BFA4226486}" destId="{A77BE945-2E9D-4E41-96EA-394D87C3DDC8}" srcOrd="0" destOrd="0" presId="urn:microsoft.com/office/officeart/2018/2/layout/IconVerticalSolidList"/>
    <dgm:cxn modelId="{6D0CA567-5782-4741-93EF-84F7572FA7EC}" type="presParOf" srcId="{37BD4652-A54A-496D-97F6-C7BFA4226486}" destId="{294E3084-C779-46C5-9257-91E84E2951E1}" srcOrd="1" destOrd="0" presId="urn:microsoft.com/office/officeart/2018/2/layout/IconVerticalSolidList"/>
    <dgm:cxn modelId="{9BDEEA04-8940-4D9F-B988-DF53D13F8BF9}" type="presParOf" srcId="{37BD4652-A54A-496D-97F6-C7BFA4226486}" destId="{D86DF9C8-EA6B-4175-BD9E-20511E8AABF9}" srcOrd="2" destOrd="0" presId="urn:microsoft.com/office/officeart/2018/2/layout/IconVerticalSolidList"/>
    <dgm:cxn modelId="{B089F260-D5A8-498B-8F64-997846970BDC}" type="presParOf" srcId="{37BD4652-A54A-496D-97F6-C7BFA4226486}" destId="{15161165-7340-4336-B203-261187FDC8E6}" srcOrd="3" destOrd="0" presId="urn:microsoft.com/office/officeart/2018/2/layout/IconVerticalSolidList"/>
    <dgm:cxn modelId="{42584E53-EB8C-443D-B5FC-B052014188EB}" type="presParOf" srcId="{5425CFC0-680B-43CE-ACB3-DD8EC37D2129}" destId="{0156872F-00B9-49A8-89C1-BBF7A2693F2C}" srcOrd="7" destOrd="0" presId="urn:microsoft.com/office/officeart/2018/2/layout/IconVerticalSolidList"/>
    <dgm:cxn modelId="{1508C1AF-B77C-4551-86AF-DCDF63537EC8}" type="presParOf" srcId="{5425CFC0-680B-43CE-ACB3-DD8EC37D2129}" destId="{3A65E0A4-6DC1-4142-8EC9-96C344E10750}" srcOrd="8" destOrd="0" presId="urn:microsoft.com/office/officeart/2018/2/layout/IconVerticalSolidList"/>
    <dgm:cxn modelId="{B0DE18C8-CBD8-4C3C-A81B-FADCECB70FF0}" type="presParOf" srcId="{3A65E0A4-6DC1-4142-8EC9-96C344E10750}" destId="{91DFE798-8091-46C0-BDC7-9AAE7F612F3F}" srcOrd="0" destOrd="0" presId="urn:microsoft.com/office/officeart/2018/2/layout/IconVerticalSolidList"/>
    <dgm:cxn modelId="{DD7E1C12-298C-4E5B-9AA5-1DB592F17C1B}" type="presParOf" srcId="{3A65E0A4-6DC1-4142-8EC9-96C344E10750}" destId="{27C74EA0-2596-4BCF-BE79-C87A24315888}" srcOrd="1" destOrd="0" presId="urn:microsoft.com/office/officeart/2018/2/layout/IconVerticalSolidList"/>
    <dgm:cxn modelId="{A00189E3-E646-4CF3-B6B1-2676C2C7CC61}" type="presParOf" srcId="{3A65E0A4-6DC1-4142-8EC9-96C344E10750}" destId="{A690C2BC-67AC-42B8-BFAB-BDA6B2D4B5FF}" srcOrd="2" destOrd="0" presId="urn:microsoft.com/office/officeart/2018/2/layout/IconVerticalSolidList"/>
    <dgm:cxn modelId="{831D59DA-9FEA-4FAE-81CD-16E193665735}" type="presParOf" srcId="{3A65E0A4-6DC1-4142-8EC9-96C344E10750}" destId="{B67C71E0-8246-47AD-B49B-5349A03242A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B5FCF-6C18-4405-9723-0F29AE3A4DE9}">
      <dsp:nvSpPr>
        <dsp:cNvPr id="0" name=""/>
        <dsp:cNvSpPr/>
      </dsp:nvSpPr>
      <dsp:spPr>
        <a:xfrm>
          <a:off x="51091" y="400917"/>
          <a:ext cx="890972" cy="89097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9E76A-55B7-44E6-832B-402271D09E2D}">
      <dsp:nvSpPr>
        <dsp:cNvPr id="0" name=""/>
        <dsp:cNvSpPr/>
      </dsp:nvSpPr>
      <dsp:spPr>
        <a:xfrm>
          <a:off x="238196" y="588021"/>
          <a:ext cx="516764" cy="516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20B758-25FF-4E2C-8AF7-2D4A52F27E48}">
      <dsp:nvSpPr>
        <dsp:cNvPr id="0" name=""/>
        <dsp:cNvSpPr/>
      </dsp:nvSpPr>
      <dsp:spPr>
        <a:xfrm>
          <a:off x="1132987" y="400917"/>
          <a:ext cx="2100150" cy="89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r>
            <a:rPr lang="en-GB" sz="1600" b="1" kern="1200" dirty="0"/>
            <a:t>Ms A has physical and mental health issues. These include diabetes, renal failure, visual impermeant and an emotional unstable personality disorder.</a:t>
          </a:r>
          <a:endParaRPr lang="en-US" sz="1600" kern="1200" dirty="0"/>
        </a:p>
      </dsp:txBody>
      <dsp:txXfrm>
        <a:off x="1132987" y="400917"/>
        <a:ext cx="2100150" cy="890972"/>
      </dsp:txXfrm>
    </dsp:sp>
    <dsp:sp modelId="{AADFB06C-4DC8-44F4-A1BF-48CD6DE8ACD0}">
      <dsp:nvSpPr>
        <dsp:cNvPr id="0" name=""/>
        <dsp:cNvSpPr/>
      </dsp:nvSpPr>
      <dsp:spPr>
        <a:xfrm>
          <a:off x="3599073" y="400917"/>
          <a:ext cx="890972" cy="89097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A1257-8704-4C89-A90F-0D03CF26FA36}">
      <dsp:nvSpPr>
        <dsp:cNvPr id="0" name=""/>
        <dsp:cNvSpPr/>
      </dsp:nvSpPr>
      <dsp:spPr>
        <a:xfrm>
          <a:off x="3786177" y="588021"/>
          <a:ext cx="516764" cy="516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5C785F-86EE-4EBF-9964-B5DFBBF0E5A8}">
      <dsp:nvSpPr>
        <dsp:cNvPr id="0" name=""/>
        <dsp:cNvSpPr/>
      </dsp:nvSpPr>
      <dsp:spPr>
        <a:xfrm>
          <a:off x="4680969" y="400917"/>
          <a:ext cx="2100150" cy="89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dirty="0"/>
            <a:t>Currently living in residential mental health care.</a:t>
          </a:r>
          <a:endParaRPr lang="en-US" sz="1600" kern="1200" dirty="0"/>
        </a:p>
      </dsp:txBody>
      <dsp:txXfrm>
        <a:off x="4680969" y="400917"/>
        <a:ext cx="2100150" cy="890972"/>
      </dsp:txXfrm>
    </dsp:sp>
    <dsp:sp modelId="{CDD239BC-2495-47B9-BD29-A11FE5D47BA0}">
      <dsp:nvSpPr>
        <dsp:cNvPr id="0" name=""/>
        <dsp:cNvSpPr/>
      </dsp:nvSpPr>
      <dsp:spPr>
        <a:xfrm>
          <a:off x="82596" y="2341967"/>
          <a:ext cx="890972" cy="89097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6FE02-5602-4261-93BA-A87A084E23BA}">
      <dsp:nvSpPr>
        <dsp:cNvPr id="0" name=""/>
        <dsp:cNvSpPr/>
      </dsp:nvSpPr>
      <dsp:spPr>
        <a:xfrm>
          <a:off x="260691" y="2459542"/>
          <a:ext cx="516764" cy="5167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CD83A4-06E0-4C8C-AA3A-A8FD1704448D}">
      <dsp:nvSpPr>
        <dsp:cNvPr id="0" name=""/>
        <dsp:cNvSpPr/>
      </dsp:nvSpPr>
      <dsp:spPr>
        <a:xfrm>
          <a:off x="1132987" y="2186903"/>
          <a:ext cx="2100150" cy="89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r>
            <a:rPr lang="en-GB" sz="1600" b="1" kern="1200" dirty="0"/>
            <a:t>Previously to her admission to residential care, a social worker was allocated to her in 2015.</a:t>
          </a:r>
          <a:endParaRPr lang="en-US" sz="1600" kern="1200" dirty="0"/>
        </a:p>
      </dsp:txBody>
      <dsp:txXfrm>
        <a:off x="1132987" y="2186903"/>
        <a:ext cx="2100150" cy="890972"/>
      </dsp:txXfrm>
    </dsp:sp>
    <dsp:sp modelId="{64556086-F635-4B6E-A8F3-7F26CC95C287}">
      <dsp:nvSpPr>
        <dsp:cNvPr id="0" name=""/>
        <dsp:cNvSpPr/>
      </dsp:nvSpPr>
      <dsp:spPr>
        <a:xfrm>
          <a:off x="3599073" y="2341967"/>
          <a:ext cx="890972" cy="89097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85A34-7848-4D5B-BB14-31EC5CADBF63}">
      <dsp:nvSpPr>
        <dsp:cNvPr id="0" name=""/>
        <dsp:cNvSpPr/>
      </dsp:nvSpPr>
      <dsp:spPr>
        <a:xfrm>
          <a:off x="3780726" y="2498676"/>
          <a:ext cx="516764" cy="5167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2D1E06-C284-4847-BC8B-7BC41127F070}">
      <dsp:nvSpPr>
        <dsp:cNvPr id="0" name=""/>
        <dsp:cNvSpPr/>
      </dsp:nvSpPr>
      <dsp:spPr>
        <a:xfrm>
          <a:off x="4680969" y="2186903"/>
          <a:ext cx="2100150" cy="89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r>
            <a:rPr lang="en-GB" sz="1600" b="1" kern="1200" dirty="0"/>
            <a:t>The social worker assessed her as having the mental capacity to make her own decisions and that she could manage her own needs independently within community.</a:t>
          </a:r>
          <a:endParaRPr lang="en-US" sz="1600" kern="1200" dirty="0"/>
        </a:p>
      </dsp:txBody>
      <dsp:txXfrm>
        <a:off x="4680969" y="2186903"/>
        <a:ext cx="2100150" cy="890972"/>
      </dsp:txXfrm>
    </dsp:sp>
    <dsp:sp modelId="{63D5D6FF-0EE1-4FBC-B543-F6CD248C910C}">
      <dsp:nvSpPr>
        <dsp:cNvPr id="0" name=""/>
        <dsp:cNvSpPr/>
      </dsp:nvSpPr>
      <dsp:spPr>
        <a:xfrm>
          <a:off x="82596" y="4145166"/>
          <a:ext cx="890972" cy="89097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889D94-24C4-4E1F-BE21-890A08800C49}">
      <dsp:nvSpPr>
        <dsp:cNvPr id="0" name=""/>
        <dsp:cNvSpPr/>
      </dsp:nvSpPr>
      <dsp:spPr>
        <a:xfrm>
          <a:off x="260691" y="4319016"/>
          <a:ext cx="516764" cy="5167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9A7625-BC6E-4BA4-A27E-CBEA62A4BE63}">
      <dsp:nvSpPr>
        <dsp:cNvPr id="0" name=""/>
        <dsp:cNvSpPr/>
      </dsp:nvSpPr>
      <dsp:spPr>
        <a:xfrm>
          <a:off x="1132987" y="3972888"/>
          <a:ext cx="2100150" cy="8909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r>
            <a:rPr lang="en-GB" sz="1600" b="1" kern="1200" dirty="0"/>
            <a:t>Ms A presented herself as stable and demonstrated good insight into her own health needs.</a:t>
          </a:r>
          <a:endParaRPr lang="en-US" sz="1600" kern="1200" dirty="0"/>
        </a:p>
      </dsp:txBody>
      <dsp:txXfrm>
        <a:off x="1132987" y="3972888"/>
        <a:ext cx="2100150" cy="890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5AE3B-7F3D-40BB-A62F-B4A7DBDBD9B6}">
      <dsp:nvSpPr>
        <dsp:cNvPr id="0" name=""/>
        <dsp:cNvSpPr/>
      </dsp:nvSpPr>
      <dsp:spPr>
        <a:xfrm>
          <a:off x="0" y="4113"/>
          <a:ext cx="6832212" cy="8760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DDCA9-DD3E-4C58-A195-200104A598FC}">
      <dsp:nvSpPr>
        <dsp:cNvPr id="0" name=""/>
        <dsp:cNvSpPr/>
      </dsp:nvSpPr>
      <dsp:spPr>
        <a:xfrm>
          <a:off x="265017" y="201233"/>
          <a:ext cx="481850" cy="4818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4B16DA-5361-4EED-86D1-DF98BFB47CBC}">
      <dsp:nvSpPr>
        <dsp:cNvPr id="0" name=""/>
        <dsp:cNvSpPr/>
      </dsp:nvSpPr>
      <dsp:spPr>
        <a:xfrm>
          <a:off x="1011886" y="4113"/>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b="1" kern="1200" dirty="0"/>
            <a:t>Ms A yearned for independent living.</a:t>
          </a:r>
          <a:endParaRPr lang="en-US" sz="1600" kern="1200" dirty="0"/>
        </a:p>
      </dsp:txBody>
      <dsp:txXfrm>
        <a:off x="1011886" y="4113"/>
        <a:ext cx="5820325" cy="876092"/>
      </dsp:txXfrm>
    </dsp:sp>
    <dsp:sp modelId="{95E60E46-87A1-4B7C-9794-8AB04D355D3F}">
      <dsp:nvSpPr>
        <dsp:cNvPr id="0" name=""/>
        <dsp:cNvSpPr/>
      </dsp:nvSpPr>
      <dsp:spPr>
        <a:xfrm>
          <a:off x="0" y="1099228"/>
          <a:ext cx="6832212" cy="87609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90675-D2AD-4AE2-AFF9-454C67737850}">
      <dsp:nvSpPr>
        <dsp:cNvPr id="0" name=""/>
        <dsp:cNvSpPr/>
      </dsp:nvSpPr>
      <dsp:spPr>
        <a:xfrm>
          <a:off x="265017" y="1296349"/>
          <a:ext cx="481850" cy="4818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769235-3311-454F-B9B5-17ABEF00BAD1}">
      <dsp:nvSpPr>
        <dsp:cNvPr id="0" name=""/>
        <dsp:cNvSpPr/>
      </dsp:nvSpPr>
      <dsp:spPr>
        <a:xfrm>
          <a:off x="1011886" y="1099228"/>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b="1" kern="1200" dirty="0"/>
            <a:t>She became aggravated due to not being prioritised even with her physical needs.</a:t>
          </a:r>
          <a:endParaRPr lang="en-US" sz="1600" kern="1200" dirty="0"/>
        </a:p>
      </dsp:txBody>
      <dsp:txXfrm>
        <a:off x="1011886" y="1099228"/>
        <a:ext cx="5820325" cy="876092"/>
      </dsp:txXfrm>
    </dsp:sp>
    <dsp:sp modelId="{A37CCCCE-AE1A-42E5-926C-9D99EABA556A}">
      <dsp:nvSpPr>
        <dsp:cNvPr id="0" name=""/>
        <dsp:cNvSpPr/>
      </dsp:nvSpPr>
      <dsp:spPr>
        <a:xfrm>
          <a:off x="0" y="2194343"/>
          <a:ext cx="6832212" cy="87609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9FB96-982B-4D6F-9CC2-3F8167C7B3AC}">
      <dsp:nvSpPr>
        <dsp:cNvPr id="0" name=""/>
        <dsp:cNvSpPr/>
      </dsp:nvSpPr>
      <dsp:spPr>
        <a:xfrm>
          <a:off x="265017" y="2391464"/>
          <a:ext cx="481850" cy="4818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D42465-103A-4B68-A1D4-8DD2077AA710}">
      <dsp:nvSpPr>
        <dsp:cNvPr id="0" name=""/>
        <dsp:cNvSpPr/>
      </dsp:nvSpPr>
      <dsp:spPr>
        <a:xfrm>
          <a:off x="1011886" y="2194343"/>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b="1" kern="1200" dirty="0"/>
            <a:t>Her mental health declined rapidly as a result.</a:t>
          </a:r>
          <a:endParaRPr lang="en-US" sz="1600" kern="1200" dirty="0"/>
        </a:p>
      </dsp:txBody>
      <dsp:txXfrm>
        <a:off x="1011886" y="2194343"/>
        <a:ext cx="5820325" cy="876092"/>
      </dsp:txXfrm>
    </dsp:sp>
    <dsp:sp modelId="{A77BE945-2E9D-4E41-96EA-394D87C3DDC8}">
      <dsp:nvSpPr>
        <dsp:cNvPr id="0" name=""/>
        <dsp:cNvSpPr/>
      </dsp:nvSpPr>
      <dsp:spPr>
        <a:xfrm>
          <a:off x="0" y="3289458"/>
          <a:ext cx="6832212" cy="87609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4E3084-C779-46C5-9257-91E84E2951E1}">
      <dsp:nvSpPr>
        <dsp:cNvPr id="0" name=""/>
        <dsp:cNvSpPr/>
      </dsp:nvSpPr>
      <dsp:spPr>
        <a:xfrm>
          <a:off x="265017" y="3486579"/>
          <a:ext cx="481850" cy="4818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161165-7340-4336-B203-261187FDC8E6}">
      <dsp:nvSpPr>
        <dsp:cNvPr id="0" name=""/>
        <dsp:cNvSpPr/>
      </dsp:nvSpPr>
      <dsp:spPr>
        <a:xfrm>
          <a:off x="1011886" y="3289458"/>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b="1" kern="1200" dirty="0"/>
            <a:t>Her case was seen as ‘complex and challenging’ by her social worker after only working with her for 6 months.</a:t>
          </a:r>
          <a:endParaRPr lang="en-US" sz="1600" kern="1200" dirty="0"/>
        </a:p>
      </dsp:txBody>
      <dsp:txXfrm>
        <a:off x="1011886" y="3289458"/>
        <a:ext cx="5820325" cy="876092"/>
      </dsp:txXfrm>
    </dsp:sp>
    <dsp:sp modelId="{91DFE798-8091-46C0-BDC7-9AAE7F612F3F}">
      <dsp:nvSpPr>
        <dsp:cNvPr id="0" name=""/>
        <dsp:cNvSpPr/>
      </dsp:nvSpPr>
      <dsp:spPr>
        <a:xfrm>
          <a:off x="0" y="4384573"/>
          <a:ext cx="6832212" cy="87609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C74EA0-2596-4BCF-BE79-C87A24315888}">
      <dsp:nvSpPr>
        <dsp:cNvPr id="0" name=""/>
        <dsp:cNvSpPr/>
      </dsp:nvSpPr>
      <dsp:spPr>
        <a:xfrm>
          <a:off x="265017" y="4581694"/>
          <a:ext cx="481850" cy="4818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7C71E0-8246-47AD-B49B-5349A03242AC}">
      <dsp:nvSpPr>
        <dsp:cNvPr id="0" name=""/>
        <dsp:cNvSpPr/>
      </dsp:nvSpPr>
      <dsp:spPr>
        <a:xfrm>
          <a:off x="1011886" y="4384573"/>
          <a:ext cx="5820325" cy="87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720" tIns="92720" rIns="92720" bIns="92720" numCol="1" spcCol="1270" anchor="ctr" anchorCtr="0">
          <a:noAutofit/>
        </a:bodyPr>
        <a:lstStyle/>
        <a:p>
          <a:pPr marL="0" lvl="0" indent="0" algn="l" defTabSz="711200">
            <a:lnSpc>
              <a:spcPct val="90000"/>
            </a:lnSpc>
            <a:spcBef>
              <a:spcPct val="0"/>
            </a:spcBef>
            <a:spcAft>
              <a:spcPct val="35000"/>
            </a:spcAft>
            <a:buNone/>
          </a:pPr>
          <a:r>
            <a:rPr lang="en-GB" sz="1600" b="1" kern="1200" dirty="0"/>
            <a:t>This then resulted in challenging behaviours.</a:t>
          </a:r>
          <a:endParaRPr lang="en-US" sz="1600" kern="1200" dirty="0"/>
        </a:p>
      </dsp:txBody>
      <dsp:txXfrm>
        <a:off x="1011886" y="4384573"/>
        <a:ext cx="5820325" cy="87609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hyperlink" Target="https://vimeo.com/108552705" TargetMode="External"/><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rethink.org/advice-and-information/rights-restrictions/mental-health-laws/mental-health-act-1983/" TargetMode="Externa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73513" y="0"/>
            <a:ext cx="5613431" cy="6853245"/>
            <a:chOff x="2487613" y="285750"/>
            <a:chExt cx="2428876" cy="5654676"/>
          </a:xfrm>
          <a:solidFill>
            <a:schemeClr val="accent1">
              <a:alpha val="50000"/>
            </a:schemeClr>
          </a:solidFill>
        </p:grpSpPr>
        <p:sp>
          <p:nvSpPr>
            <p:cNvPr id="11"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2"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3"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4"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5"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6"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7"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8"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9"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0"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1"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2"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4"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a:extLst>
              <a:ext uri="{FF2B5EF4-FFF2-40B4-BE49-F238E27FC236}">
                <a16:creationId xmlns:a16="http://schemas.microsoft.com/office/drawing/2014/main" id="{501CD4B6-8AED-4F4C-A04D-E04DC164D996}"/>
              </a:ext>
            </a:extLst>
          </p:cNvPr>
          <p:cNvSpPr>
            <a:spLocks noGrp="1"/>
          </p:cNvSpPr>
          <p:nvPr>
            <p:ph type="ctrTitle"/>
          </p:nvPr>
        </p:nvSpPr>
        <p:spPr>
          <a:xfrm>
            <a:off x="383688" y="1262188"/>
            <a:ext cx="6233727" cy="4220820"/>
          </a:xfrm>
        </p:spPr>
        <p:txBody>
          <a:bodyPr anchor="ctr">
            <a:normAutofit/>
          </a:bodyPr>
          <a:lstStyle/>
          <a:p>
            <a:r>
              <a:rPr lang="en-GB" b="1" dirty="0">
                <a:solidFill>
                  <a:srgbClr val="FFFFFF"/>
                </a:solidFill>
              </a:rPr>
              <a:t>Case Study: Ms A</a:t>
            </a:r>
          </a:p>
        </p:txBody>
      </p:sp>
      <p:sp>
        <p:nvSpPr>
          <p:cNvPr id="3" name="Subtitle 2">
            <a:extLst>
              <a:ext uri="{FF2B5EF4-FFF2-40B4-BE49-F238E27FC236}">
                <a16:creationId xmlns:a16="http://schemas.microsoft.com/office/drawing/2014/main" id="{E0F076C9-E4EA-41EA-8155-364F38B861A3}"/>
              </a:ext>
            </a:extLst>
          </p:cNvPr>
          <p:cNvSpPr>
            <a:spLocks noGrp="1"/>
          </p:cNvSpPr>
          <p:nvPr>
            <p:ph type="subTitle" idx="1"/>
          </p:nvPr>
        </p:nvSpPr>
        <p:spPr>
          <a:xfrm>
            <a:off x="7712032" y="804334"/>
            <a:ext cx="3675634" cy="5249332"/>
          </a:xfrm>
        </p:spPr>
        <p:txBody>
          <a:bodyPr anchor="ctr">
            <a:normAutofit/>
          </a:bodyPr>
          <a:lstStyle/>
          <a:p>
            <a:r>
              <a:rPr lang="en-GB" sz="1600" b="1" dirty="0">
                <a:solidFill>
                  <a:srgbClr val="FFFFFF"/>
                </a:solidFill>
              </a:rPr>
              <a:t>SJS15022                                                                                                1707811</a:t>
            </a:r>
          </a:p>
        </p:txBody>
      </p:sp>
    </p:spTree>
    <p:extLst>
      <p:ext uri="{BB962C8B-B14F-4D97-AF65-F5344CB8AC3E}">
        <p14:creationId xmlns:p14="http://schemas.microsoft.com/office/powerpoint/2010/main" val="4041027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E4CBEC-18A2-4509-A45D-D5E653582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7E51D-5A12-4718-BA49-1AD169116F5D}"/>
              </a:ext>
            </a:extLst>
          </p:cNvPr>
          <p:cNvSpPr>
            <a:spLocks noGrp="1"/>
          </p:cNvSpPr>
          <p:nvPr>
            <p:ph type="title"/>
          </p:nvPr>
        </p:nvSpPr>
        <p:spPr>
          <a:xfrm>
            <a:off x="1259893" y="3101093"/>
            <a:ext cx="2574104" cy="3029344"/>
          </a:xfrm>
        </p:spPr>
        <p:txBody>
          <a:bodyPr>
            <a:normAutofit/>
          </a:bodyPr>
          <a:lstStyle/>
          <a:p>
            <a:r>
              <a:rPr lang="en-GB" sz="3200" b="1" dirty="0">
                <a:solidFill>
                  <a:schemeClr val="bg1"/>
                </a:solidFill>
              </a:rPr>
              <a:t>Introduction</a:t>
            </a:r>
          </a:p>
        </p:txBody>
      </p:sp>
      <p:sp>
        <p:nvSpPr>
          <p:cNvPr id="12" name="Freeform 11">
            <a:extLst>
              <a:ext uri="{FF2B5EF4-FFF2-40B4-BE49-F238E27FC236}">
                <a16:creationId xmlns:a16="http://schemas.microsoft.com/office/drawing/2014/main" id="{0A5EA4A7-4381-4FC6-AA9A-C9EA77B8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E6295D53-0474-4725-85BE-1F15FCC2D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7CFA9C3-D3D5-43D9-9AE3-974DDE26EB28}"/>
              </a:ext>
            </a:extLst>
          </p:cNvPr>
          <p:cNvGraphicFramePr>
            <a:graphicFrameLocks noGrp="1"/>
          </p:cNvGraphicFramePr>
          <p:nvPr>
            <p:ph idx="1"/>
            <p:extLst>
              <p:ext uri="{D42A27DB-BD31-4B8C-83A1-F6EECF244321}">
                <p14:modId xmlns:p14="http://schemas.microsoft.com/office/powerpoint/2010/main" val="1659949584"/>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3">
            <a:extLst>
              <a:ext uri="{FF2B5EF4-FFF2-40B4-BE49-F238E27FC236}">
                <a16:creationId xmlns:a16="http://schemas.microsoft.com/office/drawing/2014/main" id="{8BC298B7-1A29-4149-A327-1ED2E6C328E3}"/>
              </a:ext>
            </a:extLst>
          </p:cNvPr>
          <p:cNvSpPr txBox="1"/>
          <p:nvPr/>
        </p:nvSpPr>
        <p:spPr>
          <a:xfrm>
            <a:off x="7429214" y="6461673"/>
            <a:ext cx="5724525" cy="581441"/>
          </a:xfrm>
          <a:prstGeom prst="rect">
            <a:avLst/>
          </a:prstGeom>
          <a:noFill/>
        </p:spPr>
        <p:txBody>
          <a:bodyPr wrap="square" rtlCol="0">
            <a:spAutoFit/>
          </a:bodyPr>
          <a:lstStyle/>
          <a:p>
            <a:pPr>
              <a:lnSpc>
                <a:spcPct val="107000"/>
              </a:lnSpc>
              <a:spcAft>
                <a:spcPts val="800"/>
              </a:spcAft>
            </a:pPr>
            <a:r>
              <a:rPr lang="en-GB" sz="12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(Helm, 2011; Morgan and Yoder, 2011; World Health Organization, 2018)</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74508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16C5749-5F68-43F1-A4B7-51974BB384CE}"/>
              </a:ext>
            </a:extLst>
          </p:cNvPr>
          <p:cNvSpPr>
            <a:spLocks noGrp="1"/>
          </p:cNvSpPr>
          <p:nvPr>
            <p:ph type="title"/>
          </p:nvPr>
        </p:nvSpPr>
        <p:spPr>
          <a:xfrm>
            <a:off x="541867" y="787400"/>
            <a:ext cx="7145866" cy="778933"/>
          </a:xfrm>
        </p:spPr>
        <p:txBody>
          <a:bodyPr anchor="ctr">
            <a:normAutofit/>
          </a:bodyPr>
          <a:lstStyle/>
          <a:p>
            <a:r>
              <a:rPr lang="en-GB" sz="3200" b="1" dirty="0">
                <a:solidFill>
                  <a:srgbClr val="FEFFFF"/>
                </a:solidFill>
              </a:rPr>
              <a:t>Care Act 2014</a:t>
            </a:r>
          </a:p>
        </p:txBody>
      </p:sp>
      <p:sp>
        <p:nvSpPr>
          <p:cNvPr id="3" name="Content Placeholder 2">
            <a:extLst>
              <a:ext uri="{FF2B5EF4-FFF2-40B4-BE49-F238E27FC236}">
                <a16:creationId xmlns:a16="http://schemas.microsoft.com/office/drawing/2014/main" id="{A14333B2-DA66-40A5-BDA5-5E5AE7B37D91}"/>
              </a:ext>
            </a:extLst>
          </p:cNvPr>
          <p:cNvSpPr>
            <a:spLocks noGrp="1"/>
          </p:cNvSpPr>
          <p:nvPr>
            <p:ph idx="1"/>
          </p:nvPr>
        </p:nvSpPr>
        <p:spPr>
          <a:xfrm>
            <a:off x="477012" y="1822552"/>
            <a:ext cx="7145867" cy="3879222"/>
          </a:xfrm>
        </p:spPr>
        <p:txBody>
          <a:bodyPr>
            <a:noAutofit/>
          </a:bodyPr>
          <a:lstStyle/>
          <a:p>
            <a:pPr>
              <a:lnSpc>
                <a:spcPct val="90000"/>
              </a:lnSpc>
            </a:pPr>
            <a:r>
              <a:rPr lang="en-GB" sz="1600" b="1" dirty="0">
                <a:solidFill>
                  <a:srgbClr val="FEFFFF"/>
                </a:solidFill>
              </a:rPr>
              <a:t>Legislation sets out how people’s care and support needs should be met, including carers and self-funders, in need of support.</a:t>
            </a:r>
          </a:p>
          <a:p>
            <a:pPr>
              <a:lnSpc>
                <a:spcPct val="90000"/>
              </a:lnSpc>
            </a:pPr>
            <a:r>
              <a:rPr lang="en-GB" sz="1600" b="1" dirty="0">
                <a:solidFill>
                  <a:srgbClr val="FEFFFF"/>
                </a:solidFill>
              </a:rPr>
              <a:t> Assessments for those in need of support - people will be encouraged to think about what outcomes they want to achieve in their lives.</a:t>
            </a:r>
          </a:p>
          <a:p>
            <a:pPr>
              <a:lnSpc>
                <a:spcPct val="90000"/>
              </a:lnSpc>
            </a:pPr>
            <a:r>
              <a:rPr lang="en-GB" sz="1600" b="1" dirty="0">
                <a:solidFill>
                  <a:srgbClr val="FEFFFF"/>
                </a:solidFill>
              </a:rPr>
              <a:t>Protecting the most vulnerable people in our society from abuse and neglect.</a:t>
            </a:r>
          </a:p>
          <a:p>
            <a:pPr>
              <a:lnSpc>
                <a:spcPct val="90000"/>
              </a:lnSpc>
            </a:pPr>
            <a:r>
              <a:rPr lang="en-GB" sz="1600" b="1" dirty="0">
                <a:solidFill>
                  <a:srgbClr val="FEFFFF"/>
                </a:solidFill>
              </a:rPr>
              <a:t>Focuses on the activities someone can do, rather than those they cannot. </a:t>
            </a:r>
          </a:p>
          <a:p>
            <a:pPr>
              <a:lnSpc>
                <a:spcPct val="90000"/>
              </a:lnSpc>
            </a:pPr>
            <a:r>
              <a:rPr lang="en-GB" sz="1600" b="1" dirty="0">
                <a:solidFill>
                  <a:srgbClr val="FEFFFF"/>
                </a:solidFill>
              </a:rPr>
              <a:t>Endeavours for support to be put in place for carers.</a:t>
            </a:r>
          </a:p>
          <a:p>
            <a:pPr>
              <a:lnSpc>
                <a:spcPct val="90000"/>
              </a:lnSpc>
            </a:pPr>
            <a:r>
              <a:rPr lang="en-GB" sz="1600" b="1" dirty="0">
                <a:solidFill>
                  <a:srgbClr val="FEFFFF"/>
                </a:solidFill>
              </a:rPr>
              <a:t>Aims to enable people to have more control over their own lives.</a:t>
            </a:r>
          </a:p>
          <a:p>
            <a:pPr>
              <a:lnSpc>
                <a:spcPct val="90000"/>
              </a:lnSpc>
            </a:pPr>
            <a:endParaRPr lang="en-GB" sz="1600" b="1" dirty="0">
              <a:solidFill>
                <a:srgbClr val="FEFFFF"/>
              </a:solidFill>
            </a:endParaRPr>
          </a:p>
          <a:p>
            <a:pPr marL="0" indent="0">
              <a:lnSpc>
                <a:spcPct val="90000"/>
              </a:lnSpc>
              <a:buNone/>
            </a:pPr>
            <a:r>
              <a:rPr lang="en-GB" sz="1600" b="1" dirty="0">
                <a:solidFill>
                  <a:srgbClr val="FEFFFF"/>
                </a:solidFill>
              </a:rPr>
              <a:t>Please follow these links for more information: </a:t>
            </a:r>
            <a:r>
              <a:rPr lang="en-GB" sz="1600" dirty="0">
                <a:solidFill>
                  <a:srgbClr val="FEFFFF"/>
                </a:solidFill>
                <a:hlinkClick r:id="rId2"/>
              </a:rPr>
              <a:t>https://vimeo.com/108552705</a:t>
            </a:r>
            <a:endParaRPr lang="en-GB" sz="1600" dirty="0">
              <a:solidFill>
                <a:srgbClr val="FEFFFF"/>
              </a:solidFill>
            </a:endParaRPr>
          </a:p>
          <a:p>
            <a:pPr marL="0" indent="0">
              <a:lnSpc>
                <a:spcPct val="90000"/>
              </a:lnSpc>
              <a:buNone/>
            </a:pPr>
            <a:r>
              <a:rPr lang="en-GB" sz="1600" dirty="0">
                <a:solidFill>
                  <a:srgbClr val="FEFFFF"/>
                </a:solidFill>
                <a:hlinkClick r:id="rId3"/>
              </a:rPr>
              <a:t>https://www.gov.uk/government/publications/care-act-2014-part-1-factsheets/care-act-factsheets</a:t>
            </a:r>
            <a:endParaRPr lang="en-GB" sz="1600" dirty="0">
              <a:solidFill>
                <a:srgbClr val="FEFFFF"/>
              </a:solidFill>
            </a:endParaRPr>
          </a:p>
          <a:p>
            <a:pPr marL="0" indent="0">
              <a:lnSpc>
                <a:spcPct val="90000"/>
              </a:lnSpc>
              <a:buNone/>
            </a:pPr>
            <a:r>
              <a:rPr lang="en-GB" sz="1600" dirty="0">
                <a:solidFill>
                  <a:srgbClr val="FEFFFF"/>
                </a:solidFill>
              </a:rPr>
              <a:t>     </a:t>
            </a:r>
          </a:p>
        </p:txBody>
      </p:sp>
      <p:pic>
        <p:nvPicPr>
          <p:cNvPr id="7" name="Graphic 6" descr="Connections">
            <a:extLst>
              <a:ext uri="{FF2B5EF4-FFF2-40B4-BE49-F238E27FC236}">
                <a16:creationId xmlns:a16="http://schemas.microsoft.com/office/drawing/2014/main" id="{06463E51-911C-474A-B4D2-7E7289925D9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13057" y="2462282"/>
            <a:ext cx="3001931" cy="3001931"/>
          </a:xfrm>
          <a:prstGeom prst="rect">
            <a:avLst/>
          </a:prstGeom>
        </p:spPr>
      </p:pic>
      <p:sp>
        <p:nvSpPr>
          <p:cNvPr id="5" name="Rectangle 4">
            <a:extLst>
              <a:ext uri="{FF2B5EF4-FFF2-40B4-BE49-F238E27FC236}">
                <a16:creationId xmlns:a16="http://schemas.microsoft.com/office/drawing/2014/main" id="{571C515F-E2C8-4D34-9319-ABDF99D83068}"/>
              </a:ext>
            </a:extLst>
          </p:cNvPr>
          <p:cNvSpPr/>
          <p:nvPr/>
        </p:nvSpPr>
        <p:spPr>
          <a:xfrm>
            <a:off x="7112340" y="6502254"/>
            <a:ext cx="5079660" cy="276614"/>
          </a:xfrm>
          <a:prstGeom prst="rect">
            <a:avLst/>
          </a:prstGeom>
        </p:spPr>
        <p:txBody>
          <a:bodyPr wrap="square">
            <a:spAutoFit/>
          </a:bodyPr>
          <a:lstStyle/>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(Ageuk.org.uk, 2019;  Personnelchecks.co.uk, 2019; Legislation.gov.uk, 2019)</a:t>
            </a:r>
          </a:p>
        </p:txBody>
      </p:sp>
    </p:spTree>
    <p:extLst>
      <p:ext uri="{BB962C8B-B14F-4D97-AF65-F5344CB8AC3E}">
        <p14:creationId xmlns:p14="http://schemas.microsoft.com/office/powerpoint/2010/main" val="1305565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B5E4CBEC-18A2-4509-A45D-D5E653582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6B710-2101-49F6-BD60-B877673F7C92}"/>
              </a:ext>
            </a:extLst>
          </p:cNvPr>
          <p:cNvSpPr>
            <a:spLocks noGrp="1"/>
          </p:cNvSpPr>
          <p:nvPr>
            <p:ph type="title"/>
          </p:nvPr>
        </p:nvSpPr>
        <p:spPr>
          <a:xfrm>
            <a:off x="747275" y="2876986"/>
            <a:ext cx="3021162" cy="3029344"/>
          </a:xfrm>
        </p:spPr>
        <p:txBody>
          <a:bodyPr>
            <a:normAutofit/>
          </a:bodyPr>
          <a:lstStyle/>
          <a:p>
            <a:pPr algn="ctr"/>
            <a:r>
              <a:rPr lang="en-GB" sz="3200" b="1" dirty="0">
                <a:solidFill>
                  <a:schemeClr val="bg1"/>
                </a:solidFill>
              </a:rPr>
              <a:t>Complex Case</a:t>
            </a:r>
          </a:p>
        </p:txBody>
      </p:sp>
      <p:sp>
        <p:nvSpPr>
          <p:cNvPr id="36" name="Freeform 11">
            <a:extLst>
              <a:ext uri="{FF2B5EF4-FFF2-40B4-BE49-F238E27FC236}">
                <a16:creationId xmlns:a16="http://schemas.microsoft.com/office/drawing/2014/main" id="{0A5EA4A7-4381-4FC6-AA9A-C9EA77B84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38" name="Rectangle 37">
            <a:extLst>
              <a:ext uri="{FF2B5EF4-FFF2-40B4-BE49-F238E27FC236}">
                <a16:creationId xmlns:a16="http://schemas.microsoft.com/office/drawing/2014/main" id="{E6295D53-0474-4725-85BE-1F15FCC2D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70E32E44-0AFD-488E-8A73-B479A25D2CE5}"/>
              </a:ext>
            </a:extLst>
          </p:cNvPr>
          <p:cNvGraphicFramePr>
            <a:graphicFrameLocks noGrp="1"/>
          </p:cNvGraphicFramePr>
          <p:nvPr>
            <p:ph idx="1"/>
            <p:extLst>
              <p:ext uri="{D42A27DB-BD31-4B8C-83A1-F6EECF244321}">
                <p14:modId xmlns:p14="http://schemas.microsoft.com/office/powerpoint/2010/main" val="838970009"/>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E5FA672-86F7-4F08-84B7-4F07837A89AD}"/>
              </a:ext>
            </a:extLst>
          </p:cNvPr>
          <p:cNvSpPr txBox="1"/>
          <p:nvPr/>
        </p:nvSpPr>
        <p:spPr>
          <a:xfrm>
            <a:off x="7602216" y="6502838"/>
            <a:ext cx="4589783" cy="553998"/>
          </a:xfrm>
          <a:prstGeom prst="rect">
            <a:avLst/>
          </a:prstGeom>
          <a:noFill/>
        </p:spPr>
        <p:txBody>
          <a:bodyPr wrap="none" rtlCol="0">
            <a:spAutoFit/>
          </a:bodyPr>
          <a:lstStyle/>
          <a:p>
            <a:r>
              <a:rPr lang="en-GB" sz="1200" dirty="0">
                <a:latin typeface="Times New Roman" panose="02020603050405020304" pitchFamily="18" charset="0"/>
                <a:cs typeface="Times New Roman" panose="02020603050405020304" pitchFamily="18" charset="0"/>
              </a:rPr>
              <a:t>(Psychiatryonline.org, 2010; Moriarty, </a:t>
            </a:r>
            <a:r>
              <a:rPr lang="en-GB" sz="1200" dirty="0" err="1">
                <a:latin typeface="Times New Roman" panose="02020603050405020304" pitchFamily="18" charset="0"/>
                <a:cs typeface="Times New Roman" panose="02020603050405020304" pitchFamily="18" charset="0"/>
              </a:rPr>
              <a:t>Baginsky</a:t>
            </a:r>
            <a:r>
              <a:rPr lang="en-GB" sz="1200" dirty="0">
                <a:latin typeface="Times New Roman" panose="02020603050405020304" pitchFamily="18" charset="0"/>
                <a:cs typeface="Times New Roman" panose="02020603050405020304" pitchFamily="18" charset="0"/>
              </a:rPr>
              <a:t> and </a:t>
            </a:r>
            <a:r>
              <a:rPr lang="en-GB" sz="1200" dirty="0" err="1">
                <a:latin typeface="Times New Roman" panose="02020603050405020304" pitchFamily="18" charset="0"/>
                <a:cs typeface="Times New Roman" panose="02020603050405020304" pitchFamily="18" charset="0"/>
              </a:rPr>
              <a:t>Manthorpe</a:t>
            </a:r>
            <a:r>
              <a:rPr lang="en-GB" sz="1200" dirty="0">
                <a:latin typeface="Times New Roman" panose="02020603050405020304" pitchFamily="18" charset="0"/>
                <a:cs typeface="Times New Roman" panose="02020603050405020304" pitchFamily="18" charset="0"/>
              </a:rPr>
              <a:t>, 2015)</a:t>
            </a:r>
          </a:p>
          <a:p>
            <a:endParaRPr lang="en-GB" dirty="0"/>
          </a:p>
        </p:txBody>
      </p:sp>
    </p:spTree>
    <p:extLst>
      <p:ext uri="{BB962C8B-B14F-4D97-AF65-F5344CB8AC3E}">
        <p14:creationId xmlns:p14="http://schemas.microsoft.com/office/powerpoint/2010/main" val="4262459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68F97E4-A99C-4F2B-9BAC-CACA6AEA250D}"/>
              </a:ext>
            </a:extLst>
          </p:cNvPr>
          <p:cNvGrpSpPr/>
          <p:nvPr/>
        </p:nvGrpSpPr>
        <p:grpSpPr>
          <a:xfrm>
            <a:off x="2031994" y="5073742"/>
            <a:ext cx="8128000" cy="1083733"/>
            <a:chOff x="0" y="4308425"/>
            <a:chExt cx="8128000" cy="1083733"/>
          </a:xfrm>
          <a:scene3d>
            <a:camera prst="orthographicFront"/>
            <a:lightRig rig="threePt" dir="t">
              <a:rot lat="0" lon="0" rev="7500000"/>
            </a:lightRig>
          </a:scene3d>
        </p:grpSpPr>
        <p:sp>
          <p:nvSpPr>
            <p:cNvPr id="5" name="Trapezoid 4">
              <a:extLst>
                <a:ext uri="{FF2B5EF4-FFF2-40B4-BE49-F238E27FC236}">
                  <a16:creationId xmlns:a16="http://schemas.microsoft.com/office/drawing/2014/main" id="{1C531528-6BCC-4EF3-90F7-80C97CD301FA}"/>
                </a:ext>
              </a:extLst>
            </p:cNvPr>
            <p:cNvSpPr/>
            <p:nvPr/>
          </p:nvSpPr>
          <p:spPr>
            <a:xfrm>
              <a:off x="0" y="4308425"/>
              <a:ext cx="8128000" cy="1083733"/>
            </a:xfrm>
            <a:prstGeom prst="trapezoid">
              <a:avLst>
                <a:gd name="adj" fmla="val 75000"/>
              </a:avLst>
            </a:prstGeom>
            <a:sp3d prstMaterial="plastic">
              <a:bevelT w="127000" h="25400" prst="relaxedInset"/>
            </a:sp3d>
          </p:spPr>
          <p:style>
            <a:lnRef idx="0">
              <a:schemeClr val="lt1">
                <a:hueOff val="0"/>
                <a:satOff val="0"/>
                <a:lumOff val="0"/>
                <a:alphaOff val="0"/>
              </a:schemeClr>
            </a:lnRef>
            <a:fillRef idx="3">
              <a:schemeClr val="accent2">
                <a:shade val="80000"/>
                <a:hueOff val="-295474"/>
                <a:satOff val="-28971"/>
                <a:lumOff val="31595"/>
                <a:alphaOff val="0"/>
              </a:schemeClr>
            </a:fillRef>
            <a:effectRef idx="2">
              <a:schemeClr val="accent2">
                <a:shade val="80000"/>
                <a:hueOff val="-295474"/>
                <a:satOff val="-28971"/>
                <a:lumOff val="31595"/>
                <a:alphaOff val="0"/>
              </a:schemeClr>
            </a:effectRef>
            <a:fontRef idx="minor">
              <a:schemeClr val="lt1"/>
            </a:fontRef>
          </p:style>
        </p:sp>
        <p:sp>
          <p:nvSpPr>
            <p:cNvPr id="6" name="Trapezoid 4">
              <a:extLst>
                <a:ext uri="{FF2B5EF4-FFF2-40B4-BE49-F238E27FC236}">
                  <a16:creationId xmlns:a16="http://schemas.microsoft.com/office/drawing/2014/main" id="{AE532CFD-C4D0-4B1C-8134-3BD4B5DF97A4}"/>
                </a:ext>
              </a:extLst>
            </p:cNvPr>
            <p:cNvSpPr txBox="1"/>
            <p:nvPr/>
          </p:nvSpPr>
          <p:spPr>
            <a:xfrm>
              <a:off x="1422394" y="4308425"/>
              <a:ext cx="5283200" cy="108373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600" b="1" kern="1200" dirty="0">
                  <a:solidFill>
                    <a:schemeClr val="tx1"/>
                  </a:solidFill>
                </a:rPr>
                <a:t>Physiological Needs</a:t>
              </a:r>
            </a:p>
          </p:txBody>
        </p:sp>
      </p:grpSp>
      <p:grpSp>
        <p:nvGrpSpPr>
          <p:cNvPr id="7" name="Group 6">
            <a:extLst>
              <a:ext uri="{FF2B5EF4-FFF2-40B4-BE49-F238E27FC236}">
                <a16:creationId xmlns:a16="http://schemas.microsoft.com/office/drawing/2014/main" id="{1D110E39-15A7-476B-9AE5-89565A8EDEBA}"/>
              </a:ext>
            </a:extLst>
          </p:cNvPr>
          <p:cNvGrpSpPr/>
          <p:nvPr/>
        </p:nvGrpSpPr>
        <p:grpSpPr>
          <a:xfrm>
            <a:off x="2844793" y="3978596"/>
            <a:ext cx="6502399" cy="1083733"/>
            <a:chOff x="812800" y="3251200"/>
            <a:chExt cx="6502399" cy="1083733"/>
          </a:xfrm>
          <a:scene3d>
            <a:camera prst="orthographicFront"/>
            <a:lightRig rig="threePt" dir="t">
              <a:rot lat="0" lon="0" rev="7500000"/>
            </a:lightRig>
          </a:scene3d>
        </p:grpSpPr>
        <p:sp>
          <p:nvSpPr>
            <p:cNvPr id="8" name="Trapezoid 7">
              <a:extLst>
                <a:ext uri="{FF2B5EF4-FFF2-40B4-BE49-F238E27FC236}">
                  <a16:creationId xmlns:a16="http://schemas.microsoft.com/office/drawing/2014/main" id="{C58A7D81-0CBF-45F6-83B7-E24F8900FA14}"/>
                </a:ext>
              </a:extLst>
            </p:cNvPr>
            <p:cNvSpPr/>
            <p:nvPr/>
          </p:nvSpPr>
          <p:spPr>
            <a:xfrm>
              <a:off x="812800" y="3251200"/>
              <a:ext cx="6502399" cy="1083733"/>
            </a:xfrm>
            <a:prstGeom prst="trapezoid">
              <a:avLst>
                <a:gd name="adj" fmla="val 75000"/>
              </a:avLst>
            </a:prstGeom>
            <a:sp3d prstMaterial="plastic">
              <a:bevelT w="127000" h="25400" prst="relaxedInset"/>
            </a:sp3d>
          </p:spPr>
          <p:style>
            <a:lnRef idx="0">
              <a:schemeClr val="lt1">
                <a:hueOff val="0"/>
                <a:satOff val="0"/>
                <a:lumOff val="0"/>
                <a:alphaOff val="0"/>
              </a:schemeClr>
            </a:lnRef>
            <a:fillRef idx="3">
              <a:schemeClr val="accent2">
                <a:shade val="80000"/>
                <a:hueOff val="-221606"/>
                <a:satOff val="-21728"/>
                <a:lumOff val="23696"/>
                <a:alphaOff val="0"/>
              </a:schemeClr>
            </a:fillRef>
            <a:effectRef idx="2">
              <a:schemeClr val="accent2">
                <a:shade val="80000"/>
                <a:hueOff val="-221606"/>
                <a:satOff val="-21728"/>
                <a:lumOff val="23696"/>
                <a:alphaOff val="0"/>
              </a:schemeClr>
            </a:effectRef>
            <a:fontRef idx="minor">
              <a:schemeClr val="lt1"/>
            </a:fontRef>
          </p:style>
        </p:sp>
        <p:sp>
          <p:nvSpPr>
            <p:cNvPr id="9" name="Trapezoid 4">
              <a:extLst>
                <a:ext uri="{FF2B5EF4-FFF2-40B4-BE49-F238E27FC236}">
                  <a16:creationId xmlns:a16="http://schemas.microsoft.com/office/drawing/2014/main" id="{1A98A353-5CAE-4AA1-8805-01220C5754AB}"/>
                </a:ext>
              </a:extLst>
            </p:cNvPr>
            <p:cNvSpPr txBox="1"/>
            <p:nvPr/>
          </p:nvSpPr>
          <p:spPr>
            <a:xfrm>
              <a:off x="1950719" y="3251200"/>
              <a:ext cx="4226560" cy="108373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600" b="1" kern="1200" dirty="0">
                  <a:solidFill>
                    <a:schemeClr val="tx1"/>
                  </a:solidFill>
                </a:rPr>
                <a:t>Safety</a:t>
              </a:r>
              <a:r>
                <a:rPr lang="en-GB" sz="1600" b="1" kern="1200" dirty="0"/>
                <a:t> </a:t>
              </a:r>
              <a:r>
                <a:rPr lang="en-GB" sz="1600" b="1" kern="1200" dirty="0">
                  <a:solidFill>
                    <a:schemeClr val="tx1"/>
                  </a:solidFill>
                </a:rPr>
                <a:t>Needs</a:t>
              </a:r>
            </a:p>
          </p:txBody>
        </p:sp>
      </p:grpSp>
      <p:grpSp>
        <p:nvGrpSpPr>
          <p:cNvPr id="10" name="Group 9">
            <a:extLst>
              <a:ext uri="{FF2B5EF4-FFF2-40B4-BE49-F238E27FC236}">
                <a16:creationId xmlns:a16="http://schemas.microsoft.com/office/drawing/2014/main" id="{136CAC64-51AB-4362-A76F-CBD32A25B9C1}"/>
              </a:ext>
            </a:extLst>
          </p:cNvPr>
          <p:cNvGrpSpPr/>
          <p:nvPr/>
        </p:nvGrpSpPr>
        <p:grpSpPr>
          <a:xfrm>
            <a:off x="3657592" y="2894863"/>
            <a:ext cx="4876799" cy="1083733"/>
            <a:chOff x="1625600" y="2167466"/>
            <a:chExt cx="4876799" cy="1083733"/>
          </a:xfrm>
          <a:scene3d>
            <a:camera prst="orthographicFront"/>
            <a:lightRig rig="threePt" dir="t">
              <a:rot lat="0" lon="0" rev="7500000"/>
            </a:lightRig>
          </a:scene3d>
        </p:grpSpPr>
        <p:sp>
          <p:nvSpPr>
            <p:cNvPr id="11" name="Trapezoid 10">
              <a:extLst>
                <a:ext uri="{FF2B5EF4-FFF2-40B4-BE49-F238E27FC236}">
                  <a16:creationId xmlns:a16="http://schemas.microsoft.com/office/drawing/2014/main" id="{B3B57CC8-8A80-46FD-B780-5E2381D2684A}"/>
                </a:ext>
              </a:extLst>
            </p:cNvPr>
            <p:cNvSpPr/>
            <p:nvPr/>
          </p:nvSpPr>
          <p:spPr>
            <a:xfrm>
              <a:off x="1625600" y="2167466"/>
              <a:ext cx="4876799" cy="1083733"/>
            </a:xfrm>
            <a:prstGeom prst="trapezoid">
              <a:avLst>
                <a:gd name="adj" fmla="val 75000"/>
              </a:avLst>
            </a:prstGeom>
            <a:sp3d prstMaterial="plastic">
              <a:bevelT w="127000" h="25400" prst="relaxedInset"/>
            </a:sp3d>
          </p:spPr>
          <p:style>
            <a:lnRef idx="0">
              <a:schemeClr val="lt1">
                <a:hueOff val="0"/>
                <a:satOff val="0"/>
                <a:lumOff val="0"/>
                <a:alphaOff val="0"/>
              </a:schemeClr>
            </a:lnRef>
            <a:fillRef idx="3">
              <a:schemeClr val="accent2">
                <a:shade val="80000"/>
                <a:hueOff val="-147737"/>
                <a:satOff val="-14486"/>
                <a:lumOff val="15798"/>
                <a:alphaOff val="0"/>
              </a:schemeClr>
            </a:fillRef>
            <a:effectRef idx="2">
              <a:schemeClr val="accent2">
                <a:shade val="80000"/>
                <a:hueOff val="-147737"/>
                <a:satOff val="-14486"/>
                <a:lumOff val="15798"/>
                <a:alphaOff val="0"/>
              </a:schemeClr>
            </a:effectRef>
            <a:fontRef idx="minor">
              <a:schemeClr val="lt1"/>
            </a:fontRef>
          </p:style>
        </p:sp>
        <p:sp>
          <p:nvSpPr>
            <p:cNvPr id="12" name="Trapezoid 4">
              <a:extLst>
                <a:ext uri="{FF2B5EF4-FFF2-40B4-BE49-F238E27FC236}">
                  <a16:creationId xmlns:a16="http://schemas.microsoft.com/office/drawing/2014/main" id="{52661B44-6A67-4550-84D4-C1838C457076}"/>
                </a:ext>
              </a:extLst>
            </p:cNvPr>
            <p:cNvSpPr txBox="1"/>
            <p:nvPr/>
          </p:nvSpPr>
          <p:spPr>
            <a:xfrm>
              <a:off x="2479039" y="2167466"/>
              <a:ext cx="3169919" cy="108373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600" b="1" kern="1200" dirty="0">
                  <a:solidFill>
                    <a:schemeClr val="tx1"/>
                  </a:solidFill>
                </a:rPr>
                <a:t>Love</a:t>
              </a:r>
              <a:r>
                <a:rPr lang="en-GB" sz="1600" b="1" kern="1200" dirty="0"/>
                <a:t> </a:t>
              </a:r>
              <a:r>
                <a:rPr lang="en-GB" sz="1600" b="1" kern="1200" dirty="0">
                  <a:solidFill>
                    <a:schemeClr val="tx1"/>
                  </a:solidFill>
                </a:rPr>
                <a:t>&amp;</a:t>
              </a:r>
              <a:r>
                <a:rPr lang="en-GB" sz="1600" b="1" kern="1200" dirty="0"/>
                <a:t> </a:t>
              </a:r>
              <a:r>
                <a:rPr lang="en-GB" sz="1600" b="1" kern="1200" dirty="0">
                  <a:solidFill>
                    <a:schemeClr val="tx1"/>
                  </a:solidFill>
                </a:rPr>
                <a:t>Belonging</a:t>
              </a:r>
            </a:p>
          </p:txBody>
        </p:sp>
      </p:grpSp>
      <p:grpSp>
        <p:nvGrpSpPr>
          <p:cNvPr id="13" name="Group 12">
            <a:extLst>
              <a:ext uri="{FF2B5EF4-FFF2-40B4-BE49-F238E27FC236}">
                <a16:creationId xmlns:a16="http://schemas.microsoft.com/office/drawing/2014/main" id="{07E4895F-0BF6-43A1-9179-EE64ED249259}"/>
              </a:ext>
            </a:extLst>
          </p:cNvPr>
          <p:cNvGrpSpPr/>
          <p:nvPr/>
        </p:nvGrpSpPr>
        <p:grpSpPr>
          <a:xfrm>
            <a:off x="4470390" y="1811130"/>
            <a:ext cx="3251199" cy="1093671"/>
            <a:chOff x="2438396" y="-327622"/>
            <a:chExt cx="3251199" cy="1093671"/>
          </a:xfrm>
          <a:scene3d>
            <a:camera prst="orthographicFront"/>
            <a:lightRig rig="threePt" dir="t">
              <a:rot lat="0" lon="0" rev="7500000"/>
            </a:lightRig>
          </a:scene3d>
        </p:grpSpPr>
        <p:sp>
          <p:nvSpPr>
            <p:cNvPr id="14" name="Trapezoid 13">
              <a:extLst>
                <a:ext uri="{FF2B5EF4-FFF2-40B4-BE49-F238E27FC236}">
                  <a16:creationId xmlns:a16="http://schemas.microsoft.com/office/drawing/2014/main" id="{E6090A2C-D6BF-4D8C-9B84-1FB7BD580947}"/>
                </a:ext>
              </a:extLst>
            </p:cNvPr>
            <p:cNvSpPr/>
            <p:nvPr/>
          </p:nvSpPr>
          <p:spPr>
            <a:xfrm>
              <a:off x="2438396" y="-317684"/>
              <a:ext cx="3251199" cy="1083733"/>
            </a:xfrm>
            <a:prstGeom prst="trapezoid">
              <a:avLst>
                <a:gd name="adj" fmla="val 75000"/>
              </a:avLst>
            </a:prstGeom>
            <a:sp3d prstMaterial="plastic">
              <a:bevelT w="127000" h="25400" prst="relaxedInset"/>
            </a:sp3d>
          </p:spPr>
          <p:style>
            <a:lnRef idx="0">
              <a:schemeClr val="lt1">
                <a:hueOff val="0"/>
                <a:satOff val="0"/>
                <a:lumOff val="0"/>
                <a:alphaOff val="0"/>
              </a:schemeClr>
            </a:lnRef>
            <a:fillRef idx="3">
              <a:schemeClr val="accent2">
                <a:shade val="80000"/>
                <a:hueOff val="-73869"/>
                <a:satOff val="-7243"/>
                <a:lumOff val="7899"/>
                <a:alphaOff val="0"/>
              </a:schemeClr>
            </a:fillRef>
            <a:effectRef idx="2">
              <a:schemeClr val="accent2">
                <a:shade val="80000"/>
                <a:hueOff val="-73869"/>
                <a:satOff val="-7243"/>
                <a:lumOff val="7899"/>
                <a:alphaOff val="0"/>
              </a:schemeClr>
            </a:effectRef>
            <a:fontRef idx="minor">
              <a:schemeClr val="lt1"/>
            </a:fontRef>
          </p:style>
        </p:sp>
        <p:sp>
          <p:nvSpPr>
            <p:cNvPr id="15" name="Trapezoid 4">
              <a:extLst>
                <a:ext uri="{FF2B5EF4-FFF2-40B4-BE49-F238E27FC236}">
                  <a16:creationId xmlns:a16="http://schemas.microsoft.com/office/drawing/2014/main" id="{CE9F3E2A-8648-4EE4-967C-9556BBF201CB}"/>
                </a:ext>
              </a:extLst>
            </p:cNvPr>
            <p:cNvSpPr txBox="1"/>
            <p:nvPr/>
          </p:nvSpPr>
          <p:spPr>
            <a:xfrm>
              <a:off x="3007356" y="-327622"/>
              <a:ext cx="2113280" cy="108373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600" b="1" kern="1200" dirty="0">
                  <a:solidFill>
                    <a:schemeClr val="tx1"/>
                  </a:solidFill>
                </a:rPr>
                <a:t>Esteem</a:t>
              </a:r>
            </a:p>
          </p:txBody>
        </p:sp>
      </p:grpSp>
      <p:grpSp>
        <p:nvGrpSpPr>
          <p:cNvPr id="19" name="Group 18">
            <a:extLst>
              <a:ext uri="{FF2B5EF4-FFF2-40B4-BE49-F238E27FC236}">
                <a16:creationId xmlns:a16="http://schemas.microsoft.com/office/drawing/2014/main" id="{0DE0254C-DFA8-4647-AAB5-E19146009729}"/>
              </a:ext>
            </a:extLst>
          </p:cNvPr>
          <p:cNvGrpSpPr/>
          <p:nvPr/>
        </p:nvGrpSpPr>
        <p:grpSpPr>
          <a:xfrm>
            <a:off x="5283189" y="747273"/>
            <a:ext cx="1625599" cy="1083733"/>
            <a:chOff x="3251199" y="0"/>
            <a:chExt cx="1625599" cy="1083733"/>
          </a:xfrm>
          <a:scene3d>
            <a:camera prst="orthographicFront"/>
            <a:lightRig rig="threePt" dir="t">
              <a:rot lat="0" lon="0" rev="7500000"/>
            </a:lightRig>
          </a:scene3d>
        </p:grpSpPr>
        <p:sp>
          <p:nvSpPr>
            <p:cNvPr id="20" name="Trapezoid 19">
              <a:extLst>
                <a:ext uri="{FF2B5EF4-FFF2-40B4-BE49-F238E27FC236}">
                  <a16:creationId xmlns:a16="http://schemas.microsoft.com/office/drawing/2014/main" id="{8A331D84-8C9C-4359-AB3C-DA40923228E4}"/>
                </a:ext>
              </a:extLst>
            </p:cNvPr>
            <p:cNvSpPr/>
            <p:nvPr/>
          </p:nvSpPr>
          <p:spPr>
            <a:xfrm>
              <a:off x="3251199" y="0"/>
              <a:ext cx="1625599" cy="1083733"/>
            </a:xfrm>
            <a:prstGeom prst="trapezoid">
              <a:avLst>
                <a:gd name="adj" fmla="val 75000"/>
              </a:avLst>
            </a:prstGeom>
            <a:sp3d prstMaterial="plastic">
              <a:bevelT w="127000" h="25400" prst="relaxedInset"/>
            </a:sp3d>
          </p:spPr>
          <p:style>
            <a:lnRef idx="0">
              <a:schemeClr val="lt1">
                <a:hueOff val="0"/>
                <a:satOff val="0"/>
                <a:lumOff val="0"/>
                <a:alphaOff val="0"/>
              </a:schemeClr>
            </a:lnRef>
            <a:fillRef idx="3">
              <a:schemeClr val="accent2">
                <a:shade val="80000"/>
                <a:hueOff val="0"/>
                <a:satOff val="0"/>
                <a:lumOff val="0"/>
                <a:alphaOff val="0"/>
              </a:schemeClr>
            </a:fillRef>
            <a:effectRef idx="2">
              <a:schemeClr val="accent2">
                <a:shade val="80000"/>
                <a:hueOff val="0"/>
                <a:satOff val="0"/>
                <a:lumOff val="0"/>
                <a:alphaOff val="0"/>
              </a:schemeClr>
            </a:effectRef>
            <a:fontRef idx="minor">
              <a:schemeClr val="lt1"/>
            </a:fontRef>
          </p:style>
        </p:sp>
        <p:sp>
          <p:nvSpPr>
            <p:cNvPr id="21" name="Trapezoid 4">
              <a:extLst>
                <a:ext uri="{FF2B5EF4-FFF2-40B4-BE49-F238E27FC236}">
                  <a16:creationId xmlns:a16="http://schemas.microsoft.com/office/drawing/2014/main" id="{8F72DEAB-6A31-4F5D-ACF6-58EFE44DCE4B}"/>
                </a:ext>
              </a:extLst>
            </p:cNvPr>
            <p:cNvSpPr txBox="1"/>
            <p:nvPr/>
          </p:nvSpPr>
          <p:spPr>
            <a:xfrm>
              <a:off x="3251199" y="0"/>
              <a:ext cx="1625599" cy="1083733"/>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600" b="1" kern="1200" dirty="0">
                  <a:solidFill>
                    <a:schemeClr val="tx1"/>
                  </a:solidFill>
                </a:rPr>
                <a:t>Self Actualisation</a:t>
              </a:r>
            </a:p>
          </p:txBody>
        </p:sp>
      </p:grpSp>
      <p:sp>
        <p:nvSpPr>
          <p:cNvPr id="22" name="TextBox 21">
            <a:extLst>
              <a:ext uri="{FF2B5EF4-FFF2-40B4-BE49-F238E27FC236}">
                <a16:creationId xmlns:a16="http://schemas.microsoft.com/office/drawing/2014/main" id="{58C44AF5-8427-4736-9D3A-41E1DDE56201}"/>
              </a:ext>
            </a:extLst>
          </p:cNvPr>
          <p:cNvSpPr txBox="1"/>
          <p:nvPr/>
        </p:nvSpPr>
        <p:spPr>
          <a:xfrm>
            <a:off x="1264259" y="261346"/>
            <a:ext cx="3653172" cy="1569660"/>
          </a:xfrm>
          <a:prstGeom prst="rect">
            <a:avLst/>
          </a:prstGeom>
          <a:noFill/>
        </p:spPr>
        <p:txBody>
          <a:bodyPr wrap="square" rtlCol="0">
            <a:spAutoFit/>
          </a:bodyPr>
          <a:lstStyle/>
          <a:p>
            <a:pPr algn="ctr"/>
            <a:r>
              <a:rPr lang="en-GB" sz="3200" b="1" dirty="0"/>
              <a:t>Maslow’s Hierarchy of Needs (1954)</a:t>
            </a:r>
          </a:p>
        </p:txBody>
      </p:sp>
      <p:sp>
        <p:nvSpPr>
          <p:cNvPr id="23" name="TextBox 22">
            <a:extLst>
              <a:ext uri="{FF2B5EF4-FFF2-40B4-BE49-F238E27FC236}">
                <a16:creationId xmlns:a16="http://schemas.microsoft.com/office/drawing/2014/main" id="{3796E988-F387-4D0B-B4C1-5D1E86E29184}"/>
              </a:ext>
            </a:extLst>
          </p:cNvPr>
          <p:cNvSpPr txBox="1"/>
          <p:nvPr/>
        </p:nvSpPr>
        <p:spPr>
          <a:xfrm>
            <a:off x="9347192" y="6493565"/>
            <a:ext cx="2994992" cy="1107996"/>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(Jerome, 2013; Benson and </a:t>
            </a:r>
            <a:r>
              <a:rPr lang="en-GB" sz="1200" dirty="0" err="1">
                <a:latin typeface="Times New Roman" panose="02020603050405020304" pitchFamily="18" charset="0"/>
                <a:cs typeface="Times New Roman" panose="02020603050405020304" pitchFamily="18" charset="0"/>
              </a:rPr>
              <a:t>Dundis</a:t>
            </a:r>
            <a:r>
              <a:rPr lang="en-GB" sz="1200" dirty="0">
                <a:latin typeface="Times New Roman" panose="02020603050405020304" pitchFamily="18" charset="0"/>
                <a:cs typeface="Times New Roman" panose="02020603050405020304" pitchFamily="18" charset="0"/>
              </a:rPr>
              <a:t>, 2003)</a:t>
            </a:r>
          </a:p>
          <a:p>
            <a:r>
              <a:rPr lang="en-GB" dirty="0"/>
              <a:t> </a:t>
            </a:r>
          </a:p>
          <a:p>
            <a:r>
              <a:rPr lang="en-GB" b="1" dirty="0"/>
              <a:t> </a:t>
            </a:r>
            <a:endParaRPr lang="en-GB" dirty="0"/>
          </a:p>
          <a:p>
            <a:endParaRPr lang="en-GB" dirty="0"/>
          </a:p>
        </p:txBody>
      </p:sp>
    </p:spTree>
    <p:extLst>
      <p:ext uri="{BB962C8B-B14F-4D97-AF65-F5344CB8AC3E}">
        <p14:creationId xmlns:p14="http://schemas.microsoft.com/office/powerpoint/2010/main" val="187485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8D0ECBA-0469-451B-836D-B3629BF3C3D0}"/>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rPr>
              <a:t>Monitoring of Ms A</a:t>
            </a:r>
          </a:p>
        </p:txBody>
      </p:sp>
      <p:sp>
        <p:nvSpPr>
          <p:cNvPr id="3" name="Content Placeholder 2">
            <a:extLst>
              <a:ext uri="{FF2B5EF4-FFF2-40B4-BE49-F238E27FC236}">
                <a16:creationId xmlns:a16="http://schemas.microsoft.com/office/drawing/2014/main" id="{0DDAB2F5-6F0C-4816-AEF6-8D13080A7C07}"/>
              </a:ext>
            </a:extLst>
          </p:cNvPr>
          <p:cNvSpPr>
            <a:spLocks noGrp="1"/>
          </p:cNvSpPr>
          <p:nvPr>
            <p:ph idx="1"/>
          </p:nvPr>
        </p:nvSpPr>
        <p:spPr>
          <a:xfrm>
            <a:off x="541866" y="2032000"/>
            <a:ext cx="7316673" cy="4038600"/>
          </a:xfrm>
        </p:spPr>
        <p:txBody>
          <a:bodyPr>
            <a:normAutofit/>
          </a:bodyPr>
          <a:lstStyle/>
          <a:p>
            <a:pPr>
              <a:lnSpc>
                <a:spcPct val="90000"/>
              </a:lnSpc>
            </a:pPr>
            <a:r>
              <a:rPr lang="en-GB" sz="1600" b="1" dirty="0">
                <a:solidFill>
                  <a:srgbClr val="FEFFFF"/>
                </a:solidFill>
              </a:rPr>
              <a:t>The social worker’s main responsibility was to monitor Ms A’s Health and Safety.</a:t>
            </a:r>
          </a:p>
          <a:p>
            <a:pPr>
              <a:lnSpc>
                <a:spcPct val="90000"/>
              </a:lnSpc>
            </a:pPr>
            <a:r>
              <a:rPr lang="en-GB" sz="1600" b="1" dirty="0">
                <a:solidFill>
                  <a:srgbClr val="FEFFFF"/>
                </a:solidFill>
              </a:rPr>
              <a:t>The social workers opinion of Ms A’s capability to ‘weigh up’ consequences of decision making was made.</a:t>
            </a:r>
          </a:p>
          <a:p>
            <a:pPr>
              <a:lnSpc>
                <a:spcPct val="90000"/>
              </a:lnSpc>
            </a:pPr>
            <a:r>
              <a:rPr lang="en-GB" sz="1600" b="1" dirty="0">
                <a:solidFill>
                  <a:srgbClr val="FEFFFF"/>
                </a:solidFill>
              </a:rPr>
              <a:t>Ms A required specialist help from the CMHT for long-term intervention.</a:t>
            </a:r>
          </a:p>
          <a:p>
            <a:pPr>
              <a:lnSpc>
                <a:spcPct val="90000"/>
              </a:lnSpc>
            </a:pPr>
            <a:r>
              <a:rPr lang="en-GB" sz="1600" b="1" dirty="0">
                <a:solidFill>
                  <a:srgbClr val="FEFFFF"/>
                </a:solidFill>
              </a:rPr>
              <a:t>To gain the help she needed, she must willingly approach the CMHT for the services.</a:t>
            </a:r>
          </a:p>
          <a:p>
            <a:pPr>
              <a:lnSpc>
                <a:spcPct val="90000"/>
              </a:lnSpc>
            </a:pPr>
            <a:r>
              <a:rPr lang="en-GB" sz="1600" b="1" dirty="0">
                <a:solidFill>
                  <a:srgbClr val="FEFFFF"/>
                </a:solidFill>
              </a:rPr>
              <a:t>Ms A would not do this under fear of being sectioned under the terms of the Mental Health Act 1983.</a:t>
            </a:r>
          </a:p>
          <a:p>
            <a:pPr>
              <a:lnSpc>
                <a:spcPct val="90000"/>
              </a:lnSpc>
            </a:pPr>
            <a:r>
              <a:rPr lang="en-GB" sz="1600" b="1" dirty="0">
                <a:solidFill>
                  <a:srgbClr val="FEFFFF"/>
                </a:solidFill>
              </a:rPr>
              <a:t>Please follow this link for more information on how an individual is assessed and can be sectioned under the Act: </a:t>
            </a:r>
            <a:r>
              <a:rPr lang="en-GB" sz="1600" b="1" u="sng" dirty="0">
                <a:solidFill>
                  <a:srgbClr val="FEFFFF"/>
                </a:solidFill>
                <a:hlinkClick r:id="rId2"/>
              </a:rPr>
              <a:t>https://www.rethink.org/advice-and-information/rights-restrictions/mental-health-laws/mental-health-act-1983/</a:t>
            </a:r>
            <a:r>
              <a:rPr lang="en-GB" sz="1600" b="1" dirty="0">
                <a:solidFill>
                  <a:srgbClr val="FEFFFF"/>
                </a:solidFill>
              </a:rPr>
              <a:t> </a:t>
            </a:r>
          </a:p>
        </p:txBody>
      </p:sp>
      <p:pic>
        <p:nvPicPr>
          <p:cNvPr id="7" name="Graphic 6" descr="Target Audience">
            <a:extLst>
              <a:ext uri="{FF2B5EF4-FFF2-40B4-BE49-F238E27FC236}">
                <a16:creationId xmlns:a16="http://schemas.microsoft.com/office/drawing/2014/main" id="{BEEFC2E7-E201-4B19-9853-F09793FE8461}"/>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8713057" y="2462282"/>
            <a:ext cx="3001931" cy="3001931"/>
          </a:xfrm>
          <a:prstGeom prst="rect">
            <a:avLst/>
          </a:prstGeom>
        </p:spPr>
      </p:pic>
      <p:sp>
        <p:nvSpPr>
          <p:cNvPr id="4" name="TextBox 3">
            <a:extLst>
              <a:ext uri="{FF2B5EF4-FFF2-40B4-BE49-F238E27FC236}">
                <a16:creationId xmlns:a16="http://schemas.microsoft.com/office/drawing/2014/main" id="{DCE4A95B-536F-4CAF-9FFD-E190E1D07E4D}"/>
              </a:ext>
            </a:extLst>
          </p:cNvPr>
          <p:cNvSpPr txBox="1"/>
          <p:nvPr/>
        </p:nvSpPr>
        <p:spPr>
          <a:xfrm>
            <a:off x="7586556" y="6468165"/>
            <a:ext cx="4651513" cy="553998"/>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a:t>
            </a:r>
            <a:r>
              <a:rPr lang="en-GB" sz="1200" dirty="0" err="1">
                <a:latin typeface="Times New Roman" panose="02020603050405020304" pitchFamily="18" charset="0"/>
                <a:cs typeface="Times New Roman" panose="02020603050405020304" pitchFamily="18" charset="0"/>
              </a:rPr>
              <a:t>Socialcare.wales</a:t>
            </a:r>
            <a:r>
              <a:rPr lang="en-GB" sz="1200" dirty="0">
                <a:latin typeface="Times New Roman" panose="02020603050405020304" pitchFamily="18" charset="0"/>
                <a:cs typeface="Times New Roman" panose="02020603050405020304" pitchFamily="18" charset="0"/>
              </a:rPr>
              <a:t>, 2017; Wales.nhs.uk, 2005; Legislation.gov.uk, 1983)</a:t>
            </a:r>
          </a:p>
          <a:p>
            <a:endParaRPr lang="en-GB" dirty="0"/>
          </a:p>
        </p:txBody>
      </p:sp>
    </p:spTree>
    <p:extLst>
      <p:ext uri="{BB962C8B-B14F-4D97-AF65-F5344CB8AC3E}">
        <p14:creationId xmlns:p14="http://schemas.microsoft.com/office/powerpoint/2010/main" val="3732827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1457A8D-DA57-49B9-817D-A7E021CFA219}"/>
              </a:ext>
            </a:extLst>
          </p:cNvPr>
          <p:cNvGrpSpPr/>
          <p:nvPr/>
        </p:nvGrpSpPr>
        <p:grpSpPr>
          <a:xfrm>
            <a:off x="7172764" y="650218"/>
            <a:ext cx="1747506" cy="2008628"/>
            <a:chOff x="1750060" y="95"/>
            <a:chExt cx="1747506" cy="2008628"/>
          </a:xfrm>
          <a:scene3d>
            <a:camera prst="orthographicFront"/>
            <a:lightRig rig="flat" dir="t"/>
          </a:scene3d>
        </p:grpSpPr>
        <p:sp>
          <p:nvSpPr>
            <p:cNvPr id="5" name="Hexagon 4">
              <a:extLst>
                <a:ext uri="{FF2B5EF4-FFF2-40B4-BE49-F238E27FC236}">
                  <a16:creationId xmlns:a16="http://schemas.microsoft.com/office/drawing/2014/main" id="{6F4A4EFC-FD0C-4056-A7F2-F110B86853E0}"/>
                </a:ext>
              </a:extLst>
            </p:cNvPr>
            <p:cNvSpPr/>
            <p:nvPr/>
          </p:nvSpPr>
          <p:spPr>
            <a:xfrm rot="5400000">
              <a:off x="1619499" y="130656"/>
              <a:ext cx="2008628" cy="1747506"/>
            </a:xfrm>
            <a:prstGeom prst="hexagon">
              <a:avLst>
                <a:gd name="adj" fmla="val 2500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6" name="Hexagon 4">
              <a:extLst>
                <a:ext uri="{FF2B5EF4-FFF2-40B4-BE49-F238E27FC236}">
                  <a16:creationId xmlns:a16="http://schemas.microsoft.com/office/drawing/2014/main" id="{CC3744EB-D9E4-471F-8AC7-81A979FF835B}"/>
                </a:ext>
              </a:extLst>
            </p:cNvPr>
            <p:cNvSpPr txBox="1"/>
            <p:nvPr/>
          </p:nvSpPr>
          <p:spPr>
            <a:xfrm>
              <a:off x="2022380" y="313106"/>
              <a:ext cx="1202866" cy="13826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1600" b="1" dirty="0"/>
                <a:t>Family</a:t>
              </a:r>
              <a:endParaRPr lang="en-GB" sz="1600" b="1" kern="1200" dirty="0"/>
            </a:p>
          </p:txBody>
        </p:sp>
      </p:grpSp>
      <p:grpSp>
        <p:nvGrpSpPr>
          <p:cNvPr id="7" name="Group 6">
            <a:extLst>
              <a:ext uri="{FF2B5EF4-FFF2-40B4-BE49-F238E27FC236}">
                <a16:creationId xmlns:a16="http://schemas.microsoft.com/office/drawing/2014/main" id="{119AB37B-441F-4CDE-9B4C-6136A01716AF}"/>
              </a:ext>
            </a:extLst>
          </p:cNvPr>
          <p:cNvGrpSpPr/>
          <p:nvPr/>
        </p:nvGrpSpPr>
        <p:grpSpPr>
          <a:xfrm>
            <a:off x="9091070" y="650218"/>
            <a:ext cx="1747506" cy="2008628"/>
            <a:chOff x="3637367" y="95"/>
            <a:chExt cx="1747506" cy="2008628"/>
          </a:xfrm>
          <a:scene3d>
            <a:camera prst="orthographicFront"/>
            <a:lightRig rig="flat" dir="t"/>
          </a:scene3d>
        </p:grpSpPr>
        <p:sp>
          <p:nvSpPr>
            <p:cNvPr id="8" name="Hexagon 7">
              <a:extLst>
                <a:ext uri="{FF2B5EF4-FFF2-40B4-BE49-F238E27FC236}">
                  <a16:creationId xmlns:a16="http://schemas.microsoft.com/office/drawing/2014/main" id="{BB6273B6-124C-42C7-90C3-554E7ACE78DA}"/>
                </a:ext>
              </a:extLst>
            </p:cNvPr>
            <p:cNvSpPr/>
            <p:nvPr/>
          </p:nvSpPr>
          <p:spPr>
            <a:xfrm rot="5400000">
              <a:off x="3506806" y="130656"/>
              <a:ext cx="2008628" cy="1747506"/>
            </a:xfrm>
            <a:prstGeom prst="hexagon">
              <a:avLst>
                <a:gd name="adj" fmla="val 2500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9" name="Hexagon 4">
              <a:extLst>
                <a:ext uri="{FF2B5EF4-FFF2-40B4-BE49-F238E27FC236}">
                  <a16:creationId xmlns:a16="http://schemas.microsoft.com/office/drawing/2014/main" id="{AA11C454-B807-47DA-BD60-BB066B1ED014}"/>
                </a:ext>
              </a:extLst>
            </p:cNvPr>
            <p:cNvSpPr txBox="1"/>
            <p:nvPr/>
          </p:nvSpPr>
          <p:spPr>
            <a:xfrm>
              <a:off x="3909687" y="286321"/>
              <a:ext cx="1202866" cy="13826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1600" b="1" kern="1200" dirty="0"/>
                <a:t>The Police</a:t>
              </a:r>
            </a:p>
          </p:txBody>
        </p:sp>
      </p:grpSp>
      <p:grpSp>
        <p:nvGrpSpPr>
          <p:cNvPr id="10" name="Group 9">
            <a:extLst>
              <a:ext uri="{FF2B5EF4-FFF2-40B4-BE49-F238E27FC236}">
                <a16:creationId xmlns:a16="http://schemas.microsoft.com/office/drawing/2014/main" id="{3E7FC26E-E48A-468F-94F4-AC012D65ADF5}"/>
              </a:ext>
            </a:extLst>
          </p:cNvPr>
          <p:cNvGrpSpPr/>
          <p:nvPr/>
        </p:nvGrpSpPr>
        <p:grpSpPr>
          <a:xfrm>
            <a:off x="6251255" y="2372620"/>
            <a:ext cx="1748377" cy="2008628"/>
            <a:chOff x="3636496" y="95"/>
            <a:chExt cx="1748377" cy="2008628"/>
          </a:xfrm>
          <a:scene3d>
            <a:camera prst="orthographicFront"/>
            <a:lightRig rig="flat" dir="t"/>
          </a:scene3d>
        </p:grpSpPr>
        <p:sp>
          <p:nvSpPr>
            <p:cNvPr id="11" name="Hexagon 10">
              <a:extLst>
                <a:ext uri="{FF2B5EF4-FFF2-40B4-BE49-F238E27FC236}">
                  <a16:creationId xmlns:a16="http://schemas.microsoft.com/office/drawing/2014/main" id="{0E407041-9147-4461-BE1C-7AF416B8E0C4}"/>
                </a:ext>
              </a:extLst>
            </p:cNvPr>
            <p:cNvSpPr/>
            <p:nvPr/>
          </p:nvSpPr>
          <p:spPr>
            <a:xfrm rot="5400000">
              <a:off x="3506806" y="130656"/>
              <a:ext cx="2008628" cy="1747506"/>
            </a:xfrm>
            <a:prstGeom prst="hexagon">
              <a:avLst>
                <a:gd name="adj" fmla="val 2500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2" name="Hexagon 4">
              <a:extLst>
                <a:ext uri="{FF2B5EF4-FFF2-40B4-BE49-F238E27FC236}">
                  <a16:creationId xmlns:a16="http://schemas.microsoft.com/office/drawing/2014/main" id="{3D7F6429-0783-44E5-B03C-E1983EE347EC}"/>
                </a:ext>
              </a:extLst>
            </p:cNvPr>
            <p:cNvSpPr txBox="1"/>
            <p:nvPr/>
          </p:nvSpPr>
          <p:spPr>
            <a:xfrm>
              <a:off x="3636496" y="313106"/>
              <a:ext cx="1718858" cy="13826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1600" b="1" kern="1200" dirty="0"/>
                <a:t>Occupational Therapy</a:t>
              </a:r>
            </a:p>
          </p:txBody>
        </p:sp>
      </p:grpSp>
      <p:grpSp>
        <p:nvGrpSpPr>
          <p:cNvPr id="13" name="Group 12">
            <a:extLst>
              <a:ext uri="{FF2B5EF4-FFF2-40B4-BE49-F238E27FC236}">
                <a16:creationId xmlns:a16="http://schemas.microsoft.com/office/drawing/2014/main" id="{6EC54D1D-80D1-4BDB-BD51-9B8EB86877B9}"/>
              </a:ext>
            </a:extLst>
          </p:cNvPr>
          <p:cNvGrpSpPr/>
          <p:nvPr/>
        </p:nvGrpSpPr>
        <p:grpSpPr>
          <a:xfrm>
            <a:off x="9091070" y="4041452"/>
            <a:ext cx="1747506" cy="2008628"/>
            <a:chOff x="3637367" y="95"/>
            <a:chExt cx="1747506" cy="2008628"/>
          </a:xfrm>
          <a:scene3d>
            <a:camera prst="orthographicFront"/>
            <a:lightRig rig="flat" dir="t"/>
          </a:scene3d>
        </p:grpSpPr>
        <p:sp>
          <p:nvSpPr>
            <p:cNvPr id="14" name="Hexagon 13">
              <a:extLst>
                <a:ext uri="{FF2B5EF4-FFF2-40B4-BE49-F238E27FC236}">
                  <a16:creationId xmlns:a16="http://schemas.microsoft.com/office/drawing/2014/main" id="{ADECD7F4-3C31-4C09-81B9-2CB4988EFFB0}"/>
                </a:ext>
              </a:extLst>
            </p:cNvPr>
            <p:cNvSpPr/>
            <p:nvPr/>
          </p:nvSpPr>
          <p:spPr>
            <a:xfrm rot="5400000">
              <a:off x="3506806" y="130656"/>
              <a:ext cx="2008628" cy="1747506"/>
            </a:xfrm>
            <a:prstGeom prst="hexagon">
              <a:avLst>
                <a:gd name="adj" fmla="val 2500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5" name="Hexagon 4">
              <a:extLst>
                <a:ext uri="{FF2B5EF4-FFF2-40B4-BE49-F238E27FC236}">
                  <a16:creationId xmlns:a16="http://schemas.microsoft.com/office/drawing/2014/main" id="{84B49FFB-6E49-44CE-9420-32F48C3CDD55}"/>
                </a:ext>
              </a:extLst>
            </p:cNvPr>
            <p:cNvSpPr txBox="1"/>
            <p:nvPr/>
          </p:nvSpPr>
          <p:spPr>
            <a:xfrm>
              <a:off x="3909687" y="313106"/>
              <a:ext cx="1202866" cy="13826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1600" b="1" kern="1200" dirty="0"/>
                <a:t>Mental Health Services</a:t>
              </a:r>
            </a:p>
          </p:txBody>
        </p:sp>
      </p:grpSp>
      <p:grpSp>
        <p:nvGrpSpPr>
          <p:cNvPr id="16" name="Group 15">
            <a:extLst>
              <a:ext uri="{FF2B5EF4-FFF2-40B4-BE49-F238E27FC236}">
                <a16:creationId xmlns:a16="http://schemas.microsoft.com/office/drawing/2014/main" id="{8E551C12-93D5-4EC8-8C85-2DC9AEDC3547}"/>
              </a:ext>
            </a:extLst>
          </p:cNvPr>
          <p:cNvGrpSpPr/>
          <p:nvPr/>
        </p:nvGrpSpPr>
        <p:grpSpPr>
          <a:xfrm>
            <a:off x="10047998" y="2372620"/>
            <a:ext cx="1747506" cy="2008628"/>
            <a:chOff x="3637367" y="95"/>
            <a:chExt cx="1747506" cy="2008628"/>
          </a:xfrm>
          <a:scene3d>
            <a:camera prst="orthographicFront"/>
            <a:lightRig rig="flat" dir="t"/>
          </a:scene3d>
        </p:grpSpPr>
        <p:sp>
          <p:nvSpPr>
            <p:cNvPr id="17" name="Hexagon 16">
              <a:extLst>
                <a:ext uri="{FF2B5EF4-FFF2-40B4-BE49-F238E27FC236}">
                  <a16:creationId xmlns:a16="http://schemas.microsoft.com/office/drawing/2014/main" id="{D55F0BB8-5951-479A-AEDC-9ACA4E8D7D6E}"/>
                </a:ext>
              </a:extLst>
            </p:cNvPr>
            <p:cNvSpPr/>
            <p:nvPr/>
          </p:nvSpPr>
          <p:spPr>
            <a:xfrm rot="5400000">
              <a:off x="3506806" y="130656"/>
              <a:ext cx="2008628" cy="1747506"/>
            </a:xfrm>
            <a:prstGeom prst="hexagon">
              <a:avLst>
                <a:gd name="adj" fmla="val 2500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8" name="Hexagon 4">
              <a:extLst>
                <a:ext uri="{FF2B5EF4-FFF2-40B4-BE49-F238E27FC236}">
                  <a16:creationId xmlns:a16="http://schemas.microsoft.com/office/drawing/2014/main" id="{717C3C7E-BF47-4506-8469-E6D9ADF8D4C6}"/>
                </a:ext>
              </a:extLst>
            </p:cNvPr>
            <p:cNvSpPr txBox="1"/>
            <p:nvPr/>
          </p:nvSpPr>
          <p:spPr>
            <a:xfrm>
              <a:off x="3883305" y="272929"/>
              <a:ext cx="1322807" cy="13826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1600" b="1" kern="1200" dirty="0"/>
                <a:t>Members of Health Professions</a:t>
              </a:r>
            </a:p>
          </p:txBody>
        </p:sp>
      </p:grpSp>
      <p:grpSp>
        <p:nvGrpSpPr>
          <p:cNvPr id="19" name="Group 18">
            <a:extLst>
              <a:ext uri="{FF2B5EF4-FFF2-40B4-BE49-F238E27FC236}">
                <a16:creationId xmlns:a16="http://schemas.microsoft.com/office/drawing/2014/main" id="{11A07C82-30B5-4526-9EAF-512AB8EB2271}"/>
              </a:ext>
            </a:extLst>
          </p:cNvPr>
          <p:cNvGrpSpPr/>
          <p:nvPr/>
        </p:nvGrpSpPr>
        <p:grpSpPr>
          <a:xfrm>
            <a:off x="7202283" y="4068237"/>
            <a:ext cx="1747506" cy="2008628"/>
            <a:chOff x="3637367" y="95"/>
            <a:chExt cx="1747506" cy="2008628"/>
          </a:xfrm>
          <a:scene3d>
            <a:camera prst="orthographicFront"/>
            <a:lightRig rig="flat" dir="t"/>
          </a:scene3d>
        </p:grpSpPr>
        <p:sp>
          <p:nvSpPr>
            <p:cNvPr id="20" name="Hexagon 19">
              <a:extLst>
                <a:ext uri="{FF2B5EF4-FFF2-40B4-BE49-F238E27FC236}">
                  <a16:creationId xmlns:a16="http://schemas.microsoft.com/office/drawing/2014/main" id="{8CF1942F-D68B-41C0-975C-AE06E0D5965B}"/>
                </a:ext>
              </a:extLst>
            </p:cNvPr>
            <p:cNvSpPr/>
            <p:nvPr/>
          </p:nvSpPr>
          <p:spPr>
            <a:xfrm rot="5400000">
              <a:off x="3506806" y="130656"/>
              <a:ext cx="2008628" cy="1747506"/>
            </a:xfrm>
            <a:prstGeom prst="hexagon">
              <a:avLst>
                <a:gd name="adj" fmla="val 2500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1" name="Hexagon 4">
              <a:extLst>
                <a:ext uri="{FF2B5EF4-FFF2-40B4-BE49-F238E27FC236}">
                  <a16:creationId xmlns:a16="http://schemas.microsoft.com/office/drawing/2014/main" id="{B8F4B14F-B203-4C7D-961B-BBD53679B534}"/>
                </a:ext>
              </a:extLst>
            </p:cNvPr>
            <p:cNvSpPr txBox="1"/>
            <p:nvPr/>
          </p:nvSpPr>
          <p:spPr>
            <a:xfrm>
              <a:off x="3909687" y="313106"/>
              <a:ext cx="1202866" cy="1382606"/>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1600" b="1" dirty="0"/>
                <a:t>Housing</a:t>
              </a:r>
              <a:endParaRPr lang="en-GB" sz="1600" b="1" kern="1200" dirty="0"/>
            </a:p>
          </p:txBody>
        </p:sp>
      </p:grpSp>
      <p:sp>
        <p:nvSpPr>
          <p:cNvPr id="22" name="TextBox 21">
            <a:extLst>
              <a:ext uri="{FF2B5EF4-FFF2-40B4-BE49-F238E27FC236}">
                <a16:creationId xmlns:a16="http://schemas.microsoft.com/office/drawing/2014/main" id="{9EFFB535-65C6-4C4F-9935-FF406183DF79}"/>
              </a:ext>
            </a:extLst>
          </p:cNvPr>
          <p:cNvSpPr txBox="1"/>
          <p:nvPr/>
        </p:nvSpPr>
        <p:spPr>
          <a:xfrm>
            <a:off x="1100575" y="650218"/>
            <a:ext cx="4779818" cy="1077218"/>
          </a:xfrm>
          <a:prstGeom prst="rect">
            <a:avLst/>
          </a:prstGeom>
          <a:noFill/>
        </p:spPr>
        <p:txBody>
          <a:bodyPr wrap="square" rtlCol="0">
            <a:spAutoFit/>
          </a:bodyPr>
          <a:lstStyle/>
          <a:p>
            <a:pPr algn="ctr"/>
            <a:r>
              <a:rPr lang="en-GB" sz="3200" b="1" dirty="0"/>
              <a:t>Multi-Disciplinary Approach</a:t>
            </a:r>
            <a:endParaRPr lang="en-GB" sz="3200" dirty="0"/>
          </a:p>
        </p:txBody>
      </p:sp>
      <p:grpSp>
        <p:nvGrpSpPr>
          <p:cNvPr id="29" name="Group 28">
            <a:extLst>
              <a:ext uri="{FF2B5EF4-FFF2-40B4-BE49-F238E27FC236}">
                <a16:creationId xmlns:a16="http://schemas.microsoft.com/office/drawing/2014/main" id="{42555B9A-1DBC-4EE4-BB08-39827482D602}"/>
              </a:ext>
            </a:extLst>
          </p:cNvPr>
          <p:cNvGrpSpPr/>
          <p:nvPr/>
        </p:nvGrpSpPr>
        <p:grpSpPr>
          <a:xfrm>
            <a:off x="662815" y="2658846"/>
            <a:ext cx="4964540" cy="1764889"/>
            <a:chOff x="864" y="746728"/>
            <a:chExt cx="7083552" cy="2160483"/>
          </a:xfrm>
        </p:grpSpPr>
        <p:sp>
          <p:nvSpPr>
            <p:cNvPr id="30" name="Rectangle 29">
              <a:extLst>
                <a:ext uri="{FF2B5EF4-FFF2-40B4-BE49-F238E27FC236}">
                  <a16:creationId xmlns:a16="http://schemas.microsoft.com/office/drawing/2014/main" id="{9064BBB9-863C-4608-804A-7CFC45919E18}"/>
                </a:ext>
              </a:extLst>
            </p:cNvPr>
            <p:cNvSpPr/>
            <p:nvPr/>
          </p:nvSpPr>
          <p:spPr>
            <a:xfrm>
              <a:off x="864" y="746728"/>
              <a:ext cx="7083552" cy="2160483"/>
            </a:xfrm>
            <a:prstGeom prst="rect">
              <a:avLst/>
            </a:prstGeom>
          </p:spPr>
          <p:style>
            <a:lnRef idx="0">
              <a:schemeClr val="lt1">
                <a:hueOff val="0"/>
                <a:satOff val="0"/>
                <a:lumOff val="0"/>
                <a:alphaOff val="0"/>
              </a:schemeClr>
            </a:lnRef>
            <a:fillRef idx="3">
              <a:schemeClr val="accent4">
                <a:hueOff val="0"/>
                <a:satOff val="0"/>
                <a:lumOff val="0"/>
                <a:alphaOff val="0"/>
              </a:schemeClr>
            </a:fillRef>
            <a:effectRef idx="2">
              <a:schemeClr val="accent4">
                <a:hueOff val="0"/>
                <a:satOff val="0"/>
                <a:lumOff val="0"/>
                <a:alphaOff val="0"/>
              </a:schemeClr>
            </a:effectRef>
            <a:fontRef idx="minor">
              <a:schemeClr val="lt1"/>
            </a:fontRef>
          </p:style>
        </p:sp>
        <p:sp>
          <p:nvSpPr>
            <p:cNvPr id="31" name="TextBox 30">
              <a:extLst>
                <a:ext uri="{FF2B5EF4-FFF2-40B4-BE49-F238E27FC236}">
                  <a16:creationId xmlns:a16="http://schemas.microsoft.com/office/drawing/2014/main" id="{3D2232E5-265C-4206-A4FF-6233F4D58E56}"/>
                </a:ext>
              </a:extLst>
            </p:cNvPr>
            <p:cNvSpPr txBox="1"/>
            <p:nvPr/>
          </p:nvSpPr>
          <p:spPr>
            <a:xfrm>
              <a:off x="864" y="746728"/>
              <a:ext cx="7083552" cy="21604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160" tIns="10160" rIns="10160" bIns="10160" numCol="1" spcCol="1270" anchor="ctr" anchorCtr="0">
              <a:noAutofit/>
            </a:bodyPr>
            <a:lstStyle/>
            <a:p>
              <a:pPr algn="ctr" defTabSz="711200">
                <a:spcBef>
                  <a:spcPct val="0"/>
                </a:spcBef>
                <a:spcAft>
                  <a:spcPct val="35000"/>
                </a:spcAft>
              </a:pPr>
              <a:r>
                <a:rPr lang="en-GB" sz="1600" b="1" dirty="0"/>
                <a:t>A multi-disciplinary approach was then enabled by social services.</a:t>
              </a:r>
              <a:endParaRPr lang="en-US" sz="1600" b="1" dirty="0"/>
            </a:p>
            <a:p>
              <a:pPr marL="0" lvl="0" indent="0" algn="ctr" defTabSz="711200">
                <a:lnSpc>
                  <a:spcPct val="100000"/>
                </a:lnSpc>
                <a:spcBef>
                  <a:spcPct val="0"/>
                </a:spcBef>
                <a:spcAft>
                  <a:spcPct val="35000"/>
                </a:spcAft>
                <a:buNone/>
              </a:pPr>
              <a:r>
                <a:rPr lang="en-GB" sz="1600" b="1" kern="1200" dirty="0"/>
                <a:t>This approach was to involve Ms A’s:</a:t>
              </a:r>
              <a:endParaRPr lang="en-US" sz="1600" b="1" kern="1200" dirty="0"/>
            </a:p>
          </p:txBody>
        </p:sp>
      </p:grpSp>
      <p:sp>
        <p:nvSpPr>
          <p:cNvPr id="32" name="TextBox 31">
            <a:extLst>
              <a:ext uri="{FF2B5EF4-FFF2-40B4-BE49-F238E27FC236}">
                <a16:creationId xmlns:a16="http://schemas.microsoft.com/office/drawing/2014/main" id="{17EB48A5-B367-46D1-83B9-0F3C24B29BC4}"/>
              </a:ext>
            </a:extLst>
          </p:cNvPr>
          <p:cNvSpPr txBox="1"/>
          <p:nvPr/>
        </p:nvSpPr>
        <p:spPr>
          <a:xfrm>
            <a:off x="5948329" y="6393487"/>
            <a:ext cx="6285482" cy="1107996"/>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(Christmas and Srivastava, 2019; Atkinson, Jones and Lamont, 2007; Herod and </a:t>
            </a:r>
            <a:r>
              <a:rPr lang="en-GB" sz="1200" dirty="0" err="1">
                <a:latin typeface="Times New Roman" panose="02020603050405020304" pitchFamily="18" charset="0"/>
                <a:cs typeface="Times New Roman" panose="02020603050405020304" pitchFamily="18" charset="0"/>
              </a:rPr>
              <a:t>Lymbery</a:t>
            </a:r>
            <a:r>
              <a:rPr lang="en-GB" sz="1200" dirty="0">
                <a:latin typeface="Times New Roman" panose="02020603050405020304" pitchFamily="18" charset="0"/>
                <a:cs typeface="Times New Roman" panose="02020603050405020304" pitchFamily="18" charset="0"/>
              </a:rPr>
              <a:t>, 2002)</a:t>
            </a:r>
          </a:p>
          <a:p>
            <a:endParaRPr lang="en-GB" dirty="0"/>
          </a:p>
          <a:p>
            <a:r>
              <a:rPr lang="en-GB" dirty="0"/>
              <a:t> </a:t>
            </a:r>
          </a:p>
          <a:p>
            <a:endParaRPr lang="en-GB" dirty="0"/>
          </a:p>
        </p:txBody>
      </p:sp>
    </p:spTree>
    <p:extLst>
      <p:ext uri="{BB962C8B-B14F-4D97-AF65-F5344CB8AC3E}">
        <p14:creationId xmlns:p14="http://schemas.microsoft.com/office/powerpoint/2010/main" val="386134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4900605-47CA-48B7-A836-D6E99CCDD455}"/>
              </a:ext>
            </a:extLst>
          </p:cNvPr>
          <p:cNvSpPr>
            <a:spLocks noGrp="1"/>
          </p:cNvSpPr>
          <p:nvPr>
            <p:ph type="title"/>
          </p:nvPr>
        </p:nvSpPr>
        <p:spPr>
          <a:xfrm>
            <a:off x="541867" y="895598"/>
            <a:ext cx="7145866" cy="778933"/>
          </a:xfrm>
        </p:spPr>
        <p:txBody>
          <a:bodyPr anchor="ctr">
            <a:normAutofit fontScale="90000"/>
          </a:bodyPr>
          <a:lstStyle/>
          <a:p>
            <a:pPr>
              <a:lnSpc>
                <a:spcPct val="90000"/>
              </a:lnSpc>
            </a:pPr>
            <a:r>
              <a:rPr lang="en-GB" sz="3200" b="1" dirty="0">
                <a:solidFill>
                  <a:srgbClr val="FEFFFF"/>
                </a:solidFill>
              </a:rPr>
              <a:t>Conflicts of interest</a:t>
            </a:r>
            <a:br>
              <a:rPr lang="en-GB" sz="2500" dirty="0">
                <a:solidFill>
                  <a:srgbClr val="FEFFFF"/>
                </a:solidFill>
              </a:rPr>
            </a:br>
            <a:endParaRPr lang="en-GB" sz="2500" dirty="0">
              <a:solidFill>
                <a:srgbClr val="FEFFFF"/>
              </a:solidFill>
            </a:endParaRPr>
          </a:p>
        </p:txBody>
      </p:sp>
      <p:pic>
        <p:nvPicPr>
          <p:cNvPr id="7" name="Graphic 6" descr="Irritant">
            <a:extLst>
              <a:ext uri="{FF2B5EF4-FFF2-40B4-BE49-F238E27FC236}">
                <a16:creationId xmlns:a16="http://schemas.microsoft.com/office/drawing/2014/main" id="{25274345-F2B8-41B3-97E8-EECE5BC975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13057" y="2462282"/>
            <a:ext cx="3001931" cy="3001931"/>
          </a:xfrm>
          <a:prstGeom prst="rect">
            <a:avLst/>
          </a:prstGeom>
        </p:spPr>
      </p:pic>
      <p:sp>
        <p:nvSpPr>
          <p:cNvPr id="4" name="Arrow: Right 3">
            <a:extLst>
              <a:ext uri="{FF2B5EF4-FFF2-40B4-BE49-F238E27FC236}">
                <a16:creationId xmlns:a16="http://schemas.microsoft.com/office/drawing/2014/main" id="{AF35BD49-1472-425A-AE23-B7462EB66361}"/>
              </a:ext>
            </a:extLst>
          </p:cNvPr>
          <p:cNvSpPr/>
          <p:nvPr/>
        </p:nvSpPr>
        <p:spPr>
          <a:xfrm>
            <a:off x="818866" y="3006969"/>
            <a:ext cx="6868866" cy="24572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rgbClr val="FEFFFF"/>
                </a:solidFill>
              </a:rPr>
              <a:t>A Vulnerable Adults and Risk Management Meeting (VARMM) was conducted </a:t>
            </a:r>
            <a:r>
              <a:rPr lang="en-GB" b="1" u="sng" dirty="0">
                <a:solidFill>
                  <a:srgbClr val="FEFFFF"/>
                </a:solidFill>
              </a:rPr>
              <a:t>with no clear outcomes</a:t>
            </a:r>
            <a:r>
              <a:rPr lang="en-GB" b="1" dirty="0">
                <a:solidFill>
                  <a:srgbClr val="FEFFFF"/>
                </a:solidFill>
              </a:rPr>
              <a:t>.</a:t>
            </a:r>
          </a:p>
        </p:txBody>
      </p:sp>
      <p:sp>
        <p:nvSpPr>
          <p:cNvPr id="5" name="TextBox 4">
            <a:extLst>
              <a:ext uri="{FF2B5EF4-FFF2-40B4-BE49-F238E27FC236}">
                <a16:creationId xmlns:a16="http://schemas.microsoft.com/office/drawing/2014/main" id="{7F8EFE9D-0B2E-484C-BAEA-951FCA176AF8}"/>
              </a:ext>
            </a:extLst>
          </p:cNvPr>
          <p:cNvSpPr txBox="1"/>
          <p:nvPr/>
        </p:nvSpPr>
        <p:spPr>
          <a:xfrm>
            <a:off x="7005850" y="6437753"/>
            <a:ext cx="5186150" cy="830997"/>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(Equalityhumanrights.com, 2014; Adass.org.uk, 2005; Legislation.gov.uk, 2005)</a:t>
            </a:r>
          </a:p>
          <a:p>
            <a:r>
              <a:rPr lang="en-GB" dirty="0"/>
              <a:t> </a:t>
            </a:r>
          </a:p>
          <a:p>
            <a:endParaRPr lang="en-GB" dirty="0"/>
          </a:p>
        </p:txBody>
      </p:sp>
    </p:spTree>
    <p:extLst>
      <p:ext uri="{BB962C8B-B14F-4D97-AF65-F5344CB8AC3E}">
        <p14:creationId xmlns:p14="http://schemas.microsoft.com/office/powerpoint/2010/main" val="992612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C9841F1-3716-4081-ABE6-72CAFC2693C1}"/>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rPr>
              <a:t>Conclusion</a:t>
            </a:r>
          </a:p>
        </p:txBody>
      </p:sp>
      <p:sp>
        <p:nvSpPr>
          <p:cNvPr id="3" name="Content Placeholder 2">
            <a:extLst>
              <a:ext uri="{FF2B5EF4-FFF2-40B4-BE49-F238E27FC236}">
                <a16:creationId xmlns:a16="http://schemas.microsoft.com/office/drawing/2014/main" id="{8BC234BF-5DBE-4E34-A94E-ABEA83AAE3EF}"/>
              </a:ext>
            </a:extLst>
          </p:cNvPr>
          <p:cNvSpPr>
            <a:spLocks noGrp="1"/>
          </p:cNvSpPr>
          <p:nvPr>
            <p:ph idx="1"/>
          </p:nvPr>
        </p:nvSpPr>
        <p:spPr>
          <a:xfrm>
            <a:off x="541866" y="2032000"/>
            <a:ext cx="7145867" cy="3879222"/>
          </a:xfrm>
        </p:spPr>
        <p:txBody>
          <a:bodyPr>
            <a:normAutofit/>
          </a:bodyPr>
          <a:lstStyle/>
          <a:p>
            <a:r>
              <a:rPr lang="en-GB" sz="1600" b="1" dirty="0">
                <a:solidFill>
                  <a:srgbClr val="FEFFFF"/>
                </a:solidFill>
              </a:rPr>
              <a:t>Ms A’s case was referred to the Community Multi-Agency Risk Assessment Panel (CMARAP).</a:t>
            </a:r>
          </a:p>
          <a:p>
            <a:r>
              <a:rPr lang="en-GB" sz="1600" b="1" dirty="0">
                <a:solidFill>
                  <a:srgbClr val="FEFFFF"/>
                </a:solidFill>
              </a:rPr>
              <a:t>The diagnosis concerned her combined state of depression and anxiety could have been triggered by the deprivation of human needs, this was worsening her behaviours due to her mental health conditions. </a:t>
            </a:r>
          </a:p>
          <a:p>
            <a:r>
              <a:rPr lang="en-GB" sz="1600" b="1" dirty="0">
                <a:solidFill>
                  <a:srgbClr val="FEFFFF"/>
                </a:solidFill>
              </a:rPr>
              <a:t>This caused the decline in her emotional, physical and psychological health.</a:t>
            </a:r>
          </a:p>
          <a:p>
            <a:r>
              <a:rPr lang="en-GB" sz="1600" b="1" dirty="0">
                <a:solidFill>
                  <a:srgbClr val="FEFFFF"/>
                </a:solidFill>
              </a:rPr>
              <a:t>A case transfer between the CMHT and adult social services was finally agreed.</a:t>
            </a:r>
          </a:p>
          <a:p>
            <a:r>
              <a:rPr lang="en-GB" sz="1600" b="1" dirty="0">
                <a:solidFill>
                  <a:srgbClr val="FEFFFF"/>
                </a:solidFill>
              </a:rPr>
              <a:t>Ms A is currently settled in her residential mental health placement, and the CMHT will remain involved long-term.</a:t>
            </a:r>
          </a:p>
        </p:txBody>
      </p:sp>
      <p:pic>
        <p:nvPicPr>
          <p:cNvPr id="7" name="Graphic 6" descr="Health">
            <a:extLst>
              <a:ext uri="{FF2B5EF4-FFF2-40B4-BE49-F238E27FC236}">
                <a16:creationId xmlns:a16="http://schemas.microsoft.com/office/drawing/2014/main" id="{9A6153DA-B18A-4F74-999D-F17B8338301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13057" y="2462282"/>
            <a:ext cx="3001931" cy="3001931"/>
          </a:xfrm>
          <a:prstGeom prst="rect">
            <a:avLst/>
          </a:prstGeom>
        </p:spPr>
      </p:pic>
      <p:sp>
        <p:nvSpPr>
          <p:cNvPr id="4" name="TextBox 3">
            <a:extLst>
              <a:ext uri="{FF2B5EF4-FFF2-40B4-BE49-F238E27FC236}">
                <a16:creationId xmlns:a16="http://schemas.microsoft.com/office/drawing/2014/main" id="{DFCEAA99-1615-4345-B74E-53D2C3652689}"/>
              </a:ext>
            </a:extLst>
          </p:cNvPr>
          <p:cNvSpPr txBox="1"/>
          <p:nvPr/>
        </p:nvSpPr>
        <p:spPr>
          <a:xfrm>
            <a:off x="8921261" y="6468165"/>
            <a:ext cx="6541477" cy="553998"/>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(Hafal, 2020; CMARAP, 2019; </a:t>
            </a:r>
            <a:r>
              <a:rPr lang="en-GB" sz="1200" dirty="0" err="1">
                <a:latin typeface="Times New Roman" panose="02020603050405020304" pitchFamily="18" charset="0"/>
                <a:cs typeface="Times New Roman" panose="02020603050405020304" pitchFamily="18" charset="0"/>
              </a:rPr>
              <a:t>Lieb</a:t>
            </a:r>
            <a:r>
              <a:rPr lang="en-GB" sz="1200" dirty="0">
                <a:latin typeface="Times New Roman" panose="02020603050405020304" pitchFamily="18" charset="0"/>
                <a:cs typeface="Times New Roman" panose="02020603050405020304" pitchFamily="18" charset="0"/>
              </a:rPr>
              <a:t> et al., 2004)</a:t>
            </a:r>
          </a:p>
          <a:p>
            <a:endParaRPr lang="en-GB" dirty="0"/>
          </a:p>
        </p:txBody>
      </p:sp>
    </p:spTree>
    <p:extLst>
      <p:ext uri="{BB962C8B-B14F-4D97-AF65-F5344CB8AC3E}">
        <p14:creationId xmlns:p14="http://schemas.microsoft.com/office/powerpoint/2010/main" val="416274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24"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C03B0394-07A3-4767-BDD5-04B2F3E6B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EA50189A-2FD4-4608-A527-341A1811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5ECFC88-1E40-4C47-960F-87C500F10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F1A24BD-85F7-47B3-9A04-847F7BFAD2D0}"/>
              </a:ext>
            </a:extLst>
          </p:cNvPr>
          <p:cNvSpPr>
            <a:spLocks noGrp="1"/>
          </p:cNvSpPr>
          <p:nvPr>
            <p:ph type="title"/>
          </p:nvPr>
        </p:nvSpPr>
        <p:spPr>
          <a:xfrm>
            <a:off x="540279" y="967417"/>
            <a:ext cx="3778870" cy="3943250"/>
          </a:xfrm>
        </p:spPr>
        <p:txBody>
          <a:bodyPr vert="horz" lIns="91440" tIns="45720" rIns="91440" bIns="45720" rtlCol="0" anchor="b">
            <a:normAutofit/>
          </a:bodyPr>
          <a:lstStyle/>
          <a:p>
            <a:pPr algn="ctr"/>
            <a:r>
              <a:rPr lang="en-US" sz="4000" b="1" dirty="0">
                <a:solidFill>
                  <a:srgbClr val="FEFFFF"/>
                </a:solidFill>
              </a:rPr>
              <a:t>Thank You for Listening</a:t>
            </a:r>
          </a:p>
        </p:txBody>
      </p:sp>
      <p:sp>
        <p:nvSpPr>
          <p:cNvPr id="45"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Graphic 5" descr="Megaphone">
            <a:extLst>
              <a:ext uri="{FF2B5EF4-FFF2-40B4-BE49-F238E27FC236}">
                <a16:creationId xmlns:a16="http://schemas.microsoft.com/office/drawing/2014/main" id="{CE6720C3-EEE0-4C3C-A9D0-0B3366428B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
        <p:nvSpPr>
          <p:cNvPr id="4" name="TextBox 3">
            <a:extLst>
              <a:ext uri="{FF2B5EF4-FFF2-40B4-BE49-F238E27FC236}">
                <a16:creationId xmlns:a16="http://schemas.microsoft.com/office/drawing/2014/main" id="{D53408A5-DFAE-4BBB-B8F7-DCCB92F3E672}"/>
              </a:ext>
            </a:extLst>
          </p:cNvPr>
          <p:cNvSpPr txBox="1"/>
          <p:nvPr/>
        </p:nvSpPr>
        <p:spPr>
          <a:xfrm>
            <a:off x="22374" y="5268758"/>
            <a:ext cx="4771257" cy="369332"/>
          </a:xfrm>
          <a:prstGeom prst="rect">
            <a:avLst/>
          </a:prstGeom>
          <a:noFill/>
        </p:spPr>
        <p:txBody>
          <a:bodyPr wrap="square" rtlCol="0">
            <a:spAutoFit/>
          </a:bodyPr>
          <a:lstStyle/>
          <a:p>
            <a:pPr algn="ctr"/>
            <a:r>
              <a:rPr lang="en-GB" b="1" dirty="0"/>
              <a:t>Any Questions?</a:t>
            </a:r>
          </a:p>
        </p:txBody>
      </p:sp>
    </p:spTree>
    <p:extLst>
      <p:ext uri="{BB962C8B-B14F-4D97-AF65-F5344CB8AC3E}">
        <p14:creationId xmlns:p14="http://schemas.microsoft.com/office/powerpoint/2010/main" val="3777444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2E91E-5780-426E-AF89-F1FB30C19BA9}"/>
              </a:ext>
            </a:extLst>
          </p:cNvPr>
          <p:cNvSpPr>
            <a:spLocks noGrp="1"/>
          </p:cNvSpPr>
          <p:nvPr>
            <p:ph type="title"/>
          </p:nvPr>
        </p:nvSpPr>
        <p:spPr>
          <a:xfrm>
            <a:off x="1640156" y="624109"/>
            <a:ext cx="8911687" cy="1280890"/>
          </a:xfrm>
        </p:spPr>
        <p:txBody>
          <a:bodyPr/>
          <a:lstStyle/>
          <a:p>
            <a:r>
              <a:rPr lang="en-GB" b="1" u="sng" dirty="0"/>
              <a:t>References</a:t>
            </a:r>
          </a:p>
        </p:txBody>
      </p:sp>
      <p:sp>
        <p:nvSpPr>
          <p:cNvPr id="3" name="Content Placeholder 2">
            <a:extLst>
              <a:ext uri="{FF2B5EF4-FFF2-40B4-BE49-F238E27FC236}">
                <a16:creationId xmlns:a16="http://schemas.microsoft.com/office/drawing/2014/main" id="{087E8A78-DB37-4881-B945-00F10B2134AC}"/>
              </a:ext>
            </a:extLst>
          </p:cNvPr>
          <p:cNvSpPr>
            <a:spLocks noGrp="1"/>
          </p:cNvSpPr>
          <p:nvPr>
            <p:ph idx="1"/>
          </p:nvPr>
        </p:nvSpPr>
        <p:spPr>
          <a:xfrm>
            <a:off x="1457739" y="1264554"/>
            <a:ext cx="10046873" cy="5454297"/>
          </a:xfrm>
        </p:spPr>
        <p:txBody>
          <a:bodyPr>
            <a:normAutofit fontScale="77500" lnSpcReduction="20000"/>
          </a:bodyPr>
          <a:lstStyle/>
          <a:p>
            <a:pPr indent="-540000"/>
            <a:r>
              <a:rPr lang="en-GB" sz="1700" dirty="0">
                <a:latin typeface="Times New Roman" panose="02020603050405020304" pitchFamily="18" charset="0"/>
                <a:cs typeface="Times New Roman" panose="02020603050405020304" pitchFamily="18" charset="0"/>
              </a:rPr>
              <a:t>Adass.org.uk. (2005). </a:t>
            </a:r>
            <a:r>
              <a:rPr lang="en-GB" sz="1700" i="1" dirty="0">
                <a:latin typeface="Times New Roman" panose="02020603050405020304" pitchFamily="18" charset="0"/>
                <a:cs typeface="Times New Roman" panose="02020603050405020304" pitchFamily="18" charset="0"/>
              </a:rPr>
              <a:t>Safeguarding Adults</a:t>
            </a:r>
            <a:r>
              <a:rPr lang="en-GB" sz="1700" dirty="0">
                <a:latin typeface="Times New Roman" panose="02020603050405020304" pitchFamily="18" charset="0"/>
                <a:cs typeface="Times New Roman" panose="02020603050405020304" pitchFamily="18" charset="0"/>
              </a:rPr>
              <a:t>. [online] Available at: https://www.adass.org.uk/adassmedia/stories/publications/guidance/safeguarding.pdf [Accessed 2 Jan. 2020].</a:t>
            </a:r>
          </a:p>
          <a:p>
            <a:pPr indent="-540000"/>
            <a:r>
              <a:rPr lang="en-GB" sz="1700" dirty="0">
                <a:latin typeface="Times New Roman" panose="02020603050405020304" pitchFamily="18" charset="0"/>
                <a:cs typeface="Times New Roman" panose="02020603050405020304" pitchFamily="18" charset="0"/>
              </a:rPr>
              <a:t>Ageuk.org.uk. (2019). The Care Act: What changed in 2015? | Age UK. [online] Available at: https://www.ageuk.org.uk/information-advice/care/the-care-act/ [Accessed 20 Dec. 2019].   </a:t>
            </a:r>
          </a:p>
          <a:p>
            <a:pPr indent="-540000"/>
            <a:r>
              <a:rPr lang="en-GB" sz="1700" dirty="0">
                <a:latin typeface="Times New Roman" panose="02020603050405020304" pitchFamily="18" charset="0"/>
                <a:cs typeface="Times New Roman" panose="02020603050405020304" pitchFamily="18" charset="0"/>
              </a:rPr>
              <a:t>Atkinson, M., Jones, M. and Lamont, E. (2007). </a:t>
            </a:r>
            <a:r>
              <a:rPr lang="en-GB" sz="1700" i="1" dirty="0">
                <a:latin typeface="Times New Roman" panose="02020603050405020304" pitchFamily="18" charset="0"/>
                <a:cs typeface="Times New Roman" panose="02020603050405020304" pitchFamily="18" charset="0"/>
              </a:rPr>
              <a:t>e Multi-agency working and its implications for practice: A review of the literature</a:t>
            </a:r>
            <a:r>
              <a:rPr lang="en-GB" sz="1700" dirty="0">
                <a:latin typeface="Times New Roman" panose="02020603050405020304" pitchFamily="18" charset="0"/>
                <a:cs typeface="Times New Roman" panose="02020603050405020304" pitchFamily="18" charset="0"/>
              </a:rPr>
              <a:t>. [online] Nfer.ac.uk. Available at: https://www.nfer.ac.uk/media/2001/mad01.pdf [Accessed 2 Jan. 2020].</a:t>
            </a:r>
          </a:p>
          <a:p>
            <a:pPr indent="-540000"/>
            <a:r>
              <a:rPr lang="en-GB" sz="1700" dirty="0">
                <a:latin typeface="Times New Roman" panose="02020603050405020304" pitchFamily="18" charset="0"/>
                <a:cs typeface="Times New Roman" panose="02020603050405020304" pitchFamily="18" charset="0"/>
              </a:rPr>
              <a:t>Benson, S. and </a:t>
            </a:r>
            <a:r>
              <a:rPr lang="en-GB" sz="1700" dirty="0" err="1">
                <a:latin typeface="Times New Roman" panose="02020603050405020304" pitchFamily="18" charset="0"/>
                <a:cs typeface="Times New Roman" panose="02020603050405020304" pitchFamily="18" charset="0"/>
              </a:rPr>
              <a:t>Dundis</a:t>
            </a:r>
            <a:r>
              <a:rPr lang="en-GB" sz="1700" dirty="0">
                <a:latin typeface="Times New Roman" panose="02020603050405020304" pitchFamily="18" charset="0"/>
                <a:cs typeface="Times New Roman" panose="02020603050405020304" pitchFamily="18" charset="0"/>
              </a:rPr>
              <a:t>, S. (2003). Understanding and motivating health care employees: integrating Maslow's hierarchy of needs, training and technology. </a:t>
            </a:r>
            <a:r>
              <a:rPr lang="en-GB" sz="1700" i="1" dirty="0">
                <a:latin typeface="Times New Roman" panose="02020603050405020304" pitchFamily="18" charset="0"/>
                <a:cs typeface="Times New Roman" panose="02020603050405020304" pitchFamily="18" charset="0"/>
              </a:rPr>
              <a:t>Journal of Nursing Management</a:t>
            </a:r>
            <a:r>
              <a:rPr lang="en-GB" sz="1700" dirty="0">
                <a:latin typeface="Times New Roman" panose="02020603050405020304" pitchFamily="18" charset="0"/>
                <a:cs typeface="Times New Roman" panose="02020603050405020304" pitchFamily="18" charset="0"/>
              </a:rPr>
              <a:t>, 11(5), pp.315-320.</a:t>
            </a:r>
          </a:p>
          <a:p>
            <a:pPr indent="-540000"/>
            <a:r>
              <a:rPr lang="en-GB" sz="1700" dirty="0">
                <a:latin typeface="Times New Roman" panose="02020603050405020304" pitchFamily="18" charset="0"/>
                <a:cs typeface="Times New Roman" panose="02020603050405020304" pitchFamily="18" charset="0"/>
              </a:rPr>
              <a:t>Christmas, H. and Srivastava, J. (2019). </a:t>
            </a:r>
            <a:r>
              <a:rPr lang="en-GB" sz="1700" i="1" dirty="0">
                <a:latin typeface="Times New Roman" panose="02020603050405020304" pitchFamily="18" charset="0"/>
                <a:cs typeface="Times New Roman" panose="02020603050405020304" pitchFamily="18" charset="0"/>
              </a:rPr>
              <a:t>Public health approaches in policing A discussion paper</a:t>
            </a:r>
            <a:r>
              <a:rPr lang="en-GB" sz="1700" dirty="0">
                <a:latin typeface="Times New Roman" panose="02020603050405020304" pitchFamily="18" charset="0"/>
                <a:cs typeface="Times New Roman" panose="02020603050405020304" pitchFamily="18" charset="0"/>
              </a:rPr>
              <a:t>. [online] College.police.uk. Available at: https://www.college.police.uk/What-we-do/Support/uniformed-policing-faculty/Documents/Public%20Health%20Approaches.pdf [Accessed 2 Jan. 2020].</a:t>
            </a:r>
          </a:p>
          <a:p>
            <a:pPr indent="-540000"/>
            <a:r>
              <a:rPr lang="en-GB" sz="1700" dirty="0">
                <a:latin typeface="Times New Roman" panose="02020603050405020304" pitchFamily="18" charset="0"/>
                <a:cs typeface="Times New Roman" panose="02020603050405020304" pitchFamily="18" charset="0"/>
              </a:rPr>
              <a:t>CMARAP (2019). </a:t>
            </a:r>
            <a:r>
              <a:rPr lang="en-GB" sz="1700" i="1" dirty="0">
                <a:latin typeface="Times New Roman" panose="02020603050405020304" pitchFamily="18" charset="0"/>
                <a:cs typeface="Times New Roman" panose="02020603050405020304" pitchFamily="18" charset="0"/>
              </a:rPr>
              <a:t>Community Multi Agency Risk Assessment Panel (CMARAP) - Wandsworth Borough Council</a:t>
            </a:r>
            <a:r>
              <a:rPr lang="en-GB" sz="1700" dirty="0">
                <a:latin typeface="Times New Roman" panose="02020603050405020304" pitchFamily="18" charset="0"/>
                <a:cs typeface="Times New Roman" panose="02020603050405020304" pitchFamily="18" charset="0"/>
              </a:rPr>
              <a:t>. [online] Wandsworth Borough Council. Available at: https://www.wandsworth.gov.uk/health-and-social-care/adult-social-care/adult-social-care-information-and-advice/staying-safe/safeguarding-and-adult-abuse/community-multi-agency-risk-assessment-panel-cmarap/ [Accessed 2 Jan. 2020].</a:t>
            </a:r>
          </a:p>
          <a:p>
            <a:pPr indent="-540000"/>
            <a:r>
              <a:rPr lang="en-GB" sz="1700" dirty="0">
                <a:latin typeface="Times New Roman" panose="02020603050405020304" pitchFamily="18" charset="0"/>
                <a:cs typeface="Times New Roman" panose="02020603050405020304" pitchFamily="18" charset="0"/>
              </a:rPr>
              <a:t>Equalityhumanrights.com. (2014). </a:t>
            </a:r>
            <a:r>
              <a:rPr lang="en-GB" sz="1700" i="1" dirty="0">
                <a:latin typeface="Times New Roman" panose="02020603050405020304" pitchFamily="18" charset="0"/>
                <a:cs typeface="Times New Roman" panose="02020603050405020304" pitchFamily="18" charset="0"/>
              </a:rPr>
              <a:t>Human Rights in Action</a:t>
            </a:r>
            <a:r>
              <a:rPr lang="en-GB" sz="1700" dirty="0">
                <a:latin typeface="Times New Roman" panose="02020603050405020304" pitchFamily="18" charset="0"/>
                <a:cs typeface="Times New Roman" panose="02020603050405020304" pitchFamily="18" charset="0"/>
              </a:rPr>
              <a:t>. [online] Available at: https://www.equalityhumanrights.com/sites/default/files/human_rights_in_action_rio_case_studies_1.pdf [Accessed 2 Jan. 2020].</a:t>
            </a:r>
          </a:p>
          <a:p>
            <a:pPr indent="-540000"/>
            <a:r>
              <a:rPr lang="en-GB" sz="1700" dirty="0">
                <a:latin typeface="Times New Roman" panose="02020603050405020304" pitchFamily="18" charset="0"/>
                <a:cs typeface="Times New Roman" panose="02020603050405020304" pitchFamily="18" charset="0"/>
              </a:rPr>
              <a:t>Hafal (2020). </a:t>
            </a:r>
            <a:r>
              <a:rPr lang="en-GB" sz="1700" i="1" dirty="0">
                <a:latin typeface="Times New Roman" panose="02020603050405020304" pitchFamily="18" charset="0"/>
                <a:cs typeface="Times New Roman" panose="02020603050405020304" pitchFamily="18" charset="0"/>
              </a:rPr>
              <a:t>Recovery from serious mental illness in Wales - Hafal</a:t>
            </a:r>
            <a:r>
              <a:rPr lang="en-GB" sz="1700" dirty="0">
                <a:latin typeface="Times New Roman" panose="02020603050405020304" pitchFamily="18" charset="0"/>
                <a:cs typeface="Times New Roman" panose="02020603050405020304" pitchFamily="18" charset="0"/>
              </a:rPr>
              <a:t>. [online] Hafal. Available at: http://www.hafal.org/ [Accessed 2 Jan. 2020].</a:t>
            </a:r>
          </a:p>
          <a:p>
            <a:pPr indent="-540000"/>
            <a:r>
              <a:rPr lang="en-GB" sz="1700" dirty="0">
                <a:latin typeface="Times New Roman" panose="02020603050405020304" pitchFamily="18" charset="0"/>
                <a:cs typeface="Times New Roman" panose="02020603050405020304" pitchFamily="18" charset="0"/>
              </a:rPr>
              <a:t>Helm, D. (2011). Judgements or Assumptions? The Role of Analysis in Assessing Children and Young People's Needs. </a:t>
            </a:r>
            <a:r>
              <a:rPr lang="en-GB" sz="1700" i="1" dirty="0">
                <a:latin typeface="Times New Roman" panose="02020603050405020304" pitchFamily="18" charset="0"/>
                <a:cs typeface="Times New Roman" panose="02020603050405020304" pitchFamily="18" charset="0"/>
              </a:rPr>
              <a:t>British Journal of Social Work</a:t>
            </a:r>
            <a:r>
              <a:rPr lang="en-GB" sz="1700" dirty="0">
                <a:latin typeface="Times New Roman" panose="02020603050405020304" pitchFamily="18" charset="0"/>
                <a:cs typeface="Times New Roman" panose="02020603050405020304" pitchFamily="18" charset="0"/>
              </a:rPr>
              <a:t>, 41(5), pp.894-911.       </a:t>
            </a:r>
          </a:p>
          <a:p>
            <a:pPr indent="-540000"/>
            <a:r>
              <a:rPr lang="en-GB" sz="1700" dirty="0">
                <a:latin typeface="Times New Roman" panose="02020603050405020304" pitchFamily="18" charset="0"/>
                <a:cs typeface="Times New Roman" panose="02020603050405020304" pitchFamily="18" charset="0"/>
              </a:rPr>
              <a:t>Herod, J. and </a:t>
            </a:r>
            <a:r>
              <a:rPr lang="en-GB" sz="1700" dirty="0" err="1">
                <a:latin typeface="Times New Roman" panose="02020603050405020304" pitchFamily="18" charset="0"/>
                <a:cs typeface="Times New Roman" panose="02020603050405020304" pitchFamily="18" charset="0"/>
              </a:rPr>
              <a:t>Lymbery</a:t>
            </a:r>
            <a:r>
              <a:rPr lang="en-GB" sz="1700" dirty="0">
                <a:latin typeface="Times New Roman" panose="02020603050405020304" pitchFamily="18" charset="0"/>
                <a:cs typeface="Times New Roman" panose="02020603050405020304" pitchFamily="18" charset="0"/>
              </a:rPr>
              <a:t>, M. (2002). The social work role in multi-disciplinary teams. </a:t>
            </a:r>
            <a:r>
              <a:rPr lang="en-GB" sz="1700" i="1" dirty="0">
                <a:latin typeface="Times New Roman" panose="02020603050405020304" pitchFamily="18" charset="0"/>
                <a:cs typeface="Times New Roman" panose="02020603050405020304" pitchFamily="18" charset="0"/>
              </a:rPr>
              <a:t>Practice</a:t>
            </a:r>
            <a:r>
              <a:rPr lang="en-GB" sz="1700" dirty="0">
                <a:latin typeface="Times New Roman" panose="02020603050405020304" pitchFamily="18" charset="0"/>
                <a:cs typeface="Times New Roman" panose="02020603050405020304" pitchFamily="18" charset="0"/>
              </a:rPr>
              <a:t>, 14(4), pp.17-27.</a:t>
            </a:r>
          </a:p>
          <a:p>
            <a:pPr indent="-540000"/>
            <a:r>
              <a:rPr lang="en-GB" sz="1700" dirty="0">
                <a:latin typeface="Times New Roman" panose="02020603050405020304" pitchFamily="18" charset="0"/>
                <a:cs typeface="Times New Roman" panose="02020603050405020304" pitchFamily="18" charset="0"/>
              </a:rPr>
              <a:t>Jerome, N. (2013). Application of the Maslow’s hierarchy of need theory; impacts and implications on organizational culture, human resource and employee’s performance. </a:t>
            </a:r>
            <a:r>
              <a:rPr lang="en-GB" sz="1700" i="1" dirty="0">
                <a:latin typeface="Times New Roman" panose="02020603050405020304" pitchFamily="18" charset="0"/>
                <a:cs typeface="Times New Roman" panose="02020603050405020304" pitchFamily="18" charset="0"/>
              </a:rPr>
              <a:t>International Journal of Business and Management Invention</a:t>
            </a:r>
            <a:r>
              <a:rPr lang="en-GB" sz="1700" dirty="0">
                <a:latin typeface="Times New Roman" panose="02020603050405020304" pitchFamily="18" charset="0"/>
                <a:cs typeface="Times New Roman" panose="02020603050405020304" pitchFamily="18" charset="0"/>
              </a:rPr>
              <a:t>, [online] 2(3), pp.1-7. Available at: https://pdfs.semanticscholar.org/b0bc/c8ca45193eaf700350a8ac2ddfc09a093be8.pdf [Accessed 2 Jan. 2020].</a:t>
            </a:r>
          </a:p>
          <a:p>
            <a:endParaRPr lang="en-GB" dirty="0"/>
          </a:p>
        </p:txBody>
      </p:sp>
    </p:spTree>
    <p:extLst>
      <p:ext uri="{BB962C8B-B14F-4D97-AF65-F5344CB8AC3E}">
        <p14:creationId xmlns:p14="http://schemas.microsoft.com/office/powerpoint/2010/main" val="3896854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7DCA7-6AF4-42E8-9B5D-F2178D124EE8}"/>
              </a:ext>
            </a:extLst>
          </p:cNvPr>
          <p:cNvSpPr>
            <a:spLocks noGrp="1"/>
          </p:cNvSpPr>
          <p:nvPr>
            <p:ph type="title"/>
          </p:nvPr>
        </p:nvSpPr>
        <p:spPr>
          <a:xfrm flipV="1">
            <a:off x="11635408" y="318051"/>
            <a:ext cx="357809" cy="5300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7562CC56-09AB-47B2-BDA8-8A8977EEAD7E}"/>
              </a:ext>
            </a:extLst>
          </p:cNvPr>
          <p:cNvSpPr>
            <a:spLocks noGrp="1"/>
          </p:cNvSpPr>
          <p:nvPr>
            <p:ph idx="1"/>
          </p:nvPr>
        </p:nvSpPr>
        <p:spPr>
          <a:xfrm>
            <a:off x="1590261" y="755373"/>
            <a:ext cx="10137913" cy="5406888"/>
          </a:xfrm>
        </p:spPr>
        <p:txBody>
          <a:bodyPr>
            <a:normAutofit fontScale="85000" lnSpcReduction="20000"/>
          </a:bodyPr>
          <a:lstStyle/>
          <a:p>
            <a:pPr indent="-540000"/>
            <a:r>
              <a:rPr lang="en-GB" sz="1500" dirty="0">
                <a:latin typeface="Times New Roman" panose="02020603050405020304" pitchFamily="18" charset="0"/>
                <a:cs typeface="Times New Roman" panose="02020603050405020304" pitchFamily="18" charset="0"/>
              </a:rPr>
              <a:t>Legislation.gov.uk. (1983). </a:t>
            </a:r>
            <a:r>
              <a:rPr lang="en-GB" sz="1500" i="1" dirty="0">
                <a:latin typeface="Times New Roman" panose="02020603050405020304" pitchFamily="18" charset="0"/>
                <a:cs typeface="Times New Roman" panose="02020603050405020304" pitchFamily="18" charset="0"/>
              </a:rPr>
              <a:t>Mental Health Act 1983</a:t>
            </a:r>
            <a:r>
              <a:rPr lang="en-GB" sz="1500" dirty="0">
                <a:latin typeface="Times New Roman" panose="02020603050405020304" pitchFamily="18" charset="0"/>
                <a:cs typeface="Times New Roman" panose="02020603050405020304" pitchFamily="18" charset="0"/>
              </a:rPr>
              <a:t>. [online] Available at: http://www.legislation.gov.uk/ukpga/1983/20/contents [Accessed 2 Jan. 2020].</a:t>
            </a:r>
          </a:p>
          <a:p>
            <a:pPr indent="-540000"/>
            <a:r>
              <a:rPr lang="en-GB" sz="1500" dirty="0">
                <a:latin typeface="Times New Roman" panose="02020603050405020304" pitchFamily="18" charset="0"/>
                <a:cs typeface="Times New Roman" panose="02020603050405020304" pitchFamily="18" charset="0"/>
              </a:rPr>
              <a:t>Legislation.gov.uk. (2005). </a:t>
            </a:r>
            <a:r>
              <a:rPr lang="en-GB" sz="1500" i="1" dirty="0">
                <a:latin typeface="Times New Roman" panose="02020603050405020304" pitchFamily="18" charset="0"/>
                <a:cs typeface="Times New Roman" panose="02020603050405020304" pitchFamily="18" charset="0"/>
              </a:rPr>
              <a:t>Mental Capacity Act 2005</a:t>
            </a:r>
            <a:r>
              <a:rPr lang="en-GB" sz="1500" dirty="0">
                <a:latin typeface="Times New Roman" panose="02020603050405020304" pitchFamily="18" charset="0"/>
                <a:cs typeface="Times New Roman" panose="02020603050405020304" pitchFamily="18" charset="0"/>
              </a:rPr>
              <a:t>. [online] Available at: http://www.legislation.gov.uk/ukpga/2005/9/contents [Accessed 2 Jan. 2020].</a:t>
            </a:r>
          </a:p>
          <a:p>
            <a:pPr indent="-540000"/>
            <a:r>
              <a:rPr lang="en-GB" sz="1500" dirty="0">
                <a:latin typeface="Times New Roman" panose="02020603050405020304" pitchFamily="18" charset="0"/>
                <a:cs typeface="Times New Roman" panose="02020603050405020304" pitchFamily="18" charset="0"/>
              </a:rPr>
              <a:t>Legislation.gov.uk. (2019). Care Act 2014. [online] Available at: http://www.legislation.gov.uk/ukpga/2014/23/contents/enacted [Accessed 20 Dec. 2019].   </a:t>
            </a:r>
          </a:p>
          <a:p>
            <a:pPr indent="-540000"/>
            <a:r>
              <a:rPr lang="en-GB" sz="1500" dirty="0" err="1">
                <a:latin typeface="Times New Roman" panose="02020603050405020304" pitchFamily="18" charset="0"/>
                <a:cs typeface="Times New Roman" panose="02020603050405020304" pitchFamily="18" charset="0"/>
              </a:rPr>
              <a:t>Lieb</a:t>
            </a:r>
            <a:r>
              <a:rPr lang="en-GB" sz="1500" dirty="0">
                <a:latin typeface="Times New Roman" panose="02020603050405020304" pitchFamily="18" charset="0"/>
                <a:cs typeface="Times New Roman" panose="02020603050405020304" pitchFamily="18" charset="0"/>
              </a:rPr>
              <a:t>, K., </a:t>
            </a:r>
            <a:r>
              <a:rPr lang="en-GB" sz="1500" dirty="0" err="1">
                <a:latin typeface="Times New Roman" panose="02020603050405020304" pitchFamily="18" charset="0"/>
                <a:cs typeface="Times New Roman" panose="02020603050405020304" pitchFamily="18" charset="0"/>
              </a:rPr>
              <a:t>Zanarini</a:t>
            </a:r>
            <a:r>
              <a:rPr lang="en-GB" sz="1500" dirty="0">
                <a:latin typeface="Times New Roman" panose="02020603050405020304" pitchFamily="18" charset="0"/>
                <a:cs typeface="Times New Roman" panose="02020603050405020304" pitchFamily="18" charset="0"/>
              </a:rPr>
              <a:t>, M., </a:t>
            </a:r>
            <a:r>
              <a:rPr lang="en-GB" sz="1500" dirty="0" err="1">
                <a:latin typeface="Times New Roman" panose="02020603050405020304" pitchFamily="18" charset="0"/>
                <a:cs typeface="Times New Roman" panose="02020603050405020304" pitchFamily="18" charset="0"/>
              </a:rPr>
              <a:t>Schmahl</a:t>
            </a:r>
            <a:r>
              <a:rPr lang="en-GB" sz="1500" dirty="0">
                <a:latin typeface="Times New Roman" panose="02020603050405020304" pitchFamily="18" charset="0"/>
                <a:cs typeface="Times New Roman" panose="02020603050405020304" pitchFamily="18" charset="0"/>
              </a:rPr>
              <a:t>, C., Linehan, M. and </a:t>
            </a:r>
            <a:r>
              <a:rPr lang="en-GB" sz="1500" dirty="0" err="1">
                <a:latin typeface="Times New Roman" panose="02020603050405020304" pitchFamily="18" charset="0"/>
                <a:cs typeface="Times New Roman" panose="02020603050405020304" pitchFamily="18" charset="0"/>
              </a:rPr>
              <a:t>Bohus</a:t>
            </a:r>
            <a:r>
              <a:rPr lang="en-GB" sz="1500" dirty="0">
                <a:latin typeface="Times New Roman" panose="02020603050405020304" pitchFamily="18" charset="0"/>
                <a:cs typeface="Times New Roman" panose="02020603050405020304" pitchFamily="18" charset="0"/>
              </a:rPr>
              <a:t>, M. (2004). Borderline personality disorder. </a:t>
            </a:r>
            <a:r>
              <a:rPr lang="en-GB" sz="1500" i="1" dirty="0" err="1">
                <a:latin typeface="Times New Roman" panose="02020603050405020304" pitchFamily="18" charset="0"/>
                <a:cs typeface="Times New Roman" panose="02020603050405020304" pitchFamily="18" charset="0"/>
              </a:rPr>
              <a:t>Thelancet</a:t>
            </a:r>
            <a:r>
              <a:rPr lang="en-GB" sz="1500" dirty="0">
                <a:latin typeface="Times New Roman" panose="02020603050405020304" pitchFamily="18" charset="0"/>
                <a:cs typeface="Times New Roman" panose="02020603050405020304" pitchFamily="18" charset="0"/>
              </a:rPr>
              <a:t>, [online] 364, pp.453-461. Available at: http://citeseerx.ist.psu.edu/viewdoc/download?doi=10.1.1.625.4235&amp;rep=rep1&amp;type=pdf [Accessed 2 Jan. 2020].</a:t>
            </a:r>
          </a:p>
          <a:p>
            <a:pPr indent="-540000"/>
            <a:r>
              <a:rPr lang="en-GB" sz="1500" dirty="0">
                <a:latin typeface="Times New Roman" panose="02020603050405020304" pitchFamily="18" charset="0"/>
                <a:cs typeface="Times New Roman" panose="02020603050405020304" pitchFamily="18" charset="0"/>
              </a:rPr>
              <a:t>Morgan, S. and Yoder, L. (2011). A Concept Analysis of Person-</a:t>
            </a:r>
            <a:r>
              <a:rPr lang="en-GB" sz="1500" dirty="0" err="1">
                <a:latin typeface="Times New Roman" panose="02020603050405020304" pitchFamily="18" charset="0"/>
                <a:cs typeface="Times New Roman" panose="02020603050405020304" pitchFamily="18" charset="0"/>
              </a:rPr>
              <a:t>Centered</a:t>
            </a:r>
            <a:r>
              <a:rPr lang="en-GB" sz="1500" dirty="0">
                <a:latin typeface="Times New Roman" panose="02020603050405020304" pitchFamily="18" charset="0"/>
                <a:cs typeface="Times New Roman" panose="02020603050405020304" pitchFamily="18" charset="0"/>
              </a:rPr>
              <a:t> Care. </a:t>
            </a:r>
            <a:r>
              <a:rPr lang="en-GB" sz="1500" i="1" dirty="0">
                <a:latin typeface="Times New Roman" panose="02020603050405020304" pitchFamily="18" charset="0"/>
                <a:cs typeface="Times New Roman" panose="02020603050405020304" pitchFamily="18" charset="0"/>
              </a:rPr>
              <a:t>Journal of Holistic Nursing</a:t>
            </a:r>
            <a:r>
              <a:rPr lang="en-GB" sz="1500" dirty="0">
                <a:latin typeface="Times New Roman" panose="02020603050405020304" pitchFamily="18" charset="0"/>
                <a:cs typeface="Times New Roman" panose="02020603050405020304" pitchFamily="18" charset="0"/>
              </a:rPr>
              <a:t>, 30(1), pp.6-15.                                                      </a:t>
            </a:r>
          </a:p>
          <a:p>
            <a:pPr indent="-540000"/>
            <a:r>
              <a:rPr lang="en-GB" sz="1500" dirty="0">
                <a:latin typeface="Times New Roman" panose="02020603050405020304" pitchFamily="18" charset="0"/>
                <a:cs typeface="Times New Roman" panose="02020603050405020304" pitchFamily="18" charset="0"/>
              </a:rPr>
              <a:t>Moriarty, J., </a:t>
            </a:r>
            <a:r>
              <a:rPr lang="en-GB" sz="1500" dirty="0" err="1">
                <a:latin typeface="Times New Roman" panose="02020603050405020304" pitchFamily="18" charset="0"/>
                <a:cs typeface="Times New Roman" panose="02020603050405020304" pitchFamily="18" charset="0"/>
              </a:rPr>
              <a:t>Baginsky</a:t>
            </a:r>
            <a:r>
              <a:rPr lang="en-GB" sz="1500" dirty="0">
                <a:latin typeface="Times New Roman" panose="02020603050405020304" pitchFamily="18" charset="0"/>
                <a:cs typeface="Times New Roman" panose="02020603050405020304" pitchFamily="18" charset="0"/>
              </a:rPr>
              <a:t>, M. and </a:t>
            </a:r>
            <a:r>
              <a:rPr lang="en-GB" sz="1500" dirty="0" err="1">
                <a:latin typeface="Times New Roman" panose="02020603050405020304" pitchFamily="18" charset="0"/>
                <a:cs typeface="Times New Roman" panose="02020603050405020304" pitchFamily="18" charset="0"/>
              </a:rPr>
              <a:t>Manthorpe</a:t>
            </a:r>
            <a:r>
              <a:rPr lang="en-GB" sz="1500" dirty="0">
                <a:latin typeface="Times New Roman" panose="02020603050405020304" pitchFamily="18" charset="0"/>
                <a:cs typeface="Times New Roman" panose="02020603050405020304" pitchFamily="18" charset="0"/>
              </a:rPr>
              <a:t>, J. (2015). Literature review of roles and issues within the social work profession in England. </a:t>
            </a:r>
            <a:r>
              <a:rPr lang="en-GB" sz="1500" i="1" dirty="0">
                <a:latin typeface="Times New Roman" panose="02020603050405020304" pitchFamily="18" charset="0"/>
                <a:cs typeface="Times New Roman" panose="02020603050405020304" pitchFamily="18" charset="0"/>
              </a:rPr>
              <a:t>Social Care Workforce Research Unit</a:t>
            </a:r>
            <a:r>
              <a:rPr lang="en-GB" sz="1500" dirty="0">
                <a:latin typeface="Times New Roman" panose="02020603050405020304" pitchFamily="18" charset="0"/>
                <a:cs typeface="Times New Roman" panose="02020603050405020304" pitchFamily="18" charset="0"/>
              </a:rPr>
              <a:t>, [online] pp.1-39. Available at: https://www.professionalstandards.org.uk/docs/default-source/publications/research-paper/literature-review-roles-and-issues-within-the-social-work-profession-in-england-2015.pdf [Accessed 2 Jan. 2020].</a:t>
            </a:r>
          </a:p>
          <a:p>
            <a:pPr indent="-540000"/>
            <a:r>
              <a:rPr lang="en-GB" sz="1500" dirty="0">
                <a:latin typeface="Times New Roman" panose="02020603050405020304" pitchFamily="18" charset="0"/>
                <a:cs typeface="Times New Roman" panose="02020603050405020304" pitchFamily="18" charset="0"/>
              </a:rPr>
              <a:t>Personnelchecks.co.uk. (2019). Introducing The Care Act 2015. [online] Available at: https://www.personnelchecks.co.uk/news/posts/2015/may/introducing-the-care-act-2015/ [Accessed 20 Dec. 2019].  </a:t>
            </a:r>
          </a:p>
          <a:p>
            <a:pPr indent="-540000"/>
            <a:r>
              <a:rPr lang="en-GB" sz="1500" dirty="0">
                <a:latin typeface="Times New Roman" panose="02020603050405020304" pitchFamily="18" charset="0"/>
                <a:cs typeface="Times New Roman" panose="02020603050405020304" pitchFamily="18" charset="0"/>
              </a:rPr>
              <a:t>Psychiatryonline.org. (2010). </a:t>
            </a:r>
            <a:r>
              <a:rPr lang="en-GB" sz="1500" i="1" dirty="0">
                <a:latin typeface="Times New Roman" panose="02020603050405020304" pitchFamily="18" charset="0"/>
                <a:cs typeface="Times New Roman" panose="02020603050405020304" pitchFamily="18" charset="0"/>
              </a:rPr>
              <a:t>https://psychiatryonline.org/pb/assets/raw/sitewide/practice_guidelines/guidelines/bpd.pdf</a:t>
            </a:r>
            <a:r>
              <a:rPr lang="en-GB" sz="1500" dirty="0">
                <a:latin typeface="Times New Roman" panose="02020603050405020304" pitchFamily="18" charset="0"/>
                <a:cs typeface="Times New Roman" panose="02020603050405020304" pitchFamily="18" charset="0"/>
              </a:rPr>
              <a:t>. [online] Available at: https://psychiatryonline.org/pb/assets/raw/sitewide/practice_guidelines/guidelines/bpd.pdf [Accessed 2 Jan. 2020].</a:t>
            </a:r>
          </a:p>
          <a:p>
            <a:pPr indent="-540000"/>
            <a:r>
              <a:rPr lang="en-GB" sz="1500" dirty="0" err="1">
                <a:latin typeface="Times New Roman" panose="02020603050405020304" pitchFamily="18" charset="0"/>
                <a:cs typeface="Times New Roman" panose="02020603050405020304" pitchFamily="18" charset="0"/>
              </a:rPr>
              <a:t>Socialcare.wales</a:t>
            </a:r>
            <a:r>
              <a:rPr lang="en-GB" sz="1500" dirty="0">
                <a:latin typeface="Times New Roman" panose="02020603050405020304" pitchFamily="18" charset="0"/>
                <a:cs typeface="Times New Roman" panose="02020603050405020304" pitchFamily="18" charset="0"/>
              </a:rPr>
              <a:t>. (2017). </a:t>
            </a:r>
            <a:r>
              <a:rPr lang="en-GB" sz="1500" i="1" dirty="0">
                <a:latin typeface="Times New Roman" panose="02020603050405020304" pitchFamily="18" charset="0"/>
                <a:cs typeface="Times New Roman" panose="02020603050405020304" pitchFamily="18" charset="0"/>
              </a:rPr>
              <a:t>The social worker Practice guidance for social workers registered with Social Care Wales</a:t>
            </a:r>
            <a:r>
              <a:rPr lang="en-GB" sz="1500" dirty="0">
                <a:latin typeface="Times New Roman" panose="02020603050405020304" pitchFamily="18" charset="0"/>
                <a:cs typeface="Times New Roman" panose="02020603050405020304" pitchFamily="18" charset="0"/>
              </a:rPr>
              <a:t>. [online] Available at: https://socialcare.wales/cms_assets/file-uploads/The-social-worker-April-2017.pdf [Accessed 2 Jan. 2020].</a:t>
            </a:r>
          </a:p>
          <a:p>
            <a:pPr indent="-540000"/>
            <a:r>
              <a:rPr lang="en-GB" sz="1500" dirty="0">
                <a:latin typeface="Times New Roman" panose="02020603050405020304" pitchFamily="18" charset="0"/>
                <a:cs typeface="Times New Roman" panose="02020603050405020304" pitchFamily="18" charset="0"/>
              </a:rPr>
              <a:t>Wales.nhs.uk. (2005). </a:t>
            </a:r>
            <a:r>
              <a:rPr lang="en-GB" sz="1500" i="1" dirty="0">
                <a:latin typeface="Times New Roman" panose="02020603050405020304" pitchFamily="18" charset="0"/>
                <a:cs typeface="Times New Roman" panose="02020603050405020304" pitchFamily="18" charset="0"/>
              </a:rPr>
              <a:t>Adult mental health services in Wales: A baseline review of service provision</a:t>
            </a:r>
            <a:r>
              <a:rPr lang="en-GB" sz="1500" dirty="0">
                <a:latin typeface="Times New Roman" panose="02020603050405020304" pitchFamily="18" charset="0"/>
                <a:cs typeface="Times New Roman" panose="02020603050405020304" pitchFamily="18" charset="0"/>
              </a:rPr>
              <a:t>. [online] Available at: http://www.wales.nhs.uk/documents/Adult_Mental_Health_Services_Baseline_Review.pdf [Accessed 2 Jan. 2020].</a:t>
            </a:r>
          </a:p>
          <a:p>
            <a:pPr indent="-540000"/>
            <a:r>
              <a:rPr lang="en-GB" sz="1500" dirty="0">
                <a:latin typeface="Times New Roman" panose="02020603050405020304" pitchFamily="18" charset="0"/>
                <a:cs typeface="Times New Roman" panose="02020603050405020304" pitchFamily="18" charset="0"/>
              </a:rPr>
              <a:t>World Health Organization. (2018). </a:t>
            </a:r>
            <a:r>
              <a:rPr lang="en-GB" sz="1500" i="1" dirty="0">
                <a:latin typeface="Times New Roman" panose="02020603050405020304" pitchFamily="18" charset="0"/>
                <a:cs typeface="Times New Roman" panose="02020603050405020304" pitchFamily="18" charset="0"/>
              </a:rPr>
              <a:t>Management of physical health conditions in adults with severe mental disorders</a:t>
            </a:r>
            <a:r>
              <a:rPr lang="en-GB" sz="1500" dirty="0">
                <a:latin typeface="Times New Roman" panose="02020603050405020304" pitchFamily="18" charset="0"/>
                <a:cs typeface="Times New Roman" panose="02020603050405020304" pitchFamily="18" charset="0"/>
              </a:rPr>
              <a:t>. [online] Available at: https://www.who.int/mental_health/evidence/guidelines_physical_health_and_severe_mental_disorders/en/ [Accessed 20 Dec. 2019].                                   </a:t>
            </a:r>
          </a:p>
          <a:p>
            <a:endParaRPr lang="en-GB" dirty="0"/>
          </a:p>
        </p:txBody>
      </p:sp>
    </p:spTree>
    <p:extLst>
      <p:ext uri="{BB962C8B-B14F-4D97-AF65-F5344CB8AC3E}">
        <p14:creationId xmlns:p14="http://schemas.microsoft.com/office/powerpoint/2010/main" val="6790546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otalTime>6551</TotalTime>
  <Words>766</Words>
  <Application>Microsoft Office PowerPoint</Application>
  <PresentationFormat>Widescreen</PresentationFormat>
  <Paragraphs>99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Times New Roman</vt:lpstr>
      <vt:lpstr>Wingdings 3</vt:lpstr>
      <vt:lpstr>Wisp</vt:lpstr>
      <vt:lpstr>Case Study: Ms A</vt:lpstr>
      <vt:lpstr>Introduction</vt:lpstr>
      <vt:lpstr>Care Act 2014</vt:lpstr>
      <vt:lpstr>Complex Case</vt:lpstr>
      <vt:lpstr>PowerPoint Presentation</vt:lpstr>
      <vt:lpstr>Monitoring of Ms A</vt:lpstr>
      <vt:lpstr>PowerPoint Presentation</vt:lpstr>
      <vt:lpstr>Conflicts of interest </vt:lpstr>
      <vt:lpstr>Conclusion</vt:lpstr>
      <vt:lpstr>Thank You for Listening</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Ms A</dc:title>
  <dc:creator>Poppy-jo Purcell (1707811)</dc:creator>
  <cp:lastModifiedBy>Poppy-jo Purcell (1707811)</cp:lastModifiedBy>
  <cp:revision>5</cp:revision>
  <dcterms:created xsi:type="dcterms:W3CDTF">2020-01-02T23:01:56Z</dcterms:created>
  <dcterms:modified xsi:type="dcterms:W3CDTF">2020-01-07T12:13:33Z</dcterms:modified>
</cp:coreProperties>
</file>