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22"/>
  </p:notesMasterIdLst>
  <p:handoutMasterIdLst>
    <p:handoutMasterId r:id="rId23"/>
  </p:handoutMasterIdLst>
  <p:sldIdLst>
    <p:sldId id="256" r:id="rId5"/>
    <p:sldId id="257" r:id="rId6"/>
    <p:sldId id="272" r:id="rId7"/>
    <p:sldId id="270" r:id="rId8"/>
    <p:sldId id="258" r:id="rId9"/>
    <p:sldId id="259" r:id="rId10"/>
    <p:sldId id="260" r:id="rId11"/>
    <p:sldId id="261" r:id="rId12"/>
    <p:sldId id="262" r:id="rId13"/>
    <p:sldId id="263" r:id="rId14"/>
    <p:sldId id="264" r:id="rId15"/>
    <p:sldId id="266" r:id="rId16"/>
    <p:sldId id="265" r:id="rId17"/>
    <p:sldId id="267" r:id="rId18"/>
    <p:sldId id="268" r:id="rId19"/>
    <p:sldId id="269"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3EFDAA-0BFA-4510-AB12-7A3B94739230}" v="1" dt="2022-10-19T17:27:30.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3784" autoAdjust="0"/>
  </p:normalViewPr>
  <p:slideViewPr>
    <p:cSldViewPr snapToGrid="0">
      <p:cViewPr varScale="1">
        <p:scale>
          <a:sx n="89" d="100"/>
          <a:sy n="89" d="100"/>
        </p:scale>
        <p:origin x="1296" y="84"/>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5/6/2023</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5/6/2023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5/6/2023</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5/6/2023</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5/6/2023</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5/6/2023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5/6/2023</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5/6/2023</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5/6/2023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5/6/2023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5/6/2023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5/6/2023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5/6/2023</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5/6/2023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5/6/2023</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43" r:id="rId2"/>
    <p:sldLayoutId id="2147483734" r:id="rId3"/>
    <p:sldLayoutId id="2147483735" r:id="rId4"/>
    <p:sldLayoutId id="2147483736" r:id="rId5"/>
    <p:sldLayoutId id="2147483737" r:id="rId6"/>
    <p:sldLayoutId id="2147483738" r:id="rId7"/>
    <p:sldLayoutId id="2147483740" r:id="rId8"/>
    <p:sldLayoutId id="2147483741" r:id="rId9"/>
    <p:sldLayoutId id="2147483742" r:id="rId10"/>
    <p:sldLayoutId id="2147483739" r:id="rId11"/>
    <p:sldLayoutId id="2147483744" r:id="rId12"/>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242D-B507-4381-A8CB-EFA346570379}"/>
              </a:ext>
            </a:extLst>
          </p:cNvPr>
          <p:cNvSpPr>
            <a:spLocks noGrp="1"/>
          </p:cNvSpPr>
          <p:nvPr>
            <p:ph type="title"/>
          </p:nvPr>
        </p:nvSpPr>
        <p:spPr>
          <a:xfrm>
            <a:off x="1059226" y="4262316"/>
            <a:ext cx="9391524" cy="988332"/>
          </a:xfrm>
        </p:spPr>
        <p:txBody>
          <a:bodyPr anchor="b">
            <a:normAutofit/>
          </a:bodyPr>
          <a:lstStyle/>
          <a:p>
            <a:pPr>
              <a:lnSpc>
                <a:spcPct val="90000"/>
              </a:lnSpc>
            </a:pPr>
            <a:r>
              <a:rPr lang="en-US" sz="3100" dirty="0"/>
              <a:t>Changemakers:</a:t>
            </a:r>
            <a:br>
              <a:rPr lang="en-US" sz="3100" dirty="0"/>
            </a:br>
            <a:r>
              <a:rPr lang="en-US" sz="3100" dirty="0"/>
              <a:t>creativity &amp; Value </a:t>
            </a:r>
          </a:p>
        </p:txBody>
      </p:sp>
      <p:pic>
        <p:nvPicPr>
          <p:cNvPr id="6" name="Picture 5" descr="Multi-colored paper">
            <a:extLst>
              <a:ext uri="{FF2B5EF4-FFF2-40B4-BE49-F238E27FC236}">
                <a16:creationId xmlns:a16="http://schemas.microsoft.com/office/drawing/2014/main" id="{110F74B8-B660-402A-ABE5-FCE0992D3226}"/>
              </a:ext>
            </a:extLst>
          </p:cNvPr>
          <p:cNvPicPr>
            <a:picLocks noChangeAspect="1"/>
          </p:cNvPicPr>
          <p:nvPr/>
        </p:nvPicPr>
        <p:blipFill rotWithShape="1">
          <a:blip r:embed="rId3"/>
          <a:srcRect t="28543" r="-2" b="24583"/>
          <a:stretch/>
        </p:blipFill>
        <p:spPr>
          <a:xfrm>
            <a:off x="441325" y="606425"/>
            <a:ext cx="11304588" cy="3536950"/>
          </a:xfrm>
          <a:prstGeom prst="rect">
            <a:avLst/>
          </a:prstGeom>
          <a:noFill/>
          <a:ln>
            <a:noFill/>
          </a:ln>
          <a:effectLst>
            <a:outerShdw blurRad="292100" dist="139700" dir="2700000" algn="tl" rotWithShape="0">
              <a:srgbClr val="333333">
                <a:alpha val="65000"/>
              </a:srgbClr>
            </a:outerShdw>
          </a:effectLst>
        </p:spPr>
      </p:pic>
      <p:sp>
        <p:nvSpPr>
          <p:cNvPr id="27" name="Slide Number Placeholder 3">
            <a:extLst>
              <a:ext uri="{FF2B5EF4-FFF2-40B4-BE49-F238E27FC236}">
                <a16:creationId xmlns:a16="http://schemas.microsoft.com/office/drawing/2014/main" id="{7F661755-95CC-4048-BDF1-2149D86A150A}"/>
              </a:ext>
            </a:extLst>
          </p:cNvPr>
          <p:cNvSpPr>
            <a:spLocks noGrp="1"/>
          </p:cNvSpPr>
          <p:nvPr>
            <p:ph type="sldNum" sz="quarter" idx="12"/>
          </p:nvPr>
        </p:nvSpPr>
        <p:spPr>
          <a:xfrm>
            <a:off x="10795363" y="6423914"/>
            <a:ext cx="1052510" cy="365125"/>
          </a:xfrm>
        </p:spPr>
        <p:txBody>
          <a:bodyPr/>
          <a:lstStyle/>
          <a:p>
            <a:pPr>
              <a:spcAft>
                <a:spcPts val="600"/>
              </a:spcAft>
            </a:pPr>
            <a:fld id="{F603CDE5-C1D8-4EDD-870F-A498BAFA520F}" type="slidenum">
              <a:rPr lang="en-US" noProof="0" smtClean="0"/>
              <a:pPr>
                <a:spcAft>
                  <a:spcPts val="600"/>
                </a:spcAft>
              </a:pPr>
              <a:t>1</a:t>
            </a:fld>
            <a:endParaRPr lang="en-US" noProof="0"/>
          </a:p>
        </p:txBody>
      </p:sp>
      <p:sp>
        <p:nvSpPr>
          <p:cNvPr id="3" name="Subtitle 2">
            <a:extLst>
              <a:ext uri="{FF2B5EF4-FFF2-40B4-BE49-F238E27FC236}">
                <a16:creationId xmlns:a16="http://schemas.microsoft.com/office/drawing/2014/main" id="{A4F4068D-37AE-4B7D-BC75-216B123A6C44}"/>
              </a:ext>
            </a:extLst>
          </p:cNvPr>
          <p:cNvSpPr>
            <a:spLocks noGrp="1"/>
          </p:cNvSpPr>
          <p:nvPr>
            <p:ph type="body" sz="quarter" idx="14"/>
          </p:nvPr>
        </p:nvSpPr>
        <p:spPr>
          <a:xfrm>
            <a:off x="1058863" y="5303610"/>
            <a:ext cx="9391888" cy="614363"/>
          </a:xfrm>
        </p:spPr>
        <p:txBody>
          <a:bodyPr anchor="ctr">
            <a:normAutofit/>
          </a:bodyPr>
          <a:lstStyle/>
          <a:p>
            <a:r>
              <a:rPr lang="en-US" dirty="0"/>
              <a:t>Assignment Overview </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20F4B099-4483-46AD-A444-DA25C95E3115}"/>
              </a:ext>
            </a:extLst>
          </p:cNvPr>
          <p:cNvSpPr>
            <a:spLocks noGrp="1"/>
          </p:cNvSpPr>
          <p:nvPr>
            <p:ph type="body" sz="half" idx="2"/>
          </p:nvPr>
        </p:nvSpPr>
        <p:spPr>
          <a:xfrm>
            <a:off x="8119868" y="5356067"/>
            <a:ext cx="3845153" cy="1000782"/>
          </a:xfrm>
        </p:spPr>
        <p:txBody>
          <a:bodyPr/>
          <a:lstStyle/>
          <a:p>
            <a:r>
              <a:rPr lang="en-US" b="1" dirty="0"/>
              <a:t>Assessment Components</a:t>
            </a:r>
          </a:p>
        </p:txBody>
      </p:sp>
      <p:pic>
        <p:nvPicPr>
          <p:cNvPr id="5" name="Picture 4">
            <a:extLst>
              <a:ext uri="{FF2B5EF4-FFF2-40B4-BE49-F238E27FC236}">
                <a16:creationId xmlns:a16="http://schemas.microsoft.com/office/drawing/2014/main" id="{49606180-6D8C-4C5B-99F3-D47B0DE0A451}"/>
              </a:ext>
            </a:extLst>
          </p:cNvPr>
          <p:cNvPicPr>
            <a:picLocks noChangeAspect="1"/>
          </p:cNvPicPr>
          <p:nvPr/>
        </p:nvPicPr>
        <p:blipFill rotWithShape="1">
          <a:blip r:embed="rId2"/>
          <a:srcRect l="26011" t="20283" r="34175" b="38440"/>
          <a:stretch/>
        </p:blipFill>
        <p:spPr>
          <a:xfrm>
            <a:off x="323030" y="1188496"/>
            <a:ext cx="7602421" cy="4433499"/>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6" name="Slide Number Placeholder 5">
            <a:extLst>
              <a:ext uri="{FF2B5EF4-FFF2-40B4-BE49-F238E27FC236}">
                <a16:creationId xmlns:a16="http://schemas.microsoft.com/office/drawing/2014/main" id="{3D0DE311-4650-430C-8135-3D0BCBECBD3E}"/>
              </a:ext>
            </a:extLst>
          </p:cNvPr>
          <p:cNvSpPr>
            <a:spLocks noGrp="1"/>
          </p:cNvSpPr>
          <p:nvPr>
            <p:ph type="sldNum" sz="quarter" idx="12"/>
          </p:nvPr>
        </p:nvSpPr>
        <p:spPr>
          <a:xfrm>
            <a:off x="10795363" y="6423914"/>
            <a:ext cx="1052510" cy="365125"/>
          </a:xfrm>
        </p:spPr>
        <p:txBody>
          <a:bodyPr/>
          <a:lstStyle/>
          <a:p>
            <a:pPr>
              <a:spcAft>
                <a:spcPts val="600"/>
              </a:spcAft>
            </a:pPr>
            <a:fld id="{3A98EE3D-8CD1-4C3F-BD1C-C98C9596463C}" type="slidenum">
              <a:rPr lang="en-US" smtClean="0"/>
              <a:pPr>
                <a:spcAft>
                  <a:spcPts val="600"/>
                </a:spcAft>
              </a:pPr>
              <a:t>2</a:t>
            </a:fld>
            <a:endParaRPr lang="en-US"/>
          </a:p>
        </p:txBody>
      </p:sp>
      <p:pic>
        <p:nvPicPr>
          <p:cNvPr id="7" name="Picture 6" descr="Paper files on the table">
            <a:extLst>
              <a:ext uri="{FF2B5EF4-FFF2-40B4-BE49-F238E27FC236}">
                <a16:creationId xmlns:a16="http://schemas.microsoft.com/office/drawing/2014/main" id="{DB90693C-5CA7-4C84-8E69-28CD65A5AB14}"/>
              </a:ext>
            </a:extLst>
          </p:cNvPr>
          <p:cNvPicPr>
            <a:picLocks noChangeAspect="1"/>
          </p:cNvPicPr>
          <p:nvPr/>
        </p:nvPicPr>
        <p:blipFill>
          <a:blip r:embed="rId3"/>
          <a:stretch>
            <a:fillRect/>
          </a:stretch>
        </p:blipFill>
        <p:spPr>
          <a:xfrm>
            <a:off x="8163733" y="346634"/>
            <a:ext cx="3727507" cy="48673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76145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31C812-439B-4451-88F2-55DA217129CD}"/>
              </a:ext>
            </a:extLst>
          </p:cNvPr>
          <p:cNvSpPr>
            <a:spLocks noGrp="1"/>
          </p:cNvSpPr>
          <p:nvPr>
            <p:ph type="body" sz="half" idx="2"/>
          </p:nvPr>
        </p:nvSpPr>
        <p:spPr/>
        <p:txBody>
          <a:bodyPr/>
          <a:lstStyle/>
          <a:p>
            <a:r>
              <a:rPr lang="en-GB" dirty="0"/>
              <a:t>Assignment 1</a:t>
            </a:r>
          </a:p>
        </p:txBody>
      </p:sp>
      <p:sp>
        <p:nvSpPr>
          <p:cNvPr id="3" name="Title 2">
            <a:extLst>
              <a:ext uri="{FF2B5EF4-FFF2-40B4-BE49-F238E27FC236}">
                <a16:creationId xmlns:a16="http://schemas.microsoft.com/office/drawing/2014/main" id="{7E4B91F0-14E5-4CC7-84B5-973D7E0D2AB1}"/>
              </a:ext>
            </a:extLst>
          </p:cNvPr>
          <p:cNvSpPr>
            <a:spLocks noGrp="1"/>
          </p:cNvSpPr>
          <p:nvPr>
            <p:ph type="title"/>
          </p:nvPr>
        </p:nvSpPr>
        <p:spPr/>
        <p:txBody>
          <a:bodyPr/>
          <a:lstStyle/>
          <a:p>
            <a:r>
              <a:rPr lang="en-GB" dirty="0"/>
              <a:t>What Are Your Research Questions?</a:t>
            </a:r>
          </a:p>
        </p:txBody>
      </p:sp>
      <p:pic>
        <p:nvPicPr>
          <p:cNvPr id="8" name="Picture Placeholder 7" descr="Person standing up at a table working on papers">
            <a:extLst>
              <a:ext uri="{FF2B5EF4-FFF2-40B4-BE49-F238E27FC236}">
                <a16:creationId xmlns:a16="http://schemas.microsoft.com/office/drawing/2014/main" id="{1D6A4632-DCAB-4107-93F1-80C30611FD48}"/>
              </a:ext>
            </a:extLst>
          </p:cNvPr>
          <p:cNvPicPr>
            <a:picLocks noGrp="1" noChangeAspect="1"/>
          </p:cNvPicPr>
          <p:nvPr>
            <p:ph type="pic" idx="1"/>
          </p:nvPr>
        </p:nvPicPr>
        <p:blipFill>
          <a:blip r:embed="rId2"/>
          <a:srcRect l="7012" r="7012"/>
          <a:stretch>
            <a:fillRect/>
          </a:stretch>
        </p:blipFill>
        <p:spPr/>
      </p:pic>
      <p:sp>
        <p:nvSpPr>
          <p:cNvPr id="6" name="Slide Number Placeholder 5">
            <a:extLst>
              <a:ext uri="{FF2B5EF4-FFF2-40B4-BE49-F238E27FC236}">
                <a16:creationId xmlns:a16="http://schemas.microsoft.com/office/drawing/2014/main" id="{D4B4E071-C21A-4A83-97D3-A47E4DA64DAF}"/>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4268517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D206C51-166A-4316-B36A-2098544B4D7C}"/>
              </a:ext>
            </a:extLst>
          </p:cNvPr>
          <p:cNvSpPr>
            <a:spLocks noGrp="1"/>
          </p:cNvSpPr>
          <p:nvPr>
            <p:ph type="body" sz="half" idx="2"/>
          </p:nvPr>
        </p:nvSpPr>
        <p:spPr/>
        <p:txBody>
          <a:bodyPr/>
          <a:lstStyle/>
          <a:p>
            <a:r>
              <a:rPr lang="en-GB" b="1" dirty="0"/>
              <a:t>E-Portfolio</a:t>
            </a:r>
          </a:p>
        </p:txBody>
      </p:sp>
      <p:sp>
        <p:nvSpPr>
          <p:cNvPr id="3" name="Title 2">
            <a:extLst>
              <a:ext uri="{FF2B5EF4-FFF2-40B4-BE49-F238E27FC236}">
                <a16:creationId xmlns:a16="http://schemas.microsoft.com/office/drawing/2014/main" id="{A38F21AC-085D-49BE-991C-5EEFD57D6889}"/>
              </a:ext>
            </a:extLst>
          </p:cNvPr>
          <p:cNvSpPr>
            <a:spLocks noGrp="1"/>
          </p:cNvSpPr>
          <p:nvPr>
            <p:ph type="title"/>
          </p:nvPr>
        </p:nvSpPr>
        <p:spPr/>
        <p:txBody>
          <a:bodyPr/>
          <a:lstStyle/>
          <a:p>
            <a:r>
              <a:rPr lang="en-GB" b="1" dirty="0"/>
              <a:t>Assessment Component 1</a:t>
            </a:r>
          </a:p>
        </p:txBody>
      </p:sp>
      <p:pic>
        <p:nvPicPr>
          <p:cNvPr id="8" name="Picture Placeholder 7" descr="A drawing of a light bulb with yellow crumpled paper as its light">
            <a:extLst>
              <a:ext uri="{FF2B5EF4-FFF2-40B4-BE49-F238E27FC236}">
                <a16:creationId xmlns:a16="http://schemas.microsoft.com/office/drawing/2014/main" id="{D3CEEFA8-0E4A-4A41-9216-F4505A9D7FC8}"/>
              </a:ext>
            </a:extLst>
          </p:cNvPr>
          <p:cNvPicPr>
            <a:picLocks noGrp="1" noChangeAspect="1"/>
          </p:cNvPicPr>
          <p:nvPr>
            <p:ph type="pic" idx="1"/>
          </p:nvPr>
        </p:nvPicPr>
        <p:blipFill>
          <a:blip r:embed="rId2"/>
          <a:srcRect l="7065" r="7065"/>
          <a:stretch>
            <a:fillRect/>
          </a:stretch>
        </p:blipFill>
        <p:spPr/>
      </p:pic>
      <p:sp>
        <p:nvSpPr>
          <p:cNvPr id="6" name="Slide Number Placeholder 5">
            <a:extLst>
              <a:ext uri="{FF2B5EF4-FFF2-40B4-BE49-F238E27FC236}">
                <a16:creationId xmlns:a16="http://schemas.microsoft.com/office/drawing/2014/main" id="{805FD8A7-166C-4DE8-8DBE-96FFA5A23480}"/>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2578215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B23F3F5-6640-4FD6-B347-D986762753E6}"/>
              </a:ext>
            </a:extLst>
          </p:cNvPr>
          <p:cNvSpPr>
            <a:spLocks noGrp="1"/>
          </p:cNvSpPr>
          <p:nvPr>
            <p:ph type="title"/>
          </p:nvPr>
        </p:nvSpPr>
        <p:spPr>
          <a:xfrm>
            <a:off x="581192" y="5379032"/>
            <a:ext cx="4909445" cy="689514"/>
          </a:xfrm>
        </p:spPr>
        <p:style>
          <a:lnRef idx="2">
            <a:schemeClr val="dk1"/>
          </a:lnRef>
          <a:fillRef idx="1">
            <a:schemeClr val="lt1"/>
          </a:fillRef>
          <a:effectRef idx="0">
            <a:schemeClr val="dk1"/>
          </a:effectRef>
          <a:fontRef idx="minor">
            <a:schemeClr val="dk1"/>
          </a:fontRef>
        </p:style>
        <p:txBody>
          <a:bodyPr/>
          <a:lstStyle/>
          <a:p>
            <a:pPr algn="ctr"/>
            <a:r>
              <a:rPr lang="en-GB" b="1" dirty="0"/>
              <a:t>Assessment Component 1</a:t>
            </a:r>
          </a:p>
        </p:txBody>
      </p:sp>
      <p:sp>
        <p:nvSpPr>
          <p:cNvPr id="5" name="Content Placeholder 4">
            <a:extLst>
              <a:ext uri="{FF2B5EF4-FFF2-40B4-BE49-F238E27FC236}">
                <a16:creationId xmlns:a16="http://schemas.microsoft.com/office/drawing/2014/main" id="{C1DDD79E-1D9E-4F3C-9E09-FB6FD5224EA2}"/>
              </a:ext>
            </a:extLst>
          </p:cNvPr>
          <p:cNvSpPr>
            <a:spLocks noGrp="1"/>
          </p:cNvSpPr>
          <p:nvPr>
            <p:ph idx="1"/>
          </p:nvPr>
        </p:nvSpPr>
        <p:spPr/>
        <p:txBody>
          <a:bodyPr>
            <a:noAutofit/>
          </a:bodyPr>
          <a:lstStyle/>
          <a:p>
            <a:r>
              <a:rPr lang="en-GB" sz="3000" b="1" u="sng" dirty="0">
                <a:solidFill>
                  <a:schemeClr val="accent1"/>
                </a:solidFill>
              </a:rPr>
              <a:t>Task 1 </a:t>
            </a:r>
            <a:r>
              <a:rPr lang="en-GB" sz="3000" dirty="0"/>
              <a:t>– Formulate a Research Question</a:t>
            </a:r>
          </a:p>
          <a:p>
            <a:pPr marL="0" indent="0">
              <a:buNone/>
            </a:pPr>
            <a:endParaRPr lang="en-GB" sz="3000" dirty="0"/>
          </a:p>
          <a:p>
            <a:r>
              <a:rPr lang="en-GB" sz="3000" b="1" u="sng" dirty="0">
                <a:solidFill>
                  <a:schemeClr val="accent1"/>
                </a:solidFill>
              </a:rPr>
              <a:t>Task 2 </a:t>
            </a:r>
            <a:r>
              <a:rPr lang="en-GB" sz="3000" dirty="0"/>
              <a:t>– Primary &amp; Secondary Research Techniques</a:t>
            </a:r>
          </a:p>
          <a:p>
            <a:pPr marL="0" indent="0">
              <a:buNone/>
            </a:pPr>
            <a:endParaRPr lang="en-GB" sz="3000" dirty="0"/>
          </a:p>
          <a:p>
            <a:r>
              <a:rPr lang="en-GB" sz="3000" b="1" u="sng" dirty="0">
                <a:solidFill>
                  <a:schemeClr val="accent1"/>
                </a:solidFill>
              </a:rPr>
              <a:t>Task 3 </a:t>
            </a:r>
            <a:r>
              <a:rPr lang="en-GB" sz="3000" dirty="0"/>
              <a:t>– Present Your Ideas</a:t>
            </a:r>
          </a:p>
          <a:p>
            <a:pPr marL="0" indent="0">
              <a:buNone/>
            </a:pPr>
            <a:endParaRPr lang="en-GB" sz="3000" dirty="0"/>
          </a:p>
          <a:p>
            <a:r>
              <a:rPr lang="en-GB" sz="3000" b="1" u="sng" dirty="0">
                <a:solidFill>
                  <a:schemeClr val="accent1"/>
                </a:solidFill>
              </a:rPr>
              <a:t>Task 4 </a:t>
            </a:r>
            <a:r>
              <a:rPr lang="en-GB" sz="3000" dirty="0"/>
              <a:t>– Data Analysis </a:t>
            </a:r>
          </a:p>
        </p:txBody>
      </p:sp>
      <p:sp>
        <p:nvSpPr>
          <p:cNvPr id="9" name="Title 3">
            <a:extLst>
              <a:ext uri="{FF2B5EF4-FFF2-40B4-BE49-F238E27FC236}">
                <a16:creationId xmlns:a16="http://schemas.microsoft.com/office/drawing/2014/main" id="{62AB5459-0A06-456A-BABB-C904E28896B2}"/>
              </a:ext>
            </a:extLst>
          </p:cNvPr>
          <p:cNvSpPr txBox="1">
            <a:spLocks/>
          </p:cNvSpPr>
          <p:nvPr/>
        </p:nvSpPr>
        <p:spPr>
          <a:xfrm>
            <a:off x="6385362" y="5388760"/>
            <a:ext cx="4909445" cy="689514"/>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algn="l" defTabSz="457200" rtl="0" eaLnBrk="1" latinLnBrk="0" hangingPunct="1">
              <a:spcBef>
                <a:spcPct val="0"/>
              </a:spcBef>
              <a:buNone/>
              <a:defRPr sz="2000" b="0" kern="1200" cap="all">
                <a:solidFill>
                  <a:schemeClr val="accent1">
                    <a:lumMod val="50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t>E-Portfolio</a:t>
            </a:r>
          </a:p>
        </p:txBody>
      </p:sp>
    </p:spTree>
    <p:extLst>
      <p:ext uri="{BB962C8B-B14F-4D97-AF65-F5344CB8AC3E}">
        <p14:creationId xmlns:p14="http://schemas.microsoft.com/office/powerpoint/2010/main" val="1713159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9310F27-55A2-4721-B041-952A6914D2A6}"/>
              </a:ext>
            </a:extLst>
          </p:cNvPr>
          <p:cNvSpPr>
            <a:spLocks noGrp="1"/>
          </p:cNvSpPr>
          <p:nvPr>
            <p:ph type="sldNum" sz="quarter" idx="12"/>
          </p:nvPr>
        </p:nvSpPr>
        <p:spPr/>
        <p:txBody>
          <a:bodyPr/>
          <a:lstStyle/>
          <a:p>
            <a:fld id="{F603CDE5-C1D8-4EDD-870F-A498BAFA520F}" type="slidenum">
              <a:rPr lang="en-US" noProof="0" smtClean="0"/>
              <a:t>6</a:t>
            </a:fld>
            <a:endParaRPr lang="en-US" noProof="0" dirty="0"/>
          </a:p>
        </p:txBody>
      </p:sp>
      <p:sp>
        <p:nvSpPr>
          <p:cNvPr id="4" name="Title 3">
            <a:extLst>
              <a:ext uri="{FF2B5EF4-FFF2-40B4-BE49-F238E27FC236}">
                <a16:creationId xmlns:a16="http://schemas.microsoft.com/office/drawing/2014/main" id="{19EB1BF8-7CF0-4DE3-88D4-685A27E6300E}"/>
              </a:ext>
            </a:extLst>
          </p:cNvPr>
          <p:cNvSpPr>
            <a:spLocks noGrp="1"/>
          </p:cNvSpPr>
          <p:nvPr>
            <p:ph type="title"/>
          </p:nvPr>
        </p:nvSpPr>
        <p:spPr/>
        <p:txBody>
          <a:bodyPr anchor="ctr"/>
          <a:lstStyle/>
          <a:p>
            <a:pPr algn="ctr"/>
            <a:r>
              <a:rPr lang="en-GB" b="1" dirty="0"/>
              <a:t>Task 1 - </a:t>
            </a:r>
            <a:r>
              <a:rPr lang="en-GB" sz="2800" b="1" dirty="0"/>
              <a:t>Formulate a Research Question</a:t>
            </a:r>
            <a:endParaRPr lang="en-GB" b="1" dirty="0"/>
          </a:p>
        </p:txBody>
      </p:sp>
      <p:sp>
        <p:nvSpPr>
          <p:cNvPr id="6" name="Content Placeholder 5">
            <a:extLst>
              <a:ext uri="{FF2B5EF4-FFF2-40B4-BE49-F238E27FC236}">
                <a16:creationId xmlns:a16="http://schemas.microsoft.com/office/drawing/2014/main" id="{8EA87782-224E-402E-A21E-D4190C58C528}"/>
              </a:ext>
            </a:extLst>
          </p:cNvPr>
          <p:cNvSpPr>
            <a:spLocks noGrp="1"/>
          </p:cNvSpPr>
          <p:nvPr>
            <p:ph sz="half" idx="2"/>
          </p:nvPr>
        </p:nvSpPr>
        <p:spPr>
          <a:xfrm>
            <a:off x="6258791" y="2010641"/>
            <a:ext cx="5393100" cy="4503906"/>
          </a:xfrm>
        </p:spPr>
        <p:style>
          <a:lnRef idx="2">
            <a:schemeClr val="accent1"/>
          </a:lnRef>
          <a:fillRef idx="1">
            <a:schemeClr val="lt1"/>
          </a:fillRef>
          <a:effectRef idx="0">
            <a:schemeClr val="accent1"/>
          </a:effectRef>
          <a:fontRef idx="minor">
            <a:schemeClr val="dk1"/>
          </a:fontRef>
        </p:style>
        <p:txBody>
          <a:bodyPr>
            <a:normAutofit/>
          </a:bodyPr>
          <a:lstStyle/>
          <a:p>
            <a:r>
              <a:rPr lang="en-GB" dirty="0"/>
              <a:t>Produce a written statement of a 1,000 words that considers the following:</a:t>
            </a:r>
          </a:p>
          <a:p>
            <a:pPr lvl="1" algn="just"/>
            <a:r>
              <a:rPr lang="en-GB" dirty="0"/>
              <a:t>A </a:t>
            </a:r>
            <a:r>
              <a:rPr lang="en-GB" b="1" i="1" u="sng" dirty="0"/>
              <a:t>Research Question </a:t>
            </a:r>
            <a:r>
              <a:rPr lang="en-GB" dirty="0"/>
              <a:t>that has been formulated as a result of identifying an issue / problem that you would like to investigate that is appropriate to your programme of study.  Within your summary you should express </a:t>
            </a:r>
            <a:r>
              <a:rPr lang="en-GB" b="1" i="1" u="sng" dirty="0"/>
              <a:t>the Value </a:t>
            </a:r>
            <a:r>
              <a:rPr lang="en-GB" dirty="0"/>
              <a:t>that your research could create for the field being researched. </a:t>
            </a:r>
          </a:p>
          <a:p>
            <a:pPr lvl="1" algn="just"/>
            <a:r>
              <a:rPr lang="en-GB" dirty="0"/>
              <a:t>Your chosen </a:t>
            </a:r>
            <a:r>
              <a:rPr lang="en-GB" b="1" i="1" u="sng" dirty="0"/>
              <a:t>Research Approach </a:t>
            </a:r>
            <a:r>
              <a:rPr lang="en-GB" dirty="0"/>
              <a:t>(deductive / inductive / abductive) (qualitative / quantitative / mixed methods).</a:t>
            </a:r>
          </a:p>
          <a:p>
            <a:pPr lvl="1" algn="just"/>
            <a:r>
              <a:rPr lang="en-GB" dirty="0"/>
              <a:t>Your </a:t>
            </a:r>
            <a:r>
              <a:rPr lang="en-GB" b="1" i="1" u="sng" dirty="0"/>
              <a:t>Data Collection Method(s) </a:t>
            </a:r>
            <a:r>
              <a:rPr lang="en-GB" dirty="0"/>
              <a:t>(primary / secondary methods).</a:t>
            </a:r>
          </a:p>
          <a:p>
            <a:pPr lvl="1" algn="just"/>
            <a:r>
              <a:rPr lang="en-GB" dirty="0"/>
              <a:t>Your </a:t>
            </a:r>
            <a:r>
              <a:rPr lang="en-GB" b="1" i="1" u="sng" dirty="0"/>
              <a:t>Sampling Method </a:t>
            </a:r>
            <a:r>
              <a:rPr lang="en-GB" dirty="0"/>
              <a:t>&amp; </a:t>
            </a:r>
            <a:r>
              <a:rPr lang="en-GB" b="1" i="1" u="sng" dirty="0"/>
              <a:t>Sample Size</a:t>
            </a:r>
            <a:r>
              <a:rPr lang="en-GB" dirty="0"/>
              <a:t>.</a:t>
            </a:r>
          </a:p>
          <a:p>
            <a:pPr marL="323850" lvl="1" indent="0" algn="ctr">
              <a:buNone/>
            </a:pPr>
            <a:r>
              <a:rPr lang="en-GB" b="1" i="1" dirty="0">
                <a:solidFill>
                  <a:schemeClr val="accent1"/>
                </a:solidFill>
              </a:rPr>
              <a:t>(supported by 4 sources of literature)</a:t>
            </a:r>
          </a:p>
        </p:txBody>
      </p:sp>
      <p:sp>
        <p:nvSpPr>
          <p:cNvPr id="8" name="Content Placeholder 7">
            <a:extLst>
              <a:ext uri="{FF2B5EF4-FFF2-40B4-BE49-F238E27FC236}">
                <a16:creationId xmlns:a16="http://schemas.microsoft.com/office/drawing/2014/main" id="{F6D7FA24-5B60-404F-8CE2-6887D51D327A}"/>
              </a:ext>
            </a:extLst>
          </p:cNvPr>
          <p:cNvSpPr>
            <a:spLocks noGrp="1"/>
          </p:cNvSpPr>
          <p:nvPr>
            <p:ph sz="quarter" idx="4"/>
          </p:nvPr>
        </p:nvSpPr>
        <p:spPr>
          <a:xfrm>
            <a:off x="491005" y="5513859"/>
            <a:ext cx="5393100" cy="751003"/>
          </a:xfrm>
        </p:spPr>
        <p:style>
          <a:lnRef idx="2">
            <a:schemeClr val="accent1"/>
          </a:lnRef>
          <a:fillRef idx="1">
            <a:schemeClr val="lt1"/>
          </a:fillRef>
          <a:effectRef idx="0">
            <a:schemeClr val="accent1"/>
          </a:effectRef>
          <a:fontRef idx="minor">
            <a:schemeClr val="dk1"/>
          </a:fontRef>
        </p:style>
        <p:txBody>
          <a:bodyPr/>
          <a:lstStyle/>
          <a:p>
            <a:pPr marL="0" indent="0" algn="ctr">
              <a:buNone/>
            </a:pPr>
            <a:r>
              <a:rPr lang="en-GB" sz="1800" dirty="0">
                <a:effectLst/>
                <a:ea typeface="Times New Roman" panose="02020603050405020304" pitchFamily="18" charset="0"/>
                <a:cs typeface="Arial" panose="020B0604020202020204" pitchFamily="34" charset="0"/>
              </a:rPr>
              <a:t>The resources covered in </a:t>
            </a:r>
            <a:r>
              <a:rPr lang="en-GB" sz="1800" b="1" i="1" u="sng" dirty="0">
                <a:effectLst/>
                <a:ea typeface="Times New Roman" panose="02020603050405020304" pitchFamily="18" charset="0"/>
                <a:cs typeface="Arial" panose="020B0604020202020204" pitchFamily="34" charset="0"/>
              </a:rPr>
              <a:t>Unit One </a:t>
            </a:r>
            <a:r>
              <a:rPr lang="en-GB" sz="1800" dirty="0">
                <a:effectLst/>
                <a:ea typeface="Times New Roman" panose="02020603050405020304" pitchFamily="18" charset="0"/>
                <a:cs typeface="Arial" panose="020B0604020202020204" pitchFamily="34" charset="0"/>
              </a:rPr>
              <a:t>&amp; </a:t>
            </a:r>
            <a:r>
              <a:rPr lang="en-GB" sz="1800" b="1" i="1" u="sng" dirty="0">
                <a:effectLst/>
                <a:ea typeface="Times New Roman" panose="02020603050405020304" pitchFamily="18" charset="0"/>
                <a:cs typeface="Arial" panose="020B0604020202020204" pitchFamily="34" charset="0"/>
              </a:rPr>
              <a:t>Unit Two </a:t>
            </a:r>
            <a:r>
              <a:rPr lang="en-GB" sz="1800" dirty="0">
                <a:effectLst/>
                <a:ea typeface="Times New Roman" panose="02020603050405020304" pitchFamily="18" charset="0"/>
                <a:cs typeface="Arial" panose="020B0604020202020204" pitchFamily="34" charset="0"/>
              </a:rPr>
              <a:t>of this module will help you to complete this task. </a:t>
            </a:r>
            <a:endParaRPr lang="en-GB" sz="1800" dirty="0">
              <a:effectLst/>
              <a:ea typeface="Times New Roman" panose="02020603050405020304" pitchFamily="18" charset="0"/>
              <a:cs typeface="Times New Roman" panose="02020603050405020304" pitchFamily="18" charset="0"/>
            </a:endParaRPr>
          </a:p>
          <a:p>
            <a:pPr algn="ctr"/>
            <a:endParaRPr lang="en-GB" dirty="0"/>
          </a:p>
        </p:txBody>
      </p:sp>
      <p:pic>
        <p:nvPicPr>
          <p:cNvPr id="10" name="Picture 9" descr="Books on a table">
            <a:extLst>
              <a:ext uri="{FF2B5EF4-FFF2-40B4-BE49-F238E27FC236}">
                <a16:creationId xmlns:a16="http://schemas.microsoft.com/office/drawing/2014/main" id="{A753B48A-9B7D-4DA0-88E0-196AFEFB0362}"/>
              </a:ext>
            </a:extLst>
          </p:cNvPr>
          <p:cNvPicPr>
            <a:picLocks noChangeAspect="1"/>
          </p:cNvPicPr>
          <p:nvPr/>
        </p:nvPicPr>
        <p:blipFill>
          <a:blip r:embed="rId2"/>
          <a:stretch>
            <a:fillRect/>
          </a:stretch>
        </p:blipFill>
        <p:spPr>
          <a:xfrm>
            <a:off x="955266" y="2303293"/>
            <a:ext cx="4255077" cy="28367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73914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61E673-BA73-4F1E-8323-11A7C375ADF6}"/>
              </a:ext>
            </a:extLst>
          </p:cNvPr>
          <p:cNvSpPr>
            <a:spLocks noGrp="1"/>
          </p:cNvSpPr>
          <p:nvPr>
            <p:ph type="sldNum" sz="quarter" idx="12"/>
          </p:nvPr>
        </p:nvSpPr>
        <p:spPr/>
        <p:txBody>
          <a:bodyPr/>
          <a:lstStyle/>
          <a:p>
            <a:fld id="{F603CDE5-C1D8-4EDD-870F-A498BAFA520F}" type="slidenum">
              <a:rPr lang="en-US" noProof="0" smtClean="0"/>
              <a:t>7</a:t>
            </a:fld>
            <a:endParaRPr lang="en-US" noProof="0" dirty="0"/>
          </a:p>
        </p:txBody>
      </p:sp>
      <p:sp>
        <p:nvSpPr>
          <p:cNvPr id="4" name="Title 3">
            <a:extLst>
              <a:ext uri="{FF2B5EF4-FFF2-40B4-BE49-F238E27FC236}">
                <a16:creationId xmlns:a16="http://schemas.microsoft.com/office/drawing/2014/main" id="{F81FF188-3A5D-4F05-A0F1-77092FC439D5}"/>
              </a:ext>
            </a:extLst>
          </p:cNvPr>
          <p:cNvSpPr>
            <a:spLocks noGrp="1"/>
          </p:cNvSpPr>
          <p:nvPr>
            <p:ph type="title"/>
          </p:nvPr>
        </p:nvSpPr>
        <p:spPr/>
        <p:txBody>
          <a:bodyPr anchor="ctr"/>
          <a:lstStyle/>
          <a:p>
            <a:pPr algn="ctr"/>
            <a:r>
              <a:rPr lang="en-GB" b="1" dirty="0"/>
              <a:t>Task 2 – Primary and Secondary Research Techniques</a:t>
            </a:r>
          </a:p>
        </p:txBody>
      </p:sp>
      <p:sp>
        <p:nvSpPr>
          <p:cNvPr id="6" name="Content Placeholder 5">
            <a:extLst>
              <a:ext uri="{FF2B5EF4-FFF2-40B4-BE49-F238E27FC236}">
                <a16:creationId xmlns:a16="http://schemas.microsoft.com/office/drawing/2014/main" id="{6F3D973B-BCFA-497D-A015-E683415EB01F}"/>
              </a:ext>
            </a:extLst>
          </p:cNvPr>
          <p:cNvSpPr>
            <a:spLocks noGrp="1"/>
          </p:cNvSpPr>
          <p:nvPr>
            <p:ph sz="half" idx="2"/>
          </p:nvPr>
        </p:nvSpPr>
        <p:spPr>
          <a:xfrm>
            <a:off x="581191" y="2288493"/>
            <a:ext cx="5393100" cy="2106862"/>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algn="just"/>
            <a:r>
              <a:rPr lang="en-GB" sz="2000" dirty="0"/>
              <a:t>In no more than 300 words, </a:t>
            </a:r>
            <a:r>
              <a:rPr lang="en-GB" sz="2000" b="1" i="1" u="sng" dirty="0"/>
              <a:t>select</a:t>
            </a:r>
            <a:r>
              <a:rPr lang="en-GB" sz="2000" dirty="0"/>
              <a:t> an appropriate research technique and </a:t>
            </a:r>
            <a:r>
              <a:rPr lang="en-GB" sz="2000" b="1" i="1" u="sng" dirty="0"/>
              <a:t>conduct Primary and Secondary Research</a:t>
            </a:r>
            <a:r>
              <a:rPr lang="en-GB" sz="2000" dirty="0"/>
              <a:t> based on your chosen research approach from Task 1.</a:t>
            </a:r>
          </a:p>
          <a:p>
            <a:pPr algn="just"/>
            <a:endParaRPr lang="en-GB" sz="2000" dirty="0"/>
          </a:p>
          <a:p>
            <a:pPr marL="0" indent="0" algn="ctr">
              <a:buNone/>
            </a:pPr>
            <a:r>
              <a:rPr lang="en-GB" sz="1800" b="1" i="1" dirty="0">
                <a:solidFill>
                  <a:schemeClr val="accent1"/>
                </a:solidFill>
              </a:rPr>
              <a:t>(supported by 3 sources of literature)</a:t>
            </a:r>
          </a:p>
          <a:p>
            <a:pPr algn="just"/>
            <a:endParaRPr lang="en-GB" sz="2000" dirty="0"/>
          </a:p>
        </p:txBody>
      </p:sp>
      <p:pic>
        <p:nvPicPr>
          <p:cNvPr id="11" name="Content Placeholder 10" descr="A person reaching for a paper on a table full of paper and sticky notes">
            <a:extLst>
              <a:ext uri="{FF2B5EF4-FFF2-40B4-BE49-F238E27FC236}">
                <a16:creationId xmlns:a16="http://schemas.microsoft.com/office/drawing/2014/main" id="{C900987C-2E91-48BB-A59D-CB265E948774}"/>
              </a:ext>
            </a:extLst>
          </p:cNvPr>
          <p:cNvPicPr>
            <a:picLocks noGrp="1" noChangeAspect="1"/>
          </p:cNvPicPr>
          <p:nvPr>
            <p:ph sz="quarter" idx="4"/>
          </p:nvPr>
        </p:nvPicPr>
        <p:blipFill>
          <a:blip r:embed="rId2"/>
          <a:stretch>
            <a:fillRect/>
          </a:stretch>
        </p:blipFill>
        <p:spPr>
          <a:xfrm>
            <a:off x="6715418" y="2925763"/>
            <a:ext cx="4398376" cy="29352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Content Placeholder 7">
            <a:extLst>
              <a:ext uri="{FF2B5EF4-FFF2-40B4-BE49-F238E27FC236}">
                <a16:creationId xmlns:a16="http://schemas.microsoft.com/office/drawing/2014/main" id="{5EF80052-E76C-45D1-B700-7CBD865ED2FC}"/>
              </a:ext>
            </a:extLst>
          </p:cNvPr>
          <p:cNvSpPr txBox="1">
            <a:spLocks/>
          </p:cNvSpPr>
          <p:nvPr/>
        </p:nvSpPr>
        <p:spPr>
          <a:xfrm>
            <a:off x="581191" y="4589554"/>
            <a:ext cx="5393100" cy="751003"/>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dirty="0">
                <a:ea typeface="Times New Roman" panose="02020603050405020304" pitchFamily="18" charset="0"/>
                <a:cs typeface="Arial" panose="020B0604020202020204" pitchFamily="34" charset="0"/>
              </a:rPr>
              <a:t>The resources covered in </a:t>
            </a:r>
            <a:r>
              <a:rPr lang="en-GB" b="1" i="1" u="sng" dirty="0">
                <a:ea typeface="Times New Roman" panose="02020603050405020304" pitchFamily="18" charset="0"/>
                <a:cs typeface="Arial" panose="020B0604020202020204" pitchFamily="34" charset="0"/>
              </a:rPr>
              <a:t>Unit Two </a:t>
            </a:r>
            <a:r>
              <a:rPr lang="en-GB" dirty="0">
                <a:ea typeface="Times New Roman" panose="02020603050405020304" pitchFamily="18" charset="0"/>
                <a:cs typeface="Arial" panose="020B0604020202020204" pitchFamily="34" charset="0"/>
              </a:rPr>
              <a:t>of this module will help you to complete this task. </a:t>
            </a:r>
            <a:endParaRPr lang="en-GB" dirty="0">
              <a:ea typeface="Times New Roman" panose="02020603050405020304" pitchFamily="18" charset="0"/>
              <a:cs typeface="Times New Roman" panose="02020603050405020304" pitchFamily="18" charset="0"/>
            </a:endParaRPr>
          </a:p>
          <a:p>
            <a:pPr algn="ctr"/>
            <a:endParaRPr lang="en-GB" dirty="0"/>
          </a:p>
        </p:txBody>
      </p:sp>
    </p:spTree>
    <p:extLst>
      <p:ext uri="{BB962C8B-B14F-4D97-AF65-F5344CB8AC3E}">
        <p14:creationId xmlns:p14="http://schemas.microsoft.com/office/powerpoint/2010/main" val="544133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61E673-BA73-4F1E-8323-11A7C375ADF6}"/>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sp>
        <p:nvSpPr>
          <p:cNvPr id="4" name="Title 3">
            <a:extLst>
              <a:ext uri="{FF2B5EF4-FFF2-40B4-BE49-F238E27FC236}">
                <a16:creationId xmlns:a16="http://schemas.microsoft.com/office/drawing/2014/main" id="{F81FF188-3A5D-4F05-A0F1-77092FC439D5}"/>
              </a:ext>
            </a:extLst>
          </p:cNvPr>
          <p:cNvSpPr>
            <a:spLocks noGrp="1"/>
          </p:cNvSpPr>
          <p:nvPr>
            <p:ph type="title"/>
          </p:nvPr>
        </p:nvSpPr>
        <p:spPr/>
        <p:txBody>
          <a:bodyPr anchor="ctr"/>
          <a:lstStyle/>
          <a:p>
            <a:pPr algn="ctr"/>
            <a:r>
              <a:rPr lang="en-GB" b="1" dirty="0"/>
              <a:t>Task 3 – Present Your Ideas</a:t>
            </a:r>
          </a:p>
        </p:txBody>
      </p:sp>
      <p:sp>
        <p:nvSpPr>
          <p:cNvPr id="6" name="Content Placeholder 5">
            <a:extLst>
              <a:ext uri="{FF2B5EF4-FFF2-40B4-BE49-F238E27FC236}">
                <a16:creationId xmlns:a16="http://schemas.microsoft.com/office/drawing/2014/main" id="{6F3D973B-BCFA-497D-A015-E683415EB01F}"/>
              </a:ext>
            </a:extLst>
          </p:cNvPr>
          <p:cNvSpPr>
            <a:spLocks noGrp="1"/>
          </p:cNvSpPr>
          <p:nvPr>
            <p:ph sz="half" idx="2"/>
          </p:nvPr>
        </p:nvSpPr>
        <p:spPr>
          <a:xfrm>
            <a:off x="6296191" y="2232082"/>
            <a:ext cx="5393100" cy="2111318"/>
          </a:xfrm>
        </p:spPr>
        <p:style>
          <a:lnRef idx="2">
            <a:schemeClr val="accent1"/>
          </a:lnRef>
          <a:fillRef idx="1">
            <a:schemeClr val="lt1"/>
          </a:fillRef>
          <a:effectRef idx="0">
            <a:schemeClr val="accent1"/>
          </a:effectRef>
          <a:fontRef idx="minor">
            <a:schemeClr val="dk1"/>
          </a:fontRef>
        </p:style>
        <p:txBody>
          <a:bodyPr>
            <a:normAutofit lnSpcReduction="10000"/>
          </a:bodyPr>
          <a:lstStyle/>
          <a:p>
            <a:pPr algn="just"/>
            <a:r>
              <a:rPr lang="en-GB" sz="2000" dirty="0"/>
              <a:t>Produce a 3 minute video elevator pitch that </a:t>
            </a:r>
            <a:r>
              <a:rPr lang="en-GB" sz="2000" b="1" i="1" u="sng" dirty="0"/>
              <a:t>presents your area of research </a:t>
            </a:r>
            <a:r>
              <a:rPr lang="en-GB" sz="2000" dirty="0"/>
              <a:t>to identified stakeholders and obtain feedback that should be reflected upon in no more than 200 words.</a:t>
            </a:r>
          </a:p>
          <a:p>
            <a:pPr marL="0" indent="0" algn="just">
              <a:buNone/>
            </a:pPr>
            <a:endParaRPr lang="en-GB" sz="2000" dirty="0"/>
          </a:p>
          <a:p>
            <a:pPr marL="0" indent="0" algn="ctr">
              <a:buNone/>
            </a:pPr>
            <a:r>
              <a:rPr lang="en-GB" sz="1800" b="1" i="1" dirty="0">
                <a:solidFill>
                  <a:schemeClr val="accent1"/>
                </a:solidFill>
              </a:rPr>
              <a:t>(supported by 1 sources of literature)</a:t>
            </a:r>
          </a:p>
          <a:p>
            <a:pPr marL="0" indent="0" algn="just">
              <a:buNone/>
            </a:pPr>
            <a:endParaRPr lang="en-GB" sz="2000" dirty="0"/>
          </a:p>
        </p:txBody>
      </p:sp>
      <p:sp>
        <p:nvSpPr>
          <p:cNvPr id="9" name="Content Placeholder 7">
            <a:extLst>
              <a:ext uri="{FF2B5EF4-FFF2-40B4-BE49-F238E27FC236}">
                <a16:creationId xmlns:a16="http://schemas.microsoft.com/office/drawing/2014/main" id="{5EF80052-E76C-45D1-B700-7CBD865ED2FC}"/>
              </a:ext>
            </a:extLst>
          </p:cNvPr>
          <p:cNvSpPr txBox="1">
            <a:spLocks/>
          </p:cNvSpPr>
          <p:nvPr/>
        </p:nvSpPr>
        <p:spPr>
          <a:xfrm>
            <a:off x="6330081" y="4689529"/>
            <a:ext cx="5393100" cy="751003"/>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dirty="0">
                <a:ea typeface="Times New Roman" panose="02020603050405020304" pitchFamily="18" charset="0"/>
                <a:cs typeface="Arial" panose="020B0604020202020204" pitchFamily="34" charset="0"/>
              </a:rPr>
              <a:t>The resources covered in </a:t>
            </a:r>
            <a:r>
              <a:rPr lang="en-GB" b="1" i="1" u="sng" dirty="0">
                <a:ea typeface="Times New Roman" panose="02020603050405020304" pitchFamily="18" charset="0"/>
                <a:cs typeface="Arial" panose="020B0604020202020204" pitchFamily="34" charset="0"/>
              </a:rPr>
              <a:t>Unit Three </a:t>
            </a:r>
            <a:r>
              <a:rPr lang="en-GB" dirty="0">
                <a:ea typeface="Times New Roman" panose="02020603050405020304" pitchFamily="18" charset="0"/>
                <a:cs typeface="Arial" panose="020B0604020202020204" pitchFamily="34" charset="0"/>
              </a:rPr>
              <a:t>of this module will help you to complete this task. </a:t>
            </a:r>
            <a:endParaRPr lang="en-GB" dirty="0">
              <a:ea typeface="Times New Roman" panose="02020603050405020304" pitchFamily="18" charset="0"/>
              <a:cs typeface="Times New Roman" panose="02020603050405020304" pitchFamily="18" charset="0"/>
            </a:endParaRPr>
          </a:p>
          <a:p>
            <a:pPr algn="ctr"/>
            <a:endParaRPr lang="en-GB" dirty="0"/>
          </a:p>
        </p:txBody>
      </p:sp>
      <p:pic>
        <p:nvPicPr>
          <p:cNvPr id="8" name="Picture 7" descr="Person presenting to his team">
            <a:extLst>
              <a:ext uri="{FF2B5EF4-FFF2-40B4-BE49-F238E27FC236}">
                <a16:creationId xmlns:a16="http://schemas.microsoft.com/office/drawing/2014/main" id="{5B65CA37-1745-4043-994D-74522F687890}"/>
              </a:ext>
            </a:extLst>
          </p:cNvPr>
          <p:cNvPicPr>
            <a:picLocks noChangeAspect="1"/>
          </p:cNvPicPr>
          <p:nvPr/>
        </p:nvPicPr>
        <p:blipFill>
          <a:blip r:embed="rId2"/>
          <a:stretch>
            <a:fillRect/>
          </a:stretch>
        </p:blipFill>
        <p:spPr>
          <a:xfrm>
            <a:off x="604385" y="2379518"/>
            <a:ext cx="5132843" cy="34210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90707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61E673-BA73-4F1E-8323-11A7C375ADF6}"/>
              </a:ext>
            </a:extLst>
          </p:cNvPr>
          <p:cNvSpPr>
            <a:spLocks noGrp="1"/>
          </p:cNvSpPr>
          <p:nvPr>
            <p:ph type="sldNum" sz="quarter" idx="12"/>
          </p:nvPr>
        </p:nvSpPr>
        <p:spPr/>
        <p:txBody>
          <a:bodyPr/>
          <a:lstStyle/>
          <a:p>
            <a:fld id="{F603CDE5-C1D8-4EDD-870F-A498BAFA520F}" type="slidenum">
              <a:rPr lang="en-US" noProof="0" smtClean="0"/>
              <a:t>9</a:t>
            </a:fld>
            <a:endParaRPr lang="en-US" noProof="0" dirty="0"/>
          </a:p>
        </p:txBody>
      </p:sp>
      <p:sp>
        <p:nvSpPr>
          <p:cNvPr id="4" name="Title 3">
            <a:extLst>
              <a:ext uri="{FF2B5EF4-FFF2-40B4-BE49-F238E27FC236}">
                <a16:creationId xmlns:a16="http://schemas.microsoft.com/office/drawing/2014/main" id="{F81FF188-3A5D-4F05-A0F1-77092FC439D5}"/>
              </a:ext>
            </a:extLst>
          </p:cNvPr>
          <p:cNvSpPr>
            <a:spLocks noGrp="1"/>
          </p:cNvSpPr>
          <p:nvPr>
            <p:ph type="title"/>
          </p:nvPr>
        </p:nvSpPr>
        <p:spPr/>
        <p:txBody>
          <a:bodyPr anchor="ctr"/>
          <a:lstStyle/>
          <a:p>
            <a:pPr algn="ctr"/>
            <a:r>
              <a:rPr lang="en-GB" b="1" dirty="0"/>
              <a:t>Task 4 – Data Analysis</a:t>
            </a:r>
          </a:p>
        </p:txBody>
      </p:sp>
      <p:sp>
        <p:nvSpPr>
          <p:cNvPr id="6" name="Content Placeholder 5">
            <a:extLst>
              <a:ext uri="{FF2B5EF4-FFF2-40B4-BE49-F238E27FC236}">
                <a16:creationId xmlns:a16="http://schemas.microsoft.com/office/drawing/2014/main" id="{6F3D973B-BCFA-497D-A015-E683415EB01F}"/>
              </a:ext>
            </a:extLst>
          </p:cNvPr>
          <p:cNvSpPr>
            <a:spLocks noGrp="1"/>
          </p:cNvSpPr>
          <p:nvPr>
            <p:ph sz="half" idx="2"/>
          </p:nvPr>
        </p:nvSpPr>
        <p:spPr>
          <a:xfrm>
            <a:off x="6296191" y="2232082"/>
            <a:ext cx="5393100" cy="2028191"/>
          </a:xfrm>
        </p:spPr>
        <p:style>
          <a:lnRef idx="2">
            <a:schemeClr val="accent1"/>
          </a:lnRef>
          <a:fillRef idx="1">
            <a:schemeClr val="lt1"/>
          </a:fillRef>
          <a:effectRef idx="0">
            <a:schemeClr val="accent1"/>
          </a:effectRef>
          <a:fontRef idx="minor">
            <a:schemeClr val="dk1"/>
          </a:fontRef>
        </p:style>
        <p:txBody>
          <a:bodyPr>
            <a:normAutofit lnSpcReduction="10000"/>
          </a:bodyPr>
          <a:lstStyle/>
          <a:p>
            <a:pPr algn="just"/>
            <a:r>
              <a:rPr lang="en-GB" sz="2000" dirty="0"/>
              <a:t>In no more than 500 words create a conference poster that demonstrates the initial </a:t>
            </a:r>
            <a:r>
              <a:rPr lang="en-GB" sz="2000" b="1" i="1" u="sng" dirty="0"/>
              <a:t>analysis</a:t>
            </a:r>
            <a:r>
              <a:rPr lang="en-GB" sz="2000" dirty="0"/>
              <a:t> of your findings and highlights key </a:t>
            </a:r>
            <a:r>
              <a:rPr lang="en-GB" sz="2000" b="1" i="1" u="sng" dirty="0"/>
              <a:t>conclusions</a:t>
            </a:r>
            <a:r>
              <a:rPr lang="en-GB" sz="2000" dirty="0"/>
              <a:t> drawn from your research.</a:t>
            </a:r>
          </a:p>
          <a:p>
            <a:pPr marL="0" indent="0" algn="just">
              <a:buNone/>
            </a:pPr>
            <a:endParaRPr lang="en-GB" sz="1800" b="1" i="1" dirty="0">
              <a:solidFill>
                <a:schemeClr val="accent1"/>
              </a:solidFill>
            </a:endParaRPr>
          </a:p>
          <a:p>
            <a:pPr marL="0" indent="0" algn="ctr">
              <a:buNone/>
            </a:pPr>
            <a:r>
              <a:rPr lang="en-GB" sz="1800" b="1" i="1" dirty="0">
                <a:solidFill>
                  <a:schemeClr val="accent1"/>
                </a:solidFill>
              </a:rPr>
              <a:t>(supported by 2 sources of literature)</a:t>
            </a:r>
          </a:p>
          <a:p>
            <a:pPr algn="just"/>
            <a:endParaRPr lang="en-GB" sz="2000" dirty="0"/>
          </a:p>
        </p:txBody>
      </p:sp>
      <p:sp>
        <p:nvSpPr>
          <p:cNvPr id="9" name="Content Placeholder 7">
            <a:extLst>
              <a:ext uri="{FF2B5EF4-FFF2-40B4-BE49-F238E27FC236}">
                <a16:creationId xmlns:a16="http://schemas.microsoft.com/office/drawing/2014/main" id="{5EF80052-E76C-45D1-B700-7CBD865ED2FC}"/>
              </a:ext>
            </a:extLst>
          </p:cNvPr>
          <p:cNvSpPr txBox="1">
            <a:spLocks/>
          </p:cNvSpPr>
          <p:nvPr/>
        </p:nvSpPr>
        <p:spPr>
          <a:xfrm>
            <a:off x="6454773" y="4533664"/>
            <a:ext cx="5393100" cy="751003"/>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dirty="0">
                <a:ea typeface="Times New Roman" panose="02020603050405020304" pitchFamily="18" charset="0"/>
                <a:cs typeface="Arial" panose="020B0604020202020204" pitchFamily="34" charset="0"/>
              </a:rPr>
              <a:t>The resources covered in </a:t>
            </a:r>
            <a:r>
              <a:rPr lang="en-GB" b="1" i="1" u="sng" dirty="0">
                <a:ea typeface="Times New Roman" panose="02020603050405020304" pitchFamily="18" charset="0"/>
                <a:cs typeface="Arial" panose="020B0604020202020204" pitchFamily="34" charset="0"/>
              </a:rPr>
              <a:t>Unit Four </a:t>
            </a:r>
            <a:r>
              <a:rPr lang="en-GB" dirty="0">
                <a:ea typeface="Times New Roman" panose="02020603050405020304" pitchFamily="18" charset="0"/>
                <a:cs typeface="Arial" panose="020B0604020202020204" pitchFamily="34" charset="0"/>
              </a:rPr>
              <a:t>of this module will help you to complete this task. </a:t>
            </a:r>
            <a:endParaRPr lang="en-GB" dirty="0">
              <a:ea typeface="Times New Roman" panose="02020603050405020304" pitchFamily="18" charset="0"/>
              <a:cs typeface="Times New Roman" panose="02020603050405020304" pitchFamily="18" charset="0"/>
            </a:endParaRPr>
          </a:p>
          <a:p>
            <a:pPr algn="ctr"/>
            <a:endParaRPr lang="en-GB" dirty="0"/>
          </a:p>
        </p:txBody>
      </p:sp>
      <p:pic>
        <p:nvPicPr>
          <p:cNvPr id="8" name="Picture 7" descr="Person presenting to his team">
            <a:extLst>
              <a:ext uri="{FF2B5EF4-FFF2-40B4-BE49-F238E27FC236}">
                <a16:creationId xmlns:a16="http://schemas.microsoft.com/office/drawing/2014/main" id="{5B65CA37-1745-4043-994D-74522F687890}"/>
              </a:ext>
            </a:extLst>
          </p:cNvPr>
          <p:cNvPicPr>
            <a:picLocks noChangeAspect="1"/>
          </p:cNvPicPr>
          <p:nvPr/>
        </p:nvPicPr>
        <p:blipFill>
          <a:blip r:embed="rId2"/>
          <a:stretch>
            <a:fillRect/>
          </a:stretch>
        </p:blipFill>
        <p:spPr>
          <a:xfrm>
            <a:off x="604385" y="2379518"/>
            <a:ext cx="5132843" cy="34210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10390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B462282-3460-4105-BDFD-49BECCA3E090}"/>
              </a:ext>
            </a:extLst>
          </p:cNvPr>
          <p:cNvSpPr>
            <a:spLocks noGrp="1"/>
          </p:cNvSpPr>
          <p:nvPr>
            <p:ph type="sldNum" sz="quarter" idx="12"/>
          </p:nvPr>
        </p:nvSpPr>
        <p:spPr/>
        <p:txBody>
          <a:bodyPr/>
          <a:lstStyle/>
          <a:p>
            <a:fld id="{F603CDE5-C1D8-4EDD-870F-A498BAFA520F}" type="slidenum">
              <a:rPr lang="en-US" noProof="0" smtClean="0"/>
              <a:t>10</a:t>
            </a:fld>
            <a:endParaRPr lang="en-US" noProof="0" dirty="0"/>
          </a:p>
        </p:txBody>
      </p:sp>
      <p:sp>
        <p:nvSpPr>
          <p:cNvPr id="4" name="Title 3">
            <a:extLst>
              <a:ext uri="{FF2B5EF4-FFF2-40B4-BE49-F238E27FC236}">
                <a16:creationId xmlns:a16="http://schemas.microsoft.com/office/drawing/2014/main" id="{D39C3EB9-CA4C-46B6-B605-3ABDE965C4DF}"/>
              </a:ext>
            </a:extLst>
          </p:cNvPr>
          <p:cNvSpPr>
            <a:spLocks noGrp="1"/>
          </p:cNvSpPr>
          <p:nvPr>
            <p:ph type="title"/>
          </p:nvPr>
        </p:nvSpPr>
        <p:spPr/>
        <p:txBody>
          <a:bodyPr anchor="ctr"/>
          <a:lstStyle/>
          <a:p>
            <a:pPr algn="ctr"/>
            <a:r>
              <a:rPr lang="en-GB" b="1" dirty="0"/>
              <a:t>Submission &amp; Contribution</a:t>
            </a:r>
          </a:p>
        </p:txBody>
      </p:sp>
      <p:sp>
        <p:nvSpPr>
          <p:cNvPr id="11" name="Text Placeholder 10">
            <a:extLst>
              <a:ext uri="{FF2B5EF4-FFF2-40B4-BE49-F238E27FC236}">
                <a16:creationId xmlns:a16="http://schemas.microsoft.com/office/drawing/2014/main" id="{F8567D43-694E-480E-B74D-0D37351310F2}"/>
              </a:ext>
            </a:extLst>
          </p:cNvPr>
          <p:cNvSpPr>
            <a:spLocks noGrp="1"/>
          </p:cNvSpPr>
          <p:nvPr>
            <p:ph type="body" idx="1"/>
          </p:nvPr>
        </p:nvSpPr>
        <p:spPr>
          <a:xfrm>
            <a:off x="581193" y="2250892"/>
            <a:ext cx="5393102" cy="536005"/>
          </a:xfrm>
        </p:spPr>
        <p:style>
          <a:lnRef idx="2">
            <a:schemeClr val="accent1"/>
          </a:lnRef>
          <a:fillRef idx="1">
            <a:schemeClr val="lt1"/>
          </a:fillRef>
          <a:effectRef idx="0">
            <a:schemeClr val="accent1"/>
          </a:effectRef>
          <a:fontRef idx="minor">
            <a:schemeClr val="dk1"/>
          </a:fontRef>
        </p:style>
        <p:txBody>
          <a:bodyPr anchor="ctr"/>
          <a:lstStyle/>
          <a:p>
            <a:pPr algn="ctr"/>
            <a:r>
              <a:rPr lang="en-GB" b="1" dirty="0"/>
              <a:t>Submission</a:t>
            </a:r>
          </a:p>
        </p:txBody>
      </p:sp>
      <p:sp>
        <p:nvSpPr>
          <p:cNvPr id="12" name="Content Placeholder 11">
            <a:extLst>
              <a:ext uri="{FF2B5EF4-FFF2-40B4-BE49-F238E27FC236}">
                <a16:creationId xmlns:a16="http://schemas.microsoft.com/office/drawing/2014/main" id="{4DD643B0-B717-4539-A5F9-4403B4E20EB3}"/>
              </a:ext>
            </a:extLst>
          </p:cNvPr>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sz="2400" dirty="0">
                <a:effectLst/>
                <a:ea typeface="Times New Roman" panose="02020603050405020304" pitchFamily="18" charset="0"/>
                <a:cs typeface="Arial" panose="020B0604020202020204" pitchFamily="34" charset="0"/>
              </a:rPr>
              <a:t>You should submit </a:t>
            </a:r>
            <a:r>
              <a:rPr lang="en-GB" sz="2400" b="1" i="1" u="sng" dirty="0">
                <a:effectLst/>
                <a:ea typeface="Times New Roman" panose="02020603050405020304" pitchFamily="18" charset="0"/>
                <a:cs typeface="Arial" panose="020B0604020202020204" pitchFamily="34" charset="0"/>
              </a:rPr>
              <a:t>all parts </a:t>
            </a:r>
            <a:r>
              <a:rPr lang="en-GB" sz="2400" dirty="0">
                <a:effectLst/>
                <a:ea typeface="Times New Roman" panose="02020603050405020304" pitchFamily="18" charset="0"/>
                <a:cs typeface="Arial" panose="020B0604020202020204" pitchFamily="34" charset="0"/>
              </a:rPr>
              <a:t>of the portfolio in one document, which includes a </a:t>
            </a:r>
            <a:r>
              <a:rPr lang="en-GB" sz="2400" b="1" i="1" u="sng" dirty="0">
                <a:effectLst/>
                <a:ea typeface="Times New Roman" panose="02020603050405020304" pitchFamily="18" charset="0"/>
                <a:cs typeface="Arial" panose="020B0604020202020204" pitchFamily="34" charset="0"/>
              </a:rPr>
              <a:t>title</a:t>
            </a:r>
            <a:r>
              <a:rPr lang="en-GB" sz="2400" b="1" i="1" u="sng" dirty="0">
                <a:ea typeface="Times New Roman" panose="02020603050405020304" pitchFamily="18" charset="0"/>
                <a:cs typeface="Arial" panose="020B0604020202020204" pitchFamily="34" charset="0"/>
              </a:rPr>
              <a:t> page</a:t>
            </a:r>
            <a:r>
              <a:rPr lang="en-GB" sz="2400" b="1" i="1" dirty="0">
                <a:ea typeface="Times New Roman" panose="02020603050405020304" pitchFamily="18" charset="0"/>
                <a:cs typeface="Arial" panose="020B0604020202020204" pitchFamily="34" charset="0"/>
              </a:rPr>
              <a:t> </a:t>
            </a:r>
            <a:r>
              <a:rPr lang="en-GB" sz="2400" dirty="0">
                <a:effectLst/>
                <a:ea typeface="Times New Roman" panose="02020603050405020304" pitchFamily="18" charset="0"/>
                <a:cs typeface="Arial" panose="020B0604020202020204" pitchFamily="34" charset="0"/>
              </a:rPr>
              <a:t>and </a:t>
            </a:r>
            <a:r>
              <a:rPr lang="en-GB" sz="2400" b="1" i="1" u="sng" dirty="0">
                <a:effectLst/>
                <a:ea typeface="Times New Roman" panose="02020603050405020304" pitchFamily="18" charset="0"/>
                <a:cs typeface="Arial" panose="020B0604020202020204" pitchFamily="34" charset="0"/>
              </a:rPr>
              <a:t>contents page </a:t>
            </a:r>
            <a:r>
              <a:rPr lang="en-GB" sz="2400" dirty="0">
                <a:effectLst/>
                <a:ea typeface="Times New Roman" panose="02020603050405020304" pitchFamily="18" charset="0"/>
                <a:cs typeface="Arial" panose="020B0604020202020204" pitchFamily="34" charset="0"/>
              </a:rPr>
              <a:t>along with a </a:t>
            </a:r>
            <a:r>
              <a:rPr lang="en-GB" sz="2400" b="1" i="1" u="sng" dirty="0">
                <a:effectLst/>
                <a:ea typeface="Times New Roman" panose="02020603050405020304" pitchFamily="18" charset="0"/>
                <a:cs typeface="Arial" panose="020B0604020202020204" pitchFamily="34" charset="0"/>
              </a:rPr>
              <a:t>list of references </a:t>
            </a:r>
            <a:r>
              <a:rPr lang="en-GB" sz="2400" dirty="0">
                <a:effectLst/>
                <a:ea typeface="Times New Roman" panose="02020603050405020304" pitchFamily="18" charset="0"/>
                <a:cs typeface="Arial" panose="020B0604020202020204" pitchFamily="34" charset="0"/>
              </a:rPr>
              <a:t>for all elements. </a:t>
            </a:r>
          </a:p>
          <a:p>
            <a:pPr marL="0" indent="0" algn="ctr">
              <a:buNone/>
            </a:pPr>
            <a:r>
              <a:rPr lang="en-GB" sz="2400" dirty="0">
                <a:effectLst/>
                <a:ea typeface="Times New Roman" panose="02020603050405020304" pitchFamily="18" charset="0"/>
                <a:cs typeface="Arial" panose="020B0604020202020204" pitchFamily="34" charset="0"/>
              </a:rPr>
              <a:t>If it is not possible to incorporate the work into a document then links to the materials should be inserted.</a:t>
            </a:r>
            <a:endParaRPr lang="en-GB" sz="2400" dirty="0">
              <a:effectLst/>
              <a:ea typeface="Times New Roman" panose="02020603050405020304" pitchFamily="18" charset="0"/>
              <a:cs typeface="Times New Roman" panose="02020603050405020304" pitchFamily="18" charset="0"/>
            </a:endParaRPr>
          </a:p>
          <a:p>
            <a:pPr algn="ctr"/>
            <a:endParaRPr lang="en-GB" sz="2400" dirty="0"/>
          </a:p>
        </p:txBody>
      </p:sp>
      <p:sp>
        <p:nvSpPr>
          <p:cNvPr id="13" name="Text Placeholder 12">
            <a:extLst>
              <a:ext uri="{FF2B5EF4-FFF2-40B4-BE49-F238E27FC236}">
                <a16:creationId xmlns:a16="http://schemas.microsoft.com/office/drawing/2014/main" id="{0DB47D02-2A87-4B77-88E7-B7EF156E5E13}"/>
              </a:ext>
            </a:extLst>
          </p:cNvPr>
          <p:cNvSpPr>
            <a:spLocks noGrp="1"/>
          </p:cNvSpPr>
          <p:nvPr>
            <p:ph type="body" sz="quarter" idx="3"/>
          </p:nvPr>
        </p:nvSpPr>
        <p:spPr>
          <a:xfrm>
            <a:off x="6217707" y="2250892"/>
            <a:ext cx="5393102" cy="553373"/>
          </a:xfrm>
        </p:spPr>
        <p:style>
          <a:lnRef idx="2">
            <a:schemeClr val="accent2"/>
          </a:lnRef>
          <a:fillRef idx="1">
            <a:schemeClr val="lt1"/>
          </a:fillRef>
          <a:effectRef idx="0">
            <a:schemeClr val="accent2"/>
          </a:effectRef>
          <a:fontRef idx="minor">
            <a:schemeClr val="dk1"/>
          </a:fontRef>
        </p:style>
        <p:txBody>
          <a:bodyPr anchor="ctr"/>
          <a:lstStyle/>
          <a:p>
            <a:pPr algn="ctr"/>
            <a:r>
              <a:rPr lang="en-GB" b="1" dirty="0"/>
              <a:t>Contribution</a:t>
            </a:r>
          </a:p>
        </p:txBody>
      </p:sp>
      <p:sp>
        <p:nvSpPr>
          <p:cNvPr id="14" name="Content Placeholder 13">
            <a:extLst>
              <a:ext uri="{FF2B5EF4-FFF2-40B4-BE49-F238E27FC236}">
                <a16:creationId xmlns:a16="http://schemas.microsoft.com/office/drawing/2014/main" id="{D800B1DA-EC09-46C6-A0C6-846AE2C8CEE2}"/>
              </a:ext>
            </a:extLst>
          </p:cNvPr>
          <p:cNvSpPr>
            <a:spLocks noGrp="1"/>
          </p:cNvSpPr>
          <p:nvPr>
            <p:ph sz="quarter" idx="4"/>
          </p:nvPr>
        </p:nvSpPr>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US" sz="2400" dirty="0">
                <a:effectLst/>
                <a:ea typeface="Times New Roman" panose="02020603050405020304" pitchFamily="18" charset="0"/>
                <a:cs typeface="Arial" panose="020B0604020202020204" pitchFamily="34" charset="0"/>
              </a:rPr>
              <a:t>This mark will be awarded based on your tutor’s assessment of your active participation in, and contributions to, the learning activities throughout the module.  </a:t>
            </a:r>
          </a:p>
          <a:p>
            <a:pPr marL="0" indent="0" algn="ctr">
              <a:buNone/>
            </a:pPr>
            <a:r>
              <a:rPr lang="en-US" sz="2400" dirty="0">
                <a:ea typeface="Times New Roman" panose="02020603050405020304" pitchFamily="18" charset="0"/>
                <a:cs typeface="Arial" panose="020B0604020202020204" pitchFamily="34" charset="0"/>
              </a:rPr>
              <a:t>(10 Marks)</a:t>
            </a:r>
            <a:endParaRPr lang="en-GB" sz="2400" dirty="0">
              <a:effectLst/>
              <a:ea typeface="Times New Roman" panose="02020603050405020304" pitchFamily="18" charset="0"/>
              <a:cs typeface="Times New Roman" panose="02020603050405020304" pitchFamily="18" charset="0"/>
            </a:endParaRPr>
          </a:p>
          <a:p>
            <a:pPr algn="ctr"/>
            <a:endParaRPr lang="en-GB" sz="2400" dirty="0"/>
          </a:p>
        </p:txBody>
      </p:sp>
    </p:spTree>
    <p:extLst>
      <p:ext uri="{BB962C8B-B14F-4D97-AF65-F5344CB8AC3E}">
        <p14:creationId xmlns:p14="http://schemas.microsoft.com/office/powerpoint/2010/main" val="1297310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4CCFA-48BA-4077-A1DB-CA7CEDCCA955}"/>
              </a:ext>
            </a:extLst>
          </p:cNvPr>
          <p:cNvSpPr>
            <a:spLocks noGrp="1"/>
          </p:cNvSpPr>
          <p:nvPr>
            <p:ph type="title"/>
          </p:nvPr>
        </p:nvSpPr>
        <p:spPr>
          <a:xfrm>
            <a:off x="8240940" y="256219"/>
            <a:ext cx="3625595" cy="4826023"/>
          </a:xfrm>
        </p:spPr>
        <p:txBody>
          <a:bodyPr anchor="ctr">
            <a:normAutofit/>
          </a:bodyPr>
          <a:lstStyle/>
          <a:p>
            <a:r>
              <a:rPr lang="en-GB" sz="3400" b="1" dirty="0"/>
              <a:t>Assessment Component 2</a:t>
            </a:r>
            <a:br>
              <a:rPr lang="en-GB" sz="3400" b="1" dirty="0"/>
            </a:br>
            <a:r>
              <a:rPr lang="en-GB" sz="3400" b="1" dirty="0"/>
              <a:t> </a:t>
            </a:r>
            <a:br>
              <a:rPr lang="en-GB" sz="3400" b="1" dirty="0"/>
            </a:br>
            <a:endParaRPr lang="en-GB" sz="3400" b="1" dirty="0"/>
          </a:p>
        </p:txBody>
      </p:sp>
      <p:pic>
        <p:nvPicPr>
          <p:cNvPr id="7" name="Picture 6" descr="Light bulb on yellow background with sketched light beams and cord">
            <a:extLst>
              <a:ext uri="{FF2B5EF4-FFF2-40B4-BE49-F238E27FC236}">
                <a16:creationId xmlns:a16="http://schemas.microsoft.com/office/drawing/2014/main" id="{149A368A-93E5-405E-8061-2F7A601A8F0F}"/>
              </a:ext>
            </a:extLst>
          </p:cNvPr>
          <p:cNvPicPr>
            <a:picLocks noChangeAspect="1"/>
          </p:cNvPicPr>
          <p:nvPr/>
        </p:nvPicPr>
        <p:blipFill rotWithShape="1">
          <a:blip r:embed="rId2"/>
          <a:srcRect l="20797" r="1" b="1"/>
          <a:stretch/>
        </p:blipFill>
        <p:spPr>
          <a:xfrm>
            <a:off x="325465" y="453642"/>
            <a:ext cx="7602421" cy="5903207"/>
          </a:xfrm>
          <a:prstGeom prst="rect">
            <a:avLst/>
          </a:prstGeom>
          <a:ln>
            <a:noFill/>
          </a:ln>
          <a:effectLst>
            <a:softEdge rad="112500"/>
          </a:effectLst>
        </p:spPr>
      </p:pic>
      <p:sp>
        <p:nvSpPr>
          <p:cNvPr id="5" name="Slide Number Placeholder 4">
            <a:extLst>
              <a:ext uri="{FF2B5EF4-FFF2-40B4-BE49-F238E27FC236}">
                <a16:creationId xmlns:a16="http://schemas.microsoft.com/office/drawing/2014/main" id="{34AD209D-A462-4630-9C0D-E4B9E48F1A5B}"/>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159F479D-7533-4EEF-A06F-7CD2FE3DB90D}" type="slidenum">
              <a:rPr lang="en-US" noProof="0" smtClean="0"/>
              <a:pPr>
                <a:spcAft>
                  <a:spcPts val="600"/>
                </a:spcAft>
              </a:pPr>
              <a:t>11</a:t>
            </a:fld>
            <a:endParaRPr lang="en-US" noProof="0"/>
          </a:p>
        </p:txBody>
      </p:sp>
      <p:sp>
        <p:nvSpPr>
          <p:cNvPr id="9" name="Text Placeholder 1">
            <a:extLst>
              <a:ext uri="{FF2B5EF4-FFF2-40B4-BE49-F238E27FC236}">
                <a16:creationId xmlns:a16="http://schemas.microsoft.com/office/drawing/2014/main" id="{BEE92F3B-B24A-47A9-8ECD-A81DFB92AFC0}"/>
              </a:ext>
            </a:extLst>
          </p:cNvPr>
          <p:cNvSpPr>
            <a:spLocks noGrp="1"/>
          </p:cNvSpPr>
          <p:nvPr>
            <p:ph type="body" sz="half" idx="2"/>
          </p:nvPr>
        </p:nvSpPr>
        <p:spPr>
          <a:xfrm>
            <a:off x="8240940" y="5389572"/>
            <a:ext cx="3625595" cy="1000782"/>
          </a:xfrm>
        </p:spPr>
        <p:txBody>
          <a:bodyPr/>
          <a:lstStyle/>
          <a:p>
            <a:r>
              <a:rPr lang="en-GB" sz="1800" b="1" dirty="0"/>
              <a:t>Reflection on Research</a:t>
            </a:r>
            <a:endParaRPr lang="en-GB" b="1" dirty="0"/>
          </a:p>
        </p:txBody>
      </p:sp>
    </p:spTree>
    <p:extLst>
      <p:ext uri="{BB962C8B-B14F-4D97-AF65-F5344CB8AC3E}">
        <p14:creationId xmlns:p14="http://schemas.microsoft.com/office/powerpoint/2010/main" val="2651870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p:txBody>
          <a:bodyPr/>
          <a:lstStyle/>
          <a:p>
            <a:fld id="{F603CDE5-C1D8-4EDD-870F-A498BAFA520F}" type="slidenum">
              <a:rPr lang="en-US" noProof="0" smtClean="0"/>
              <a:t>12</a:t>
            </a:fld>
            <a:endParaRPr lang="en-US" noProof="0" dirty="0"/>
          </a:p>
        </p:txBody>
      </p:sp>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3085401" y="5397378"/>
            <a:ext cx="4909445" cy="689514"/>
          </a:xfrm>
        </p:spPr>
        <p:txBody>
          <a:bodyPr>
            <a:normAutofit/>
          </a:bodyPr>
          <a:lstStyle/>
          <a:p>
            <a:pPr algn="ctr"/>
            <a:r>
              <a:rPr lang="en-GB" sz="2500" b="1" dirty="0">
                <a:solidFill>
                  <a:schemeClr val="tx1"/>
                </a:solidFill>
              </a:rPr>
              <a:t>Reflection on Research</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idx="1"/>
          </p:nvPr>
        </p:nvSpPr>
        <p:spPr>
          <a:xfrm>
            <a:off x="447816" y="601200"/>
            <a:ext cx="11292840" cy="4542300"/>
          </a:xfrm>
        </p:spPr>
        <p:txBody>
          <a:bodyPr/>
          <a:lstStyle/>
          <a:p>
            <a:r>
              <a:rPr lang="en-GB" sz="2400" dirty="0"/>
              <a:t>With the use of Reflective Model (EG Gibbs, 1988), produce a 2,000 word essay that reflects on the Research Process:</a:t>
            </a:r>
          </a:p>
          <a:p>
            <a:pPr lvl="1"/>
            <a:r>
              <a:rPr lang="en-GB" sz="1900" dirty="0"/>
              <a:t>Identifying the problem</a:t>
            </a:r>
          </a:p>
          <a:p>
            <a:pPr lvl="1"/>
            <a:r>
              <a:rPr lang="en-GB" sz="1900" dirty="0"/>
              <a:t>Setting the research question</a:t>
            </a:r>
          </a:p>
          <a:p>
            <a:pPr lvl="1"/>
            <a:r>
              <a:rPr lang="en-GB" sz="1900" dirty="0"/>
              <a:t>Outlining the research approach</a:t>
            </a:r>
          </a:p>
          <a:p>
            <a:pPr lvl="1"/>
            <a:r>
              <a:rPr lang="en-GB" sz="1900" dirty="0"/>
              <a:t>Data collection</a:t>
            </a:r>
          </a:p>
          <a:p>
            <a:pPr lvl="1"/>
            <a:r>
              <a:rPr lang="en-GB" sz="1900" dirty="0"/>
              <a:t>Presenting the idea</a:t>
            </a:r>
          </a:p>
          <a:p>
            <a:pPr lvl="1"/>
            <a:r>
              <a:rPr lang="en-GB" sz="1900" dirty="0"/>
              <a:t>Analysing the data</a:t>
            </a:r>
          </a:p>
          <a:p>
            <a:pPr lvl="1"/>
            <a:r>
              <a:rPr lang="en-GB" sz="1900" dirty="0"/>
              <a:t>Formulating conclusions</a:t>
            </a:r>
          </a:p>
          <a:p>
            <a:pPr marL="324000" lvl="1" indent="0" algn="ctr">
              <a:buNone/>
            </a:pPr>
            <a:r>
              <a:rPr lang="en-GB" sz="1800" b="1" i="1" u="sng" dirty="0">
                <a:solidFill>
                  <a:schemeClr val="accent1"/>
                </a:solidFill>
                <a:effectLst/>
                <a:latin typeface="Arial" panose="020B0604020202020204" pitchFamily="34" charset="0"/>
                <a:ea typeface="Times New Roman" panose="02020603050405020304" pitchFamily="18" charset="0"/>
              </a:rPr>
              <a:t>(You should aim to consult at least 20 sources to inform your essay)</a:t>
            </a:r>
            <a:endParaRPr lang="en-GB" sz="1900" b="1" u="sng" dirty="0">
              <a:solidFill>
                <a:schemeClr val="accent1"/>
              </a:solidFill>
            </a:endParaRPr>
          </a:p>
        </p:txBody>
      </p:sp>
    </p:spTree>
    <p:extLst>
      <p:ext uri="{BB962C8B-B14F-4D97-AF65-F5344CB8AC3E}">
        <p14:creationId xmlns:p14="http://schemas.microsoft.com/office/powerpoint/2010/main" val="1973800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136002A-7ED7-4E48-BAF6-3F1D4CFCC8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250"/>
          <a:stretch/>
        </p:blipFill>
        <p:spPr bwMode="auto">
          <a:xfrm>
            <a:off x="20" y="10"/>
            <a:ext cx="12191980" cy="6857990"/>
          </a:xfrm>
          <a:prstGeom prst="rect">
            <a:avLst/>
          </a:prstGeom>
          <a:solidFill>
            <a:srgbClr val="FFFFFF"/>
          </a:solidFill>
        </p:spPr>
      </p:pic>
      <p:sp>
        <p:nvSpPr>
          <p:cNvPr id="2" name="Slide Number Placeholder 1" hidden="1">
            <a:extLst>
              <a:ext uri="{FF2B5EF4-FFF2-40B4-BE49-F238E27FC236}">
                <a16:creationId xmlns:a16="http://schemas.microsoft.com/office/drawing/2014/main" id="{3EF95D1D-19D4-44DF-92F8-61A2A881DE8A}"/>
              </a:ext>
            </a:extLst>
          </p:cNvPr>
          <p:cNvSpPr>
            <a:spLocks noGrp="1"/>
          </p:cNvSpPr>
          <p:nvPr>
            <p:ph type="sldNum" sz="quarter" idx="12"/>
          </p:nvPr>
        </p:nvSpPr>
        <p:spPr/>
        <p:txBody>
          <a:bodyPr/>
          <a:lstStyle/>
          <a:p>
            <a:pPr>
              <a:spcAft>
                <a:spcPts val="600"/>
              </a:spcAft>
            </a:pPr>
            <a:fld id="{F603CDE5-C1D8-4EDD-870F-A498BAFA520F}" type="slidenum">
              <a:rPr lang="en-US" noProof="0" smtClean="0"/>
              <a:pPr>
                <a:spcAft>
                  <a:spcPts val="600"/>
                </a:spcAft>
              </a:pPr>
              <a:t>13</a:t>
            </a:fld>
            <a:endParaRPr lang="en-US" noProof="0"/>
          </a:p>
        </p:txBody>
      </p:sp>
    </p:spTree>
    <p:extLst>
      <p:ext uri="{BB962C8B-B14F-4D97-AF65-F5344CB8AC3E}">
        <p14:creationId xmlns:p14="http://schemas.microsoft.com/office/powerpoint/2010/main" val="574312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p:txBody>
          <a:bodyPr/>
          <a:lstStyle/>
          <a:p>
            <a:fld id="{F603CDE5-C1D8-4EDD-870F-A498BAFA520F}" type="slidenum">
              <a:rPr lang="en-US" noProof="0" smtClean="0"/>
              <a:t>14</a:t>
            </a:fld>
            <a:endParaRPr lang="en-US" noProof="0" dirty="0"/>
          </a:p>
        </p:txBody>
      </p:sp>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3085401" y="5397378"/>
            <a:ext cx="4909445" cy="689514"/>
          </a:xfrm>
        </p:spPr>
        <p:txBody>
          <a:bodyPr>
            <a:normAutofit/>
          </a:bodyPr>
          <a:lstStyle/>
          <a:p>
            <a:pPr algn="ctr"/>
            <a:r>
              <a:rPr lang="en-GB" sz="2500" b="1" dirty="0">
                <a:solidFill>
                  <a:schemeClr val="tx1"/>
                </a:solidFill>
              </a:rPr>
              <a:t>Reflection on Research</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idx="1"/>
          </p:nvPr>
        </p:nvSpPr>
        <p:spPr>
          <a:xfrm>
            <a:off x="447816" y="601200"/>
            <a:ext cx="11292840" cy="4469564"/>
          </a:xfrm>
        </p:spPr>
        <p:txBody>
          <a:bodyPr/>
          <a:lstStyle/>
          <a:p>
            <a:r>
              <a:rPr lang="en-GB" sz="2400" dirty="0"/>
              <a:t>Your essay should demonstrate:</a:t>
            </a: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knowledge and understanding of key concepts and ideas covered during the module.</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ability to apply module ideas to a practical situation represented by your proposed idea.</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ability to learn from feedback gained from presenting your idea to your tutor and fellow students.</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ability to reflect on and learn from your experience in creating a plausible solution to a problem.</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good academic practice in citing sources of information appropriately.</a:t>
            </a:r>
            <a:endParaRPr lang="en-GB" sz="19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1480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p:txBody>
          <a:bodyPr/>
          <a:lstStyle/>
          <a:p>
            <a:fld id="{F603CDE5-C1D8-4EDD-870F-A498BAFA520F}" type="slidenum">
              <a:rPr lang="en-US" noProof="0" smtClean="0"/>
              <a:t>15</a:t>
            </a:fld>
            <a:endParaRPr lang="en-US" noProof="0" dirty="0"/>
          </a:p>
        </p:txBody>
      </p:sp>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3085401" y="5397378"/>
            <a:ext cx="4909445" cy="689514"/>
          </a:xfrm>
        </p:spPr>
        <p:txBody>
          <a:bodyPr>
            <a:normAutofit/>
          </a:bodyPr>
          <a:lstStyle/>
          <a:p>
            <a:pPr algn="ctr"/>
            <a:r>
              <a:rPr lang="en-GB" sz="2500" b="1" dirty="0">
                <a:solidFill>
                  <a:schemeClr val="tx1"/>
                </a:solidFill>
              </a:rPr>
              <a:t>Reflection on Research</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idx="1"/>
          </p:nvPr>
        </p:nvSpPr>
        <p:spPr>
          <a:xfrm>
            <a:off x="447816" y="601200"/>
            <a:ext cx="11292840" cy="4469564"/>
          </a:xfrm>
        </p:spPr>
        <p:txBody>
          <a:bodyPr>
            <a:normAutofit/>
          </a:bodyPr>
          <a:lstStyle/>
          <a:p>
            <a:r>
              <a:rPr lang="en-GB" sz="2600" dirty="0">
                <a:effectLst/>
                <a:ea typeface="Times New Roman" panose="02020603050405020304" pitchFamily="18" charset="0"/>
                <a:cs typeface="Arial" panose="020B0604020202020204" pitchFamily="34" charset="0"/>
              </a:rPr>
              <a:t>Your reflection should cover the following:</a:t>
            </a:r>
          </a:p>
          <a:p>
            <a:pPr lvl="1" algn="just">
              <a:lnSpc>
                <a:spcPct val="150000"/>
              </a:lnSpc>
              <a:buSzPts val="1000"/>
              <a:buFont typeface="Wingdings" panose="05000000000000000000" pitchFamily="2" charset="2"/>
              <a:buChar char="§"/>
              <a:tabLst>
                <a:tab pos="685800" algn="l"/>
              </a:tabLst>
            </a:pPr>
            <a:r>
              <a:rPr lang="en-GB" sz="1900" b="1" dirty="0">
                <a:effectLst/>
                <a:ea typeface="Times New Roman" panose="02020603050405020304" pitchFamily="18" charset="0"/>
                <a:cs typeface="Arial" panose="020B0604020202020204" pitchFamily="34" charset="0"/>
              </a:rPr>
              <a:t>Reflecting on the creation of your idea</a:t>
            </a:r>
            <a:r>
              <a:rPr lang="en-GB" sz="1900" dirty="0">
                <a:effectLst/>
                <a:ea typeface="Times New Roman" panose="02020603050405020304" pitchFamily="18" charset="0"/>
                <a:cs typeface="Arial" panose="020B0604020202020204" pitchFamily="34" charset="0"/>
              </a:rPr>
              <a:t>: this section should address issues related to your idea, including what influenced it, the way it developed over time and what you see as its strengths and weaknesses.</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685800" algn="l"/>
              </a:tabLst>
            </a:pPr>
            <a:r>
              <a:rPr lang="en-GB" sz="1900" b="1" dirty="0">
                <a:effectLst/>
                <a:ea typeface="Times New Roman" panose="02020603050405020304" pitchFamily="18" charset="0"/>
                <a:cs typeface="Arial" panose="020B0604020202020204" pitchFamily="34" charset="0"/>
              </a:rPr>
              <a:t>Reflecting on the process of developing your idea</a:t>
            </a:r>
            <a:r>
              <a:rPr lang="en-GB" sz="1900" dirty="0">
                <a:effectLst/>
                <a:ea typeface="Times New Roman" panose="02020603050405020304" pitchFamily="18" charset="0"/>
                <a:cs typeface="Arial" panose="020B0604020202020204" pitchFamily="34" charset="0"/>
              </a:rPr>
              <a:t>: this section should consider issues such as the main challenges you faced over the course of your research.</a:t>
            </a:r>
          </a:p>
          <a:p>
            <a:pPr lvl="1" algn="just">
              <a:lnSpc>
                <a:spcPct val="150000"/>
              </a:lnSpc>
              <a:buSzPts val="1000"/>
              <a:buFont typeface="Wingdings" panose="05000000000000000000" pitchFamily="2" charset="2"/>
              <a:buChar char="§"/>
              <a:tabLst>
                <a:tab pos="685800" algn="l"/>
              </a:tabLst>
            </a:pPr>
            <a:r>
              <a:rPr lang="en-GB" sz="1900" b="1" dirty="0">
                <a:effectLst/>
                <a:ea typeface="Times New Roman" panose="02020603050405020304" pitchFamily="18" charset="0"/>
                <a:cs typeface="Arial" panose="020B0604020202020204" pitchFamily="34" charset="0"/>
              </a:rPr>
              <a:t>Reflecting on your individual learning</a:t>
            </a:r>
            <a:r>
              <a:rPr lang="en-GB" sz="1900" dirty="0">
                <a:effectLst/>
                <a:ea typeface="Times New Roman" panose="02020603050405020304" pitchFamily="18" charset="0"/>
                <a:cs typeface="Arial" panose="020B0604020202020204" pitchFamily="34" charset="0"/>
              </a:rPr>
              <a:t>: this section should focus on your own personal development, including the skills, knowledge and understanding you have gained from the experience and how you might apply this learning to your future career.</a:t>
            </a:r>
            <a:endParaRPr lang="en-GB" sz="19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8456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2D8840-7F70-4264-8C7E-AF6A54898B6A}"/>
              </a:ext>
            </a:extLst>
          </p:cNvPr>
          <p:cNvSpPr>
            <a:spLocks noGrp="1"/>
          </p:cNvSpPr>
          <p:nvPr>
            <p:ph type="sldNum" sz="quarter" idx="12"/>
          </p:nvPr>
        </p:nvSpPr>
        <p:spPr/>
        <p:txBody>
          <a:bodyPr/>
          <a:lstStyle/>
          <a:p>
            <a:fld id="{F603CDE5-C1D8-4EDD-870F-A498BAFA520F}" type="slidenum">
              <a:rPr lang="en-US" noProof="0" smtClean="0"/>
              <a:t>16</a:t>
            </a:fld>
            <a:endParaRPr lang="en-US" noProof="0" dirty="0"/>
          </a:p>
        </p:txBody>
      </p:sp>
      <p:sp>
        <p:nvSpPr>
          <p:cNvPr id="4" name="Title 3">
            <a:extLst>
              <a:ext uri="{FF2B5EF4-FFF2-40B4-BE49-F238E27FC236}">
                <a16:creationId xmlns:a16="http://schemas.microsoft.com/office/drawing/2014/main" id="{885A4683-20C0-4385-9116-8043A862F965}"/>
              </a:ext>
            </a:extLst>
          </p:cNvPr>
          <p:cNvSpPr>
            <a:spLocks noGrp="1"/>
          </p:cNvSpPr>
          <p:nvPr>
            <p:ph type="title"/>
          </p:nvPr>
        </p:nvSpPr>
        <p:spPr/>
        <p:txBody>
          <a:bodyPr anchor="ctr"/>
          <a:lstStyle/>
          <a:p>
            <a:pPr algn="ctr"/>
            <a:r>
              <a:rPr lang="en-GB" b="1" dirty="0"/>
              <a:t>Submission Deadlines</a:t>
            </a:r>
          </a:p>
        </p:txBody>
      </p:sp>
      <p:pic>
        <p:nvPicPr>
          <p:cNvPr id="13" name="Picture 12" descr="Top vide of a white alarm clock on a yellow and orange surface">
            <a:extLst>
              <a:ext uri="{FF2B5EF4-FFF2-40B4-BE49-F238E27FC236}">
                <a16:creationId xmlns:a16="http://schemas.microsoft.com/office/drawing/2014/main" id="{12EAA7F5-899D-4A07-82BE-1E6147C0542D}"/>
              </a:ext>
            </a:extLst>
          </p:cNvPr>
          <p:cNvPicPr>
            <a:picLocks noChangeAspect="1"/>
          </p:cNvPicPr>
          <p:nvPr/>
        </p:nvPicPr>
        <p:blipFill>
          <a:blip r:embed="rId2"/>
          <a:stretch>
            <a:fillRect/>
          </a:stretch>
        </p:blipFill>
        <p:spPr>
          <a:xfrm>
            <a:off x="0" y="3866"/>
            <a:ext cx="12192000" cy="6864301"/>
          </a:xfrm>
          <a:prstGeom prst="rect">
            <a:avLst/>
          </a:prstGeom>
        </p:spPr>
      </p:pic>
      <p:sp>
        <p:nvSpPr>
          <p:cNvPr id="7" name="Text Placeholder 6">
            <a:extLst>
              <a:ext uri="{FF2B5EF4-FFF2-40B4-BE49-F238E27FC236}">
                <a16:creationId xmlns:a16="http://schemas.microsoft.com/office/drawing/2014/main" id="{3D5E9839-61C8-471F-A434-EAB495995DE9}"/>
              </a:ext>
            </a:extLst>
          </p:cNvPr>
          <p:cNvSpPr>
            <a:spLocks noGrp="1"/>
          </p:cNvSpPr>
          <p:nvPr>
            <p:ph type="body" sz="quarter" idx="3"/>
          </p:nvPr>
        </p:nvSpPr>
        <p:spPr>
          <a:xfrm>
            <a:off x="6942716" y="653796"/>
            <a:ext cx="4905157" cy="553373"/>
          </a:xfrm>
        </p:spPr>
        <p:style>
          <a:lnRef idx="2">
            <a:schemeClr val="dk1"/>
          </a:lnRef>
          <a:fillRef idx="1">
            <a:schemeClr val="lt1"/>
          </a:fillRef>
          <a:effectRef idx="0">
            <a:schemeClr val="dk1"/>
          </a:effectRef>
          <a:fontRef idx="minor">
            <a:schemeClr val="dk1"/>
          </a:fontRef>
        </p:style>
        <p:txBody>
          <a:bodyPr anchor="ctr"/>
          <a:lstStyle/>
          <a:p>
            <a:pPr algn="ctr"/>
            <a:r>
              <a:rPr lang="en-GB" b="1" dirty="0"/>
              <a:t>Assignment 2</a:t>
            </a:r>
          </a:p>
        </p:txBody>
      </p:sp>
      <p:sp>
        <p:nvSpPr>
          <p:cNvPr id="11" name="Content Placeholder 5">
            <a:extLst>
              <a:ext uri="{FF2B5EF4-FFF2-40B4-BE49-F238E27FC236}">
                <a16:creationId xmlns:a16="http://schemas.microsoft.com/office/drawing/2014/main" id="{5BEAFA21-27B8-485D-A25F-CAD73D13E0E0}"/>
              </a:ext>
            </a:extLst>
          </p:cNvPr>
          <p:cNvSpPr txBox="1">
            <a:spLocks/>
          </p:cNvSpPr>
          <p:nvPr/>
        </p:nvSpPr>
        <p:spPr>
          <a:xfrm>
            <a:off x="6942716" y="5625394"/>
            <a:ext cx="4905157" cy="502948"/>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sz="2200" b="1" dirty="0"/>
              <a:t>Friday 30</a:t>
            </a:r>
            <a:r>
              <a:rPr lang="en-GB" sz="2200" b="1" baseline="30000" dirty="0"/>
              <a:t>th</a:t>
            </a:r>
            <a:r>
              <a:rPr lang="en-GB" sz="2200" b="1" dirty="0"/>
              <a:t> June 2023</a:t>
            </a:r>
          </a:p>
        </p:txBody>
      </p:sp>
      <p:sp>
        <p:nvSpPr>
          <p:cNvPr id="5" name="Text Placeholder 4">
            <a:extLst>
              <a:ext uri="{FF2B5EF4-FFF2-40B4-BE49-F238E27FC236}">
                <a16:creationId xmlns:a16="http://schemas.microsoft.com/office/drawing/2014/main" id="{D782BD4D-F80F-49BB-90E0-95854C13BDEC}"/>
              </a:ext>
            </a:extLst>
          </p:cNvPr>
          <p:cNvSpPr>
            <a:spLocks noGrp="1"/>
          </p:cNvSpPr>
          <p:nvPr>
            <p:ph type="body" idx="1"/>
          </p:nvPr>
        </p:nvSpPr>
        <p:spPr>
          <a:xfrm>
            <a:off x="481974" y="662816"/>
            <a:ext cx="5087075" cy="536005"/>
          </a:xfrm>
        </p:spPr>
        <p:style>
          <a:lnRef idx="2">
            <a:schemeClr val="dk1"/>
          </a:lnRef>
          <a:fillRef idx="1">
            <a:schemeClr val="lt1"/>
          </a:fillRef>
          <a:effectRef idx="0">
            <a:schemeClr val="dk1"/>
          </a:effectRef>
          <a:fontRef idx="minor">
            <a:schemeClr val="dk1"/>
          </a:fontRef>
        </p:style>
        <p:txBody>
          <a:bodyPr anchor="ctr"/>
          <a:lstStyle/>
          <a:p>
            <a:pPr algn="ctr"/>
            <a:r>
              <a:rPr lang="en-GB" b="1" dirty="0"/>
              <a:t>Assignment 1</a:t>
            </a:r>
          </a:p>
        </p:txBody>
      </p:sp>
      <p:sp>
        <p:nvSpPr>
          <p:cNvPr id="6" name="Content Placeholder 5">
            <a:extLst>
              <a:ext uri="{FF2B5EF4-FFF2-40B4-BE49-F238E27FC236}">
                <a16:creationId xmlns:a16="http://schemas.microsoft.com/office/drawing/2014/main" id="{332DF505-8F5E-423F-81A6-CA47BBB68C91}"/>
              </a:ext>
            </a:extLst>
          </p:cNvPr>
          <p:cNvSpPr>
            <a:spLocks noGrp="1"/>
          </p:cNvSpPr>
          <p:nvPr>
            <p:ph sz="half" idx="2"/>
          </p:nvPr>
        </p:nvSpPr>
        <p:spPr>
          <a:xfrm>
            <a:off x="481973" y="5625394"/>
            <a:ext cx="5087075" cy="502948"/>
          </a:xfrm>
        </p:spPr>
        <p:style>
          <a:lnRef idx="2">
            <a:schemeClr val="dk1"/>
          </a:lnRef>
          <a:fillRef idx="1">
            <a:schemeClr val="lt1"/>
          </a:fillRef>
          <a:effectRef idx="0">
            <a:schemeClr val="dk1"/>
          </a:effectRef>
          <a:fontRef idx="minor">
            <a:schemeClr val="dk1"/>
          </a:fontRef>
        </p:style>
        <p:txBody>
          <a:bodyPr anchor="ctr">
            <a:normAutofit/>
          </a:bodyPr>
          <a:lstStyle/>
          <a:p>
            <a:pPr marL="0" indent="0" algn="ctr">
              <a:buNone/>
            </a:pPr>
            <a:r>
              <a:rPr lang="en-GB" sz="2200" b="1" dirty="0"/>
              <a:t>Friday16</a:t>
            </a:r>
            <a:r>
              <a:rPr lang="en-GB" sz="2200" b="1" baseline="30000" dirty="0"/>
              <a:t>th</a:t>
            </a:r>
            <a:r>
              <a:rPr lang="en-GB" sz="2200" b="1" dirty="0"/>
              <a:t> June 2023</a:t>
            </a:r>
          </a:p>
        </p:txBody>
      </p:sp>
      <p:sp>
        <p:nvSpPr>
          <p:cNvPr id="14" name="Arrow: Down 13">
            <a:extLst>
              <a:ext uri="{FF2B5EF4-FFF2-40B4-BE49-F238E27FC236}">
                <a16:creationId xmlns:a16="http://schemas.microsoft.com/office/drawing/2014/main" id="{D82E2140-6F61-4CF2-88DD-7F9429E5D9E2}"/>
              </a:ext>
            </a:extLst>
          </p:cNvPr>
          <p:cNvSpPr/>
          <p:nvPr/>
        </p:nvSpPr>
        <p:spPr>
          <a:xfrm>
            <a:off x="2441864" y="1402773"/>
            <a:ext cx="477981" cy="4042063"/>
          </a:xfrm>
          <a:prstGeom prst="down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5" name="Arrow: Down 14">
            <a:extLst>
              <a:ext uri="{FF2B5EF4-FFF2-40B4-BE49-F238E27FC236}">
                <a16:creationId xmlns:a16="http://schemas.microsoft.com/office/drawing/2014/main" id="{521F8992-43C9-40C6-9B4F-5C83AD814E1D}"/>
              </a:ext>
            </a:extLst>
          </p:cNvPr>
          <p:cNvSpPr/>
          <p:nvPr/>
        </p:nvSpPr>
        <p:spPr>
          <a:xfrm>
            <a:off x="9242738" y="1414984"/>
            <a:ext cx="477981" cy="4042063"/>
          </a:xfrm>
          <a:prstGeom prst="down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243012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B2D0D732-9664-4308-8C3C-B42DDED6D6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697" b="717"/>
          <a:stretch/>
        </p:blipFill>
        <p:spPr bwMode="auto">
          <a:xfrm>
            <a:off x="20" y="10"/>
            <a:ext cx="12191980" cy="6857990"/>
          </a:xfrm>
          <a:prstGeom prst="rect">
            <a:avLst/>
          </a:prstGeom>
          <a:solidFill>
            <a:srgbClr val="FFFFFF"/>
          </a:solidFill>
        </p:spPr>
      </p:pic>
      <p:sp>
        <p:nvSpPr>
          <p:cNvPr id="2" name="Slide Number Placeholder 1" hidden="1">
            <a:extLst>
              <a:ext uri="{FF2B5EF4-FFF2-40B4-BE49-F238E27FC236}">
                <a16:creationId xmlns:a16="http://schemas.microsoft.com/office/drawing/2014/main" id="{CF6FC651-8A23-43C3-89B2-929923CDADE2}"/>
              </a:ext>
            </a:extLst>
          </p:cNvPr>
          <p:cNvSpPr>
            <a:spLocks noGrp="1"/>
          </p:cNvSpPr>
          <p:nvPr>
            <p:ph type="sldNum" sz="quarter" idx="12"/>
          </p:nvPr>
        </p:nvSpPr>
        <p:spPr/>
        <p:txBody>
          <a:bodyPr/>
          <a:lstStyle/>
          <a:p>
            <a:pPr>
              <a:spcAft>
                <a:spcPts val="600"/>
              </a:spcAft>
            </a:pPr>
            <a:fld id="{F603CDE5-C1D8-4EDD-870F-A498BAFA520F}" type="slidenum">
              <a:rPr lang="en-US" noProof="0" smtClean="0"/>
              <a:pPr>
                <a:spcAft>
                  <a:spcPts val="600"/>
                </a:spcAft>
              </a:pPr>
              <a:t>17</a:t>
            </a:fld>
            <a:endParaRPr lang="en-US" noProof="0"/>
          </a:p>
        </p:txBody>
      </p:sp>
    </p:spTree>
    <p:extLst>
      <p:ext uri="{BB962C8B-B14F-4D97-AF65-F5344CB8AC3E}">
        <p14:creationId xmlns:p14="http://schemas.microsoft.com/office/powerpoint/2010/main" val="222598671"/>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225D5A-3A69-457C-B7D4-425712F5D40F}">
  <ds:schemaRefs>
    <ds:schemaRef ds:uri="http://schemas.microsoft.com/sharepoint/v3/contenttype/forms"/>
  </ds:schemaRefs>
</ds:datastoreItem>
</file>

<file path=customXml/itemProps2.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2</TotalTime>
  <Words>761</Words>
  <Application>Microsoft Office PowerPoint</Application>
  <PresentationFormat>Widescreen</PresentationFormat>
  <Paragraphs>92</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Gill Sans MT</vt:lpstr>
      <vt:lpstr>Wingdings</vt:lpstr>
      <vt:lpstr>Wingdings 2</vt:lpstr>
      <vt:lpstr>DividendVTI</vt:lpstr>
      <vt:lpstr>Changemakers: creativity &amp; Value </vt:lpstr>
      <vt:lpstr>PowerPoint Presentation</vt:lpstr>
      <vt:lpstr>What Are Your Research Questions?</vt:lpstr>
      <vt:lpstr>Assessment Component 1</vt:lpstr>
      <vt:lpstr>Assessment Component 1</vt:lpstr>
      <vt:lpstr>Task 1 - Formulate a Research Question</vt:lpstr>
      <vt:lpstr>Task 2 – Primary and Secondary Research Techniques</vt:lpstr>
      <vt:lpstr>Task 3 – Present Your Ideas</vt:lpstr>
      <vt:lpstr>Task 4 – Data Analysis</vt:lpstr>
      <vt:lpstr>Submission &amp; Contribution</vt:lpstr>
      <vt:lpstr>Assessment Component 2   </vt:lpstr>
      <vt:lpstr>Reflection on Research</vt:lpstr>
      <vt:lpstr>PowerPoint Presentation</vt:lpstr>
      <vt:lpstr>Reflection on Research</vt:lpstr>
      <vt:lpstr>Reflection on Research</vt:lpstr>
      <vt:lpstr>Submission Deadlines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Davina Evans</cp:lastModifiedBy>
  <cp:revision>24</cp:revision>
  <dcterms:created xsi:type="dcterms:W3CDTF">2021-09-26T18:27:21Z</dcterms:created>
  <dcterms:modified xsi:type="dcterms:W3CDTF">2023-05-06T13:21:21Z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