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55"/>
  </p:notesMasterIdLst>
  <p:sldIdLst>
    <p:sldId id="291" r:id="rId2"/>
    <p:sldId id="282" r:id="rId3"/>
    <p:sldId id="284" r:id="rId4"/>
    <p:sldId id="286" r:id="rId5"/>
    <p:sldId id="292" r:id="rId6"/>
    <p:sldId id="293" r:id="rId7"/>
    <p:sldId id="294" r:id="rId8"/>
    <p:sldId id="295" r:id="rId9"/>
    <p:sldId id="296" r:id="rId10"/>
    <p:sldId id="297" r:id="rId11"/>
    <p:sldId id="298" r:id="rId12"/>
    <p:sldId id="258" r:id="rId13"/>
    <p:sldId id="264" r:id="rId14"/>
    <p:sldId id="278" r:id="rId15"/>
    <p:sldId id="259" r:id="rId16"/>
    <p:sldId id="265" r:id="rId17"/>
    <p:sldId id="266" r:id="rId18"/>
    <p:sldId id="268" r:id="rId19"/>
    <p:sldId id="260" r:id="rId20"/>
    <p:sldId id="269" r:id="rId21"/>
    <p:sldId id="270" r:id="rId22"/>
    <p:sldId id="271" r:id="rId23"/>
    <p:sldId id="261" r:id="rId24"/>
    <p:sldId id="272" r:id="rId25"/>
    <p:sldId id="273" r:id="rId26"/>
    <p:sldId id="274" r:id="rId27"/>
    <p:sldId id="262" r:id="rId28"/>
    <p:sldId id="275" r:id="rId29"/>
    <p:sldId id="276" r:id="rId30"/>
    <p:sldId id="263" r:id="rId31"/>
    <p:sldId id="277" r:id="rId32"/>
    <p:sldId id="279" r:id="rId33"/>
    <p:sldId id="280" r:id="rId34"/>
    <p:sldId id="320" r:id="rId35"/>
    <p:sldId id="300" r:id="rId36"/>
    <p:sldId id="301" r:id="rId37"/>
    <p:sldId id="323" r:id="rId38"/>
    <p:sldId id="310" r:id="rId39"/>
    <p:sldId id="304" r:id="rId40"/>
    <p:sldId id="321" r:id="rId41"/>
    <p:sldId id="322" r:id="rId42"/>
    <p:sldId id="307" r:id="rId43"/>
    <p:sldId id="309" r:id="rId44"/>
    <p:sldId id="324" r:id="rId45"/>
    <p:sldId id="311" r:id="rId46"/>
    <p:sldId id="312" r:id="rId47"/>
    <p:sldId id="313" r:id="rId48"/>
    <p:sldId id="314" r:id="rId49"/>
    <p:sldId id="315" r:id="rId50"/>
    <p:sldId id="316" r:id="rId51"/>
    <p:sldId id="317" r:id="rId52"/>
    <p:sldId id="318" r:id="rId53"/>
    <p:sldId id="319" r:id="rId54"/>
  </p:sldIdLst>
  <p:sldSz cx="12192000" cy="6858000"/>
  <p:notesSz cx="6742113"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69" autoAdjust="0"/>
    <p:restoredTop sz="90424" autoAdjust="0"/>
  </p:normalViewPr>
  <p:slideViewPr>
    <p:cSldViewPr snapToGrid="0">
      <p:cViewPr varScale="1">
        <p:scale>
          <a:sx n="80" d="100"/>
          <a:sy n="80" d="100"/>
        </p:scale>
        <p:origin x="49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1000" cy="4953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19525" y="0"/>
            <a:ext cx="2921000" cy="495300"/>
          </a:xfrm>
          <a:prstGeom prst="rect">
            <a:avLst/>
          </a:prstGeom>
        </p:spPr>
        <p:txBody>
          <a:bodyPr vert="horz" lIns="91440" tIns="45720" rIns="91440" bIns="45720" rtlCol="0"/>
          <a:lstStyle>
            <a:lvl1pPr algn="r">
              <a:defRPr sz="1200"/>
            </a:lvl1pPr>
          </a:lstStyle>
          <a:p>
            <a:fld id="{932BCCBA-2A97-4B81-AD19-3F26A5BC13D6}" type="datetimeFigureOut">
              <a:rPr lang="en-GB" smtClean="0"/>
              <a:t>27/06/2019</a:t>
            </a:fld>
            <a:endParaRPr lang="en-GB"/>
          </a:p>
        </p:txBody>
      </p:sp>
      <p:sp>
        <p:nvSpPr>
          <p:cNvPr id="4" name="Slide Image Placeholder 3"/>
          <p:cNvSpPr>
            <a:spLocks noGrp="1" noRot="1" noChangeAspect="1"/>
          </p:cNvSpPr>
          <p:nvPr>
            <p:ph type="sldImg" idx="2"/>
          </p:nvPr>
        </p:nvSpPr>
        <p:spPr>
          <a:xfrm>
            <a:off x="409575" y="1233488"/>
            <a:ext cx="5922963" cy="33321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4689" y="4751389"/>
            <a:ext cx="5392737" cy="38877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377363"/>
            <a:ext cx="2921000" cy="4953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19525" y="9377363"/>
            <a:ext cx="2921000" cy="495300"/>
          </a:xfrm>
          <a:prstGeom prst="rect">
            <a:avLst/>
          </a:prstGeom>
        </p:spPr>
        <p:txBody>
          <a:bodyPr vert="horz" lIns="91440" tIns="45720" rIns="91440" bIns="45720" rtlCol="0" anchor="b"/>
          <a:lstStyle>
            <a:lvl1pPr algn="r">
              <a:defRPr sz="1200"/>
            </a:lvl1pPr>
          </a:lstStyle>
          <a:p>
            <a:fld id="{145BA5A4-E494-4EDB-AFED-E0991DC521B9}" type="slidenum">
              <a:rPr lang="en-GB" smtClean="0"/>
              <a:t>‹#›</a:t>
            </a:fld>
            <a:endParaRPr lang="en-GB"/>
          </a:p>
        </p:txBody>
      </p:sp>
    </p:spTree>
    <p:extLst>
      <p:ext uri="{BB962C8B-B14F-4D97-AF65-F5344CB8AC3E}">
        <p14:creationId xmlns:p14="http://schemas.microsoft.com/office/powerpoint/2010/main" val="341701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5BA5A4-E494-4EDB-AFED-E0991DC521B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1337213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5BA5A4-E494-4EDB-AFED-E0991DC521B9}" type="slidenum">
              <a:rPr lang="en-GB" smtClean="0"/>
              <a:t>53</a:t>
            </a:fld>
            <a:endParaRPr lang="en-GB"/>
          </a:p>
        </p:txBody>
      </p:sp>
    </p:spTree>
    <p:extLst>
      <p:ext uri="{BB962C8B-B14F-4D97-AF65-F5344CB8AC3E}">
        <p14:creationId xmlns:p14="http://schemas.microsoft.com/office/powerpoint/2010/main" val="40718273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6/27/2019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6/27/2019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498845" y="116245"/>
            <a:ext cx="7315200" cy="5000625"/>
          </a:xfrm>
        </p:spPr>
        <p:txBody>
          <a:bodyPr/>
          <a:lstStyle/>
          <a:p>
            <a:pPr marL="0" indent="0" algn="ctr">
              <a:buNone/>
            </a:pPr>
            <a:r>
              <a:rPr lang="en-GB" sz="3600" dirty="0" smtClean="0"/>
              <a:t>If we were all forced to wear a label that a defines who we are as a person, what would yours say?  </a:t>
            </a:r>
          </a:p>
          <a:p>
            <a:endParaRPr lang="en-GB" dirty="0" smtClean="0"/>
          </a:p>
          <a:p>
            <a:endParaRPr lang="en-GB" dirty="0"/>
          </a:p>
          <a:p>
            <a:endParaRPr lang="en-GB" dirty="0"/>
          </a:p>
          <a:p>
            <a:endParaRPr lang="en-GB" dirty="0"/>
          </a:p>
        </p:txBody>
      </p:sp>
      <p:sp>
        <p:nvSpPr>
          <p:cNvPr id="5" name="Oval Callout 4"/>
          <p:cNvSpPr/>
          <p:nvPr/>
        </p:nvSpPr>
        <p:spPr>
          <a:xfrm>
            <a:off x="10291763" y="495300"/>
            <a:ext cx="1743075" cy="1476375"/>
          </a:xfrm>
          <a:prstGeom prst="wedgeEllipse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6" name="Oval Callout 5"/>
          <p:cNvSpPr/>
          <p:nvPr/>
        </p:nvSpPr>
        <p:spPr>
          <a:xfrm>
            <a:off x="285750" y="264466"/>
            <a:ext cx="1743075" cy="1476375"/>
          </a:xfrm>
          <a:prstGeom prst="wedgeEllipseCallou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pic>
        <p:nvPicPr>
          <p:cNvPr id="7" name="Picture 6"/>
          <p:cNvPicPr>
            <a:picLocks noChangeAspect="1"/>
          </p:cNvPicPr>
          <p:nvPr/>
        </p:nvPicPr>
        <p:blipFill>
          <a:blip r:embed="rId3"/>
          <a:stretch>
            <a:fillRect/>
          </a:stretch>
        </p:blipFill>
        <p:spPr>
          <a:xfrm>
            <a:off x="5526693" y="4914283"/>
            <a:ext cx="1767993" cy="1682642"/>
          </a:xfrm>
          <a:prstGeom prst="rect">
            <a:avLst/>
          </a:prstGeom>
          <a:solidFill>
            <a:schemeClr val="accent2"/>
          </a:solidFill>
        </p:spPr>
      </p:pic>
      <p:sp>
        <p:nvSpPr>
          <p:cNvPr id="8" name="TextBox 7"/>
          <p:cNvSpPr txBox="1"/>
          <p:nvPr/>
        </p:nvSpPr>
        <p:spPr>
          <a:xfrm>
            <a:off x="5842348" y="5322326"/>
            <a:ext cx="1152525" cy="523220"/>
          </a:xfrm>
          <a:prstGeom prst="rect">
            <a:avLst/>
          </a:prstGeom>
          <a:noFill/>
        </p:spPr>
        <p:txBody>
          <a:bodyPr wrap="square" rtlCol="0">
            <a:spAutoFit/>
          </a:bodyPr>
          <a:lstStyle/>
          <a:p>
            <a:r>
              <a:rPr lang="en-GB" sz="2800" dirty="0" smtClean="0">
                <a:solidFill>
                  <a:srgbClr val="000000"/>
                </a:solidFill>
              </a:rPr>
              <a:t>Brave</a:t>
            </a:r>
            <a:endParaRPr lang="en-GB" sz="2800" dirty="0">
              <a:solidFill>
                <a:srgbClr val="000000"/>
              </a:solidFill>
            </a:endParaRPr>
          </a:p>
        </p:txBody>
      </p:sp>
      <p:sp>
        <p:nvSpPr>
          <p:cNvPr id="9" name="TextBox 8"/>
          <p:cNvSpPr txBox="1"/>
          <p:nvPr/>
        </p:nvSpPr>
        <p:spPr>
          <a:xfrm>
            <a:off x="10463212" y="1002654"/>
            <a:ext cx="1400175" cy="461665"/>
          </a:xfrm>
          <a:prstGeom prst="rect">
            <a:avLst/>
          </a:prstGeom>
          <a:noFill/>
        </p:spPr>
        <p:txBody>
          <a:bodyPr wrap="square" rtlCol="0">
            <a:spAutoFit/>
          </a:bodyPr>
          <a:lstStyle/>
          <a:p>
            <a:r>
              <a:rPr lang="en-GB" sz="2400" dirty="0" smtClean="0">
                <a:solidFill>
                  <a:srgbClr val="000000"/>
                </a:solidFill>
              </a:rPr>
              <a:t>Beautiful </a:t>
            </a:r>
            <a:endParaRPr lang="en-GB" sz="2400" dirty="0">
              <a:solidFill>
                <a:srgbClr val="000000"/>
              </a:solidFill>
            </a:endParaRPr>
          </a:p>
        </p:txBody>
      </p:sp>
      <p:sp>
        <p:nvSpPr>
          <p:cNvPr id="10" name="TextBox 9"/>
          <p:cNvSpPr txBox="1"/>
          <p:nvPr/>
        </p:nvSpPr>
        <p:spPr>
          <a:xfrm>
            <a:off x="609600" y="771820"/>
            <a:ext cx="1285875" cy="461665"/>
          </a:xfrm>
          <a:prstGeom prst="rect">
            <a:avLst/>
          </a:prstGeom>
          <a:noFill/>
        </p:spPr>
        <p:txBody>
          <a:bodyPr wrap="square" rtlCol="0">
            <a:spAutoFit/>
          </a:bodyPr>
          <a:lstStyle/>
          <a:p>
            <a:r>
              <a:rPr lang="en-GB" sz="2400" dirty="0" smtClean="0">
                <a:solidFill>
                  <a:srgbClr val="000000"/>
                </a:solidFill>
              </a:rPr>
              <a:t>Careful</a:t>
            </a:r>
            <a:r>
              <a:rPr lang="en-GB" dirty="0" smtClean="0">
                <a:solidFill>
                  <a:srgbClr val="000000"/>
                </a:solidFill>
              </a:rPr>
              <a:t> </a:t>
            </a:r>
            <a:endParaRPr lang="en-GB" dirty="0">
              <a:solidFill>
                <a:srgbClr val="000000"/>
              </a:solidFill>
            </a:endParaRPr>
          </a:p>
        </p:txBody>
      </p:sp>
      <p:pic>
        <p:nvPicPr>
          <p:cNvPr id="11" name="Picture 10"/>
          <p:cNvPicPr>
            <a:picLocks noChangeAspect="1"/>
          </p:cNvPicPr>
          <p:nvPr/>
        </p:nvPicPr>
        <p:blipFill>
          <a:blip r:embed="rId4"/>
          <a:stretch>
            <a:fillRect/>
          </a:stretch>
        </p:blipFill>
        <p:spPr>
          <a:xfrm>
            <a:off x="9696450" y="2695635"/>
            <a:ext cx="1767993" cy="1682642"/>
          </a:xfrm>
          <a:prstGeom prst="rect">
            <a:avLst/>
          </a:prstGeom>
          <a:solidFill>
            <a:srgbClr val="FFFF00"/>
          </a:solidFill>
        </p:spPr>
      </p:pic>
      <p:pic>
        <p:nvPicPr>
          <p:cNvPr id="12" name="Picture 11"/>
          <p:cNvPicPr>
            <a:picLocks noChangeAspect="1"/>
          </p:cNvPicPr>
          <p:nvPr/>
        </p:nvPicPr>
        <p:blipFill>
          <a:blip r:embed="rId4"/>
          <a:stretch>
            <a:fillRect/>
          </a:stretch>
        </p:blipFill>
        <p:spPr>
          <a:xfrm>
            <a:off x="3365078" y="2870730"/>
            <a:ext cx="1767993" cy="1682642"/>
          </a:xfrm>
          <a:prstGeom prst="rect">
            <a:avLst/>
          </a:prstGeom>
          <a:solidFill>
            <a:srgbClr val="92D050"/>
          </a:solidFill>
        </p:spPr>
      </p:pic>
      <p:pic>
        <p:nvPicPr>
          <p:cNvPr id="13" name="Picture 12"/>
          <p:cNvPicPr>
            <a:picLocks noChangeAspect="1"/>
          </p:cNvPicPr>
          <p:nvPr/>
        </p:nvPicPr>
        <p:blipFill>
          <a:blip r:embed="rId4"/>
          <a:stretch>
            <a:fillRect/>
          </a:stretch>
        </p:blipFill>
        <p:spPr>
          <a:xfrm>
            <a:off x="1129988" y="5437503"/>
            <a:ext cx="1368857" cy="1302775"/>
          </a:xfrm>
          <a:prstGeom prst="rect">
            <a:avLst/>
          </a:prstGeom>
          <a:solidFill>
            <a:schemeClr val="accent4"/>
          </a:solidFill>
        </p:spPr>
      </p:pic>
      <p:sp>
        <p:nvSpPr>
          <p:cNvPr id="14" name="TextBox 13"/>
          <p:cNvSpPr txBox="1"/>
          <p:nvPr/>
        </p:nvSpPr>
        <p:spPr>
          <a:xfrm>
            <a:off x="1444237" y="5845546"/>
            <a:ext cx="1301077" cy="369332"/>
          </a:xfrm>
          <a:prstGeom prst="rect">
            <a:avLst/>
          </a:prstGeom>
          <a:noFill/>
        </p:spPr>
        <p:txBody>
          <a:bodyPr wrap="square" rtlCol="0">
            <a:spAutoFit/>
          </a:bodyPr>
          <a:lstStyle/>
          <a:p>
            <a:r>
              <a:rPr lang="en-GB" dirty="0" smtClean="0">
                <a:solidFill>
                  <a:srgbClr val="000000"/>
                </a:solidFill>
              </a:rPr>
              <a:t>Social </a:t>
            </a:r>
            <a:endParaRPr lang="en-GB" dirty="0">
              <a:solidFill>
                <a:srgbClr val="000000"/>
              </a:solidFill>
            </a:endParaRPr>
          </a:p>
        </p:txBody>
      </p:sp>
      <p:sp>
        <p:nvSpPr>
          <p:cNvPr id="15" name="TextBox 14"/>
          <p:cNvSpPr txBox="1"/>
          <p:nvPr/>
        </p:nvSpPr>
        <p:spPr>
          <a:xfrm>
            <a:off x="3731146" y="3362743"/>
            <a:ext cx="1290639" cy="461665"/>
          </a:xfrm>
          <a:prstGeom prst="rect">
            <a:avLst/>
          </a:prstGeom>
          <a:noFill/>
        </p:spPr>
        <p:txBody>
          <a:bodyPr wrap="square" rtlCol="0">
            <a:spAutoFit/>
          </a:bodyPr>
          <a:lstStyle/>
          <a:p>
            <a:r>
              <a:rPr lang="en-GB" sz="2400" dirty="0" smtClean="0">
                <a:solidFill>
                  <a:srgbClr val="000000"/>
                </a:solidFill>
              </a:rPr>
              <a:t>Driven </a:t>
            </a:r>
            <a:endParaRPr lang="en-GB" sz="2400" dirty="0">
              <a:solidFill>
                <a:srgbClr val="000000"/>
              </a:solidFill>
            </a:endParaRPr>
          </a:p>
        </p:txBody>
      </p:sp>
      <p:sp>
        <p:nvSpPr>
          <p:cNvPr id="16" name="TextBox 15"/>
          <p:cNvSpPr txBox="1"/>
          <p:nvPr/>
        </p:nvSpPr>
        <p:spPr>
          <a:xfrm>
            <a:off x="10072750" y="3169523"/>
            <a:ext cx="1238250" cy="461665"/>
          </a:xfrm>
          <a:prstGeom prst="rect">
            <a:avLst/>
          </a:prstGeom>
          <a:noFill/>
        </p:spPr>
        <p:txBody>
          <a:bodyPr wrap="square" rtlCol="0">
            <a:spAutoFit/>
          </a:bodyPr>
          <a:lstStyle/>
          <a:p>
            <a:r>
              <a:rPr lang="en-GB" sz="2400" dirty="0" smtClean="0">
                <a:solidFill>
                  <a:srgbClr val="000000"/>
                </a:solidFill>
              </a:rPr>
              <a:t>Curious</a:t>
            </a:r>
            <a:r>
              <a:rPr lang="en-GB" dirty="0" smtClean="0">
                <a:solidFill>
                  <a:srgbClr val="000000"/>
                </a:solidFill>
              </a:rPr>
              <a:t> </a:t>
            </a:r>
            <a:endParaRPr lang="en-GB" dirty="0">
              <a:solidFill>
                <a:srgbClr val="000000"/>
              </a:solidFill>
            </a:endParaRPr>
          </a:p>
        </p:txBody>
      </p:sp>
      <p:pic>
        <p:nvPicPr>
          <p:cNvPr id="17" name="Picture 16"/>
          <p:cNvPicPr>
            <a:picLocks noChangeAspect="1"/>
          </p:cNvPicPr>
          <p:nvPr/>
        </p:nvPicPr>
        <p:blipFill>
          <a:blip r:embed="rId4"/>
          <a:stretch>
            <a:fillRect/>
          </a:stretch>
        </p:blipFill>
        <p:spPr>
          <a:xfrm>
            <a:off x="6942442" y="2929483"/>
            <a:ext cx="1644527" cy="1565136"/>
          </a:xfrm>
          <a:prstGeom prst="rect">
            <a:avLst/>
          </a:prstGeom>
          <a:solidFill>
            <a:schemeClr val="accent6"/>
          </a:solidFill>
        </p:spPr>
      </p:pic>
      <p:sp>
        <p:nvSpPr>
          <p:cNvPr id="18" name="TextBox 17"/>
          <p:cNvSpPr txBox="1"/>
          <p:nvPr/>
        </p:nvSpPr>
        <p:spPr>
          <a:xfrm>
            <a:off x="7146029" y="3393521"/>
            <a:ext cx="1237351" cy="369332"/>
          </a:xfrm>
          <a:prstGeom prst="rect">
            <a:avLst/>
          </a:prstGeom>
          <a:noFill/>
        </p:spPr>
        <p:txBody>
          <a:bodyPr wrap="square" rtlCol="0">
            <a:spAutoFit/>
          </a:bodyPr>
          <a:lstStyle/>
          <a:p>
            <a:r>
              <a:rPr lang="en-GB" dirty="0" smtClean="0">
                <a:solidFill>
                  <a:srgbClr val="000000"/>
                </a:solidFill>
              </a:rPr>
              <a:t> Motivated </a:t>
            </a:r>
            <a:endParaRPr lang="en-GB" dirty="0">
              <a:solidFill>
                <a:srgbClr val="000000"/>
              </a:solidFill>
            </a:endParaRPr>
          </a:p>
        </p:txBody>
      </p:sp>
      <p:pic>
        <p:nvPicPr>
          <p:cNvPr id="19" name="Picture 18"/>
          <p:cNvPicPr>
            <a:picLocks noChangeAspect="1"/>
          </p:cNvPicPr>
          <p:nvPr/>
        </p:nvPicPr>
        <p:blipFill>
          <a:blip r:embed="rId4"/>
          <a:stretch>
            <a:fillRect/>
          </a:stretch>
        </p:blipFill>
        <p:spPr>
          <a:xfrm>
            <a:off x="429094" y="3169523"/>
            <a:ext cx="1767993" cy="1682642"/>
          </a:xfrm>
          <a:prstGeom prst="rect">
            <a:avLst/>
          </a:prstGeom>
          <a:solidFill>
            <a:srgbClr val="7030A0"/>
          </a:solidFill>
        </p:spPr>
      </p:pic>
      <p:sp>
        <p:nvSpPr>
          <p:cNvPr id="20" name="TextBox 19"/>
          <p:cNvSpPr txBox="1"/>
          <p:nvPr/>
        </p:nvSpPr>
        <p:spPr>
          <a:xfrm>
            <a:off x="704317" y="3631188"/>
            <a:ext cx="1399068" cy="523220"/>
          </a:xfrm>
          <a:prstGeom prst="rect">
            <a:avLst/>
          </a:prstGeom>
          <a:noFill/>
        </p:spPr>
        <p:txBody>
          <a:bodyPr wrap="square" rtlCol="0">
            <a:spAutoFit/>
          </a:bodyPr>
          <a:lstStyle/>
          <a:p>
            <a:r>
              <a:rPr lang="en-GB" sz="2800" dirty="0" smtClean="0">
                <a:solidFill>
                  <a:srgbClr val="000000"/>
                </a:solidFill>
              </a:rPr>
              <a:t>Patient</a:t>
            </a:r>
            <a:r>
              <a:rPr lang="en-GB" dirty="0" smtClean="0">
                <a:solidFill>
                  <a:srgbClr val="000000"/>
                </a:solidFill>
              </a:rPr>
              <a:t> </a:t>
            </a:r>
            <a:endParaRPr lang="en-GB" dirty="0">
              <a:solidFill>
                <a:srgbClr val="000000"/>
              </a:solidFill>
            </a:endParaRPr>
          </a:p>
        </p:txBody>
      </p:sp>
      <p:pic>
        <p:nvPicPr>
          <p:cNvPr id="21" name="Picture 20"/>
          <p:cNvPicPr>
            <a:picLocks noChangeAspect="1"/>
          </p:cNvPicPr>
          <p:nvPr/>
        </p:nvPicPr>
        <p:blipFill>
          <a:blip r:embed="rId4"/>
          <a:stretch>
            <a:fillRect/>
          </a:stretch>
        </p:blipFill>
        <p:spPr>
          <a:xfrm>
            <a:off x="9517115" y="4999509"/>
            <a:ext cx="1767993" cy="1682642"/>
          </a:xfrm>
          <a:prstGeom prst="rect">
            <a:avLst/>
          </a:prstGeom>
          <a:solidFill>
            <a:schemeClr val="accent5"/>
          </a:solidFill>
        </p:spPr>
      </p:pic>
      <p:sp>
        <p:nvSpPr>
          <p:cNvPr id="22" name="TextBox 21"/>
          <p:cNvSpPr txBox="1"/>
          <p:nvPr/>
        </p:nvSpPr>
        <p:spPr>
          <a:xfrm>
            <a:off x="9684895" y="5437845"/>
            <a:ext cx="1556633" cy="461665"/>
          </a:xfrm>
          <a:prstGeom prst="rect">
            <a:avLst/>
          </a:prstGeom>
          <a:noFill/>
        </p:spPr>
        <p:txBody>
          <a:bodyPr wrap="square" rtlCol="0">
            <a:spAutoFit/>
          </a:bodyPr>
          <a:lstStyle/>
          <a:p>
            <a:r>
              <a:rPr lang="en-GB" sz="2400" dirty="0" smtClean="0">
                <a:solidFill>
                  <a:srgbClr val="000000"/>
                </a:solidFill>
              </a:rPr>
              <a:t>Intelligent  </a:t>
            </a:r>
            <a:endParaRPr lang="en-GB" sz="2400" dirty="0">
              <a:solidFill>
                <a:srgbClr val="000000"/>
              </a:solidFill>
            </a:endParaRPr>
          </a:p>
        </p:txBody>
      </p:sp>
    </p:spTree>
    <p:extLst>
      <p:ext uri="{BB962C8B-B14F-4D97-AF65-F5344CB8AC3E}">
        <p14:creationId xmlns:p14="http://schemas.microsoft.com/office/powerpoint/2010/main" val="25342071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3825" y="962025"/>
            <a:ext cx="7200900" cy="4919965"/>
          </a:xfrm>
          <a:ln>
            <a:solidFill>
              <a:schemeClr val="accent1">
                <a:lumMod val="75000"/>
              </a:schemeClr>
            </a:solidFill>
          </a:ln>
        </p:spPr>
        <p:txBody>
          <a:bodyPr>
            <a:normAutofit/>
          </a:bodyPr>
          <a:lstStyle/>
          <a:p>
            <a:pPr algn="ctr"/>
            <a:r>
              <a:rPr lang="en-GB" sz="4800" dirty="0" smtClean="0">
                <a:solidFill>
                  <a:srgbClr val="0070C0"/>
                </a:solidFill>
              </a:rPr>
              <a:t>Social, Emotional </a:t>
            </a:r>
            <a:br>
              <a:rPr lang="en-GB" sz="4800" dirty="0" smtClean="0">
                <a:solidFill>
                  <a:srgbClr val="0070C0"/>
                </a:solidFill>
              </a:rPr>
            </a:br>
            <a:r>
              <a:rPr lang="en-GB" sz="4800" dirty="0" smtClean="0">
                <a:solidFill>
                  <a:srgbClr val="0070C0"/>
                </a:solidFill>
              </a:rPr>
              <a:t>&amp; Behavioural Difficulties and its affect on children. </a:t>
            </a:r>
            <a:br>
              <a:rPr lang="en-GB" sz="4800" dirty="0" smtClean="0">
                <a:solidFill>
                  <a:srgbClr val="0070C0"/>
                </a:solidFill>
              </a:rPr>
            </a:br>
            <a:r>
              <a:rPr lang="en-GB" sz="4800" dirty="0">
                <a:solidFill>
                  <a:srgbClr val="0070C0"/>
                </a:solidFill>
              </a:rPr>
              <a:t/>
            </a:r>
            <a:br>
              <a:rPr lang="en-GB" sz="4800" dirty="0">
                <a:solidFill>
                  <a:srgbClr val="0070C0"/>
                </a:solidFill>
              </a:rPr>
            </a:br>
            <a:r>
              <a:rPr lang="en-GB" sz="2400" dirty="0" smtClean="0">
                <a:solidFill>
                  <a:schemeClr val="tx1"/>
                </a:solidFill>
              </a:rPr>
              <a:t>Charlotte Fahey </a:t>
            </a:r>
            <a:endParaRPr lang="en-GB" sz="4800" dirty="0">
              <a:solidFill>
                <a:schemeClr val="tx1"/>
              </a:solidFill>
            </a:endParaRPr>
          </a:p>
        </p:txBody>
      </p:sp>
      <p:pic>
        <p:nvPicPr>
          <p:cNvPr id="4" name="Picture 3"/>
          <p:cNvPicPr>
            <a:picLocks noChangeAspect="1"/>
          </p:cNvPicPr>
          <p:nvPr/>
        </p:nvPicPr>
        <p:blipFill>
          <a:blip r:embed="rId2"/>
          <a:stretch>
            <a:fillRect/>
          </a:stretch>
        </p:blipFill>
        <p:spPr>
          <a:xfrm>
            <a:off x="2466658" y="2971760"/>
            <a:ext cx="7315834" cy="914479"/>
          </a:xfrm>
          <a:prstGeom prst="rect">
            <a:avLst/>
          </a:prstGeom>
        </p:spPr>
      </p:pic>
      <p:pic>
        <p:nvPicPr>
          <p:cNvPr id="5" name="Picture 4"/>
          <p:cNvPicPr>
            <a:picLocks noChangeAspect="1"/>
          </p:cNvPicPr>
          <p:nvPr/>
        </p:nvPicPr>
        <p:blipFill>
          <a:blip r:embed="rId2"/>
          <a:stretch>
            <a:fillRect/>
          </a:stretch>
        </p:blipFill>
        <p:spPr>
          <a:xfrm>
            <a:off x="2628583" y="3131667"/>
            <a:ext cx="7315834" cy="914479"/>
          </a:xfrm>
          <a:prstGeom prst="rect">
            <a:avLst/>
          </a:prstGeom>
        </p:spPr>
      </p:pic>
      <p:pic>
        <p:nvPicPr>
          <p:cNvPr id="6" name="Picture 5"/>
          <p:cNvPicPr>
            <a:picLocks noChangeAspect="1"/>
          </p:cNvPicPr>
          <p:nvPr/>
        </p:nvPicPr>
        <p:blipFill>
          <a:blip r:embed="rId3"/>
          <a:stretch>
            <a:fillRect/>
          </a:stretch>
        </p:blipFill>
        <p:spPr>
          <a:xfrm>
            <a:off x="137895" y="1381125"/>
            <a:ext cx="3176213" cy="3739407"/>
          </a:xfrm>
          <a:prstGeom prst="rect">
            <a:avLst/>
          </a:prstGeom>
        </p:spPr>
      </p:pic>
    </p:spTree>
    <p:extLst>
      <p:ext uri="{BB962C8B-B14F-4D97-AF65-F5344CB8AC3E}">
        <p14:creationId xmlns:p14="http://schemas.microsoft.com/office/powerpoint/2010/main" val="6496438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965073" y="1381124"/>
            <a:ext cx="7315200" cy="1781937"/>
          </a:xfrm>
        </p:spPr>
        <p:txBody>
          <a:bodyPr/>
          <a:lstStyle/>
          <a:p>
            <a:pPr algn="ctr"/>
            <a:r>
              <a:rPr lang="en-GB" dirty="0" smtClean="0"/>
              <a:t>What do you hope to gain from today? </a:t>
            </a:r>
            <a:endParaRPr lang="en-GB" dirty="0"/>
          </a:p>
        </p:txBody>
      </p:sp>
      <p:pic>
        <p:nvPicPr>
          <p:cNvPr id="7" name="Picture 6"/>
          <p:cNvPicPr>
            <a:picLocks noChangeAspect="1"/>
          </p:cNvPicPr>
          <p:nvPr/>
        </p:nvPicPr>
        <p:blipFill>
          <a:blip r:embed="rId2"/>
          <a:stretch>
            <a:fillRect/>
          </a:stretch>
        </p:blipFill>
        <p:spPr>
          <a:xfrm>
            <a:off x="2786136" y="3163061"/>
            <a:ext cx="4090914" cy="2723014"/>
          </a:xfrm>
          <a:prstGeom prst="rect">
            <a:avLst/>
          </a:prstGeom>
        </p:spPr>
      </p:pic>
    </p:spTree>
    <p:extLst>
      <p:ext uri="{BB962C8B-B14F-4D97-AF65-F5344CB8AC3E}">
        <p14:creationId xmlns:p14="http://schemas.microsoft.com/office/powerpoint/2010/main" val="15615621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smtClean="0"/>
              <a:t>Aims of todays session:</a:t>
            </a:r>
            <a:r>
              <a:rPr lang="en-GB" sz="4400" b="1" dirty="0"/>
              <a:t/>
            </a:r>
            <a:br>
              <a:rPr lang="en-GB" sz="4400" b="1" dirty="0"/>
            </a:br>
            <a:endParaRPr lang="en-GB" sz="4400" dirty="0"/>
          </a:p>
        </p:txBody>
      </p:sp>
      <p:sp>
        <p:nvSpPr>
          <p:cNvPr id="3" name="Content Placeholder 2"/>
          <p:cNvSpPr>
            <a:spLocks noGrp="1"/>
          </p:cNvSpPr>
          <p:nvPr>
            <p:ph idx="1"/>
          </p:nvPr>
        </p:nvSpPr>
        <p:spPr>
          <a:xfrm>
            <a:off x="3850218" y="885712"/>
            <a:ext cx="7315200" cy="5734163"/>
          </a:xfrm>
        </p:spPr>
        <p:txBody>
          <a:bodyPr>
            <a:normAutofit fontScale="92500" lnSpcReduction="20000"/>
          </a:bodyPr>
          <a:lstStyle/>
          <a:p>
            <a:r>
              <a:rPr lang="en-GB" sz="2400" dirty="0" smtClean="0">
                <a:solidFill>
                  <a:schemeClr val="tx1"/>
                </a:solidFill>
              </a:rPr>
              <a:t>To </a:t>
            </a:r>
            <a:r>
              <a:rPr lang="en-GB" sz="2400" dirty="0">
                <a:solidFill>
                  <a:schemeClr val="tx1"/>
                </a:solidFill>
              </a:rPr>
              <a:t>introduce a range of theoretical perspectives and research into child </a:t>
            </a:r>
            <a:r>
              <a:rPr lang="en-GB" sz="2400" dirty="0" smtClean="0">
                <a:solidFill>
                  <a:schemeClr val="tx1"/>
                </a:solidFill>
              </a:rPr>
              <a:t>development and show </a:t>
            </a:r>
            <a:r>
              <a:rPr lang="en-GB" sz="2400" dirty="0">
                <a:solidFill>
                  <a:schemeClr val="tx1"/>
                </a:solidFill>
              </a:rPr>
              <a:t>how the development of SEBD might be understood by reference to theoretical </a:t>
            </a:r>
            <a:r>
              <a:rPr lang="en-GB" sz="2400" dirty="0" smtClean="0">
                <a:solidFill>
                  <a:schemeClr val="tx1"/>
                </a:solidFill>
              </a:rPr>
              <a:t>perspectives. </a:t>
            </a:r>
          </a:p>
          <a:p>
            <a:endParaRPr lang="en-GB" sz="2400" dirty="0">
              <a:solidFill>
                <a:schemeClr val="tx1"/>
              </a:solidFill>
            </a:endParaRPr>
          </a:p>
          <a:p>
            <a:pPr lvl="0">
              <a:buClr>
                <a:srgbClr val="40BAD2"/>
              </a:buClr>
            </a:pPr>
            <a:r>
              <a:rPr lang="en-GB" sz="2400" dirty="0">
                <a:solidFill>
                  <a:schemeClr val="tx1"/>
                </a:solidFill>
              </a:rPr>
              <a:t>To explore the assessment of learners with SEBD </a:t>
            </a:r>
            <a:endParaRPr lang="en-GB" sz="2400" dirty="0" smtClean="0">
              <a:solidFill>
                <a:schemeClr val="tx1"/>
              </a:solidFill>
            </a:endParaRPr>
          </a:p>
          <a:p>
            <a:pPr lvl="0">
              <a:buClr>
                <a:srgbClr val="40BAD2"/>
              </a:buClr>
            </a:pPr>
            <a:endParaRPr lang="en-GB" sz="2400" dirty="0">
              <a:solidFill>
                <a:schemeClr val="tx1"/>
              </a:solidFill>
            </a:endParaRPr>
          </a:p>
          <a:p>
            <a:pPr lvl="0">
              <a:buClr>
                <a:srgbClr val="40BAD2"/>
              </a:buClr>
            </a:pPr>
            <a:r>
              <a:rPr lang="en-GB" sz="2400" dirty="0" smtClean="0">
                <a:solidFill>
                  <a:schemeClr val="tx1"/>
                </a:solidFill>
              </a:rPr>
              <a:t>To </a:t>
            </a:r>
            <a:r>
              <a:rPr lang="en-GB" sz="2400" dirty="0">
                <a:solidFill>
                  <a:schemeClr val="tx1"/>
                </a:solidFill>
              </a:rPr>
              <a:t>provide knowledge and understanding of a range of interventions used to meet the needs of learners with </a:t>
            </a:r>
            <a:r>
              <a:rPr lang="en-GB" sz="2400" dirty="0" smtClean="0">
                <a:solidFill>
                  <a:schemeClr val="tx1"/>
                </a:solidFill>
              </a:rPr>
              <a:t>SEBD and examine </a:t>
            </a:r>
            <a:r>
              <a:rPr lang="en-GB" sz="2400" dirty="0">
                <a:solidFill>
                  <a:schemeClr val="tx1"/>
                </a:solidFill>
              </a:rPr>
              <a:t>the rationale and justification for, and the likely benefits of different intervention </a:t>
            </a:r>
            <a:r>
              <a:rPr lang="en-GB" sz="2400" dirty="0" smtClean="0">
                <a:solidFill>
                  <a:schemeClr val="tx1"/>
                </a:solidFill>
              </a:rPr>
              <a:t>strategies. </a:t>
            </a:r>
          </a:p>
          <a:p>
            <a:pPr marL="0" lvl="0" indent="0">
              <a:buClr>
                <a:srgbClr val="40BAD2"/>
              </a:buClr>
              <a:buNone/>
            </a:pPr>
            <a:endParaRPr lang="en-GB" sz="2400" dirty="0" smtClean="0">
              <a:solidFill>
                <a:schemeClr val="tx1"/>
              </a:solidFill>
            </a:endParaRPr>
          </a:p>
          <a:p>
            <a:pPr lvl="0">
              <a:buClr>
                <a:srgbClr val="40BAD2"/>
              </a:buClr>
            </a:pPr>
            <a:r>
              <a:rPr lang="en-GB" sz="2400" dirty="0" smtClean="0">
                <a:solidFill>
                  <a:schemeClr val="tx1"/>
                </a:solidFill>
              </a:rPr>
              <a:t>To </a:t>
            </a:r>
            <a:r>
              <a:rPr lang="en-GB" sz="2400" dirty="0">
                <a:solidFill>
                  <a:schemeClr val="tx1"/>
                </a:solidFill>
              </a:rPr>
              <a:t>outline the developing history of provision for learners with social, emotional and behavioural difficulties </a:t>
            </a:r>
          </a:p>
          <a:p>
            <a:pPr lvl="0">
              <a:buClr>
                <a:srgbClr val="40BAD2"/>
              </a:buClr>
            </a:pPr>
            <a:endParaRPr lang="en-GB" sz="2400" dirty="0">
              <a:solidFill>
                <a:schemeClr val="tx1"/>
              </a:solidFill>
            </a:endParaRPr>
          </a:p>
          <a:p>
            <a:pPr lvl="0">
              <a:buClr>
                <a:srgbClr val="40BAD2"/>
              </a:buClr>
            </a:pPr>
            <a:r>
              <a:rPr lang="en-GB" sz="2400" dirty="0">
                <a:solidFill>
                  <a:schemeClr val="tx1"/>
                </a:solidFill>
              </a:rPr>
              <a:t>To identify the strengths and weaknesses of different forms of provision </a:t>
            </a:r>
            <a:r>
              <a:rPr lang="en-GB" sz="2400" dirty="0" smtClean="0">
                <a:solidFill>
                  <a:schemeClr val="tx1"/>
                </a:solidFill>
              </a:rPr>
              <a:t>and identify </a:t>
            </a:r>
            <a:r>
              <a:rPr lang="en-GB" sz="2400" dirty="0">
                <a:solidFill>
                  <a:schemeClr val="tx1"/>
                </a:solidFill>
              </a:rPr>
              <a:t>key concepts of good practice in the education of learners with SEBD </a:t>
            </a:r>
          </a:p>
          <a:p>
            <a:pPr lvl="0">
              <a:buClr>
                <a:srgbClr val="40BAD2"/>
              </a:buClr>
            </a:pPr>
            <a:endParaRPr lang="en-GB" dirty="0">
              <a:solidFill>
                <a:srgbClr val="000000">
                  <a:lumMod val="65000"/>
                  <a:lumOff val="35000"/>
                </a:srgbClr>
              </a:solidFill>
            </a:endParaRPr>
          </a:p>
          <a:p>
            <a:endParaRPr lang="en-GB" dirty="0"/>
          </a:p>
        </p:txBody>
      </p:sp>
    </p:spTree>
    <p:extLst>
      <p:ext uri="{BB962C8B-B14F-4D97-AF65-F5344CB8AC3E}">
        <p14:creationId xmlns:p14="http://schemas.microsoft.com/office/powerpoint/2010/main" val="10113957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387019" y="3190875"/>
            <a:ext cx="2667000" cy="2667000"/>
          </a:xfrm>
          <a:prstGeom prst="rect">
            <a:avLst/>
          </a:prstGeom>
        </p:spPr>
      </p:pic>
      <p:sp>
        <p:nvSpPr>
          <p:cNvPr id="3" name="Content Placeholder 2"/>
          <p:cNvSpPr>
            <a:spLocks noGrp="1"/>
          </p:cNvSpPr>
          <p:nvPr>
            <p:ph idx="1"/>
          </p:nvPr>
        </p:nvSpPr>
        <p:spPr/>
        <p:txBody>
          <a:bodyPr/>
          <a:lstStyle/>
          <a:p>
            <a:r>
              <a:rPr lang="en-GB" dirty="0" smtClean="0"/>
              <a:t>In small groups, map out your perfect provision for pupils with SEBD. </a:t>
            </a:r>
          </a:p>
          <a:p>
            <a:endParaRPr lang="en-GB" dirty="0"/>
          </a:p>
        </p:txBody>
      </p:sp>
      <p:sp>
        <p:nvSpPr>
          <p:cNvPr id="5" name="TextBox 4"/>
          <p:cNvSpPr txBox="1"/>
          <p:nvPr/>
        </p:nvSpPr>
        <p:spPr>
          <a:xfrm>
            <a:off x="142876" y="1438275"/>
            <a:ext cx="2914650" cy="1077218"/>
          </a:xfrm>
          <a:prstGeom prst="rect">
            <a:avLst/>
          </a:prstGeom>
          <a:noFill/>
        </p:spPr>
        <p:txBody>
          <a:bodyPr wrap="square" rtlCol="0">
            <a:spAutoFit/>
          </a:bodyPr>
          <a:lstStyle/>
          <a:p>
            <a:pPr algn="ctr"/>
            <a:r>
              <a:rPr lang="en-GB" sz="3200" b="1" dirty="0" smtClean="0"/>
              <a:t>Introduction to SEBD: </a:t>
            </a:r>
            <a:endParaRPr lang="en-GB" sz="3200" b="1" dirty="0"/>
          </a:p>
        </p:txBody>
      </p:sp>
    </p:spTree>
    <p:extLst>
      <p:ext uri="{BB962C8B-B14F-4D97-AF65-F5344CB8AC3E}">
        <p14:creationId xmlns:p14="http://schemas.microsoft.com/office/powerpoint/2010/main" val="659632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SEBD </a:t>
            </a:r>
            <a:endParaRPr lang="en-GB" dirty="0"/>
          </a:p>
        </p:txBody>
      </p:sp>
      <p:sp>
        <p:nvSpPr>
          <p:cNvPr id="3" name="Content Placeholder 2"/>
          <p:cNvSpPr>
            <a:spLocks noGrp="1"/>
          </p:cNvSpPr>
          <p:nvPr>
            <p:ph idx="1"/>
          </p:nvPr>
        </p:nvSpPr>
        <p:spPr/>
        <p:txBody>
          <a:bodyPr>
            <a:normAutofit/>
          </a:bodyPr>
          <a:lstStyle/>
          <a:p>
            <a:r>
              <a:rPr lang="en-GB" sz="2400" dirty="0" smtClean="0"/>
              <a:t>Social, emotional and behavioural difficulties is a term widely used across the social spectrum. While there is still no nationally recognised definition, most agree that </a:t>
            </a:r>
            <a:r>
              <a:rPr lang="en-GB" sz="2400" dirty="0"/>
              <a:t>its attributes </a:t>
            </a:r>
            <a:r>
              <a:rPr lang="en-GB" sz="2400" dirty="0" smtClean="0"/>
              <a:t>are;</a:t>
            </a:r>
          </a:p>
          <a:p>
            <a:r>
              <a:rPr lang="en-GB" sz="2400" dirty="0" smtClean="0"/>
              <a:t>nature</a:t>
            </a:r>
            <a:endParaRPr lang="en-GB" sz="2400" dirty="0"/>
          </a:p>
          <a:p>
            <a:r>
              <a:rPr lang="en-GB" sz="2400" dirty="0"/>
              <a:t>frequency;</a:t>
            </a:r>
          </a:p>
          <a:p>
            <a:r>
              <a:rPr lang="en-GB" sz="2400" dirty="0"/>
              <a:t>persistency; </a:t>
            </a:r>
          </a:p>
          <a:p>
            <a:r>
              <a:rPr lang="en-GB" sz="2400" dirty="0"/>
              <a:t>severity; </a:t>
            </a:r>
          </a:p>
          <a:p>
            <a:r>
              <a:rPr lang="en-GB" sz="2400" dirty="0"/>
              <a:t>abnormality;</a:t>
            </a:r>
          </a:p>
          <a:p>
            <a:r>
              <a:rPr lang="en-GB" sz="2400" dirty="0"/>
              <a:t>cumulative effect </a:t>
            </a:r>
          </a:p>
        </p:txBody>
      </p:sp>
    </p:spTree>
    <p:extLst>
      <p:ext uri="{BB962C8B-B14F-4D97-AF65-F5344CB8AC3E}">
        <p14:creationId xmlns:p14="http://schemas.microsoft.com/office/powerpoint/2010/main" val="524593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there no clear definition of the term SEBD </a:t>
            </a:r>
            <a:endParaRPr lang="en-GB" dirty="0"/>
          </a:p>
        </p:txBody>
      </p:sp>
      <p:sp>
        <p:nvSpPr>
          <p:cNvPr id="3" name="Content Placeholder 2"/>
          <p:cNvSpPr>
            <a:spLocks noGrp="1"/>
          </p:cNvSpPr>
          <p:nvPr>
            <p:ph idx="1"/>
          </p:nvPr>
        </p:nvSpPr>
        <p:spPr/>
        <p:txBody>
          <a:bodyPr>
            <a:normAutofit/>
          </a:bodyPr>
          <a:lstStyle/>
          <a:p>
            <a:r>
              <a:rPr lang="en-GB" sz="2400" dirty="0" smtClean="0"/>
              <a:t>Researchers such as </a:t>
            </a:r>
            <a:r>
              <a:rPr lang="en-GB" sz="2400" dirty="0" err="1" smtClean="0"/>
              <a:t>Travell</a:t>
            </a:r>
            <a:r>
              <a:rPr lang="en-GB" sz="2400" dirty="0" smtClean="0"/>
              <a:t> (1999) argue that the term SEBD “is at the best of times, fraught with difficulties,” and others have made advances on this suggesting it is in fact more of social construct that is difficult to define or characterise due to its fluid nature. </a:t>
            </a:r>
          </a:p>
          <a:p>
            <a:pPr marL="0" indent="0">
              <a:buNone/>
            </a:pPr>
            <a:endParaRPr lang="en-GB" sz="2400" dirty="0" smtClean="0"/>
          </a:p>
          <a:p>
            <a:pPr marL="0" indent="0">
              <a:buNone/>
            </a:pPr>
            <a:r>
              <a:rPr lang="en-GB" sz="2400" dirty="0" smtClean="0"/>
              <a:t>Thus, what one person perceives as unacceptable and difficult, may be perceived as acceptable and easy to another. </a:t>
            </a:r>
            <a:endParaRPr lang="en-GB" sz="2400" dirty="0"/>
          </a:p>
        </p:txBody>
      </p:sp>
    </p:spTree>
    <p:extLst>
      <p:ext uri="{BB962C8B-B14F-4D97-AF65-F5344CB8AC3E}">
        <p14:creationId xmlns:p14="http://schemas.microsoft.com/office/powerpoint/2010/main" val="2325584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886075" y="200025"/>
            <a:ext cx="5562600" cy="1384300"/>
          </a:xfrm>
        </p:spPr>
        <p:txBody>
          <a:bodyPr/>
          <a:lstStyle/>
          <a:p>
            <a:pPr marL="0" indent="0" algn="ctr">
              <a:buNone/>
            </a:pPr>
            <a:r>
              <a:rPr lang="en-GB" dirty="0" smtClean="0"/>
              <a:t>What are the possible environmental /external causes of SEBD? </a:t>
            </a:r>
            <a:endParaRPr lang="en-GB" dirty="0"/>
          </a:p>
        </p:txBody>
      </p:sp>
      <p:sp>
        <p:nvSpPr>
          <p:cNvPr id="4" name="TextBox 3"/>
          <p:cNvSpPr txBox="1"/>
          <p:nvPr/>
        </p:nvSpPr>
        <p:spPr>
          <a:xfrm>
            <a:off x="685800" y="1181100"/>
            <a:ext cx="3609975" cy="4962525"/>
          </a:xfrm>
          <a:prstGeom prst="rect">
            <a:avLst/>
          </a:prstGeom>
          <a:noFill/>
        </p:spPr>
        <p:txBody>
          <a:bodyPr wrap="square" rtlCol="0">
            <a:spAutoFit/>
          </a:bodyPr>
          <a:lstStyle/>
          <a:p>
            <a:endParaRPr lang="en-GB" dirty="0"/>
          </a:p>
        </p:txBody>
      </p:sp>
      <p:pic>
        <p:nvPicPr>
          <p:cNvPr id="6" name="Picture 5"/>
          <p:cNvPicPr>
            <a:picLocks noChangeAspect="1"/>
          </p:cNvPicPr>
          <p:nvPr/>
        </p:nvPicPr>
        <p:blipFill>
          <a:blip r:embed="rId2"/>
          <a:stretch>
            <a:fillRect/>
          </a:stretch>
        </p:blipFill>
        <p:spPr>
          <a:xfrm>
            <a:off x="1036899" y="1181100"/>
            <a:ext cx="10107351" cy="5145470"/>
          </a:xfrm>
          <a:prstGeom prst="rect">
            <a:avLst/>
          </a:prstGeom>
        </p:spPr>
      </p:pic>
    </p:spTree>
    <p:extLst>
      <p:ext uri="{BB962C8B-B14F-4D97-AF65-F5344CB8AC3E}">
        <p14:creationId xmlns:p14="http://schemas.microsoft.com/office/powerpoint/2010/main" val="1087381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a:t>
            </a:r>
            <a:r>
              <a:rPr lang="en-GB" dirty="0" err="1" smtClean="0"/>
              <a:t>enviromental</a:t>
            </a:r>
            <a:r>
              <a:rPr lang="en-GB" dirty="0" smtClean="0"/>
              <a:t> </a:t>
            </a:r>
            <a:r>
              <a:rPr lang="en-GB" dirty="0" smtClean="0"/>
              <a:t>causes: </a:t>
            </a:r>
            <a:endParaRPr lang="en-GB" dirty="0"/>
          </a:p>
        </p:txBody>
      </p:sp>
      <p:sp>
        <p:nvSpPr>
          <p:cNvPr id="3" name="Content Placeholder 2"/>
          <p:cNvSpPr>
            <a:spLocks noGrp="1"/>
          </p:cNvSpPr>
          <p:nvPr>
            <p:ph sz="half" idx="1"/>
          </p:nvPr>
        </p:nvSpPr>
        <p:spPr/>
        <p:txBody>
          <a:bodyPr/>
          <a:lstStyle/>
          <a:p>
            <a:r>
              <a:rPr lang="en-GB" dirty="0">
                <a:solidFill>
                  <a:srgbClr val="FF0000"/>
                </a:solidFill>
              </a:rPr>
              <a:t>School Moves</a:t>
            </a:r>
          </a:p>
          <a:p>
            <a:r>
              <a:rPr lang="en-GB" dirty="0" smtClean="0"/>
              <a:t>Parental separation </a:t>
            </a:r>
          </a:p>
          <a:p>
            <a:r>
              <a:rPr lang="en-GB" dirty="0" smtClean="0"/>
              <a:t>Physical Abuse</a:t>
            </a:r>
          </a:p>
          <a:p>
            <a:r>
              <a:rPr lang="en-GB" dirty="0" smtClean="0"/>
              <a:t> Sexual abuse</a:t>
            </a:r>
          </a:p>
          <a:p>
            <a:r>
              <a:rPr lang="en-GB" dirty="0" smtClean="0"/>
              <a:t>Physical neglect</a:t>
            </a:r>
          </a:p>
          <a:p>
            <a:r>
              <a:rPr lang="en-GB" dirty="0" smtClean="0"/>
              <a:t>Emotional Neglect </a:t>
            </a:r>
          </a:p>
          <a:p>
            <a:r>
              <a:rPr lang="en-GB" dirty="0" smtClean="0"/>
              <a:t>Parental alcohol and substance misuse </a:t>
            </a:r>
          </a:p>
          <a:p>
            <a:r>
              <a:rPr lang="en-GB" dirty="0" smtClean="0"/>
              <a:t>Parental mental health</a:t>
            </a:r>
          </a:p>
        </p:txBody>
      </p:sp>
      <p:sp>
        <p:nvSpPr>
          <p:cNvPr id="4" name="Content Placeholder 3"/>
          <p:cNvSpPr>
            <a:spLocks noGrp="1"/>
          </p:cNvSpPr>
          <p:nvPr>
            <p:ph sz="half" idx="2"/>
          </p:nvPr>
        </p:nvSpPr>
        <p:spPr>
          <a:xfrm>
            <a:off x="7846695" y="868680"/>
            <a:ext cx="3474720" cy="5120640"/>
          </a:xfrm>
        </p:spPr>
        <p:txBody>
          <a:bodyPr/>
          <a:lstStyle/>
          <a:p>
            <a:r>
              <a:rPr lang="en-GB" dirty="0" smtClean="0"/>
              <a:t>Domestic </a:t>
            </a:r>
            <a:r>
              <a:rPr lang="en-GB" dirty="0"/>
              <a:t>Violence </a:t>
            </a:r>
          </a:p>
          <a:p>
            <a:r>
              <a:rPr lang="en-GB" dirty="0"/>
              <a:t>Parents incarcerated </a:t>
            </a:r>
          </a:p>
          <a:p>
            <a:r>
              <a:rPr lang="en-GB" dirty="0" smtClean="0"/>
              <a:t>Bereavement </a:t>
            </a:r>
          </a:p>
          <a:p>
            <a:r>
              <a:rPr lang="en-GB" dirty="0" smtClean="0"/>
              <a:t>Bullying</a:t>
            </a:r>
          </a:p>
          <a:p>
            <a:r>
              <a:rPr lang="en-GB" dirty="0" smtClean="0"/>
              <a:t>Poverty </a:t>
            </a:r>
          </a:p>
          <a:p>
            <a:r>
              <a:rPr lang="en-GB" dirty="0" smtClean="0"/>
              <a:t>Community adversities </a:t>
            </a:r>
          </a:p>
          <a:p>
            <a:endParaRPr lang="en-GB" dirty="0"/>
          </a:p>
        </p:txBody>
      </p:sp>
    </p:spTree>
    <p:extLst>
      <p:ext uri="{BB962C8B-B14F-4D97-AF65-F5344CB8AC3E}">
        <p14:creationId xmlns:p14="http://schemas.microsoft.com/office/powerpoint/2010/main" val="2081248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What we know about the effects of trauma on the body and brain: </a:t>
            </a:r>
            <a:endParaRPr lang="en-GB" dirty="0"/>
          </a:p>
        </p:txBody>
      </p:sp>
      <p:sp>
        <p:nvSpPr>
          <p:cNvPr id="6" name="TextBox 5"/>
          <p:cNvSpPr txBox="1"/>
          <p:nvPr/>
        </p:nvSpPr>
        <p:spPr>
          <a:xfrm>
            <a:off x="3819525" y="1676400"/>
            <a:ext cx="7715250" cy="6278642"/>
          </a:xfrm>
          <a:prstGeom prst="rect">
            <a:avLst/>
          </a:prstGeom>
          <a:noFill/>
        </p:spPr>
        <p:txBody>
          <a:bodyPr wrap="square" rtlCol="0">
            <a:spAutoFit/>
          </a:bodyPr>
          <a:lstStyle/>
          <a:p>
            <a:r>
              <a:rPr lang="en-GB" sz="2400" dirty="0" smtClean="0"/>
              <a:t>Advances in research now show that there is a considerable link between experiencing multiple life traumas and SEBD. Emerging evidence suggests that multiple traumas produce harmful levels of adrenaline, cortisol and Norepinephrine which impact on healthy brain development and function. Consequently, prolonged exposure to these toxic chemicals within the brain can lead to detrimental long term impact on our ability to learn, behave (in accordance to societal rules and boundaries) and our mental and physical health, such as chronic heart disease and depression. </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211936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828800" y="809625"/>
            <a:ext cx="9391650" cy="646331"/>
          </a:xfrm>
          <a:prstGeom prst="rect">
            <a:avLst/>
          </a:prstGeom>
          <a:noFill/>
        </p:spPr>
        <p:txBody>
          <a:bodyPr wrap="square" rtlCol="0">
            <a:spAutoFit/>
          </a:bodyPr>
          <a:lstStyle/>
          <a:p>
            <a:r>
              <a:rPr lang="en-GB" sz="3600" dirty="0" smtClean="0"/>
              <a:t>How does it present in the classroom? </a:t>
            </a:r>
            <a:endParaRPr lang="en-GB" sz="3600" dirty="0"/>
          </a:p>
        </p:txBody>
      </p:sp>
      <p:sp>
        <p:nvSpPr>
          <p:cNvPr id="8" name="Rectangle 7"/>
          <p:cNvSpPr/>
          <p:nvPr/>
        </p:nvSpPr>
        <p:spPr>
          <a:xfrm>
            <a:off x="1619250" y="4381916"/>
            <a:ext cx="8020050" cy="1569660"/>
          </a:xfrm>
          <a:prstGeom prst="rect">
            <a:avLst/>
          </a:prstGeom>
        </p:spPr>
        <p:txBody>
          <a:bodyPr wrap="square">
            <a:spAutoFit/>
          </a:bodyPr>
          <a:lstStyle/>
          <a:p>
            <a:pPr algn="ctr"/>
            <a:r>
              <a:rPr lang="en-GB" sz="2400" dirty="0" smtClean="0"/>
              <a:t>We know what life events could possibly contribute to the behaviours we see, but do you know of any theories that </a:t>
            </a:r>
            <a:r>
              <a:rPr lang="en-GB" sz="2400" dirty="0"/>
              <a:t>can help </a:t>
            </a:r>
            <a:r>
              <a:rPr lang="en-GB" sz="2400" dirty="0" smtClean="0"/>
              <a:t>us understand </a:t>
            </a:r>
            <a:r>
              <a:rPr lang="en-GB" sz="2400" dirty="0"/>
              <a:t>the development of human emotions and </a:t>
            </a:r>
            <a:r>
              <a:rPr lang="en-GB" sz="2400" dirty="0" smtClean="0"/>
              <a:t>behaviours? </a:t>
            </a:r>
            <a:endParaRPr lang="en-GB" sz="2400" dirty="0"/>
          </a:p>
        </p:txBody>
      </p:sp>
      <p:sp>
        <p:nvSpPr>
          <p:cNvPr id="9" name="Rectangle 8"/>
          <p:cNvSpPr/>
          <p:nvPr/>
        </p:nvSpPr>
        <p:spPr>
          <a:xfrm>
            <a:off x="2199686" y="3878430"/>
            <a:ext cx="7278275" cy="369332"/>
          </a:xfrm>
          <a:prstGeom prst="rect">
            <a:avLst/>
          </a:prstGeom>
        </p:spPr>
        <p:txBody>
          <a:bodyPr wrap="none">
            <a:spAutoFit/>
          </a:bodyPr>
          <a:lstStyle/>
          <a:p>
            <a:r>
              <a:rPr lang="en-GB" dirty="0" smtClean="0">
                <a:solidFill>
                  <a:srgbClr val="0070C0"/>
                </a:solidFill>
              </a:rPr>
              <a:t>Remember as human beings we are attracted </a:t>
            </a:r>
            <a:r>
              <a:rPr lang="en-GB" dirty="0">
                <a:solidFill>
                  <a:srgbClr val="0070C0"/>
                </a:solidFill>
              </a:rPr>
              <a:t>to behaviour we understand</a:t>
            </a:r>
            <a:r>
              <a:rPr lang="en-GB" dirty="0" smtClean="0">
                <a:solidFill>
                  <a:srgbClr val="0070C0"/>
                </a:solidFill>
              </a:rPr>
              <a:t>. </a:t>
            </a:r>
            <a:endParaRPr lang="en-GB" dirty="0">
              <a:solidFill>
                <a:srgbClr val="0070C0"/>
              </a:solidFill>
            </a:endParaRPr>
          </a:p>
        </p:txBody>
      </p:sp>
      <p:pic>
        <p:nvPicPr>
          <p:cNvPr id="12" name="Picture 11"/>
          <p:cNvPicPr>
            <a:picLocks noChangeAspect="1"/>
          </p:cNvPicPr>
          <p:nvPr/>
        </p:nvPicPr>
        <p:blipFill>
          <a:blip r:embed="rId2"/>
          <a:stretch>
            <a:fillRect/>
          </a:stretch>
        </p:blipFill>
        <p:spPr>
          <a:xfrm>
            <a:off x="4052887" y="1601152"/>
            <a:ext cx="3571875" cy="2143125"/>
          </a:xfrm>
          <a:prstGeom prst="rect">
            <a:avLst/>
          </a:prstGeom>
        </p:spPr>
      </p:pic>
    </p:spTree>
    <p:extLst>
      <p:ext uri="{BB962C8B-B14F-4D97-AF65-F5344CB8AC3E}">
        <p14:creationId xmlns:p14="http://schemas.microsoft.com/office/powerpoint/2010/main" val="2791772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tx1"/>
                </a:solidFill>
              </a:rPr>
              <a:t>Section 1:</a:t>
            </a:r>
            <a:r>
              <a:rPr lang="en-GB" sz="3200" dirty="0" smtClean="0"/>
              <a:t/>
            </a:r>
            <a:br>
              <a:rPr lang="en-GB" sz="3200" dirty="0" smtClean="0"/>
            </a:br>
            <a:r>
              <a:rPr lang="en-GB" sz="3200" dirty="0"/>
              <a:t/>
            </a:r>
            <a:br>
              <a:rPr lang="en-GB" sz="3200" dirty="0"/>
            </a:br>
            <a:r>
              <a:rPr lang="en-GB" sz="3200" dirty="0" smtClean="0"/>
              <a:t/>
            </a:r>
            <a:br>
              <a:rPr lang="en-GB" sz="3200" dirty="0" smtClean="0"/>
            </a:br>
            <a:r>
              <a:rPr lang="en-GB" sz="3200" dirty="0" smtClean="0"/>
              <a:t>PERSPECTIVES ON </a:t>
            </a:r>
            <a:r>
              <a:rPr lang="en-GB" sz="3200" dirty="0"/>
              <a:t>HUMAN DEVELOPMENT</a:t>
            </a:r>
          </a:p>
        </p:txBody>
      </p:sp>
      <p:sp>
        <p:nvSpPr>
          <p:cNvPr id="3" name="Content Placeholder 2"/>
          <p:cNvSpPr>
            <a:spLocks noGrp="1"/>
          </p:cNvSpPr>
          <p:nvPr>
            <p:ph idx="1"/>
          </p:nvPr>
        </p:nvSpPr>
        <p:spPr>
          <a:xfrm>
            <a:off x="3869268" y="531258"/>
            <a:ext cx="7315200" cy="5786340"/>
          </a:xfrm>
        </p:spPr>
        <p:txBody>
          <a:bodyPr>
            <a:normAutofit/>
          </a:bodyPr>
          <a:lstStyle/>
          <a:p>
            <a:pPr marL="0" indent="0">
              <a:buNone/>
            </a:pPr>
            <a:r>
              <a:rPr lang="en-GB" sz="2400" dirty="0"/>
              <a:t>Given the complexity of interactions, which make up human nature and the variety of perceptions as to why humans behave as they do there is no simple way of categorising by theory, area of research or developmental </a:t>
            </a:r>
            <a:r>
              <a:rPr lang="en-GB" sz="2400" dirty="0" smtClean="0"/>
              <a:t>aspect. There’s no one fits all model!</a:t>
            </a:r>
          </a:p>
          <a:p>
            <a:pPr marL="0" indent="0">
              <a:buNone/>
            </a:pPr>
            <a:endParaRPr lang="en-GB" sz="2400" dirty="0"/>
          </a:p>
          <a:p>
            <a:pPr marL="0" indent="0">
              <a:buNone/>
            </a:pPr>
            <a:r>
              <a:rPr lang="en-GB" sz="2400" dirty="0" smtClean="0"/>
              <a:t>Therefore, we will sample </a:t>
            </a:r>
            <a:r>
              <a:rPr lang="en-GB" sz="2400" dirty="0"/>
              <a:t>a range of theoretical perspectives on understanding the development of human emotions and behaviours and looks at significant aspects of development which might be relevant to the existence of SEBD. </a:t>
            </a:r>
            <a:endParaRPr lang="en-GB" sz="2400" dirty="0" smtClean="0"/>
          </a:p>
          <a:p>
            <a:pPr marL="0" indent="0">
              <a:buNone/>
            </a:pPr>
            <a:endParaRPr lang="en-GB" dirty="0"/>
          </a:p>
        </p:txBody>
      </p:sp>
    </p:spTree>
    <p:extLst>
      <p:ext uri="{BB962C8B-B14F-4D97-AF65-F5344CB8AC3E}">
        <p14:creationId xmlns:p14="http://schemas.microsoft.com/office/powerpoint/2010/main" val="11842558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PERSPECTIVES ON HUMAN DEVELOPMENT</a:t>
            </a:r>
            <a:endParaRPr lang="en-GB" dirty="0"/>
          </a:p>
        </p:txBody>
      </p:sp>
      <p:sp>
        <p:nvSpPr>
          <p:cNvPr id="3" name="Content Placeholder 2"/>
          <p:cNvSpPr>
            <a:spLocks noGrp="1"/>
          </p:cNvSpPr>
          <p:nvPr>
            <p:ph idx="1"/>
          </p:nvPr>
        </p:nvSpPr>
        <p:spPr/>
        <p:txBody>
          <a:bodyPr/>
          <a:lstStyle/>
          <a:p>
            <a:pPr marL="0" lvl="0" indent="0">
              <a:buClr>
                <a:srgbClr val="40BAD2"/>
              </a:buClr>
              <a:buNone/>
            </a:pPr>
            <a:r>
              <a:rPr lang="en-GB" sz="2400" dirty="0">
                <a:solidFill>
                  <a:srgbClr val="000000">
                    <a:lumMod val="65000"/>
                    <a:lumOff val="35000"/>
                  </a:srgbClr>
                </a:solidFill>
              </a:rPr>
              <a:t>We will discuss six different perspectives on human development and how each of these could help us understand the development of </a:t>
            </a:r>
            <a:r>
              <a:rPr lang="en-GB" sz="2400" dirty="0" smtClean="0">
                <a:solidFill>
                  <a:srgbClr val="000000">
                    <a:lumMod val="65000"/>
                    <a:lumOff val="35000"/>
                  </a:srgbClr>
                </a:solidFill>
              </a:rPr>
              <a:t>SEBD. </a:t>
            </a:r>
            <a:endParaRPr lang="en-GB" sz="2400" dirty="0">
              <a:solidFill>
                <a:srgbClr val="000000">
                  <a:lumMod val="65000"/>
                  <a:lumOff val="35000"/>
                </a:srgbClr>
              </a:solidFill>
            </a:endParaRPr>
          </a:p>
          <a:p>
            <a:pPr lvl="0">
              <a:buClr>
                <a:srgbClr val="40BAD2"/>
              </a:buClr>
            </a:pPr>
            <a:endParaRPr lang="en-GB" sz="2400" dirty="0">
              <a:solidFill>
                <a:srgbClr val="000000">
                  <a:lumMod val="65000"/>
                  <a:lumOff val="35000"/>
                </a:srgbClr>
              </a:solidFill>
            </a:endParaRPr>
          </a:p>
          <a:p>
            <a:pPr lvl="0">
              <a:buClr>
                <a:srgbClr val="40BAD2"/>
              </a:buClr>
            </a:pPr>
            <a:r>
              <a:rPr lang="en-GB" sz="2400" dirty="0">
                <a:solidFill>
                  <a:srgbClr val="0070C0"/>
                </a:solidFill>
              </a:rPr>
              <a:t>Cognitive developmental</a:t>
            </a:r>
          </a:p>
          <a:p>
            <a:pPr lvl="0">
              <a:buClr>
                <a:srgbClr val="40BAD2"/>
              </a:buClr>
            </a:pPr>
            <a:r>
              <a:rPr lang="en-GB" sz="2400" dirty="0">
                <a:solidFill>
                  <a:srgbClr val="0070C0"/>
                </a:solidFill>
              </a:rPr>
              <a:t>Biological</a:t>
            </a:r>
          </a:p>
          <a:p>
            <a:pPr lvl="0">
              <a:buClr>
                <a:srgbClr val="40BAD2"/>
              </a:buClr>
            </a:pPr>
            <a:r>
              <a:rPr lang="en-GB" sz="2400" dirty="0">
                <a:solidFill>
                  <a:srgbClr val="0070C0"/>
                </a:solidFill>
              </a:rPr>
              <a:t>Psychoanalytic</a:t>
            </a:r>
          </a:p>
          <a:p>
            <a:pPr lvl="0">
              <a:buClr>
                <a:srgbClr val="40BAD2"/>
              </a:buClr>
            </a:pPr>
            <a:r>
              <a:rPr lang="en-GB" sz="2400" dirty="0">
                <a:solidFill>
                  <a:srgbClr val="0070C0"/>
                </a:solidFill>
              </a:rPr>
              <a:t>Learning</a:t>
            </a:r>
          </a:p>
          <a:p>
            <a:pPr lvl="0">
              <a:buClr>
                <a:srgbClr val="40BAD2"/>
              </a:buClr>
            </a:pPr>
            <a:r>
              <a:rPr lang="en-GB" sz="2400" dirty="0">
                <a:solidFill>
                  <a:srgbClr val="0070C0"/>
                </a:solidFill>
              </a:rPr>
              <a:t>Humanistic</a:t>
            </a:r>
          </a:p>
          <a:p>
            <a:pPr lvl="0">
              <a:buClr>
                <a:srgbClr val="40BAD2"/>
              </a:buClr>
            </a:pPr>
            <a:r>
              <a:rPr lang="en-GB" sz="2400" dirty="0">
                <a:solidFill>
                  <a:srgbClr val="0070C0"/>
                </a:solidFill>
              </a:rPr>
              <a:t>Systemic. </a:t>
            </a:r>
          </a:p>
          <a:p>
            <a:endParaRPr lang="en-GB" dirty="0"/>
          </a:p>
        </p:txBody>
      </p:sp>
    </p:spTree>
    <p:extLst>
      <p:ext uri="{BB962C8B-B14F-4D97-AF65-F5344CB8AC3E}">
        <p14:creationId xmlns:p14="http://schemas.microsoft.com/office/powerpoint/2010/main" val="11016439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
            </a:r>
            <a:br>
              <a:rPr lang="en-GB" dirty="0" smtClean="0"/>
            </a:br>
            <a:r>
              <a:rPr lang="en-GB" dirty="0" smtClean="0"/>
              <a:t>Activity 1: </a:t>
            </a:r>
            <a:endParaRPr lang="en-GB" dirty="0"/>
          </a:p>
        </p:txBody>
      </p:sp>
      <p:sp>
        <p:nvSpPr>
          <p:cNvPr id="3" name="Content Placeholder 2"/>
          <p:cNvSpPr>
            <a:spLocks noGrp="1"/>
          </p:cNvSpPr>
          <p:nvPr>
            <p:ph idx="1"/>
          </p:nvPr>
        </p:nvSpPr>
        <p:spPr>
          <a:xfrm>
            <a:off x="3850218" y="759333"/>
            <a:ext cx="7315200" cy="5120640"/>
          </a:xfrm>
        </p:spPr>
        <p:txBody>
          <a:bodyPr>
            <a:normAutofit/>
          </a:bodyPr>
          <a:lstStyle/>
          <a:p>
            <a:pPr marL="0" indent="0">
              <a:buNone/>
            </a:pPr>
            <a:r>
              <a:rPr lang="en-GB" sz="2400" dirty="0" smtClean="0"/>
              <a:t>Think of a young person in your setting with SEBD or potential SEBD. Consider which perspective is most helpful in understanding their behaviours. </a:t>
            </a:r>
          </a:p>
          <a:p>
            <a:pPr marL="0" indent="0">
              <a:buNone/>
            </a:pPr>
            <a:endParaRPr lang="en-GB" sz="2400" dirty="0"/>
          </a:p>
          <a:p>
            <a:pPr marL="0" indent="0">
              <a:buNone/>
            </a:pPr>
            <a:r>
              <a:rPr lang="en-GB" sz="2400" dirty="0" smtClean="0"/>
              <a:t> </a:t>
            </a:r>
            <a:endParaRPr lang="en-GB" sz="2400" dirty="0"/>
          </a:p>
          <a:p>
            <a:pPr marL="0" indent="0">
              <a:buNone/>
            </a:pPr>
            <a:r>
              <a:rPr lang="en-GB" sz="2400" dirty="0" smtClean="0"/>
              <a:t>In addition, consider how this perspective could inform an intervention for the young person</a:t>
            </a:r>
            <a:r>
              <a:rPr lang="en-GB" sz="2400" dirty="0"/>
              <a:t>?</a:t>
            </a:r>
          </a:p>
        </p:txBody>
      </p:sp>
      <p:pic>
        <p:nvPicPr>
          <p:cNvPr id="4" name="Picture 3"/>
          <p:cNvPicPr>
            <a:picLocks noChangeAspect="1"/>
          </p:cNvPicPr>
          <p:nvPr/>
        </p:nvPicPr>
        <p:blipFill>
          <a:blip r:embed="rId2"/>
          <a:stretch>
            <a:fillRect/>
          </a:stretch>
        </p:blipFill>
        <p:spPr>
          <a:xfrm>
            <a:off x="333348" y="1016508"/>
            <a:ext cx="2786623" cy="1933575"/>
          </a:xfrm>
          <a:prstGeom prst="rect">
            <a:avLst/>
          </a:prstGeom>
        </p:spPr>
      </p:pic>
    </p:spTree>
    <p:extLst>
      <p:ext uri="{BB962C8B-B14F-4D97-AF65-F5344CB8AC3E}">
        <p14:creationId xmlns:p14="http://schemas.microsoft.com/office/powerpoint/2010/main" val="2419146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032" y="1052422"/>
            <a:ext cx="2834640" cy="1079165"/>
          </a:xfrm>
        </p:spPr>
        <p:txBody>
          <a:bodyPr/>
          <a:lstStyle/>
          <a:p>
            <a:r>
              <a:rPr lang="en-GB" dirty="0"/>
              <a:t>1. Cognitive </a:t>
            </a:r>
            <a:br>
              <a:rPr lang="en-GB" dirty="0"/>
            </a:br>
            <a:endParaRPr lang="en-GB" dirty="0"/>
          </a:p>
        </p:txBody>
      </p:sp>
      <p:sp>
        <p:nvSpPr>
          <p:cNvPr id="8" name="Text Placeholder 7"/>
          <p:cNvSpPr>
            <a:spLocks noGrp="1"/>
          </p:cNvSpPr>
          <p:nvPr>
            <p:ph type="body" sz="half" idx="2"/>
          </p:nvPr>
        </p:nvSpPr>
        <p:spPr>
          <a:xfrm>
            <a:off x="169768" y="2131586"/>
            <a:ext cx="2834640" cy="3070141"/>
          </a:xfrm>
        </p:spPr>
        <p:txBody>
          <a:bodyPr/>
          <a:lstStyle/>
          <a:p>
            <a:r>
              <a:rPr lang="en-GB" sz="2000" b="1" dirty="0"/>
              <a:t>Summary</a:t>
            </a:r>
            <a:r>
              <a:rPr lang="en-GB" sz="2000" dirty="0"/>
              <a:t>:</a:t>
            </a:r>
          </a:p>
          <a:p>
            <a:endParaRPr lang="en-GB" sz="2000" dirty="0"/>
          </a:p>
          <a:p>
            <a:endParaRPr lang="en-GB" dirty="0"/>
          </a:p>
        </p:txBody>
      </p:sp>
      <p:sp>
        <p:nvSpPr>
          <p:cNvPr id="6" name="Rectangle 5"/>
          <p:cNvSpPr/>
          <p:nvPr/>
        </p:nvSpPr>
        <p:spPr>
          <a:xfrm>
            <a:off x="4143554" y="310276"/>
            <a:ext cx="6096000" cy="5816977"/>
          </a:xfrm>
          <a:prstGeom prst="rect">
            <a:avLst/>
          </a:prstGeom>
        </p:spPr>
        <p:txBody>
          <a:bodyPr>
            <a:spAutoFit/>
          </a:bodyPr>
          <a:lstStyle/>
          <a:p>
            <a:endParaRPr lang="en-GB" dirty="0" smtClean="0"/>
          </a:p>
          <a:p>
            <a:endParaRPr lang="en-GB" sz="2400" b="1" dirty="0"/>
          </a:p>
          <a:p>
            <a:r>
              <a:rPr lang="en-GB" sz="2400" dirty="0" smtClean="0"/>
              <a:t>From </a:t>
            </a:r>
            <a:r>
              <a:rPr lang="en-GB" sz="2400" dirty="0"/>
              <a:t>a cognitive development point of view, such as Piaget’s, </a:t>
            </a:r>
            <a:r>
              <a:rPr lang="en-GB" sz="2400" dirty="0" smtClean="0"/>
              <a:t>SEBD </a:t>
            </a:r>
            <a:r>
              <a:rPr lang="en-GB" sz="2400" dirty="0"/>
              <a:t>could be seen to arise when the demands placed on a child exceed what their developmental stage would indicate they are capable of understanding or achieving</a:t>
            </a:r>
            <a:r>
              <a:rPr lang="en-GB" sz="2400" dirty="0" smtClean="0"/>
              <a:t>.</a:t>
            </a:r>
          </a:p>
          <a:p>
            <a:endParaRPr lang="en-GB" sz="2400" dirty="0"/>
          </a:p>
          <a:p>
            <a:r>
              <a:rPr lang="en-GB" sz="2400" dirty="0" smtClean="0"/>
              <a:t>Children</a:t>
            </a:r>
            <a:r>
              <a:rPr lang="en-GB" sz="2400" dirty="0"/>
              <a:t>, for example, who have not had sufficient opportunities to explore their environments, or who have not had access to equipment which helps them </a:t>
            </a:r>
            <a:r>
              <a:rPr lang="en-GB" sz="2400" dirty="0" smtClean="0"/>
              <a:t>develop </a:t>
            </a:r>
            <a:r>
              <a:rPr lang="en-GB" sz="2400" dirty="0"/>
              <a:t>their cognitive abilities, may be significantly disadvantaged. </a:t>
            </a:r>
            <a:endParaRPr lang="en-GB" sz="2400" dirty="0" smtClean="0"/>
          </a:p>
          <a:p>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44905" y="2447924"/>
            <a:ext cx="1908969" cy="1857375"/>
          </a:xfrm>
          <a:prstGeom prst="rect">
            <a:avLst/>
          </a:prstGeom>
        </p:spPr>
      </p:pic>
    </p:spTree>
    <p:extLst>
      <p:ext uri="{BB962C8B-B14F-4D97-AF65-F5344CB8AC3E}">
        <p14:creationId xmlns:p14="http://schemas.microsoft.com/office/powerpoint/2010/main" val="5064067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131" y="3275378"/>
            <a:ext cx="2834640" cy="2181044"/>
          </a:xfrm>
        </p:spPr>
        <p:txBody>
          <a:bodyPr>
            <a:normAutofit/>
          </a:bodyPr>
          <a:lstStyle/>
          <a:p>
            <a:pPr lvl="0" defTabSz="457200">
              <a:lnSpc>
                <a:spcPct val="100000"/>
              </a:lnSpc>
              <a:spcBef>
                <a:spcPts val="0"/>
              </a:spcBef>
            </a:pPr>
            <a:r>
              <a:rPr lang="en-GB" sz="2400" b="1" spc="0" dirty="0">
                <a:solidFill>
                  <a:schemeClr val="bg1"/>
                </a:solidFill>
                <a:ea typeface="+mn-ea"/>
                <a:cs typeface="+mn-cs"/>
              </a:rPr>
              <a:t>How it might help to understand the development of SEBD:</a:t>
            </a:r>
            <a:r>
              <a:rPr lang="en-GB" sz="2800" b="1" spc="0" dirty="0">
                <a:solidFill>
                  <a:srgbClr val="000000"/>
                </a:solidFill>
                <a:ea typeface="+mn-ea"/>
                <a:cs typeface="+mn-cs"/>
              </a:rPr>
              <a:t/>
            </a:r>
            <a:br>
              <a:rPr lang="en-GB" sz="2800" b="1" spc="0" dirty="0">
                <a:solidFill>
                  <a:srgbClr val="000000"/>
                </a:solidFill>
                <a:ea typeface="+mn-ea"/>
                <a:cs typeface="+mn-cs"/>
              </a:rPr>
            </a:br>
            <a:endParaRPr lang="en-GB" sz="2800" dirty="0"/>
          </a:p>
        </p:txBody>
      </p:sp>
      <p:sp>
        <p:nvSpPr>
          <p:cNvPr id="3" name="Content Placeholder 2"/>
          <p:cNvSpPr>
            <a:spLocks noGrp="1"/>
          </p:cNvSpPr>
          <p:nvPr>
            <p:ph idx="1"/>
          </p:nvPr>
        </p:nvSpPr>
        <p:spPr>
          <a:xfrm>
            <a:off x="3820287" y="590551"/>
            <a:ext cx="7315200" cy="5779770"/>
          </a:xfrm>
        </p:spPr>
        <p:txBody>
          <a:bodyPr>
            <a:normAutofit fontScale="77500" lnSpcReduction="20000"/>
          </a:bodyPr>
          <a:lstStyle/>
          <a:p>
            <a:pPr marL="0" lvl="0" indent="0" defTabSz="457200">
              <a:lnSpc>
                <a:spcPct val="100000"/>
              </a:lnSpc>
              <a:spcBef>
                <a:spcPts val="0"/>
              </a:spcBef>
              <a:buClrTx/>
              <a:buNone/>
            </a:pPr>
            <a:endParaRPr lang="en-GB" sz="2300" dirty="0">
              <a:solidFill>
                <a:srgbClr val="000000"/>
              </a:solidFill>
            </a:endParaRPr>
          </a:p>
          <a:p>
            <a:pPr marL="0" lvl="0" indent="0" defTabSz="457200">
              <a:lnSpc>
                <a:spcPct val="100000"/>
              </a:lnSpc>
              <a:spcBef>
                <a:spcPts val="0"/>
              </a:spcBef>
              <a:buClrTx/>
              <a:buNone/>
            </a:pPr>
            <a:endParaRPr lang="en-GB" sz="3400" dirty="0" smtClean="0">
              <a:solidFill>
                <a:srgbClr val="000000"/>
              </a:solidFill>
            </a:endParaRPr>
          </a:p>
          <a:p>
            <a:pPr marL="0" lvl="0" indent="0" defTabSz="457200">
              <a:lnSpc>
                <a:spcPct val="100000"/>
              </a:lnSpc>
              <a:spcBef>
                <a:spcPts val="0"/>
              </a:spcBef>
              <a:buClrTx/>
              <a:buNone/>
            </a:pPr>
            <a:r>
              <a:rPr lang="en-GB" sz="3400" dirty="0">
                <a:solidFill>
                  <a:srgbClr val="000000"/>
                </a:solidFill>
              </a:rPr>
              <a:t>It is therefore important to appreciate what the child's view of the world is, and how this is determined by their developmental stage</a:t>
            </a:r>
            <a:r>
              <a:rPr lang="en-GB" sz="3400" dirty="0" smtClean="0">
                <a:solidFill>
                  <a:srgbClr val="000000"/>
                </a:solidFill>
              </a:rPr>
              <a:t>. Having </a:t>
            </a:r>
            <a:r>
              <a:rPr lang="en-GB" sz="3400" dirty="0">
                <a:solidFill>
                  <a:srgbClr val="000000"/>
                </a:solidFill>
              </a:rPr>
              <a:t>this understanding can enable adults to present tasks to children in meaningful and non-threatening ways, and to have expectations which are compatible with their </a:t>
            </a:r>
            <a:r>
              <a:rPr lang="en-GB" sz="3400" dirty="0" smtClean="0">
                <a:solidFill>
                  <a:srgbClr val="000000"/>
                </a:solidFill>
              </a:rPr>
              <a:t>skills.</a:t>
            </a:r>
          </a:p>
          <a:p>
            <a:pPr marL="0" lvl="0" indent="0" defTabSz="457200">
              <a:lnSpc>
                <a:spcPct val="100000"/>
              </a:lnSpc>
              <a:spcBef>
                <a:spcPts val="0"/>
              </a:spcBef>
              <a:buClrTx/>
              <a:buNone/>
            </a:pPr>
            <a:endParaRPr lang="en-GB" sz="3400" dirty="0" smtClean="0">
              <a:solidFill>
                <a:srgbClr val="000000"/>
              </a:solidFill>
            </a:endParaRPr>
          </a:p>
          <a:p>
            <a:pPr marL="0" lvl="0" indent="0" defTabSz="457200">
              <a:lnSpc>
                <a:spcPct val="100000"/>
              </a:lnSpc>
              <a:spcBef>
                <a:spcPts val="0"/>
              </a:spcBef>
              <a:buClrTx/>
              <a:buNone/>
            </a:pPr>
            <a:endParaRPr lang="en-GB" sz="3400" dirty="0">
              <a:solidFill>
                <a:srgbClr val="000000"/>
              </a:solidFill>
            </a:endParaRPr>
          </a:p>
          <a:p>
            <a:pPr marL="0" lvl="0" indent="0" defTabSz="457200">
              <a:lnSpc>
                <a:spcPct val="100000"/>
              </a:lnSpc>
              <a:spcBef>
                <a:spcPts val="0"/>
              </a:spcBef>
              <a:buClrTx/>
              <a:buNone/>
            </a:pPr>
            <a:r>
              <a:rPr lang="en-GB" sz="3400" dirty="0" smtClean="0">
                <a:solidFill>
                  <a:srgbClr val="000000"/>
                </a:solidFill>
              </a:rPr>
              <a:t>There </a:t>
            </a:r>
            <a:r>
              <a:rPr lang="en-GB" sz="3400" dirty="0">
                <a:solidFill>
                  <a:srgbClr val="000000"/>
                </a:solidFill>
              </a:rPr>
              <a:t>is, however, a corresponding danger with such theories. For example, </a:t>
            </a:r>
            <a:r>
              <a:rPr lang="en-GB" sz="3400" dirty="0" smtClean="0">
                <a:solidFill>
                  <a:srgbClr val="000000"/>
                </a:solidFill>
              </a:rPr>
              <a:t>a </a:t>
            </a:r>
            <a:r>
              <a:rPr lang="en-GB" sz="3400" dirty="0">
                <a:solidFill>
                  <a:srgbClr val="000000"/>
                </a:solidFill>
              </a:rPr>
              <a:t>child’s abilities or capacity to understand could be underestimated through rigid application of ‘staged’ thinking by the adults </a:t>
            </a:r>
            <a:r>
              <a:rPr lang="en-GB" sz="3400" dirty="0" smtClean="0">
                <a:solidFill>
                  <a:srgbClr val="000000"/>
                </a:solidFill>
              </a:rPr>
              <a:t>concerned. </a:t>
            </a:r>
            <a:endParaRPr lang="en-GB" sz="3400" dirty="0">
              <a:solidFill>
                <a:srgbClr val="000000"/>
              </a:solidFill>
            </a:endParaRPr>
          </a:p>
          <a:p>
            <a:pPr marL="0" lvl="0" indent="0" defTabSz="457200">
              <a:lnSpc>
                <a:spcPct val="100000"/>
              </a:lnSpc>
              <a:spcBef>
                <a:spcPts val="0"/>
              </a:spcBef>
              <a:buClrTx/>
              <a:buNone/>
            </a:pPr>
            <a:r>
              <a:rPr lang="en-GB" sz="3400" dirty="0">
                <a:solidFill>
                  <a:srgbClr val="000000"/>
                </a:solidFill>
              </a:rPr>
              <a:t> </a:t>
            </a:r>
            <a:endParaRPr lang="en-GB" sz="3400" dirty="0" smtClean="0">
              <a:solidFill>
                <a:srgbClr val="000000"/>
              </a:solidFill>
            </a:endParaRPr>
          </a:p>
          <a:p>
            <a:pPr marL="0" lvl="0" indent="0" defTabSz="457200">
              <a:lnSpc>
                <a:spcPct val="100000"/>
              </a:lnSpc>
              <a:spcBef>
                <a:spcPts val="0"/>
              </a:spcBef>
              <a:buClrTx/>
              <a:buNone/>
            </a:pPr>
            <a:endParaRPr lang="en-GB" dirty="0">
              <a:solidFill>
                <a:srgbClr val="000000"/>
              </a:solidFill>
            </a:endParaRPr>
          </a:p>
          <a:p>
            <a:endParaRPr lang="en-GB" dirty="0"/>
          </a:p>
        </p:txBody>
      </p:sp>
      <p:pic>
        <p:nvPicPr>
          <p:cNvPr id="4" name="Picture 3"/>
          <p:cNvPicPr>
            <a:picLocks noChangeAspect="1"/>
          </p:cNvPicPr>
          <p:nvPr/>
        </p:nvPicPr>
        <p:blipFill>
          <a:blip r:embed="rId2"/>
          <a:stretch>
            <a:fillRect/>
          </a:stretch>
        </p:blipFill>
        <p:spPr>
          <a:xfrm>
            <a:off x="838200" y="1088898"/>
            <a:ext cx="1771650" cy="1771650"/>
          </a:xfrm>
          <a:prstGeom prst="rect">
            <a:avLst/>
          </a:prstGeom>
        </p:spPr>
      </p:pic>
    </p:spTree>
    <p:extLst>
      <p:ext uri="{BB962C8B-B14F-4D97-AF65-F5344CB8AC3E}">
        <p14:creationId xmlns:p14="http://schemas.microsoft.com/office/powerpoint/2010/main" val="27569428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79" y="1936990"/>
            <a:ext cx="2834640" cy="2337758"/>
          </a:xfrm>
        </p:spPr>
        <p:txBody>
          <a:bodyPr>
            <a:normAutofit/>
          </a:bodyPr>
          <a:lstStyle/>
          <a:p>
            <a:pPr algn="ctr"/>
            <a:r>
              <a:rPr lang="en-GB" sz="3600" dirty="0" smtClean="0"/>
              <a:t>Piaget </a:t>
            </a:r>
            <a:br>
              <a:rPr lang="en-GB" sz="3600" dirty="0" smtClean="0"/>
            </a:br>
            <a:r>
              <a:rPr lang="en-GB" sz="3600" dirty="0" smtClean="0"/>
              <a:t>Vs </a:t>
            </a:r>
            <a:br>
              <a:rPr lang="en-GB" sz="3600" dirty="0" smtClean="0"/>
            </a:br>
            <a:r>
              <a:rPr lang="en-GB" sz="3600" dirty="0" smtClean="0"/>
              <a:t>Vygotsky </a:t>
            </a:r>
            <a:endParaRPr lang="en-GB" sz="3600" dirty="0"/>
          </a:p>
        </p:txBody>
      </p:sp>
      <p:sp>
        <p:nvSpPr>
          <p:cNvPr id="3" name="Content Placeholder 2"/>
          <p:cNvSpPr>
            <a:spLocks noGrp="1"/>
          </p:cNvSpPr>
          <p:nvPr>
            <p:ph idx="1"/>
          </p:nvPr>
        </p:nvSpPr>
        <p:spPr/>
        <p:txBody>
          <a:bodyPr>
            <a:noAutofit/>
          </a:bodyPr>
          <a:lstStyle/>
          <a:p>
            <a:r>
              <a:rPr lang="en-GB" sz="2400" dirty="0">
                <a:solidFill>
                  <a:schemeClr val="tx1"/>
                </a:solidFill>
              </a:rPr>
              <a:t>Piaget's theory places particular emphasis on within-child cognitive development, but, other cognitive developmental </a:t>
            </a:r>
            <a:r>
              <a:rPr lang="en-GB" sz="2400" dirty="0" smtClean="0">
                <a:solidFill>
                  <a:schemeClr val="tx1"/>
                </a:solidFill>
              </a:rPr>
              <a:t>theorists </a:t>
            </a:r>
            <a:r>
              <a:rPr lang="en-GB" sz="2400" dirty="0">
                <a:solidFill>
                  <a:schemeClr val="tx1"/>
                </a:solidFill>
              </a:rPr>
              <a:t>stress the importance of language development and environmental factors.  Whereas Piaget viewed language as a consequence or outcome of a child's increasing cognitive development, Vygotsky saw it as having a more instrumental and mediating effect.   </a:t>
            </a:r>
          </a:p>
          <a:p>
            <a:pPr marL="0" indent="0">
              <a:buNone/>
            </a:pPr>
            <a:endParaRPr lang="en-GB" sz="2400" dirty="0">
              <a:solidFill>
                <a:schemeClr val="tx1"/>
              </a:solidFill>
            </a:endParaRPr>
          </a:p>
          <a:p>
            <a:r>
              <a:rPr lang="en-GB" sz="2400" dirty="0">
                <a:solidFill>
                  <a:schemeClr val="tx1"/>
                </a:solidFill>
              </a:rPr>
              <a:t>Vygotsky also drew attention to the important influence of social interaction and culture on cognitive development. More detail concerning Vygotsky's work can be found in Shaffer and </a:t>
            </a:r>
            <a:r>
              <a:rPr lang="en-GB" sz="2400" dirty="0" err="1">
                <a:solidFill>
                  <a:schemeClr val="tx1"/>
                </a:solidFill>
              </a:rPr>
              <a:t>Kipp</a:t>
            </a:r>
            <a:r>
              <a:rPr lang="en-GB" sz="2400" dirty="0">
                <a:solidFill>
                  <a:schemeClr val="tx1"/>
                </a:solidFill>
              </a:rPr>
              <a:t> (2014).  Essentially, this work points to the significance of adult guidance and mediation in the cognitive-developmental process, and the importance of pitching activities and language at the right level for optimum learning to take place.  </a:t>
            </a:r>
          </a:p>
        </p:txBody>
      </p:sp>
      <p:pic>
        <p:nvPicPr>
          <p:cNvPr id="4" name="Picture 3"/>
          <p:cNvPicPr>
            <a:picLocks noChangeAspect="1"/>
          </p:cNvPicPr>
          <p:nvPr/>
        </p:nvPicPr>
        <p:blipFill>
          <a:blip r:embed="rId2"/>
          <a:stretch>
            <a:fillRect/>
          </a:stretch>
        </p:blipFill>
        <p:spPr>
          <a:xfrm>
            <a:off x="1093536" y="798057"/>
            <a:ext cx="1354389" cy="1838099"/>
          </a:xfrm>
          <a:prstGeom prst="rect">
            <a:avLst/>
          </a:prstGeom>
        </p:spPr>
      </p:pic>
      <p:pic>
        <p:nvPicPr>
          <p:cNvPr id="5" name="Picture 4"/>
          <p:cNvPicPr>
            <a:picLocks noChangeAspect="1"/>
          </p:cNvPicPr>
          <p:nvPr/>
        </p:nvPicPr>
        <p:blipFill>
          <a:blip r:embed="rId3"/>
          <a:stretch>
            <a:fillRect/>
          </a:stretch>
        </p:blipFill>
        <p:spPr>
          <a:xfrm>
            <a:off x="1093537" y="4274748"/>
            <a:ext cx="1287714" cy="1776520"/>
          </a:xfrm>
          <a:prstGeom prst="rect">
            <a:avLst/>
          </a:prstGeom>
        </p:spPr>
      </p:pic>
    </p:spTree>
    <p:extLst>
      <p:ext uri="{BB962C8B-B14F-4D97-AF65-F5344CB8AC3E}">
        <p14:creationId xmlns:p14="http://schemas.microsoft.com/office/powerpoint/2010/main" val="130961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548" y="1447800"/>
            <a:ext cx="2834640" cy="1062990"/>
          </a:xfrm>
        </p:spPr>
        <p:txBody>
          <a:bodyPr/>
          <a:lstStyle/>
          <a:p>
            <a:pPr algn="ctr"/>
            <a:r>
              <a:rPr lang="en-GB" dirty="0" smtClean="0"/>
              <a:t>Recent developments </a:t>
            </a:r>
            <a:endParaRPr lang="en-GB" dirty="0"/>
          </a:p>
        </p:txBody>
      </p:sp>
      <p:sp>
        <p:nvSpPr>
          <p:cNvPr id="3" name="Content Placeholder 2"/>
          <p:cNvSpPr>
            <a:spLocks noGrp="1"/>
          </p:cNvSpPr>
          <p:nvPr>
            <p:ph idx="1"/>
          </p:nvPr>
        </p:nvSpPr>
        <p:spPr>
          <a:xfrm>
            <a:off x="3600450" y="990061"/>
            <a:ext cx="8239125" cy="5867939"/>
          </a:xfrm>
        </p:spPr>
        <p:txBody>
          <a:bodyPr>
            <a:normAutofit fontScale="25000" lnSpcReduction="20000"/>
          </a:bodyPr>
          <a:lstStyle/>
          <a:p>
            <a:r>
              <a:rPr lang="en-GB" sz="8800" dirty="0">
                <a:solidFill>
                  <a:schemeClr val="tx1"/>
                </a:solidFill>
              </a:rPr>
              <a:t>More recent thinking regarding cognitive development has placed emphasis on basic underlying processes such as memory strategies, metacognition (knowledge of one's own thinking processes), and speed of information processing.  Current theories would suggest that children may be born with some basic organisational abilities, but then more complex strategies emerge in a sequential, but not staged, manner. The relative contributions of heredity and environment are not specified, but this approach may shed light on some of the cognitive processes which lead to healthy social, emotional and behavioural development.   </a:t>
            </a:r>
          </a:p>
          <a:p>
            <a:pPr marL="0" indent="0">
              <a:buNone/>
            </a:pPr>
            <a:endParaRPr lang="en-GB" sz="8800" dirty="0">
              <a:solidFill>
                <a:schemeClr val="tx1"/>
              </a:solidFill>
            </a:endParaRPr>
          </a:p>
          <a:p>
            <a:r>
              <a:rPr lang="en-GB" sz="8800" dirty="0">
                <a:solidFill>
                  <a:schemeClr val="tx1"/>
                </a:solidFill>
              </a:rPr>
              <a:t>Application of this sequential thinking may help teachers to develop more effective educational programmes both in terms of ‘academic’ and social, emotional and behavioural development. </a:t>
            </a:r>
          </a:p>
          <a:p>
            <a:pPr marL="0" indent="0">
              <a:buNone/>
            </a:pPr>
            <a:endParaRPr lang="en-GB" sz="8800" dirty="0">
              <a:solidFill>
                <a:schemeClr val="tx1"/>
              </a:solidFill>
            </a:endParaRPr>
          </a:p>
          <a:p>
            <a:r>
              <a:rPr lang="en-GB" sz="8800" dirty="0">
                <a:solidFill>
                  <a:schemeClr val="tx1"/>
                </a:solidFill>
              </a:rPr>
              <a:t>A fuller account of the information processing perspective can be found in Bee and Boyd (2013).  This approach may be particularly significant in view of the increased use of cognitive behavioural approaches to intervention within the field of SEBD. </a:t>
            </a:r>
            <a:endParaRPr lang="en-GB" sz="8800" dirty="0" smtClean="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stretch>
            <a:fillRect/>
          </a:stretch>
        </p:blipFill>
        <p:spPr>
          <a:xfrm>
            <a:off x="523874" y="3276599"/>
            <a:ext cx="2185988" cy="1457325"/>
          </a:xfrm>
          <a:prstGeom prst="rect">
            <a:avLst/>
          </a:prstGeom>
        </p:spPr>
      </p:pic>
    </p:spTree>
    <p:extLst>
      <p:ext uri="{BB962C8B-B14F-4D97-AF65-F5344CB8AC3E}">
        <p14:creationId xmlns:p14="http://schemas.microsoft.com/office/powerpoint/2010/main" val="133426509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t>
            </a:r>
            <a:r>
              <a:rPr lang="en-GB" dirty="0" smtClean="0"/>
              <a:t>Biological</a:t>
            </a:r>
            <a:br>
              <a:rPr lang="en-GB" dirty="0" smtClean="0"/>
            </a:br>
            <a:r>
              <a:rPr lang="en-GB" dirty="0"/>
              <a:t/>
            </a:r>
            <a:br>
              <a:rPr lang="en-GB" dirty="0"/>
            </a:br>
            <a:r>
              <a:rPr lang="en-GB" dirty="0" smtClean="0">
                <a:solidFill>
                  <a:schemeClr val="bg1"/>
                </a:solidFill>
              </a:rPr>
              <a:t> </a:t>
            </a:r>
            <a:endParaRPr lang="en-GB" dirty="0">
              <a:solidFill>
                <a:schemeClr val="bg1"/>
              </a:solidFill>
            </a:endParaRPr>
          </a:p>
        </p:txBody>
      </p:sp>
      <p:sp>
        <p:nvSpPr>
          <p:cNvPr id="3" name="Rectangle 2"/>
          <p:cNvSpPr/>
          <p:nvPr/>
        </p:nvSpPr>
        <p:spPr>
          <a:xfrm>
            <a:off x="3752850" y="370105"/>
            <a:ext cx="8010525" cy="7017306"/>
          </a:xfrm>
          <a:prstGeom prst="rect">
            <a:avLst/>
          </a:prstGeom>
        </p:spPr>
        <p:txBody>
          <a:bodyPr wrap="square">
            <a:spAutoFit/>
          </a:bodyPr>
          <a:lstStyle/>
          <a:p>
            <a:endParaRPr lang="en-GB" sz="2000" dirty="0" smtClean="0"/>
          </a:p>
          <a:p>
            <a:endParaRPr lang="en-GB" sz="2000" dirty="0"/>
          </a:p>
          <a:p>
            <a:r>
              <a:rPr lang="en-GB" sz="2000" dirty="0" smtClean="0"/>
              <a:t>A </a:t>
            </a:r>
            <a:r>
              <a:rPr lang="en-GB" sz="2000" dirty="0"/>
              <a:t>biological perspective to human development focuses primarily on the way in which an individual's development is determined by genetic information.  It also looks at how other biological factors such as chemicals within the brain and brain structure affect learning and </a:t>
            </a:r>
            <a:r>
              <a:rPr lang="en-GB" sz="2000" dirty="0" smtClean="0"/>
              <a:t>behaviour. </a:t>
            </a:r>
          </a:p>
          <a:p>
            <a:endParaRPr lang="en-GB" sz="2000" dirty="0"/>
          </a:p>
          <a:p>
            <a:endParaRPr lang="en-GB" sz="2000" dirty="0" smtClean="0"/>
          </a:p>
          <a:p>
            <a:r>
              <a:rPr lang="en-GB" sz="2000" dirty="0"/>
              <a:t>Although environmental influences are not denied by biological theorists, their main area of study is within the child.   There are two important but distinct aspects of the contribution of biological study to the development of </a:t>
            </a:r>
            <a:r>
              <a:rPr lang="en-GB" sz="2000" dirty="0" smtClean="0"/>
              <a:t>SEBD.  </a:t>
            </a:r>
            <a:r>
              <a:rPr lang="en-GB" sz="2000" dirty="0"/>
              <a:t>At a primary level, such study is aimed at investigating the biological causes of difficulties.  At a secondary level, understanding some of the biological processes involved or associated with such difficulties may lead to successful interventions or treatments, even though the underlying causes remain unknown.  The role of drugs, both in terms of treatment and as causal factors of difficulties, is a key area of research, as well as genetic studies. </a:t>
            </a:r>
          </a:p>
          <a:p>
            <a:r>
              <a:rPr lang="en-GB" dirty="0"/>
              <a:t> </a:t>
            </a:r>
          </a:p>
          <a:p>
            <a:r>
              <a:rPr lang="en-GB" dirty="0" smtClean="0"/>
              <a:t> </a:t>
            </a:r>
            <a:endParaRPr lang="en-GB" dirty="0"/>
          </a:p>
          <a:p>
            <a:r>
              <a:rPr lang="en-GB" dirty="0" smtClean="0"/>
              <a:t>.  </a:t>
            </a:r>
          </a:p>
          <a:p>
            <a:endParaRPr lang="en-GB" dirty="0"/>
          </a:p>
          <a:p>
            <a:endParaRPr lang="en-GB" dirty="0"/>
          </a:p>
        </p:txBody>
      </p:sp>
      <p:pic>
        <p:nvPicPr>
          <p:cNvPr id="4" name="Picture 3"/>
          <p:cNvPicPr>
            <a:picLocks noChangeAspect="1"/>
          </p:cNvPicPr>
          <p:nvPr/>
        </p:nvPicPr>
        <p:blipFill>
          <a:blip r:embed="rId2"/>
          <a:stretch>
            <a:fillRect/>
          </a:stretch>
        </p:blipFill>
        <p:spPr>
          <a:xfrm>
            <a:off x="688975" y="876300"/>
            <a:ext cx="1920875" cy="1152525"/>
          </a:xfrm>
          <a:prstGeom prst="rect">
            <a:avLst/>
          </a:prstGeom>
        </p:spPr>
      </p:pic>
    </p:spTree>
    <p:extLst>
      <p:ext uri="{BB962C8B-B14F-4D97-AF65-F5344CB8AC3E}">
        <p14:creationId xmlns:p14="http://schemas.microsoft.com/office/powerpoint/2010/main" val="5168256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
            </a:r>
            <a:br>
              <a:rPr lang="en-GB" sz="3200" dirty="0" smtClean="0"/>
            </a:br>
            <a:r>
              <a:rPr lang="en-GB" sz="3200" dirty="0"/>
              <a:t/>
            </a:r>
            <a:br>
              <a:rPr lang="en-GB" sz="3200" dirty="0"/>
            </a:br>
            <a:r>
              <a:rPr lang="en-GB" sz="3200" dirty="0" smtClean="0"/>
              <a:t/>
            </a:r>
            <a:br>
              <a:rPr lang="en-GB" sz="3200" dirty="0" smtClean="0"/>
            </a:br>
            <a:r>
              <a:rPr lang="en-GB" sz="3200" dirty="0" smtClean="0"/>
              <a:t>How </a:t>
            </a:r>
            <a:r>
              <a:rPr lang="en-GB" sz="3200" dirty="0"/>
              <a:t>it might help to understand the development of SEBD:</a:t>
            </a:r>
          </a:p>
        </p:txBody>
      </p:sp>
      <p:sp>
        <p:nvSpPr>
          <p:cNvPr id="3" name="Rectangle 2"/>
          <p:cNvSpPr/>
          <p:nvPr/>
        </p:nvSpPr>
        <p:spPr>
          <a:xfrm>
            <a:off x="3855828" y="1224704"/>
            <a:ext cx="7707522" cy="3724096"/>
          </a:xfrm>
          <a:prstGeom prst="rect">
            <a:avLst/>
          </a:prstGeom>
        </p:spPr>
        <p:txBody>
          <a:bodyPr wrap="square">
            <a:spAutoFit/>
          </a:bodyPr>
          <a:lstStyle/>
          <a:p>
            <a:r>
              <a:rPr lang="en-GB" sz="2000" dirty="0" smtClean="0"/>
              <a:t> </a:t>
            </a:r>
          </a:p>
          <a:p>
            <a:endParaRPr lang="en-GB" sz="2000" dirty="0"/>
          </a:p>
          <a:p>
            <a:r>
              <a:rPr lang="en-GB" sz="2000" dirty="0" smtClean="0"/>
              <a:t>Current </a:t>
            </a:r>
            <a:r>
              <a:rPr lang="en-GB" sz="2000" dirty="0"/>
              <a:t>theories tend to suggest that individuals are born with certain predispositions which are either exacerbated or suppressed by different environmental conditions.   </a:t>
            </a:r>
            <a:endParaRPr lang="en-GB" sz="2000" dirty="0" smtClean="0"/>
          </a:p>
          <a:p>
            <a:endParaRPr lang="en-GB" sz="2000" dirty="0" smtClean="0"/>
          </a:p>
          <a:p>
            <a:endParaRPr lang="en-GB" sz="2000" dirty="0"/>
          </a:p>
          <a:p>
            <a:r>
              <a:rPr lang="en-GB" sz="2000" dirty="0"/>
              <a:t>Ethologists such as Bowlby and Wilson, have looked into the way in which humans may be pre-programmed to behave in certain ways, and how this programming has evolved and adapted to environments</a:t>
            </a:r>
            <a:r>
              <a:rPr lang="en-GB" sz="2000" dirty="0" smtClean="0"/>
              <a:t>.</a:t>
            </a:r>
            <a:endParaRPr lang="en-GB" dirty="0" smtClean="0"/>
          </a:p>
          <a:p>
            <a:endParaRPr lang="en-GB" dirty="0"/>
          </a:p>
          <a:p>
            <a:r>
              <a:rPr lang="en-GB" dirty="0"/>
              <a:t> </a:t>
            </a:r>
          </a:p>
        </p:txBody>
      </p:sp>
      <p:pic>
        <p:nvPicPr>
          <p:cNvPr id="4" name="Picture 3"/>
          <p:cNvPicPr>
            <a:picLocks noChangeAspect="1"/>
          </p:cNvPicPr>
          <p:nvPr/>
        </p:nvPicPr>
        <p:blipFill>
          <a:blip r:embed="rId2"/>
          <a:stretch>
            <a:fillRect/>
          </a:stretch>
        </p:blipFill>
        <p:spPr>
          <a:xfrm>
            <a:off x="687628" y="816957"/>
            <a:ext cx="1767993" cy="1767993"/>
          </a:xfrm>
          <a:prstGeom prst="rect">
            <a:avLst/>
          </a:prstGeom>
        </p:spPr>
      </p:pic>
    </p:spTree>
    <p:extLst>
      <p:ext uri="{BB962C8B-B14F-4D97-AF65-F5344CB8AC3E}">
        <p14:creationId xmlns:p14="http://schemas.microsoft.com/office/powerpoint/2010/main" val="29109719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
            </a:r>
            <a:br>
              <a:rPr lang="en-GB" sz="2800" dirty="0" smtClean="0"/>
            </a:br>
            <a:r>
              <a:rPr lang="en-GB" sz="2800" dirty="0"/>
              <a:t/>
            </a:r>
            <a:br>
              <a:rPr lang="en-GB" sz="2800" dirty="0"/>
            </a:br>
            <a:r>
              <a:rPr lang="en-GB" sz="2800" dirty="0" smtClean="0"/>
              <a:t>How </a:t>
            </a:r>
            <a:r>
              <a:rPr lang="en-GB" sz="2800" dirty="0"/>
              <a:t>it might help to understand the development of SEBD:</a:t>
            </a:r>
          </a:p>
        </p:txBody>
      </p:sp>
      <p:sp>
        <p:nvSpPr>
          <p:cNvPr id="3" name="Rectangle 2"/>
          <p:cNvSpPr/>
          <p:nvPr/>
        </p:nvSpPr>
        <p:spPr>
          <a:xfrm>
            <a:off x="3850255" y="839105"/>
            <a:ext cx="7836919" cy="6340197"/>
          </a:xfrm>
          <a:prstGeom prst="rect">
            <a:avLst/>
          </a:prstGeom>
        </p:spPr>
        <p:txBody>
          <a:bodyPr wrap="square">
            <a:spAutoFit/>
          </a:bodyPr>
          <a:lstStyle/>
          <a:p>
            <a:r>
              <a:rPr lang="en-GB" sz="2000" dirty="0"/>
              <a:t>Another major consideration of biological theorists is the development of personality.  They point to research which suggests each individual is born with an inherited temperament which determines their response to the environment and the way in which others respond to them.   </a:t>
            </a:r>
          </a:p>
          <a:p>
            <a:r>
              <a:rPr lang="en-GB" sz="2000" dirty="0"/>
              <a:t> </a:t>
            </a:r>
          </a:p>
          <a:p>
            <a:endParaRPr lang="en-GB" sz="2000" dirty="0"/>
          </a:p>
          <a:p>
            <a:r>
              <a:rPr lang="en-GB" sz="2000" dirty="0"/>
              <a:t>Biological factors which are not necessarily inherited have an important influence on development.  For example, there is a considerable body of research which points to the effects on human development in the womb from chemicals (e.g. alcohol, nicotine) and diseases (e.g. rubella).  </a:t>
            </a:r>
          </a:p>
          <a:p>
            <a:r>
              <a:rPr lang="en-GB" sz="2000" dirty="0"/>
              <a:t> </a:t>
            </a:r>
          </a:p>
          <a:p>
            <a:r>
              <a:rPr lang="en-GB" sz="2000" dirty="0"/>
              <a:t>In the developing child the importance of hormones, nutrition, illnesses and drugs cannot be </a:t>
            </a:r>
            <a:r>
              <a:rPr lang="en-GB" sz="2000" dirty="0" smtClean="0"/>
              <a:t>underestimated.</a:t>
            </a:r>
          </a:p>
          <a:p>
            <a:endParaRPr lang="en-GB" sz="2000" dirty="0" smtClean="0"/>
          </a:p>
          <a:p>
            <a:r>
              <a:rPr lang="en-GB" b="1" dirty="0"/>
              <a:t>For further details concerning aspects of this research see Bee and Boyd (2013) and or Shaffer and </a:t>
            </a:r>
            <a:r>
              <a:rPr lang="en-GB" b="1" dirty="0" err="1"/>
              <a:t>Kipp</a:t>
            </a:r>
            <a:r>
              <a:rPr lang="en-GB" b="1" dirty="0"/>
              <a:t> (2014). </a:t>
            </a:r>
          </a:p>
          <a:p>
            <a:endParaRPr lang="en-GB" dirty="0"/>
          </a:p>
          <a:p>
            <a:endParaRPr lang="en-GB" dirty="0" smtClean="0"/>
          </a:p>
          <a:p>
            <a:endParaRPr lang="en-GB" dirty="0"/>
          </a:p>
          <a:p>
            <a:endParaRPr lang="en-GB" dirty="0"/>
          </a:p>
          <a:p>
            <a:r>
              <a:rPr lang="en-GB" dirty="0"/>
              <a:t> </a:t>
            </a:r>
          </a:p>
        </p:txBody>
      </p:sp>
      <p:pic>
        <p:nvPicPr>
          <p:cNvPr id="4" name="Picture 3"/>
          <p:cNvPicPr>
            <a:picLocks noChangeAspect="1"/>
          </p:cNvPicPr>
          <p:nvPr/>
        </p:nvPicPr>
        <p:blipFill>
          <a:blip r:embed="rId2"/>
          <a:stretch>
            <a:fillRect/>
          </a:stretch>
        </p:blipFill>
        <p:spPr>
          <a:xfrm>
            <a:off x="754303" y="981980"/>
            <a:ext cx="1767993" cy="1767993"/>
          </a:xfrm>
          <a:prstGeom prst="rect">
            <a:avLst/>
          </a:prstGeom>
        </p:spPr>
      </p:pic>
    </p:spTree>
    <p:extLst>
      <p:ext uri="{BB962C8B-B14F-4D97-AF65-F5344CB8AC3E}">
        <p14:creationId xmlns:p14="http://schemas.microsoft.com/office/powerpoint/2010/main" val="28716098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
            </a:r>
            <a:br>
              <a:rPr lang="en-GB" sz="3200" dirty="0" smtClean="0"/>
            </a:br>
            <a:r>
              <a:rPr lang="en-GB" sz="3200" dirty="0"/>
              <a:t/>
            </a:r>
            <a:br>
              <a:rPr lang="en-GB" sz="3200" dirty="0"/>
            </a:br>
            <a:r>
              <a:rPr lang="en-GB" sz="3200" dirty="0" smtClean="0"/>
              <a:t/>
            </a:r>
            <a:br>
              <a:rPr lang="en-GB" sz="3200" dirty="0" smtClean="0"/>
            </a:br>
            <a:r>
              <a:rPr lang="en-GB" sz="3200" dirty="0" smtClean="0"/>
              <a:t>How </a:t>
            </a:r>
            <a:r>
              <a:rPr lang="en-GB" sz="3200" dirty="0"/>
              <a:t>it might help to understand the development of SEBD:</a:t>
            </a:r>
          </a:p>
        </p:txBody>
      </p:sp>
      <p:sp>
        <p:nvSpPr>
          <p:cNvPr id="3" name="Rectangle 2"/>
          <p:cNvSpPr/>
          <p:nvPr/>
        </p:nvSpPr>
        <p:spPr>
          <a:xfrm>
            <a:off x="3562351" y="758713"/>
            <a:ext cx="8067674" cy="5324535"/>
          </a:xfrm>
          <a:prstGeom prst="rect">
            <a:avLst/>
          </a:prstGeom>
        </p:spPr>
        <p:txBody>
          <a:bodyPr wrap="square">
            <a:spAutoFit/>
          </a:bodyPr>
          <a:lstStyle/>
          <a:p>
            <a:r>
              <a:rPr lang="en-GB" sz="2000" dirty="0"/>
              <a:t>A biological perspective also views some emotional and behavioural difficulties as resulting from chemical imbalances in the brain which may be ameliorated by drugs. Examples include attention deficit hyperactivity disorder (ADHD) or clinical depression, for which Ritalin/</a:t>
            </a:r>
            <a:r>
              <a:rPr lang="en-GB" sz="2000" dirty="0" err="1"/>
              <a:t>Concerta</a:t>
            </a:r>
            <a:r>
              <a:rPr lang="en-GB" sz="2000" dirty="0"/>
              <a:t> or Prozac respectively may be prescribed. </a:t>
            </a:r>
          </a:p>
          <a:p>
            <a:r>
              <a:rPr lang="en-GB" sz="2000" dirty="0"/>
              <a:t> </a:t>
            </a:r>
          </a:p>
          <a:p>
            <a:r>
              <a:rPr lang="en-GB" sz="2000" dirty="0"/>
              <a:t>Biological perspectives can add much to the understanding and treatment of social, emotional and behavioural difficulties. </a:t>
            </a:r>
          </a:p>
          <a:p>
            <a:r>
              <a:rPr lang="en-GB" sz="2000" dirty="0"/>
              <a:t> </a:t>
            </a:r>
          </a:p>
          <a:p>
            <a:r>
              <a:rPr lang="en-GB" sz="2000" dirty="0"/>
              <a:t>They can help in the development of preventative strategies (e.g. through improving antenatal care, nutrition </a:t>
            </a:r>
            <a:r>
              <a:rPr lang="en-GB" sz="2000" dirty="0" err="1"/>
              <a:t>etc</a:t>
            </a:r>
            <a:r>
              <a:rPr lang="en-GB" sz="2000" dirty="0"/>
              <a:t>) as well as providing effective treatments, especially in crisis situations. </a:t>
            </a:r>
          </a:p>
          <a:p>
            <a:r>
              <a:rPr lang="en-GB" sz="2000" dirty="0"/>
              <a:t> </a:t>
            </a:r>
          </a:p>
          <a:p>
            <a:r>
              <a:rPr lang="en-GB" sz="2000" dirty="0"/>
              <a:t>However, they can also have their drawbacks by suggesting difficulties are inborn and fixed, thus disempowering individuals from trying alternative strategies. Biological perspectives promote a “within child model” of SEBD which sees individuals as the problem to be sorted out and “cured.” </a:t>
            </a:r>
          </a:p>
        </p:txBody>
      </p:sp>
      <p:pic>
        <p:nvPicPr>
          <p:cNvPr id="4" name="Picture 3"/>
          <p:cNvPicPr>
            <a:picLocks noChangeAspect="1"/>
          </p:cNvPicPr>
          <p:nvPr/>
        </p:nvPicPr>
        <p:blipFill>
          <a:blip r:embed="rId2"/>
          <a:stretch>
            <a:fillRect/>
          </a:stretch>
        </p:blipFill>
        <p:spPr>
          <a:xfrm>
            <a:off x="725728" y="863488"/>
            <a:ext cx="1767993" cy="1767993"/>
          </a:xfrm>
          <a:prstGeom prst="rect">
            <a:avLst/>
          </a:prstGeom>
        </p:spPr>
      </p:pic>
    </p:spTree>
    <p:extLst>
      <p:ext uri="{BB962C8B-B14F-4D97-AF65-F5344CB8AC3E}">
        <p14:creationId xmlns:p14="http://schemas.microsoft.com/office/powerpoint/2010/main" val="592741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3</a:t>
            </a:r>
            <a:br>
              <a:rPr lang="en-GB" dirty="0" smtClean="0">
                <a:solidFill>
                  <a:schemeClr val="bg1"/>
                </a:solidFill>
              </a:rPr>
            </a:br>
            <a:r>
              <a:rPr lang="en-GB" dirty="0" smtClean="0">
                <a:solidFill>
                  <a:schemeClr val="bg1"/>
                </a:solidFill>
              </a:rPr>
              <a:t>. Psychoanalytic</a:t>
            </a:r>
            <a:r>
              <a:rPr lang="en-GB" dirty="0" smtClean="0">
                <a:solidFill>
                  <a:srgbClr val="000000"/>
                </a:solidFill>
              </a:rPr>
              <a:t/>
            </a:r>
            <a:br>
              <a:rPr lang="en-GB" dirty="0" smtClean="0">
                <a:solidFill>
                  <a:srgbClr val="000000"/>
                </a:solidFill>
              </a:rPr>
            </a:br>
            <a:endParaRPr lang="en-GB" sz="2400" dirty="0">
              <a:solidFill>
                <a:schemeClr val="bg1"/>
              </a:solidFill>
            </a:endParaRPr>
          </a:p>
        </p:txBody>
      </p:sp>
      <p:sp>
        <p:nvSpPr>
          <p:cNvPr id="3" name="Rectangle 2"/>
          <p:cNvSpPr/>
          <p:nvPr/>
        </p:nvSpPr>
        <p:spPr>
          <a:xfrm>
            <a:off x="3672517" y="919475"/>
            <a:ext cx="7747957" cy="4708981"/>
          </a:xfrm>
          <a:prstGeom prst="rect">
            <a:avLst/>
          </a:prstGeom>
        </p:spPr>
        <p:txBody>
          <a:bodyPr wrap="square">
            <a:spAutoFit/>
          </a:bodyPr>
          <a:lstStyle/>
          <a:p>
            <a:pPr lvl="0"/>
            <a:r>
              <a:rPr lang="en-GB" sz="2000" dirty="0" smtClean="0">
                <a:solidFill>
                  <a:srgbClr val="000000"/>
                </a:solidFill>
              </a:rPr>
              <a:t>Whereas </a:t>
            </a:r>
            <a:r>
              <a:rPr lang="en-GB" sz="2000" dirty="0">
                <a:solidFill>
                  <a:srgbClr val="000000"/>
                </a:solidFill>
              </a:rPr>
              <a:t>the cognitive developmental perspective looks particularly at intellectual development, the psychoanalytic perspective focuses on emotional development and the underlying processes of 'mind'.  Sigmund Freud is the acknowledged originator of the psychoanalytic approach. </a:t>
            </a:r>
          </a:p>
          <a:p>
            <a:pPr lvl="0"/>
            <a:r>
              <a:rPr lang="en-GB" sz="2000" dirty="0">
                <a:solidFill>
                  <a:srgbClr val="000000"/>
                </a:solidFill>
              </a:rPr>
              <a:t> </a:t>
            </a:r>
          </a:p>
          <a:p>
            <a:pPr lvl="0"/>
            <a:r>
              <a:rPr lang="en-GB" sz="2000" dirty="0">
                <a:solidFill>
                  <a:srgbClr val="000000"/>
                </a:solidFill>
              </a:rPr>
              <a:t>Essentially, Freud believed that from birth human social interactions, emotions, behaviour and developmental change was governed by a need to satisfy powerful unconscious biological urges, primarily the sex drive (libido).  He saw personality as made up of three components - the id (at the centre of the unconscious and originator of basic drives), the ego (the executive part of personality) and the superego (which acted as a 'conscience', regulating behaviour in accordance with societal values). </a:t>
            </a:r>
          </a:p>
          <a:p>
            <a:pPr lvl="0"/>
            <a:r>
              <a:rPr lang="en-GB" sz="2000" dirty="0">
                <a:solidFill>
                  <a:srgbClr val="000000"/>
                </a:solidFill>
              </a:rPr>
              <a:t> </a:t>
            </a:r>
            <a:endParaRPr lang="en-GB" sz="2000" dirty="0" smtClean="0">
              <a:solidFill>
                <a:srgbClr val="000000"/>
              </a:solidFill>
            </a:endParaRPr>
          </a:p>
          <a:p>
            <a:pPr lvl="0"/>
            <a:r>
              <a:rPr lang="en-GB" sz="2000" b="1" dirty="0" smtClean="0">
                <a:solidFill>
                  <a:srgbClr val="000000"/>
                </a:solidFill>
              </a:rPr>
              <a:t>Key theorists: Sigmund </a:t>
            </a:r>
            <a:r>
              <a:rPr lang="en-GB" sz="2000" b="1" dirty="0">
                <a:solidFill>
                  <a:srgbClr val="000000"/>
                </a:solidFill>
              </a:rPr>
              <a:t>Freud, Erikson and Alder </a:t>
            </a:r>
          </a:p>
        </p:txBody>
      </p:sp>
      <p:pic>
        <p:nvPicPr>
          <p:cNvPr id="4" name="Picture 3"/>
          <p:cNvPicPr>
            <a:picLocks noChangeAspect="1"/>
          </p:cNvPicPr>
          <p:nvPr/>
        </p:nvPicPr>
        <p:blipFill>
          <a:blip r:embed="rId2"/>
          <a:stretch>
            <a:fillRect/>
          </a:stretch>
        </p:blipFill>
        <p:spPr>
          <a:xfrm>
            <a:off x="962025" y="792338"/>
            <a:ext cx="1300162" cy="1432062"/>
          </a:xfrm>
          <a:prstGeom prst="rect">
            <a:avLst/>
          </a:prstGeom>
        </p:spPr>
      </p:pic>
    </p:spTree>
    <p:extLst>
      <p:ext uri="{BB962C8B-B14F-4D97-AF65-F5344CB8AC3E}">
        <p14:creationId xmlns:p14="http://schemas.microsoft.com/office/powerpoint/2010/main" val="2855328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a:t/>
            </a:r>
            <a:br>
              <a:rPr lang="en-GB" dirty="0"/>
            </a:br>
            <a:r>
              <a:rPr lang="en-GB" sz="3200" dirty="0" smtClean="0"/>
              <a:t>How </a:t>
            </a:r>
            <a:r>
              <a:rPr lang="en-GB" sz="3200" dirty="0"/>
              <a:t>it might help to understand the development of SEBD:</a:t>
            </a:r>
          </a:p>
        </p:txBody>
      </p:sp>
      <p:sp>
        <p:nvSpPr>
          <p:cNvPr id="3" name="Rectangle 2"/>
          <p:cNvSpPr/>
          <p:nvPr/>
        </p:nvSpPr>
        <p:spPr>
          <a:xfrm>
            <a:off x="3850257" y="671691"/>
            <a:ext cx="6096000" cy="6186309"/>
          </a:xfrm>
          <a:prstGeom prst="rect">
            <a:avLst/>
          </a:prstGeom>
        </p:spPr>
        <p:txBody>
          <a:bodyPr>
            <a:spAutoFit/>
          </a:bodyPr>
          <a:lstStyle/>
          <a:p>
            <a:r>
              <a:rPr lang="en-GB" dirty="0"/>
              <a:t>Social, emotional and behavioural difficulties might be seen to arise when life events (for example trauma or threats to emotional security), especially at critical stages of development, mitigate against the satisfactory resolution of conflicts. </a:t>
            </a:r>
            <a:endParaRPr lang="en-GB" dirty="0" smtClean="0"/>
          </a:p>
          <a:p>
            <a:endParaRPr lang="en-GB" dirty="0"/>
          </a:p>
          <a:p>
            <a:r>
              <a:rPr lang="en-GB" dirty="0"/>
              <a:t>Psychoanalytic theorists such as Erikson and Adler, known as neo-Freudians, have taken Freud's theories and carried them forward, adding new insights and modified perspectives.  Erikson placed less emphasis on sexual stages than Freud, and more on social influences. For Erikson, children actively attempt to control their environments rather than respond passively to biological urges.  Erikson saw a number of stages to psychosocial development involving the resolution of </a:t>
            </a:r>
            <a:r>
              <a:rPr lang="en-GB" dirty="0" smtClean="0"/>
              <a:t>conflicts such </a:t>
            </a:r>
            <a:r>
              <a:rPr lang="en-GB" dirty="0"/>
              <a:t>as trust versus mistrust and initiative versus guilt.  Other theorists have stressed the importance of different influences - for example, Adler pointed to sibling rivalry as one of the factors affecting social, emotional and behavioural development. </a:t>
            </a:r>
          </a:p>
          <a:p>
            <a:r>
              <a:rPr lang="en-GB" dirty="0"/>
              <a:t> </a:t>
            </a:r>
          </a:p>
          <a:p>
            <a:r>
              <a:rPr lang="en-GB" dirty="0"/>
              <a:t> </a:t>
            </a:r>
          </a:p>
          <a:p>
            <a:endParaRPr lang="en-GB" dirty="0"/>
          </a:p>
        </p:txBody>
      </p:sp>
      <p:pic>
        <p:nvPicPr>
          <p:cNvPr id="4" name="Picture 3"/>
          <p:cNvPicPr>
            <a:picLocks noChangeAspect="1"/>
          </p:cNvPicPr>
          <p:nvPr/>
        </p:nvPicPr>
        <p:blipFill>
          <a:blip r:embed="rId2"/>
          <a:stretch>
            <a:fillRect/>
          </a:stretch>
        </p:blipFill>
        <p:spPr>
          <a:xfrm>
            <a:off x="876299" y="859078"/>
            <a:ext cx="1398347" cy="1398347"/>
          </a:xfrm>
          <a:prstGeom prst="rect">
            <a:avLst/>
          </a:prstGeom>
        </p:spPr>
      </p:pic>
    </p:spTree>
    <p:extLst>
      <p:ext uri="{BB962C8B-B14F-4D97-AF65-F5344CB8AC3E}">
        <p14:creationId xmlns:p14="http://schemas.microsoft.com/office/powerpoint/2010/main" val="19138634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Cognitive Behaviour</a:t>
            </a:r>
            <a:endParaRPr lang="en-GB" dirty="0"/>
          </a:p>
        </p:txBody>
      </p:sp>
      <p:sp>
        <p:nvSpPr>
          <p:cNvPr id="3" name="Rectangle 2"/>
          <p:cNvSpPr/>
          <p:nvPr/>
        </p:nvSpPr>
        <p:spPr>
          <a:xfrm>
            <a:off x="3946584" y="729888"/>
            <a:ext cx="7350066" cy="5324535"/>
          </a:xfrm>
          <a:prstGeom prst="rect">
            <a:avLst/>
          </a:prstGeom>
        </p:spPr>
        <p:txBody>
          <a:bodyPr wrap="square">
            <a:spAutoFit/>
          </a:bodyPr>
          <a:lstStyle/>
          <a:p>
            <a:r>
              <a:rPr lang="en-GB" sz="2000" dirty="0"/>
              <a:t>This</a:t>
            </a:r>
            <a:r>
              <a:rPr lang="en-GB" dirty="0"/>
              <a:t> </a:t>
            </a:r>
            <a:r>
              <a:rPr lang="en-GB" sz="2000" dirty="0"/>
              <a:t>perspective offers a great deal of insight into the development of social, emotional and behavioural difficulties in the variety of settings in which they can occur. </a:t>
            </a:r>
            <a:endParaRPr lang="en-GB" sz="2000" dirty="0" smtClean="0"/>
          </a:p>
          <a:p>
            <a:endParaRPr lang="en-GB" sz="2000" dirty="0"/>
          </a:p>
          <a:p>
            <a:r>
              <a:rPr lang="en-GB" sz="2000" dirty="0"/>
              <a:t> </a:t>
            </a:r>
          </a:p>
          <a:p>
            <a:r>
              <a:rPr lang="en-GB" sz="2000" dirty="0"/>
              <a:t>It is this perspective in particular that can offer an explanation for why behaviour varies according to where an individual is, and can offer hope for change in one environment (e.g. school) even when there can be little influence elsewhere. </a:t>
            </a:r>
          </a:p>
          <a:p>
            <a:r>
              <a:rPr lang="en-GB" sz="2000" dirty="0"/>
              <a:t> </a:t>
            </a:r>
            <a:endParaRPr lang="en-GB" sz="2000" dirty="0" smtClean="0"/>
          </a:p>
          <a:p>
            <a:endParaRPr lang="en-GB" sz="2000" dirty="0"/>
          </a:p>
          <a:p>
            <a:r>
              <a:rPr lang="en-GB" sz="2000" dirty="0"/>
              <a:t>This perspective can also be applied to a wide range of perceived difficulties, especially those which are milder in nature.  Further advantages are that it is parsimonious, i.e. it allows for interventions to take place at the least intrusive level, and, in addition, interventions are more readily evaluated than those from most other perspectives</a:t>
            </a:r>
            <a:r>
              <a:rPr lang="en-GB" dirty="0"/>
              <a:t>. </a:t>
            </a:r>
          </a:p>
        </p:txBody>
      </p:sp>
      <p:pic>
        <p:nvPicPr>
          <p:cNvPr id="4" name="Picture 3"/>
          <p:cNvPicPr>
            <a:picLocks noChangeAspect="1"/>
          </p:cNvPicPr>
          <p:nvPr/>
        </p:nvPicPr>
        <p:blipFill>
          <a:blip r:embed="rId2"/>
          <a:stretch>
            <a:fillRect/>
          </a:stretch>
        </p:blipFill>
        <p:spPr>
          <a:xfrm>
            <a:off x="741816" y="977538"/>
            <a:ext cx="1748971" cy="1524000"/>
          </a:xfrm>
          <a:prstGeom prst="rect">
            <a:avLst/>
          </a:prstGeom>
        </p:spPr>
      </p:pic>
    </p:spTree>
    <p:extLst>
      <p:ext uri="{BB962C8B-B14F-4D97-AF65-F5344CB8AC3E}">
        <p14:creationId xmlns:p14="http://schemas.microsoft.com/office/powerpoint/2010/main" val="257140280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spc="0" dirty="0"/>
              <a:t>How it might help to understand the development of SEBD:</a:t>
            </a:r>
            <a:endParaRPr lang="en-GB" dirty="0"/>
          </a:p>
        </p:txBody>
      </p:sp>
      <p:sp>
        <p:nvSpPr>
          <p:cNvPr id="3" name="Rectangle 2"/>
          <p:cNvSpPr/>
          <p:nvPr/>
        </p:nvSpPr>
        <p:spPr>
          <a:xfrm>
            <a:off x="3546533" y="861364"/>
            <a:ext cx="8338869" cy="6370975"/>
          </a:xfrm>
          <a:prstGeom prst="rect">
            <a:avLst/>
          </a:prstGeom>
        </p:spPr>
        <p:txBody>
          <a:bodyPr wrap="square">
            <a:spAutoFit/>
          </a:bodyPr>
          <a:lstStyle/>
          <a:p>
            <a:r>
              <a:rPr lang="en-GB" sz="2000" dirty="0"/>
              <a:t>Critics argue that behaviour theorists only look at ‘surface problems’, and interventions are largely situation-specific. Furthermore, because of the power of this approach, it also has a potential to harm, for example, if in the hands of uncaring or unscrupulous individuals. It can also lead to the masking of underlying problems and can prevent children from communicating </a:t>
            </a:r>
            <a:r>
              <a:rPr lang="en-GB" sz="2000" dirty="0" smtClean="0"/>
              <a:t>distress.</a:t>
            </a:r>
          </a:p>
          <a:p>
            <a:endParaRPr lang="en-GB" sz="2000" dirty="0"/>
          </a:p>
          <a:p>
            <a:endParaRPr lang="en-GB" sz="2000" dirty="0"/>
          </a:p>
          <a:p>
            <a:r>
              <a:rPr lang="en-GB" sz="2000" dirty="0"/>
              <a:t>Cognitive behavioural approaches, which are more closely allied to social learning theory, counteract some of the criticisms by acknowledging the child's own role in interpreting and organising information from the environment. There may, however, be times when difficulties are too entrenched or complex, or where the </a:t>
            </a:r>
            <a:r>
              <a:rPr lang="en-GB" sz="2000" dirty="0" smtClean="0"/>
              <a:t>origins </a:t>
            </a:r>
            <a:r>
              <a:rPr lang="en-GB" sz="2000" dirty="0"/>
              <a:t>go well beyond what can be explained by learned behaviour.  In such cases a much deeper level of analysis is required. </a:t>
            </a:r>
            <a:endParaRPr lang="en-GB" sz="2000"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864047" y="978347"/>
            <a:ext cx="1396105" cy="1396105"/>
          </a:xfrm>
          <a:prstGeom prst="rect">
            <a:avLst/>
          </a:prstGeom>
        </p:spPr>
      </p:pic>
    </p:spTree>
    <p:extLst>
      <p:ext uri="{BB962C8B-B14F-4D97-AF65-F5344CB8AC3E}">
        <p14:creationId xmlns:p14="http://schemas.microsoft.com/office/powerpoint/2010/main" val="275775059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a:t/>
            </a:r>
            <a:br>
              <a:rPr lang="en-GB" dirty="0"/>
            </a:br>
            <a:r>
              <a:rPr lang="en-GB" dirty="0" smtClean="0"/>
              <a:t/>
            </a:r>
            <a:br>
              <a:rPr lang="en-GB" dirty="0" smtClean="0"/>
            </a:br>
            <a:r>
              <a:rPr lang="en-GB" dirty="0" smtClean="0"/>
              <a:t>4</a:t>
            </a:r>
            <a:r>
              <a:rPr lang="en-GB" sz="2800" dirty="0" smtClean="0"/>
              <a:t>. Humanistic </a:t>
            </a:r>
            <a:br>
              <a:rPr lang="en-GB" sz="2800" dirty="0" smtClean="0"/>
            </a:br>
            <a:r>
              <a:rPr lang="en-GB" sz="2800" dirty="0"/>
              <a:t/>
            </a:r>
            <a:br>
              <a:rPr lang="en-GB" sz="2800" dirty="0"/>
            </a:br>
            <a:r>
              <a:rPr lang="en-GB" sz="2800" dirty="0" smtClean="0"/>
              <a:t/>
            </a:r>
            <a:br>
              <a:rPr lang="en-GB" sz="2800" dirty="0" smtClean="0"/>
            </a:br>
            <a:r>
              <a:rPr lang="en-GB" sz="2800" dirty="0" smtClean="0"/>
              <a:t/>
            </a:r>
            <a:br>
              <a:rPr lang="en-GB" sz="2800" dirty="0" smtClean="0"/>
            </a:br>
            <a:r>
              <a:rPr lang="en-GB" dirty="0"/>
              <a:t/>
            </a:r>
            <a:br>
              <a:rPr lang="en-GB" dirty="0"/>
            </a:br>
            <a:endParaRPr lang="en-GB" dirty="0"/>
          </a:p>
        </p:txBody>
      </p:sp>
      <p:sp>
        <p:nvSpPr>
          <p:cNvPr id="3" name="Rectangle 2"/>
          <p:cNvSpPr/>
          <p:nvPr/>
        </p:nvSpPr>
        <p:spPr>
          <a:xfrm>
            <a:off x="3752491" y="1013952"/>
            <a:ext cx="7729267" cy="4524315"/>
          </a:xfrm>
          <a:prstGeom prst="rect">
            <a:avLst/>
          </a:prstGeom>
        </p:spPr>
        <p:txBody>
          <a:bodyPr wrap="square">
            <a:spAutoFit/>
          </a:bodyPr>
          <a:lstStyle/>
          <a:p>
            <a:r>
              <a:rPr lang="en-GB" dirty="0"/>
              <a:t>Humanistic, interactional and child-centred perspectives on child development tend to draw on thinking from other major theoretical standpoints, but focus particularly on conscious experience, positive outlooks and the development of the 'self'.  Study in this area relates to the existence of the concept of self (self concept), what this is and how it is influenced.  Major influences include what is learned from contact with others (social interaction), what is learned from the environment (behavioural learning), and how the child thinks about and perceives themselves (personal cognition). </a:t>
            </a:r>
          </a:p>
          <a:p>
            <a:r>
              <a:rPr lang="en-GB" dirty="0"/>
              <a:t> </a:t>
            </a:r>
          </a:p>
          <a:p>
            <a:r>
              <a:rPr lang="en-GB" dirty="0"/>
              <a:t>Of particular importance in the field of social, emotional and behavioural difficulties is the development of self-esteem, which can be seen as the difference between an individual's self- image (how they perceive themselves to be) and ideal-self (how they would like to be).   </a:t>
            </a:r>
            <a:endParaRPr lang="en-GB" dirty="0" smtClean="0"/>
          </a:p>
          <a:p>
            <a:endParaRPr lang="en-GB" dirty="0"/>
          </a:p>
          <a:p>
            <a:endParaRPr lang="en-GB" b="1" dirty="0" smtClean="0"/>
          </a:p>
          <a:p>
            <a:r>
              <a:rPr lang="en-GB" b="1" dirty="0" smtClean="0"/>
              <a:t>Key people: Maslow</a:t>
            </a:r>
            <a:r>
              <a:rPr lang="en-GB" b="1" dirty="0"/>
              <a:t>, Kelly, Rogers and Erikson. Bannister and </a:t>
            </a:r>
            <a:r>
              <a:rPr lang="en-GB" b="1" dirty="0" err="1"/>
              <a:t>Fransella</a:t>
            </a:r>
            <a:r>
              <a:rPr lang="en-GB" b="1" dirty="0"/>
              <a:t>.  </a:t>
            </a:r>
          </a:p>
        </p:txBody>
      </p:sp>
      <p:pic>
        <p:nvPicPr>
          <p:cNvPr id="4" name="Picture 3"/>
          <p:cNvPicPr>
            <a:picLocks noChangeAspect="1"/>
          </p:cNvPicPr>
          <p:nvPr/>
        </p:nvPicPr>
        <p:blipFill rotWithShape="1">
          <a:blip r:embed="rId2"/>
          <a:srcRect l="24117" t="1" r="24706" b="1"/>
          <a:stretch/>
        </p:blipFill>
        <p:spPr>
          <a:xfrm>
            <a:off x="895350" y="883526"/>
            <a:ext cx="1285876" cy="1526372"/>
          </a:xfrm>
          <a:prstGeom prst="rect">
            <a:avLst/>
          </a:prstGeom>
        </p:spPr>
      </p:pic>
    </p:spTree>
    <p:extLst>
      <p:ext uri="{BB962C8B-B14F-4D97-AF65-F5344CB8AC3E}">
        <p14:creationId xmlns:p14="http://schemas.microsoft.com/office/powerpoint/2010/main" val="41504752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
            </a:r>
            <a:br>
              <a:rPr lang="en-GB" sz="3200" dirty="0" smtClean="0"/>
            </a:br>
            <a:r>
              <a:rPr lang="en-GB" sz="3200" dirty="0"/>
              <a:t/>
            </a:r>
            <a:br>
              <a:rPr lang="en-GB" sz="3200" dirty="0"/>
            </a:br>
            <a:r>
              <a:rPr lang="en-GB" sz="3200" dirty="0" smtClean="0"/>
              <a:t>How </a:t>
            </a:r>
            <a:r>
              <a:rPr lang="en-GB" sz="3200" dirty="0"/>
              <a:t>it might help to understand the development of SEBD:</a:t>
            </a:r>
          </a:p>
        </p:txBody>
      </p:sp>
      <p:sp>
        <p:nvSpPr>
          <p:cNvPr id="3" name="Rectangle 2"/>
          <p:cNvSpPr/>
          <p:nvPr/>
        </p:nvSpPr>
        <p:spPr>
          <a:xfrm>
            <a:off x="4330640" y="923706"/>
            <a:ext cx="6096000" cy="6463308"/>
          </a:xfrm>
          <a:prstGeom prst="rect">
            <a:avLst/>
          </a:prstGeom>
        </p:spPr>
        <p:txBody>
          <a:bodyPr>
            <a:spAutoFit/>
          </a:bodyPr>
          <a:lstStyle/>
          <a:p>
            <a:r>
              <a:rPr lang="en-GB" sz="2400" dirty="0"/>
              <a:t>The relative importance of different influences on the development of self-concept varies according to the age, gender and experiences of the child.  For example, very young children are most influenced by their parents, whereas adolescents draw more heavily on information from their peers. </a:t>
            </a:r>
          </a:p>
          <a:p>
            <a:r>
              <a:rPr lang="en-GB" sz="2400" dirty="0"/>
              <a:t> </a:t>
            </a:r>
          </a:p>
          <a:p>
            <a:r>
              <a:rPr lang="en-GB" sz="2400" dirty="0"/>
              <a:t>Different aspects of self-image (e.g. body image or perceptions of academic success) also assume varying levels of significance in different individuals at different times. </a:t>
            </a:r>
            <a:endParaRPr lang="en-GB" sz="2400" dirty="0" smtClean="0"/>
          </a:p>
          <a:p>
            <a:endParaRPr lang="en-GB" dirty="0"/>
          </a:p>
          <a:p>
            <a:endParaRPr lang="en-GB" dirty="0" smtClean="0"/>
          </a:p>
          <a:p>
            <a:endParaRPr lang="en-GB" dirty="0"/>
          </a:p>
          <a:p>
            <a:endParaRPr lang="en-GB" dirty="0" smtClean="0"/>
          </a:p>
          <a:p>
            <a:endParaRPr lang="en-GB" dirty="0"/>
          </a:p>
          <a:p>
            <a:endParaRPr lang="en-GB" dirty="0"/>
          </a:p>
          <a:p>
            <a:r>
              <a:rPr lang="en-GB" dirty="0"/>
              <a:t> </a:t>
            </a:r>
          </a:p>
        </p:txBody>
      </p:sp>
      <p:pic>
        <p:nvPicPr>
          <p:cNvPr id="4" name="Picture 3"/>
          <p:cNvPicPr>
            <a:picLocks noChangeAspect="1"/>
          </p:cNvPicPr>
          <p:nvPr/>
        </p:nvPicPr>
        <p:blipFill>
          <a:blip r:embed="rId2"/>
          <a:stretch>
            <a:fillRect/>
          </a:stretch>
        </p:blipFill>
        <p:spPr>
          <a:xfrm>
            <a:off x="1151312" y="923706"/>
            <a:ext cx="1150696" cy="1150696"/>
          </a:xfrm>
          <a:prstGeom prst="rect">
            <a:avLst/>
          </a:prstGeom>
        </p:spPr>
      </p:pic>
    </p:spTree>
    <p:extLst>
      <p:ext uri="{BB962C8B-B14F-4D97-AF65-F5344CB8AC3E}">
        <p14:creationId xmlns:p14="http://schemas.microsoft.com/office/powerpoint/2010/main" val="286812616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
            </a:r>
            <a:br>
              <a:rPr lang="en-GB" sz="3200" dirty="0" smtClean="0"/>
            </a:br>
            <a:r>
              <a:rPr lang="en-GB" sz="3200" dirty="0"/>
              <a:t/>
            </a:r>
            <a:br>
              <a:rPr lang="en-GB" sz="3200" dirty="0"/>
            </a:br>
            <a:r>
              <a:rPr lang="en-GB" sz="3200" dirty="0" smtClean="0"/>
              <a:t>How </a:t>
            </a:r>
            <a:r>
              <a:rPr lang="en-GB" sz="3200" dirty="0"/>
              <a:t>it might help to understand the development of SEBD:</a:t>
            </a:r>
          </a:p>
        </p:txBody>
      </p:sp>
      <p:sp>
        <p:nvSpPr>
          <p:cNvPr id="3" name="Rectangle 2"/>
          <p:cNvSpPr/>
          <p:nvPr/>
        </p:nvSpPr>
        <p:spPr>
          <a:xfrm>
            <a:off x="3568819" y="1023771"/>
            <a:ext cx="8004055" cy="6555641"/>
          </a:xfrm>
          <a:prstGeom prst="rect">
            <a:avLst/>
          </a:prstGeom>
        </p:spPr>
        <p:txBody>
          <a:bodyPr wrap="square">
            <a:spAutoFit/>
          </a:bodyPr>
          <a:lstStyle/>
          <a:p>
            <a:r>
              <a:rPr lang="en-GB" sz="2400" dirty="0"/>
              <a:t>Kelly (1955) (but see also Bannister and </a:t>
            </a:r>
            <a:r>
              <a:rPr lang="en-GB" sz="2400" dirty="0" err="1"/>
              <a:t>Fransella</a:t>
            </a:r>
            <a:r>
              <a:rPr lang="en-GB" sz="2400" dirty="0"/>
              <a:t>, 1986) viewed human development as an experiment, whereby the individual is constantly testing out their beliefs or hypotheses about the world to see if they are true.  According to Kelly each person has a unique view of the world - a system of 'personal constructs', some of which are more important or 'core' than others.  Major difficulties arise when the available evidence seriously challenges an individual's core constructs, or when the constructs of individuals clash so as to produce hostility or conflict</a:t>
            </a:r>
            <a:r>
              <a:rPr lang="en-GB" sz="2400" dirty="0" smtClean="0"/>
              <a:t>.</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    </a:t>
            </a:r>
            <a:endParaRPr lang="en-GB" dirty="0"/>
          </a:p>
          <a:p>
            <a:r>
              <a:rPr lang="en-GB" dirty="0"/>
              <a:t> </a:t>
            </a:r>
          </a:p>
        </p:txBody>
      </p:sp>
      <p:pic>
        <p:nvPicPr>
          <p:cNvPr id="4" name="Picture 3"/>
          <p:cNvPicPr>
            <a:picLocks noChangeAspect="1"/>
          </p:cNvPicPr>
          <p:nvPr/>
        </p:nvPicPr>
        <p:blipFill>
          <a:blip r:embed="rId2"/>
          <a:stretch>
            <a:fillRect/>
          </a:stretch>
        </p:blipFill>
        <p:spPr>
          <a:xfrm>
            <a:off x="835472" y="1023771"/>
            <a:ext cx="1396105" cy="1396105"/>
          </a:xfrm>
          <a:prstGeom prst="rect">
            <a:avLst/>
          </a:prstGeom>
        </p:spPr>
      </p:pic>
    </p:spTree>
    <p:extLst>
      <p:ext uri="{BB962C8B-B14F-4D97-AF65-F5344CB8AC3E}">
        <p14:creationId xmlns:p14="http://schemas.microsoft.com/office/powerpoint/2010/main" val="9743071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5. Systemic </a:t>
            </a:r>
            <a:r>
              <a:rPr lang="en-GB" dirty="0" smtClean="0"/>
              <a:t/>
            </a:r>
            <a:br>
              <a:rPr lang="en-GB" dirty="0" smtClean="0"/>
            </a:br>
            <a:r>
              <a:rPr lang="en-GB" dirty="0"/>
              <a:t/>
            </a:r>
            <a:br>
              <a:rPr lang="en-GB" dirty="0"/>
            </a:br>
            <a:endParaRPr lang="en-GB" dirty="0"/>
          </a:p>
        </p:txBody>
      </p:sp>
      <p:sp>
        <p:nvSpPr>
          <p:cNvPr id="3" name="Rectangle 2"/>
          <p:cNvSpPr/>
          <p:nvPr/>
        </p:nvSpPr>
        <p:spPr>
          <a:xfrm>
            <a:off x="4143555" y="1911099"/>
            <a:ext cx="6096000" cy="2308324"/>
          </a:xfrm>
          <a:prstGeom prst="rect">
            <a:avLst/>
          </a:prstGeom>
        </p:spPr>
        <p:txBody>
          <a:bodyPr>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Rectangle 3"/>
          <p:cNvSpPr/>
          <p:nvPr/>
        </p:nvSpPr>
        <p:spPr>
          <a:xfrm>
            <a:off x="4040398" y="669144"/>
            <a:ext cx="7580102" cy="7294305"/>
          </a:xfrm>
          <a:prstGeom prst="rect">
            <a:avLst/>
          </a:prstGeom>
        </p:spPr>
        <p:txBody>
          <a:bodyPr wrap="square">
            <a:spAutoFit/>
          </a:bodyPr>
          <a:lstStyle/>
          <a:p>
            <a:r>
              <a:rPr lang="en-GB" sz="2400" dirty="0"/>
              <a:t>Systemic and sociological perspectives pay particular attention to the systems or communities of which the child is a part or a member.  They involve an analysis of the organisational and process factors which influence behaviour in a particular setting/system.  A significant contributor in this area is Bronfenbrenner, who views the ecological system in which a child develops as composed of different systemic layers.  Bee's interpretation of Bronfenbrenner's model involves three layers: microsystems - those systems of which the child is actually a part (e.g. family, school, peer group); ecosystems - systems which influence the child by having an effect on their microsystems (e.g. parents' friendship circle, parents' workplaces); </a:t>
            </a:r>
            <a:r>
              <a:rPr lang="en-GB" sz="2400" dirty="0" err="1"/>
              <a:t>macrosystems</a:t>
            </a:r>
            <a:r>
              <a:rPr lang="en-GB" sz="2400" dirty="0"/>
              <a:t> - the larger cultural or sub-cultural settings in which the other systems operate. </a:t>
            </a:r>
            <a:endParaRPr lang="en-GB" sz="2400" dirty="0" smtClean="0"/>
          </a:p>
          <a:p>
            <a:endParaRPr lang="en-GB" dirty="0"/>
          </a:p>
          <a:p>
            <a:endParaRPr lang="en-GB" dirty="0" smtClean="0"/>
          </a:p>
          <a:p>
            <a:endParaRPr lang="en-GB" dirty="0"/>
          </a:p>
          <a:p>
            <a:endParaRPr lang="en-GB" dirty="0" smtClean="0"/>
          </a:p>
          <a:p>
            <a:endParaRPr lang="en-GB" dirty="0"/>
          </a:p>
          <a:p>
            <a:r>
              <a:rPr lang="en-GB" dirty="0"/>
              <a:t> </a:t>
            </a:r>
          </a:p>
        </p:txBody>
      </p:sp>
    </p:spTree>
    <p:extLst>
      <p:ext uri="{BB962C8B-B14F-4D97-AF65-F5344CB8AC3E}">
        <p14:creationId xmlns:p14="http://schemas.microsoft.com/office/powerpoint/2010/main" val="396703133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
            </a:r>
            <a:br>
              <a:rPr lang="en-GB" sz="3200" dirty="0" smtClean="0"/>
            </a:br>
            <a:r>
              <a:rPr lang="en-GB" sz="3200" dirty="0"/>
              <a:t/>
            </a:r>
            <a:br>
              <a:rPr lang="en-GB" sz="3200" dirty="0"/>
            </a:br>
            <a:r>
              <a:rPr lang="en-GB" sz="3200" dirty="0" smtClean="0"/>
              <a:t>How </a:t>
            </a:r>
            <a:r>
              <a:rPr lang="en-GB" sz="3200" dirty="0"/>
              <a:t>it might help to understand the development of SEBD:</a:t>
            </a:r>
          </a:p>
        </p:txBody>
      </p:sp>
      <p:sp>
        <p:nvSpPr>
          <p:cNvPr id="3" name="Rectangle 2"/>
          <p:cNvSpPr/>
          <p:nvPr/>
        </p:nvSpPr>
        <p:spPr>
          <a:xfrm>
            <a:off x="3724275" y="812682"/>
            <a:ext cx="7905750" cy="6370975"/>
          </a:xfrm>
          <a:prstGeom prst="rect">
            <a:avLst/>
          </a:prstGeom>
        </p:spPr>
        <p:txBody>
          <a:bodyPr wrap="square">
            <a:spAutoFit/>
          </a:bodyPr>
          <a:lstStyle/>
          <a:p>
            <a:r>
              <a:rPr lang="en-GB" sz="2000" dirty="0"/>
              <a:t>The easiest level of analysis is to look at the individual microsystems of which the child is a part, and see how relationships and events within these systems affect the child's social, emotional and behavioural development. </a:t>
            </a:r>
          </a:p>
          <a:p>
            <a:r>
              <a:rPr lang="en-GB" sz="2000" dirty="0"/>
              <a:t> </a:t>
            </a:r>
          </a:p>
          <a:p>
            <a:r>
              <a:rPr lang="en-GB" sz="2000" dirty="0"/>
              <a:t>An example would be an analysis of the family system, looking at, for example, methods of communication, methods of control, child rearing practice and family structure.  Whole school ethos, school discipline policies and practices, and </a:t>
            </a:r>
            <a:r>
              <a:rPr lang="en-GB" sz="2000" dirty="0" err="1"/>
              <a:t>peergroup</a:t>
            </a:r>
            <a:r>
              <a:rPr lang="en-GB" sz="2000" dirty="0"/>
              <a:t> influences are examples of other areas which might be examined. </a:t>
            </a:r>
          </a:p>
          <a:p>
            <a:r>
              <a:rPr lang="en-GB" sz="2000" dirty="0"/>
              <a:t> </a:t>
            </a:r>
          </a:p>
          <a:p>
            <a:r>
              <a:rPr lang="en-GB" sz="2000" dirty="0"/>
              <a:t>A development from looking at individual systems is the </a:t>
            </a:r>
            <a:r>
              <a:rPr lang="en-GB" sz="2000" dirty="0" err="1"/>
              <a:t>ecosystemic</a:t>
            </a:r>
            <a:r>
              <a:rPr lang="en-GB" sz="2000" dirty="0"/>
              <a:t> approach, which seeks to analyse the relationships between the systems of which the child is a part, and how these relationships impact on behaviour (see Cooper, Smith  and Upton, 1994). </a:t>
            </a:r>
            <a:endParaRPr lang="en-GB" sz="2000" dirty="0" smtClean="0"/>
          </a:p>
          <a:p>
            <a:endParaRPr lang="en-GB" dirty="0" smtClean="0"/>
          </a:p>
          <a:p>
            <a:endParaRPr lang="en-GB" dirty="0"/>
          </a:p>
          <a:p>
            <a:endParaRPr lang="en-GB" dirty="0" smtClean="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680738" y="812682"/>
            <a:ext cx="1767993" cy="1767993"/>
          </a:xfrm>
          <a:prstGeom prst="rect">
            <a:avLst/>
          </a:prstGeom>
        </p:spPr>
      </p:pic>
    </p:spTree>
    <p:extLst>
      <p:ext uri="{BB962C8B-B14F-4D97-AF65-F5344CB8AC3E}">
        <p14:creationId xmlns:p14="http://schemas.microsoft.com/office/powerpoint/2010/main" val="271250372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Activity 2:</a:t>
            </a:r>
            <a:endParaRPr lang="en-GB" dirty="0"/>
          </a:p>
        </p:txBody>
      </p:sp>
      <p:sp>
        <p:nvSpPr>
          <p:cNvPr id="4" name="Content Placeholder 3"/>
          <p:cNvSpPr>
            <a:spLocks noGrp="1"/>
          </p:cNvSpPr>
          <p:nvPr>
            <p:ph idx="1"/>
          </p:nvPr>
        </p:nvSpPr>
        <p:spPr/>
        <p:txBody>
          <a:bodyPr/>
          <a:lstStyle/>
          <a:p>
            <a:r>
              <a:rPr lang="en-GB" sz="2400" dirty="0" smtClean="0"/>
              <a:t>Which perspective is most help in assessing your young persons behaviour. </a:t>
            </a:r>
          </a:p>
          <a:p>
            <a:endParaRPr lang="en-GB" sz="2400" dirty="0" smtClean="0"/>
          </a:p>
          <a:p>
            <a:r>
              <a:rPr lang="en-GB" sz="2400" dirty="0" smtClean="0"/>
              <a:t>Identify an area of need which this perspective highlights and suggest a suitable IEP target </a:t>
            </a:r>
          </a:p>
          <a:p>
            <a:endParaRPr lang="en-GB" sz="2400" dirty="0"/>
          </a:p>
          <a:p>
            <a:r>
              <a:rPr lang="en-GB" sz="2400" dirty="0" smtClean="0"/>
              <a:t>When considering your child in relation to the perspective, are there other factors that you may need to consider in order to support the child's development? Can you do this alone?</a:t>
            </a:r>
          </a:p>
          <a:p>
            <a:endParaRPr lang="en-GB" dirty="0"/>
          </a:p>
        </p:txBody>
      </p:sp>
    </p:spTree>
    <p:extLst>
      <p:ext uri="{BB962C8B-B14F-4D97-AF65-F5344CB8AC3E}">
        <p14:creationId xmlns:p14="http://schemas.microsoft.com/office/powerpoint/2010/main" val="338309199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Critically reflect:</a:t>
            </a:r>
            <a:endParaRPr lang="en-GB" dirty="0"/>
          </a:p>
        </p:txBody>
      </p:sp>
      <p:sp>
        <p:nvSpPr>
          <p:cNvPr id="3" name="Content Placeholder 2"/>
          <p:cNvSpPr>
            <a:spLocks noGrp="1"/>
          </p:cNvSpPr>
          <p:nvPr>
            <p:ph idx="1"/>
          </p:nvPr>
        </p:nvSpPr>
        <p:spPr>
          <a:xfrm>
            <a:off x="3859743" y="759333"/>
            <a:ext cx="7315200" cy="5120640"/>
          </a:xfrm>
        </p:spPr>
        <p:txBody>
          <a:bodyPr>
            <a:normAutofit/>
          </a:bodyPr>
          <a:lstStyle/>
          <a:p>
            <a:r>
              <a:rPr lang="en-GB" sz="2400" dirty="0" smtClean="0"/>
              <a:t>What was difficult in identifying a theory?</a:t>
            </a:r>
          </a:p>
          <a:p>
            <a:endParaRPr lang="en-GB" sz="2400" dirty="0" smtClean="0"/>
          </a:p>
          <a:p>
            <a:r>
              <a:rPr lang="en-GB" sz="2400" dirty="0" smtClean="0"/>
              <a:t>What was helpful in identifying a theory?</a:t>
            </a:r>
          </a:p>
          <a:p>
            <a:endParaRPr lang="en-GB" sz="2400" dirty="0" smtClean="0"/>
          </a:p>
          <a:p>
            <a:r>
              <a:rPr lang="en-GB" sz="2400" dirty="0" smtClean="0"/>
              <a:t>How can it be used in practice?</a:t>
            </a:r>
          </a:p>
          <a:p>
            <a:endParaRPr lang="en-GB" sz="2400" dirty="0" smtClean="0"/>
          </a:p>
          <a:p>
            <a:r>
              <a:rPr lang="en-GB" sz="2400" dirty="0" smtClean="0"/>
              <a:t>Does understanding and applying perspective help us to identify a child as SEBD?</a:t>
            </a:r>
            <a:endParaRPr lang="en-GB" sz="2400" dirty="0"/>
          </a:p>
        </p:txBody>
      </p:sp>
    </p:spTree>
    <p:extLst>
      <p:ext uri="{BB962C8B-B14F-4D97-AF65-F5344CB8AC3E}">
        <p14:creationId xmlns:p14="http://schemas.microsoft.com/office/powerpoint/2010/main" val="423387263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2: </a:t>
            </a:r>
            <a:endParaRPr lang="en-GB" dirty="0"/>
          </a:p>
        </p:txBody>
      </p:sp>
      <p:sp>
        <p:nvSpPr>
          <p:cNvPr id="3" name="Content Placeholder 2"/>
          <p:cNvSpPr>
            <a:spLocks noGrp="1"/>
          </p:cNvSpPr>
          <p:nvPr>
            <p:ph idx="1"/>
          </p:nvPr>
        </p:nvSpPr>
        <p:spPr/>
        <p:txBody>
          <a:bodyPr>
            <a:normAutofit/>
          </a:bodyPr>
          <a:lstStyle/>
          <a:p>
            <a:r>
              <a:rPr lang="en-GB" sz="4000" b="1" dirty="0" smtClean="0"/>
              <a:t>Break! </a:t>
            </a:r>
            <a:endParaRPr lang="en-GB" sz="4000" b="1" dirty="0"/>
          </a:p>
        </p:txBody>
      </p:sp>
    </p:spTree>
    <p:extLst>
      <p:ext uri="{BB962C8B-B14F-4D97-AF65-F5344CB8AC3E}">
        <p14:creationId xmlns:p14="http://schemas.microsoft.com/office/powerpoint/2010/main" val="27616950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123950"/>
            <a:ext cx="2947988" cy="4600575"/>
          </a:xfrm>
        </p:spPr>
        <p:txBody>
          <a:bodyPr/>
          <a:lstStyle/>
          <a:p>
            <a:r>
              <a:rPr lang="en-GB" dirty="0" smtClean="0"/>
              <a:t>But first, lets have an icebreaker.  </a:t>
            </a:r>
            <a:endParaRPr lang="en-GB" dirty="0"/>
          </a:p>
        </p:txBody>
      </p:sp>
      <p:pic>
        <p:nvPicPr>
          <p:cNvPr id="4" name="Picture 3"/>
          <p:cNvPicPr>
            <a:picLocks noChangeAspect="1"/>
          </p:cNvPicPr>
          <p:nvPr/>
        </p:nvPicPr>
        <p:blipFill>
          <a:blip r:embed="rId2"/>
          <a:stretch>
            <a:fillRect/>
          </a:stretch>
        </p:blipFill>
        <p:spPr>
          <a:xfrm>
            <a:off x="8802021" y="568718"/>
            <a:ext cx="2384564" cy="1983982"/>
          </a:xfrm>
          <a:prstGeom prst="rect">
            <a:avLst/>
          </a:prstGeom>
        </p:spPr>
      </p:pic>
      <p:pic>
        <p:nvPicPr>
          <p:cNvPr id="5" name="Picture 4"/>
          <p:cNvPicPr>
            <a:picLocks noChangeAspect="1"/>
          </p:cNvPicPr>
          <p:nvPr/>
        </p:nvPicPr>
        <p:blipFill>
          <a:blip r:embed="rId3"/>
          <a:stretch>
            <a:fillRect/>
          </a:stretch>
        </p:blipFill>
        <p:spPr>
          <a:xfrm>
            <a:off x="8802021" y="2552701"/>
            <a:ext cx="2384564" cy="1778394"/>
          </a:xfrm>
          <a:prstGeom prst="rect">
            <a:avLst/>
          </a:prstGeom>
        </p:spPr>
      </p:pic>
      <p:sp>
        <p:nvSpPr>
          <p:cNvPr id="6" name="TextBox 5"/>
          <p:cNvSpPr txBox="1"/>
          <p:nvPr/>
        </p:nvSpPr>
        <p:spPr>
          <a:xfrm>
            <a:off x="247650" y="561915"/>
            <a:ext cx="8275300" cy="5724644"/>
          </a:xfrm>
          <a:prstGeom prst="rect">
            <a:avLst/>
          </a:prstGeom>
          <a:noFill/>
          <a:ln>
            <a:solidFill>
              <a:srgbClr val="00B0F0"/>
            </a:solidFill>
          </a:ln>
        </p:spPr>
        <p:txBody>
          <a:bodyPr wrap="square" rtlCol="0">
            <a:spAutoFit/>
          </a:bodyPr>
          <a:lstStyle/>
          <a:p>
            <a:r>
              <a:rPr lang="en-GB" sz="2800" b="1" dirty="0" smtClean="0">
                <a:solidFill>
                  <a:srgbClr val="0070C0"/>
                </a:solidFill>
              </a:rPr>
              <a:t>Group Task:</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smtClean="0">
                <a:solidFill>
                  <a:srgbClr val="000000"/>
                </a:solidFill>
              </a:rPr>
              <a:t>You are all attending a wonderful trip around the Mediterranean! The sun is shining, the water is crystal clear and the food and drinks are plentiful. </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smtClean="0">
                <a:solidFill>
                  <a:srgbClr val="000000"/>
                </a:solidFill>
              </a:rPr>
              <a:t>You have had an amazing day! </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smtClean="0">
                <a:solidFill>
                  <a:srgbClr val="000000"/>
                </a:solidFill>
              </a:rPr>
              <a:t>Over night, a very powerful storm began to brew and it is getting ever closer.</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smtClean="0">
                <a:solidFill>
                  <a:srgbClr val="000000"/>
                </a:solidFill>
              </a:rPr>
              <a:t>The ship is put on high alert and everyone is advised to start boarding small life saving boats. </a:t>
            </a:r>
            <a:endParaRPr lang="en-GB" sz="2000" dirty="0">
              <a:solidFill>
                <a:srgbClr val="000000"/>
              </a:solidFill>
            </a:endParaRPr>
          </a:p>
          <a:p>
            <a:pPr marL="285750" indent="-285750">
              <a:buFont typeface="Wingdings" panose="05000000000000000000" pitchFamily="2" charset="2"/>
              <a:buChar char="v"/>
            </a:pPr>
            <a:endParaRPr lang="en-GB" sz="2000" dirty="0" smtClean="0">
              <a:solidFill>
                <a:srgbClr val="000000"/>
              </a:solidFill>
            </a:endParaRPr>
          </a:p>
          <a:p>
            <a:pPr marL="285750" indent="-285750">
              <a:buFont typeface="Wingdings" panose="05000000000000000000" pitchFamily="2" charset="2"/>
              <a:buChar char="v"/>
            </a:pPr>
            <a:r>
              <a:rPr lang="en-GB" sz="2000" dirty="0" smtClean="0">
                <a:solidFill>
                  <a:srgbClr val="000000"/>
                </a:solidFill>
              </a:rPr>
              <a:t>There’s one boat left and as a group you need to decide who will board and why</a:t>
            </a:r>
            <a:r>
              <a:rPr lang="en-GB" sz="2000" dirty="0">
                <a:solidFill>
                  <a:srgbClr val="000000"/>
                </a:solidFill>
              </a:rPr>
              <a:t>?</a:t>
            </a:r>
            <a:endParaRPr lang="en-GB" sz="2000" dirty="0" smtClean="0">
              <a:solidFill>
                <a:srgbClr val="000000"/>
              </a:solidFill>
            </a:endParaRP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smtClean="0">
                <a:solidFill>
                  <a:srgbClr val="000000"/>
                </a:solidFill>
              </a:rPr>
              <a:t>Unfortunately, three people will be left behind!!</a:t>
            </a:r>
            <a:endParaRPr lang="en-GB" dirty="0" smtClean="0">
              <a:solidFill>
                <a:srgbClr val="000000"/>
              </a:solidFill>
            </a:endParaRPr>
          </a:p>
          <a:p>
            <a:endParaRPr lang="en-GB" dirty="0">
              <a:solidFill>
                <a:srgbClr val="000000"/>
              </a:solidFill>
            </a:endParaRPr>
          </a:p>
        </p:txBody>
      </p:sp>
      <p:pic>
        <p:nvPicPr>
          <p:cNvPr id="7" name="Picture 6"/>
          <p:cNvPicPr>
            <a:picLocks noChangeAspect="1"/>
          </p:cNvPicPr>
          <p:nvPr/>
        </p:nvPicPr>
        <p:blipFill>
          <a:blip r:embed="rId4"/>
          <a:stretch>
            <a:fillRect/>
          </a:stretch>
        </p:blipFill>
        <p:spPr>
          <a:xfrm>
            <a:off x="8762498" y="4331094"/>
            <a:ext cx="2463610" cy="2177713"/>
          </a:xfrm>
          <a:prstGeom prst="rect">
            <a:avLst/>
          </a:prstGeom>
        </p:spPr>
      </p:pic>
    </p:spTree>
    <p:extLst>
      <p:ext uri="{BB962C8B-B14F-4D97-AF65-F5344CB8AC3E}">
        <p14:creationId xmlns:p14="http://schemas.microsoft.com/office/powerpoint/2010/main" val="177663459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48075" y="743635"/>
            <a:ext cx="8096250" cy="5170646"/>
          </a:xfrm>
          <a:prstGeom prst="rect">
            <a:avLst/>
          </a:prstGeom>
        </p:spPr>
        <p:txBody>
          <a:bodyPr wrap="square">
            <a:spAutoFit/>
          </a:bodyPr>
          <a:lstStyle/>
          <a:p>
            <a:pPr algn="ctr"/>
            <a:r>
              <a:rPr lang="en-GB" sz="2400" dirty="0" smtClean="0">
                <a:solidFill>
                  <a:srgbClr val="00B0F0"/>
                </a:solidFill>
              </a:rPr>
              <a:t>“There’s </a:t>
            </a:r>
            <a:r>
              <a:rPr lang="en-GB" sz="2400" dirty="0">
                <a:solidFill>
                  <a:srgbClr val="00B0F0"/>
                </a:solidFill>
              </a:rPr>
              <a:t>more to a person than </a:t>
            </a:r>
            <a:r>
              <a:rPr lang="en-GB" sz="2400" dirty="0" smtClean="0">
                <a:solidFill>
                  <a:srgbClr val="00B0F0"/>
                </a:solidFill>
              </a:rPr>
              <a:t>a label, </a:t>
            </a:r>
            <a:r>
              <a:rPr lang="en-GB" sz="2400" dirty="0">
                <a:solidFill>
                  <a:srgbClr val="00B0F0"/>
                </a:solidFill>
              </a:rPr>
              <a:t>and there’s more to </a:t>
            </a:r>
            <a:r>
              <a:rPr lang="en-GB" sz="2400" dirty="0" smtClean="0">
                <a:solidFill>
                  <a:srgbClr val="00B0F0"/>
                </a:solidFill>
              </a:rPr>
              <a:t>a label </a:t>
            </a:r>
            <a:r>
              <a:rPr lang="en-GB" sz="2400" dirty="0">
                <a:solidFill>
                  <a:srgbClr val="00B0F0"/>
                </a:solidFill>
              </a:rPr>
              <a:t>than a </a:t>
            </a:r>
            <a:r>
              <a:rPr lang="en-GB" sz="2400" dirty="0" smtClean="0">
                <a:solidFill>
                  <a:srgbClr val="00B0F0"/>
                </a:solidFill>
              </a:rPr>
              <a:t>person. </a:t>
            </a:r>
          </a:p>
          <a:p>
            <a:pPr algn="ctr"/>
            <a:endParaRPr lang="en-GB" sz="2400" u="sng" dirty="0">
              <a:solidFill>
                <a:srgbClr val="00B0F0"/>
              </a:solidFill>
            </a:endParaRPr>
          </a:p>
          <a:p>
            <a:pPr algn="ctr"/>
            <a:r>
              <a:rPr lang="en-GB" sz="2400" dirty="0" smtClean="0">
                <a:solidFill>
                  <a:srgbClr val="00B0F0"/>
                </a:solidFill>
              </a:rPr>
              <a:t>There’s </a:t>
            </a:r>
            <a:r>
              <a:rPr lang="en-GB" sz="2400" dirty="0">
                <a:solidFill>
                  <a:srgbClr val="00B0F0"/>
                </a:solidFill>
              </a:rPr>
              <a:t>more to a person than an SEBD </a:t>
            </a:r>
            <a:r>
              <a:rPr lang="en-GB" sz="2400" dirty="0" smtClean="0">
                <a:solidFill>
                  <a:srgbClr val="00B0F0"/>
                </a:solidFill>
              </a:rPr>
              <a:t>label, </a:t>
            </a:r>
            <a:r>
              <a:rPr lang="en-GB" sz="2400" dirty="0">
                <a:solidFill>
                  <a:srgbClr val="00B0F0"/>
                </a:solidFill>
              </a:rPr>
              <a:t>and there’s more to an SEBD label than a </a:t>
            </a:r>
            <a:r>
              <a:rPr lang="en-GB" sz="2400" dirty="0" smtClean="0">
                <a:solidFill>
                  <a:srgbClr val="00B0F0"/>
                </a:solidFill>
              </a:rPr>
              <a:t>person.”</a:t>
            </a:r>
          </a:p>
          <a:p>
            <a:endParaRPr lang="en-GB" sz="3200" dirty="0" smtClean="0">
              <a:solidFill>
                <a:srgbClr val="000000"/>
              </a:solidFill>
            </a:endParaRPr>
          </a:p>
          <a:p>
            <a:r>
              <a:rPr lang="en-GB" sz="2000" dirty="0" smtClean="0">
                <a:solidFill>
                  <a:srgbClr val="FF0000"/>
                </a:solidFill>
              </a:rPr>
              <a:t>While trying to understand the possible causes of SEBD can be important, researchers such as </a:t>
            </a:r>
            <a:r>
              <a:rPr lang="en-GB" sz="2000" dirty="0" err="1" smtClean="0">
                <a:solidFill>
                  <a:srgbClr val="FF0000"/>
                </a:solidFill>
              </a:rPr>
              <a:t>Visser</a:t>
            </a:r>
            <a:r>
              <a:rPr lang="en-GB" sz="2000" dirty="0" smtClean="0">
                <a:solidFill>
                  <a:srgbClr val="FF0000"/>
                </a:solidFill>
              </a:rPr>
              <a:t> (2007) argue that as SEBD is so subjective, it can encourage labels that define the individual which contribute to the very behaviour that is causing concern. </a:t>
            </a:r>
          </a:p>
          <a:p>
            <a:endParaRPr lang="en-GB" sz="2000" dirty="0">
              <a:solidFill>
                <a:srgbClr val="FF0000"/>
              </a:solidFill>
            </a:endParaRPr>
          </a:p>
          <a:p>
            <a:r>
              <a:rPr lang="en-GB" sz="2000" dirty="0" err="1" smtClean="0">
                <a:solidFill>
                  <a:srgbClr val="FF0000"/>
                </a:solidFill>
              </a:rPr>
              <a:t>Travell</a:t>
            </a:r>
            <a:r>
              <a:rPr lang="en-GB" sz="2000" dirty="0" smtClean="0">
                <a:solidFill>
                  <a:srgbClr val="FF0000"/>
                </a:solidFill>
              </a:rPr>
              <a:t> (199) suggests the label of SEBD can be detrimental, “By its very nature the term ‘emotional and behavioural difficulties’ implies children with the label have problems which need to be solved. </a:t>
            </a:r>
            <a:endParaRPr lang="en-GB" sz="2400" dirty="0" smtClean="0">
              <a:solidFill>
                <a:srgbClr val="000000"/>
              </a:solidFill>
            </a:endParaRPr>
          </a:p>
          <a:p>
            <a:endParaRPr lang="en-GB" dirty="0">
              <a:solidFill>
                <a:srgbClr val="000000"/>
              </a:solidFill>
            </a:endParaRPr>
          </a:p>
        </p:txBody>
      </p:sp>
      <p:pic>
        <p:nvPicPr>
          <p:cNvPr id="6" name="Picture 5"/>
          <p:cNvPicPr>
            <a:picLocks noChangeAspect="1"/>
          </p:cNvPicPr>
          <p:nvPr/>
        </p:nvPicPr>
        <p:blipFill>
          <a:blip r:embed="rId2"/>
          <a:stretch>
            <a:fillRect/>
          </a:stretch>
        </p:blipFill>
        <p:spPr>
          <a:xfrm>
            <a:off x="0" y="2095500"/>
            <a:ext cx="3429000" cy="2000250"/>
          </a:xfrm>
          <a:prstGeom prst="rect">
            <a:avLst/>
          </a:prstGeom>
        </p:spPr>
      </p:pic>
    </p:spTree>
    <p:extLst>
      <p:ext uri="{BB962C8B-B14F-4D97-AF65-F5344CB8AC3E}">
        <p14:creationId xmlns:p14="http://schemas.microsoft.com/office/powerpoint/2010/main" val="12469687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eye of the storm experiment by Jane Elliot. </a:t>
            </a:r>
            <a:endParaRPr lang="en-GB" dirty="0"/>
          </a:p>
        </p:txBody>
      </p:sp>
      <p:sp>
        <p:nvSpPr>
          <p:cNvPr id="3" name="Rectangle 2"/>
          <p:cNvSpPr/>
          <p:nvPr/>
        </p:nvSpPr>
        <p:spPr>
          <a:xfrm>
            <a:off x="4657537" y="1653659"/>
            <a:ext cx="5048626" cy="369332"/>
          </a:xfrm>
          <a:prstGeom prst="rect">
            <a:avLst/>
          </a:prstGeom>
        </p:spPr>
        <p:txBody>
          <a:bodyPr wrap="none">
            <a:spAutoFit/>
          </a:bodyPr>
          <a:lstStyle/>
          <a:p>
            <a:r>
              <a:rPr lang="en-GB" dirty="0"/>
              <a:t>https://www.youtube.com/watch?v=KHxFuO2Nk-0</a:t>
            </a:r>
          </a:p>
        </p:txBody>
      </p:sp>
      <p:sp>
        <p:nvSpPr>
          <p:cNvPr id="4" name="Rectangle 3"/>
          <p:cNvSpPr/>
          <p:nvPr/>
        </p:nvSpPr>
        <p:spPr>
          <a:xfrm>
            <a:off x="3924299" y="2601010"/>
            <a:ext cx="7820025" cy="2492990"/>
          </a:xfrm>
          <a:prstGeom prst="rect">
            <a:avLst/>
          </a:prstGeom>
        </p:spPr>
        <p:txBody>
          <a:bodyPr wrap="square">
            <a:spAutoFit/>
          </a:bodyPr>
          <a:lstStyle/>
          <a:p>
            <a:r>
              <a:rPr lang="en-GB" sz="2400" dirty="0" smtClean="0"/>
              <a:t>With </a:t>
            </a:r>
            <a:r>
              <a:rPr lang="en-GB" sz="2400" dirty="0"/>
              <a:t>this in mind, how can </a:t>
            </a:r>
            <a:r>
              <a:rPr lang="en-GB" sz="2400" dirty="0" smtClean="0"/>
              <a:t>labelling / diagnosis’ </a:t>
            </a:r>
            <a:r>
              <a:rPr lang="en-GB" sz="2400" dirty="0"/>
              <a:t>be helpful?</a:t>
            </a:r>
          </a:p>
          <a:p>
            <a:endParaRPr lang="en-GB" sz="2400" dirty="0" smtClean="0"/>
          </a:p>
          <a:p>
            <a:endParaRPr lang="en-GB" sz="2400" dirty="0" smtClean="0"/>
          </a:p>
          <a:p>
            <a:r>
              <a:rPr lang="en-GB" sz="2400" dirty="0" smtClean="0"/>
              <a:t>How </a:t>
            </a:r>
            <a:r>
              <a:rPr lang="en-GB" sz="2400" dirty="0"/>
              <a:t>does a thorough assessment process </a:t>
            </a:r>
            <a:r>
              <a:rPr lang="en-GB" sz="2400" dirty="0" smtClean="0"/>
              <a:t>help accurately label / diagnose and support a young person?</a:t>
            </a:r>
          </a:p>
          <a:p>
            <a:endParaRPr lang="en-GB" dirty="0"/>
          </a:p>
          <a:p>
            <a:r>
              <a:rPr lang="en-GB" dirty="0" smtClean="0"/>
              <a:t> </a:t>
            </a:r>
            <a:endParaRPr lang="en-GB" dirty="0"/>
          </a:p>
        </p:txBody>
      </p:sp>
    </p:spTree>
    <p:extLst>
      <p:ext uri="{BB962C8B-B14F-4D97-AF65-F5344CB8AC3E}">
        <p14:creationId xmlns:p14="http://schemas.microsoft.com/office/powerpoint/2010/main" val="38212810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2400" dirty="0"/>
              <a:t>Assessment can have many functions, but the main focus of </a:t>
            </a:r>
            <a:r>
              <a:rPr lang="en-GB" sz="2400" dirty="0" smtClean="0"/>
              <a:t>this session will be </a:t>
            </a:r>
            <a:r>
              <a:rPr lang="en-GB" sz="2400" dirty="0"/>
              <a:t>the school-based assessments which professionals make in order to plan to meet the needs of a particular pupil. This process may be part of a wider assessment process which involves a multi-agency team (for example during the </a:t>
            </a:r>
            <a:r>
              <a:rPr lang="en-GB" sz="2400" dirty="0" smtClean="0"/>
              <a:t>statementing process</a:t>
            </a:r>
            <a:r>
              <a:rPr lang="en-GB" sz="2400" dirty="0"/>
              <a:t>).  </a:t>
            </a:r>
            <a:endParaRPr lang="en-GB" sz="2400" dirty="0" smtClean="0"/>
          </a:p>
          <a:p>
            <a:endParaRPr lang="en-GB" sz="2400" dirty="0"/>
          </a:p>
          <a:p>
            <a:r>
              <a:rPr lang="en-GB" sz="2400" dirty="0" smtClean="0"/>
              <a:t>The </a:t>
            </a:r>
            <a:r>
              <a:rPr lang="en-GB" sz="2400" dirty="0"/>
              <a:t>main aim of assessment should not be to ascribe labels which may or may not match the pupil's abilities but to give us and others working with children and young people some indication of what their needs are and how best to meet </a:t>
            </a:r>
            <a:r>
              <a:rPr lang="en-GB" sz="2400" dirty="0" smtClean="0"/>
              <a:t>them. </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2919" y="2130724"/>
            <a:ext cx="2554269" cy="1770751"/>
          </a:xfrm>
          <a:prstGeom prst="rect">
            <a:avLst/>
          </a:prstGeom>
        </p:spPr>
      </p:pic>
    </p:spTree>
    <p:extLst>
      <p:ext uri="{BB962C8B-B14F-4D97-AF65-F5344CB8AC3E}">
        <p14:creationId xmlns:p14="http://schemas.microsoft.com/office/powerpoint/2010/main" val="270296320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dirty="0" smtClean="0"/>
              <a:t>What assessments are available in your setting?</a:t>
            </a:r>
          </a:p>
          <a:p>
            <a:endParaRPr lang="en-GB" dirty="0"/>
          </a:p>
          <a:p>
            <a:r>
              <a:rPr lang="en-GB" dirty="0" smtClean="0"/>
              <a:t>What assessments are most helpful for pupils with SEBD</a:t>
            </a:r>
          </a:p>
          <a:p>
            <a:endParaRPr lang="en-GB" dirty="0"/>
          </a:p>
          <a:p>
            <a:r>
              <a:rPr lang="en-GB" dirty="0" smtClean="0"/>
              <a:t>What is the purpose of assessments?</a:t>
            </a:r>
          </a:p>
          <a:p>
            <a:endParaRPr lang="en-GB" dirty="0"/>
          </a:p>
          <a:p>
            <a:r>
              <a:rPr lang="en-GB" dirty="0" smtClean="0"/>
              <a:t>Are assessments successful if completed in isolation? </a:t>
            </a:r>
          </a:p>
          <a:p>
            <a:endParaRPr lang="en-GB" dirty="0"/>
          </a:p>
          <a:p>
            <a:r>
              <a:rPr lang="en-GB" dirty="0" smtClean="0"/>
              <a:t>Why is multi agency work important?  </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185" y="1914525"/>
            <a:ext cx="2266950" cy="2286000"/>
          </a:xfrm>
          <a:prstGeom prst="rect">
            <a:avLst/>
          </a:prstGeom>
        </p:spPr>
      </p:pic>
    </p:spTree>
    <p:extLst>
      <p:ext uri="{BB962C8B-B14F-4D97-AF65-F5344CB8AC3E}">
        <p14:creationId xmlns:p14="http://schemas.microsoft.com/office/powerpoint/2010/main" val="2958510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Formal assessments of children with SEBD </a:t>
            </a:r>
            <a:endParaRPr lang="en-GB" dirty="0"/>
          </a:p>
        </p:txBody>
      </p:sp>
      <p:sp>
        <p:nvSpPr>
          <p:cNvPr id="3" name="Rectangle 2"/>
          <p:cNvSpPr/>
          <p:nvPr/>
        </p:nvSpPr>
        <p:spPr>
          <a:xfrm>
            <a:off x="3857625" y="771412"/>
            <a:ext cx="7848600" cy="4062651"/>
          </a:xfrm>
          <a:prstGeom prst="rect">
            <a:avLst/>
          </a:prstGeom>
        </p:spPr>
        <p:txBody>
          <a:bodyPr wrap="square">
            <a:spAutoFit/>
          </a:bodyPr>
          <a:lstStyle/>
          <a:p>
            <a:endParaRPr lang="en-GB" sz="2400" dirty="0">
              <a:solidFill>
                <a:srgbClr val="000000"/>
              </a:solidFill>
            </a:endParaRPr>
          </a:p>
          <a:p>
            <a:endParaRPr lang="en-GB" sz="2400" dirty="0" smtClean="0">
              <a:solidFill>
                <a:srgbClr val="000000"/>
              </a:solidFill>
            </a:endParaRPr>
          </a:p>
          <a:p>
            <a:endParaRPr lang="en-GB" sz="2400" dirty="0">
              <a:solidFill>
                <a:srgbClr val="000000"/>
              </a:solidFill>
            </a:endParaRPr>
          </a:p>
          <a:p>
            <a:endParaRPr lang="en-GB" sz="2400" dirty="0" smtClean="0">
              <a:solidFill>
                <a:srgbClr val="000000"/>
              </a:solidFill>
            </a:endParaRPr>
          </a:p>
          <a:p>
            <a:endParaRPr lang="en-GB" sz="2400" dirty="0">
              <a:solidFill>
                <a:srgbClr val="000000"/>
              </a:solidFill>
            </a:endParaRPr>
          </a:p>
          <a:p>
            <a:endParaRPr lang="en-GB" sz="2400" dirty="0" smtClean="0">
              <a:solidFill>
                <a:srgbClr val="000000"/>
              </a:solidFill>
            </a:endParaRPr>
          </a:p>
          <a:p>
            <a:endParaRPr lang="en-GB" sz="2400" dirty="0">
              <a:solidFill>
                <a:srgbClr val="000000"/>
              </a:solidFill>
            </a:endParaRPr>
          </a:p>
          <a:p>
            <a:endParaRPr lang="en-GB" dirty="0" smtClean="0">
              <a:solidFill>
                <a:srgbClr val="000000"/>
              </a:solidFill>
            </a:endParaRPr>
          </a:p>
          <a:p>
            <a:endParaRPr lang="en-GB" dirty="0">
              <a:solidFill>
                <a:srgbClr val="000000"/>
              </a:solidFill>
            </a:endParaRPr>
          </a:p>
          <a:p>
            <a:endParaRPr lang="en-GB" dirty="0" smtClean="0">
              <a:solidFill>
                <a:srgbClr val="000000"/>
              </a:solidFill>
            </a:endParaRPr>
          </a:p>
          <a:p>
            <a:endParaRPr lang="en-GB" dirty="0">
              <a:solidFill>
                <a:srgbClr val="000000"/>
              </a:solidFill>
            </a:endParaRPr>
          </a:p>
          <a:p>
            <a:endParaRPr lang="en-GB" dirty="0">
              <a:solidFill>
                <a:srgbClr val="000000"/>
              </a:solidFill>
            </a:endParaRPr>
          </a:p>
        </p:txBody>
      </p:sp>
      <p:sp>
        <p:nvSpPr>
          <p:cNvPr id="4" name="Rectangle 3"/>
          <p:cNvSpPr/>
          <p:nvPr/>
        </p:nvSpPr>
        <p:spPr>
          <a:xfrm>
            <a:off x="3771900" y="1123837"/>
            <a:ext cx="6943725" cy="4370427"/>
          </a:xfrm>
          <a:prstGeom prst="rect">
            <a:avLst/>
          </a:prstGeom>
        </p:spPr>
        <p:txBody>
          <a:bodyPr wrap="square">
            <a:spAutoFit/>
          </a:bodyPr>
          <a:lstStyle/>
          <a:p>
            <a:r>
              <a:rPr lang="en-GB" sz="2000" dirty="0">
                <a:solidFill>
                  <a:srgbClr val="000000"/>
                </a:solidFill>
              </a:rPr>
              <a:t>Identification and assessment was organised into a five stage model which while not legally required was universally adopted by LEAs and schools throughout England and Wales. The revised code moved away from stages and emphasise levels of intervention by having two ‘categories’, ‘school-action’ and ‘school-action plus’. Key principles in the guidance were co-operation between schools and services catering for children or young people and partnership with parents. Significantly, the Code had a set of criteria for the statutory assessment of SEN, and pupils with SEBD were identified as pupils who have learning difficulties as defined in the Code. Particular advice in the Code included ways of asking questions and recording evidence which would help describe the nature of a pupil's SEBD.    </a:t>
            </a:r>
          </a:p>
          <a:p>
            <a:r>
              <a:rPr lang="en-GB" sz="2000" dirty="0">
                <a:solidFill>
                  <a:srgbClr val="000000"/>
                </a:solidFill>
              </a:rPr>
              <a:t> </a:t>
            </a:r>
          </a:p>
        </p:txBody>
      </p:sp>
    </p:spTree>
    <p:extLst>
      <p:ext uri="{BB962C8B-B14F-4D97-AF65-F5344CB8AC3E}">
        <p14:creationId xmlns:p14="http://schemas.microsoft.com/office/powerpoint/2010/main" val="251763390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Section 3: </a:t>
            </a:r>
            <a:endParaRPr lang="en-GB" dirty="0"/>
          </a:p>
        </p:txBody>
      </p:sp>
      <p:sp>
        <p:nvSpPr>
          <p:cNvPr id="10" name="Content Placeholder 9"/>
          <p:cNvSpPr>
            <a:spLocks noGrp="1"/>
          </p:cNvSpPr>
          <p:nvPr>
            <p:ph idx="1"/>
          </p:nvPr>
        </p:nvSpPr>
        <p:spPr/>
        <p:txBody>
          <a:bodyPr>
            <a:normAutofit/>
          </a:bodyPr>
          <a:lstStyle/>
          <a:p>
            <a:pPr marL="0" indent="0">
              <a:buNone/>
            </a:pPr>
            <a:r>
              <a:rPr lang="en-GB" sz="2800" dirty="0" smtClean="0"/>
              <a:t>                             Effective strategies</a:t>
            </a:r>
            <a:endParaRPr lang="en-GB" sz="2800" dirty="0"/>
          </a:p>
        </p:txBody>
      </p:sp>
    </p:spTree>
    <p:extLst>
      <p:ext uri="{BB962C8B-B14F-4D97-AF65-F5344CB8AC3E}">
        <p14:creationId xmlns:p14="http://schemas.microsoft.com/office/powerpoint/2010/main" val="24492018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7"/>
            <a:ext cx="3381375" cy="4601183"/>
          </a:xfrm>
        </p:spPr>
        <p:txBody>
          <a:bodyPr>
            <a:normAutofit/>
          </a:bodyPr>
          <a:lstStyle/>
          <a:p>
            <a:pPr algn="ctr"/>
            <a:r>
              <a:rPr lang="en-GB" sz="2000" dirty="0" smtClean="0"/>
              <a:t/>
            </a:r>
            <a:br>
              <a:rPr lang="en-GB" sz="2000" dirty="0" smtClean="0"/>
            </a:br>
            <a:r>
              <a:rPr lang="en-GB" sz="2000" dirty="0"/>
              <a:t/>
            </a:r>
            <a:br>
              <a:rPr lang="en-GB" sz="2000" dirty="0"/>
            </a:br>
            <a:r>
              <a:rPr lang="en-GB" sz="2000" dirty="0" smtClean="0"/>
              <a:t/>
            </a:r>
            <a:br>
              <a:rPr lang="en-GB" sz="2000" dirty="0" smtClean="0"/>
            </a:br>
            <a:r>
              <a:rPr lang="en-GB" sz="2000" dirty="0"/>
              <a:t/>
            </a:r>
            <a:br>
              <a:rPr lang="en-GB" sz="2000" dirty="0"/>
            </a:br>
            <a:r>
              <a:rPr lang="en-GB" sz="2000" dirty="0" smtClean="0"/>
              <a:t/>
            </a:r>
            <a:br>
              <a:rPr lang="en-GB" sz="2000" dirty="0" smtClean="0"/>
            </a:br>
            <a:r>
              <a:rPr lang="en-GB" sz="2000" dirty="0"/>
              <a:t/>
            </a:r>
            <a:br>
              <a:rPr lang="en-GB" sz="2000" dirty="0"/>
            </a:br>
            <a:r>
              <a:rPr lang="en-GB" sz="2000" dirty="0" smtClean="0"/>
              <a:t/>
            </a:r>
            <a:br>
              <a:rPr lang="en-GB" sz="2000" dirty="0" smtClean="0"/>
            </a:br>
            <a:r>
              <a:rPr lang="en-GB" sz="2000" dirty="0" smtClean="0"/>
              <a:t>https</a:t>
            </a:r>
            <a:r>
              <a:rPr lang="en-GB" sz="2000" dirty="0"/>
              <a:t>://youtu.be/SFnMTHhKdkw </a:t>
            </a:r>
            <a:br>
              <a:rPr lang="en-GB" sz="2000" dirty="0"/>
            </a:br>
            <a:r>
              <a:rPr lang="en-GB" sz="2000" dirty="0"/>
              <a:t/>
            </a:r>
            <a:br>
              <a:rPr lang="en-GB" sz="2000" dirty="0"/>
            </a:br>
            <a:r>
              <a:rPr lang="en-GB" sz="2000" dirty="0"/>
              <a:t>Rita Pierson </a:t>
            </a:r>
          </a:p>
        </p:txBody>
      </p:sp>
      <p:sp>
        <p:nvSpPr>
          <p:cNvPr id="3" name="Content Placeholder 2"/>
          <p:cNvSpPr>
            <a:spLocks noGrp="1"/>
          </p:cNvSpPr>
          <p:nvPr>
            <p:ph idx="1"/>
          </p:nvPr>
        </p:nvSpPr>
        <p:spPr>
          <a:xfrm>
            <a:off x="3795712" y="1071753"/>
            <a:ext cx="7315200" cy="5120640"/>
          </a:xfrm>
        </p:spPr>
        <p:txBody>
          <a:bodyPr>
            <a:normAutofit fontScale="92500" lnSpcReduction="20000"/>
          </a:bodyPr>
          <a:lstStyle/>
          <a:p>
            <a:pPr marL="0" indent="0">
              <a:buNone/>
            </a:pPr>
            <a:r>
              <a:rPr lang="en-GB" sz="2400" dirty="0" smtClean="0"/>
              <a:t>Research into SEBD indicates that the most effective of all strategies are those based on the relational model. Our brains are able to mirror positive qualities and behaviour through mirror neurons. </a:t>
            </a:r>
          </a:p>
          <a:p>
            <a:pPr marL="0" indent="0">
              <a:buNone/>
            </a:pPr>
            <a:endParaRPr lang="en-GB" sz="2400" dirty="0"/>
          </a:p>
          <a:p>
            <a:pPr marL="0" indent="0">
              <a:buNone/>
            </a:pPr>
            <a:r>
              <a:rPr lang="en-GB" sz="2400" dirty="0" smtClean="0"/>
              <a:t>Certain neurons are believed to make up the neurological underpinnings of imitation, emulation and empathy. In essence, we rely on human connection and experiences to successfully develop the areas of the brain which are underdeveloped in children with SEBD.</a:t>
            </a:r>
          </a:p>
          <a:p>
            <a:pPr marL="0" indent="0">
              <a:buNone/>
            </a:pPr>
            <a:endParaRPr lang="en-GB" sz="2400" dirty="0" smtClean="0"/>
          </a:p>
          <a:p>
            <a:pPr marL="0" indent="0">
              <a:buNone/>
            </a:pPr>
            <a:r>
              <a:rPr lang="en-GB" sz="2400" dirty="0" smtClean="0"/>
              <a:t>Relationships </a:t>
            </a:r>
            <a:r>
              <a:rPr lang="en-GB" sz="2400" dirty="0"/>
              <a:t>cannot be underestimated as it through building relationship we learn to read body language, emotion and behaviour, something no written based assessment could ever do. </a:t>
            </a:r>
          </a:p>
          <a:p>
            <a:pPr marL="0" indent="0">
              <a:buNone/>
            </a:pPr>
            <a:endParaRPr lang="en-GB" dirty="0"/>
          </a:p>
          <a:p>
            <a:pPr marL="0" indent="0">
              <a:buNone/>
            </a:pPr>
            <a:r>
              <a:rPr lang="en-GB" dirty="0"/>
              <a:t>                               </a:t>
            </a:r>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624" y="966978"/>
            <a:ext cx="2395537" cy="2207827"/>
          </a:xfrm>
          <a:prstGeom prst="rect">
            <a:avLst/>
          </a:prstGeom>
        </p:spPr>
      </p:pic>
    </p:spTree>
    <p:extLst>
      <p:ext uri="{BB962C8B-B14F-4D97-AF65-F5344CB8AC3E}">
        <p14:creationId xmlns:p14="http://schemas.microsoft.com/office/powerpoint/2010/main" val="20762814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Other well researched strategies include:</a:t>
            </a:r>
          </a:p>
          <a:p>
            <a:endParaRPr lang="en-GB" dirty="0"/>
          </a:p>
          <a:p>
            <a:r>
              <a:rPr lang="en-GB" dirty="0" smtClean="0"/>
              <a:t>The effective use of praise </a:t>
            </a:r>
          </a:p>
          <a:p>
            <a:r>
              <a:rPr lang="en-GB" dirty="0" smtClean="0"/>
              <a:t>Effective use of rewards and sanctions</a:t>
            </a:r>
          </a:p>
          <a:p>
            <a:r>
              <a:rPr lang="en-GB" dirty="0" smtClean="0"/>
              <a:t>Critical adult reflection</a:t>
            </a:r>
          </a:p>
          <a:p>
            <a:r>
              <a:rPr lang="en-GB" dirty="0" smtClean="0"/>
              <a:t>Consistency </a:t>
            </a:r>
          </a:p>
          <a:p>
            <a:r>
              <a:rPr lang="en-GB" dirty="0" smtClean="0"/>
              <a:t>Transparency / honesty</a:t>
            </a:r>
          </a:p>
          <a:p>
            <a:r>
              <a:rPr lang="en-GB" dirty="0" smtClean="0"/>
              <a:t>Personalisation </a:t>
            </a:r>
          </a:p>
          <a:p>
            <a:r>
              <a:rPr lang="en-GB" dirty="0" smtClean="0"/>
              <a:t>Whole school approaches</a:t>
            </a:r>
          </a:p>
          <a:p>
            <a:endParaRPr lang="en-GB" dirty="0" smtClean="0"/>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554" y="2390775"/>
            <a:ext cx="2415539" cy="1509712"/>
          </a:xfrm>
          <a:prstGeom prst="rect">
            <a:avLst/>
          </a:prstGeom>
        </p:spPr>
      </p:pic>
    </p:spTree>
    <p:extLst>
      <p:ext uri="{BB962C8B-B14F-4D97-AF65-F5344CB8AC3E}">
        <p14:creationId xmlns:p14="http://schemas.microsoft.com/office/powerpoint/2010/main" val="10468988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009775" y="149225"/>
            <a:ext cx="7315200" cy="1889125"/>
          </a:xfrm>
        </p:spPr>
        <p:txBody>
          <a:bodyPr/>
          <a:lstStyle/>
          <a:p>
            <a:pPr marL="0" indent="0">
              <a:buNone/>
            </a:pPr>
            <a:r>
              <a:rPr lang="en-GB" b="1" u="sng" dirty="0" smtClean="0"/>
              <a:t>What strategies have you found most effective in you setting? Is there any research to support your strategy? </a:t>
            </a:r>
          </a:p>
          <a:p>
            <a:endParaRPr lang="en-GB" dirty="0"/>
          </a:p>
          <a:p>
            <a:endParaRPr lang="en-GB" dirty="0"/>
          </a:p>
        </p:txBody>
      </p:sp>
    </p:spTree>
    <p:extLst>
      <p:ext uri="{BB962C8B-B14F-4D97-AF65-F5344CB8AC3E}">
        <p14:creationId xmlns:p14="http://schemas.microsoft.com/office/powerpoint/2010/main" val="39851328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Section 4:</a:t>
            </a:r>
            <a:endParaRPr lang="en-GB" dirty="0"/>
          </a:p>
        </p:txBody>
      </p:sp>
      <p:sp>
        <p:nvSpPr>
          <p:cNvPr id="3" name="Content Placeholder 2"/>
          <p:cNvSpPr>
            <a:spLocks noGrp="1"/>
          </p:cNvSpPr>
          <p:nvPr>
            <p:ph idx="1"/>
          </p:nvPr>
        </p:nvSpPr>
        <p:spPr/>
        <p:txBody>
          <a:bodyPr>
            <a:normAutofit/>
          </a:bodyPr>
          <a:lstStyle/>
          <a:p>
            <a:pPr marL="0" indent="0" algn="ctr">
              <a:buNone/>
            </a:pPr>
            <a:r>
              <a:rPr lang="en-GB" sz="4400" dirty="0"/>
              <a:t>Provision </a:t>
            </a:r>
          </a:p>
        </p:txBody>
      </p:sp>
    </p:spTree>
    <p:extLst>
      <p:ext uri="{BB962C8B-B14F-4D97-AF65-F5344CB8AC3E}">
        <p14:creationId xmlns:p14="http://schemas.microsoft.com/office/powerpoint/2010/main" val="24859734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504949" y="606425"/>
            <a:ext cx="8620125" cy="5121275"/>
          </a:xfrm>
        </p:spPr>
        <p:txBody>
          <a:bodyPr/>
          <a:lstStyle/>
          <a:p>
            <a:pPr marL="0" indent="0" algn="ctr">
              <a:buNone/>
            </a:pPr>
            <a:r>
              <a:rPr lang="en-GB" sz="3200" dirty="0" smtClean="0"/>
              <a:t> Is </a:t>
            </a:r>
            <a:r>
              <a:rPr lang="en-GB" sz="3200" dirty="0"/>
              <a:t>behaviour of young people in 2019 worse than its ever been? </a:t>
            </a:r>
          </a:p>
          <a:p>
            <a:pPr algn="ctr"/>
            <a:endParaRPr lang="en-GB" sz="3200" dirty="0"/>
          </a:p>
          <a:p>
            <a:pPr algn="ctr"/>
            <a:r>
              <a:rPr lang="en-GB" sz="3200" dirty="0"/>
              <a:t>Discuss this with the person next to you… </a:t>
            </a:r>
          </a:p>
          <a:p>
            <a:endParaRPr lang="en-GB" dirty="0"/>
          </a:p>
        </p:txBody>
      </p:sp>
    </p:spTree>
    <p:extLst>
      <p:ext uri="{BB962C8B-B14F-4D97-AF65-F5344CB8AC3E}">
        <p14:creationId xmlns:p14="http://schemas.microsoft.com/office/powerpoint/2010/main" val="8077842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Behaviour has always existed:</a:t>
            </a:r>
            <a:br>
              <a:rPr lang="en-GB" b="1" dirty="0"/>
            </a:br>
            <a:endParaRPr lang="en-GB" dirty="0"/>
          </a:p>
        </p:txBody>
      </p:sp>
      <p:sp>
        <p:nvSpPr>
          <p:cNvPr id="3" name="Content Placeholder 2"/>
          <p:cNvSpPr>
            <a:spLocks noGrp="1"/>
          </p:cNvSpPr>
          <p:nvPr>
            <p:ph idx="1"/>
          </p:nvPr>
        </p:nvSpPr>
        <p:spPr/>
        <p:txBody>
          <a:bodyPr/>
          <a:lstStyle/>
          <a:p>
            <a:pPr marL="0" indent="0">
              <a:buNone/>
            </a:pPr>
            <a:endParaRPr lang="en-GB" sz="2400" b="1" dirty="0"/>
          </a:p>
          <a:p>
            <a:r>
              <a:rPr lang="en-GB" dirty="0"/>
              <a:t>Cole (1989) has pointed out that society has always been troubled by some of its youth. For example, in 1785, when hanging was common for minor offences, no less than 90% of those executed were under 21 years old (West, 1967). Crime and punishment is a constant theme in the history of an establishment response to such young people during this period. </a:t>
            </a:r>
          </a:p>
          <a:p>
            <a:endParaRPr lang="en-GB" dirty="0"/>
          </a:p>
          <a:p>
            <a:r>
              <a:rPr lang="en-GB" dirty="0"/>
              <a:t>Provision for young people in difficulty at the beginning of the 19th century included prison ships where they were kept until the age of fourteen and the law allowed them to be transported to British colonies. Other young people were incarcerated in prison. </a:t>
            </a:r>
          </a:p>
          <a:p>
            <a:endParaRPr lang="en-GB" dirty="0"/>
          </a:p>
          <a:p>
            <a:endParaRPr lang="en-GB" dirty="0"/>
          </a:p>
        </p:txBody>
      </p:sp>
    </p:spTree>
    <p:extLst>
      <p:ext uri="{BB962C8B-B14F-4D97-AF65-F5344CB8AC3E}">
        <p14:creationId xmlns:p14="http://schemas.microsoft.com/office/powerpoint/2010/main" val="41807538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03087" y="1838325"/>
            <a:ext cx="8524875" cy="4294674"/>
          </a:xfrm>
          <a:prstGeom prst="rect">
            <a:avLst/>
          </a:prstGeom>
        </p:spPr>
        <p:txBody>
          <a:bodyPr wrap="square">
            <a:spAutoFit/>
          </a:bodyPr>
          <a:lstStyle/>
          <a:p>
            <a:r>
              <a:rPr lang="en-GB" sz="2400" dirty="0"/>
              <a:t>Over time, this same dilemma influenced the historical development of policy and provision for young people who would today be identified as children with SEBD. By the end of the century, however, far greater emphasis was made upon the care and education of difficult young people, resulting in the advent of new provision aimed at the 'ragged and neglected', as well as the 'criminal and ill-behaved'. It is true, however, that over-all, there existed a patchwork quilt of provision for difficult and disturbing children and young people, which while neither coherent nor consistent, reflected a continuing conflict of beliefs, attitudes and values toward them. </a:t>
            </a:r>
          </a:p>
        </p:txBody>
      </p:sp>
      <p:sp>
        <p:nvSpPr>
          <p:cNvPr id="5" name="Rectangle 4"/>
          <p:cNvSpPr/>
          <p:nvPr/>
        </p:nvSpPr>
        <p:spPr>
          <a:xfrm>
            <a:off x="3958224" y="758309"/>
            <a:ext cx="3567002" cy="584775"/>
          </a:xfrm>
          <a:prstGeom prst="rect">
            <a:avLst/>
          </a:prstGeom>
        </p:spPr>
        <p:txBody>
          <a:bodyPr wrap="none">
            <a:spAutoFit/>
          </a:bodyPr>
          <a:lstStyle/>
          <a:p>
            <a:r>
              <a:rPr lang="en-GB" sz="3200" dirty="0"/>
              <a:t>History Of Provision</a:t>
            </a:r>
          </a:p>
        </p:txBody>
      </p:sp>
    </p:spTree>
    <p:extLst>
      <p:ext uri="{BB962C8B-B14F-4D97-AF65-F5344CB8AC3E}">
        <p14:creationId xmlns:p14="http://schemas.microsoft.com/office/powerpoint/2010/main" val="19479690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6827" y="1033879"/>
            <a:ext cx="11039475" cy="5632311"/>
          </a:xfrm>
          <a:prstGeom prst="rect">
            <a:avLst/>
          </a:prstGeom>
        </p:spPr>
        <p:txBody>
          <a:bodyPr wrap="square">
            <a:spAutoFit/>
          </a:bodyPr>
          <a:lstStyle/>
          <a:p>
            <a:r>
              <a:rPr lang="en-GB" sz="2400" dirty="0"/>
              <a:t>Reform legislation, enacted in the early part of the century, was inspired by political reaction to these arrangements (Parkhurst Act, 1838).</a:t>
            </a:r>
          </a:p>
          <a:p>
            <a:endParaRPr lang="en-GB" sz="2400" dirty="0"/>
          </a:p>
          <a:p>
            <a:r>
              <a:rPr lang="en-GB" sz="2400" dirty="0"/>
              <a:t>The Act established a new prison exclusively for juveniles and allowed conditional pardons for those who agreed to attend pioneer reformatory schools (</a:t>
            </a:r>
            <a:r>
              <a:rPr lang="en-GB" sz="2400" dirty="0" err="1"/>
              <a:t>Carlebach</a:t>
            </a:r>
            <a:r>
              <a:rPr lang="en-GB" sz="2400" dirty="0"/>
              <a:t>, 1969; West, 1967). </a:t>
            </a:r>
          </a:p>
          <a:p>
            <a:endParaRPr lang="en-GB" sz="2400" dirty="0"/>
          </a:p>
          <a:p>
            <a:r>
              <a:rPr lang="en-GB" sz="2400" dirty="0"/>
              <a:t>The Reformatory Schools Act of 1854, for example, allowed any respectable person to open a school for young delinquents while the Industrial Schools Act of 1857 allowed voluntary schools for the 'perishing class' (Carpenter, 1851). </a:t>
            </a:r>
          </a:p>
          <a:p>
            <a:endParaRPr lang="en-GB" sz="2400" dirty="0"/>
          </a:p>
          <a:p>
            <a:r>
              <a:rPr lang="en-GB" sz="2400" dirty="0"/>
              <a:t>This term was used to describe minor offenders and other poor sometimes homeless children considered at risk. The new industrial schools were intended for 'rescued' children whose parents were thought least able to raise them satisfactorily. By 1890, there were 18 such day schools for some 2599 pupils. </a:t>
            </a:r>
          </a:p>
        </p:txBody>
      </p:sp>
      <p:sp>
        <p:nvSpPr>
          <p:cNvPr id="3" name="Rectangle 2"/>
          <p:cNvSpPr/>
          <p:nvPr/>
        </p:nvSpPr>
        <p:spPr>
          <a:xfrm>
            <a:off x="4286251" y="510659"/>
            <a:ext cx="3128962" cy="523220"/>
          </a:xfrm>
          <a:prstGeom prst="rect">
            <a:avLst/>
          </a:prstGeom>
        </p:spPr>
        <p:txBody>
          <a:bodyPr wrap="square">
            <a:spAutoFit/>
          </a:bodyPr>
          <a:lstStyle/>
          <a:p>
            <a:pPr algn="ctr"/>
            <a:r>
              <a:rPr lang="en-GB" sz="2800" b="1" u="sng" dirty="0"/>
              <a:t>Relevant Acts</a:t>
            </a:r>
          </a:p>
        </p:txBody>
      </p:sp>
    </p:spTree>
    <p:extLst>
      <p:ext uri="{BB962C8B-B14F-4D97-AF65-F5344CB8AC3E}">
        <p14:creationId xmlns:p14="http://schemas.microsoft.com/office/powerpoint/2010/main" val="6402919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550" y="1166843"/>
            <a:ext cx="10010775" cy="4801314"/>
          </a:xfrm>
          <a:prstGeom prst="rect">
            <a:avLst/>
          </a:prstGeom>
        </p:spPr>
        <p:txBody>
          <a:bodyPr wrap="square">
            <a:spAutoFit/>
          </a:bodyPr>
          <a:lstStyle/>
          <a:p>
            <a:r>
              <a:rPr lang="en-GB" sz="2400" dirty="0"/>
              <a:t>A second development was a new type of provision for pupils who absconded (Truancy Schools). These were short stay boarding schools for persistent truants who would automatically start their placement in solitary confinement (Home Office, 1890). </a:t>
            </a:r>
          </a:p>
          <a:p>
            <a:endParaRPr lang="en-GB" sz="2400" dirty="0"/>
          </a:p>
          <a:p>
            <a:r>
              <a:rPr lang="en-GB" sz="2400" dirty="0"/>
              <a:t>A softening in the received approach to provision for problem children peaked around the turn of the century and was exemplified in the Chief Inspector's (a Mr Russell) Report issued in 1916 (Home Office, 1916). Russell  wanted to see changes implemented that would limit the cold, regimented practice associated with poorly managed residential establishments. These were typically described by periodic scandals in such schools, which were graphically reported in the press. </a:t>
            </a:r>
          </a:p>
          <a:p>
            <a:endParaRPr lang="en-GB" dirty="0"/>
          </a:p>
        </p:txBody>
      </p:sp>
    </p:spTree>
    <p:extLst>
      <p:ext uri="{BB962C8B-B14F-4D97-AF65-F5344CB8AC3E}">
        <p14:creationId xmlns:p14="http://schemas.microsoft.com/office/powerpoint/2010/main" val="3256893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650" y="117693"/>
            <a:ext cx="11858625" cy="6740307"/>
          </a:xfrm>
          <a:prstGeom prst="rect">
            <a:avLst/>
          </a:prstGeom>
        </p:spPr>
        <p:txBody>
          <a:bodyPr wrap="square">
            <a:spAutoFit/>
          </a:bodyPr>
          <a:lstStyle/>
          <a:p>
            <a:endParaRPr lang="en-GB" dirty="0" smtClean="0"/>
          </a:p>
          <a:p>
            <a:pPr algn="ctr"/>
            <a:endParaRPr lang="en-GB" b="1" u="sng" dirty="0"/>
          </a:p>
          <a:p>
            <a:pPr algn="ctr"/>
            <a:r>
              <a:rPr lang="en-GB" b="1" u="sng" dirty="0" smtClean="0"/>
              <a:t>The Warnock Report</a:t>
            </a:r>
          </a:p>
          <a:p>
            <a:endParaRPr lang="en-GB" dirty="0"/>
          </a:p>
          <a:p>
            <a:r>
              <a:rPr lang="en-GB" dirty="0" smtClean="0"/>
              <a:t>A second important milestone in the history of SEBD provision was the </a:t>
            </a:r>
            <a:r>
              <a:rPr lang="en-GB" dirty="0"/>
              <a:t>Warnock </a:t>
            </a:r>
            <a:r>
              <a:rPr lang="en-GB" dirty="0" smtClean="0"/>
              <a:t>Report. This Report was </a:t>
            </a:r>
            <a:r>
              <a:rPr lang="en-GB" dirty="0"/>
              <a:t>published in 1978, taking its title 'Special Educational Needs' and many ideas from one influential publication; </a:t>
            </a:r>
            <a:r>
              <a:rPr lang="en-GB" dirty="0" err="1"/>
              <a:t>Gulliford</a:t>
            </a:r>
            <a:r>
              <a:rPr lang="en-GB" dirty="0"/>
              <a:t>, (1971). It sought to provide more effective special help for the broad range of children, suggested as perhaps 20% of the school population, who would need some form of special help at sometime during their school careers. </a:t>
            </a:r>
            <a:endParaRPr lang="en-GB" dirty="0" smtClean="0"/>
          </a:p>
          <a:p>
            <a:endParaRPr lang="en-GB" dirty="0"/>
          </a:p>
          <a:p>
            <a:r>
              <a:rPr lang="en-GB" dirty="0" smtClean="0"/>
              <a:t>It </a:t>
            </a:r>
            <a:r>
              <a:rPr lang="en-GB" dirty="0"/>
              <a:t>saw the categories spawned by the 1944 Act as a stigmatising straight jacket. A child should be seen as an individual with full human rights and particular special educational needs rather than, a 'medical disability', with a key focus on lessening the learning difficulties experienced by the pupil. It also stressed the necessity for professionals to work closely with parents as partners in the process of helping the child.  </a:t>
            </a:r>
            <a:endParaRPr lang="en-GB" dirty="0" smtClean="0"/>
          </a:p>
          <a:p>
            <a:endParaRPr lang="en-GB" dirty="0"/>
          </a:p>
          <a:p>
            <a:endParaRPr lang="en-GB" dirty="0" smtClean="0"/>
          </a:p>
          <a:p>
            <a:endParaRPr lang="en-GB" dirty="0"/>
          </a:p>
          <a:p>
            <a:endParaRPr lang="en-GB" dirty="0"/>
          </a:p>
          <a:p>
            <a:r>
              <a:rPr lang="en-GB" dirty="0"/>
              <a:t>In this light, it is perhaps not surprising, then, to note that the numbers of children identified in England and Wales as maladjusted rose from 8,833 children in 1967 to 22,241 in 1983 despite a decline in the overall number of school children</a:t>
            </a:r>
          </a:p>
          <a:p>
            <a:endParaRPr lang="en-GB" dirty="0" smtClean="0"/>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27539048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2500" y="547718"/>
            <a:ext cx="10506075" cy="5109091"/>
          </a:xfrm>
          <a:prstGeom prst="rect">
            <a:avLst/>
          </a:prstGeom>
        </p:spPr>
        <p:txBody>
          <a:bodyPr wrap="square">
            <a:spAutoFit/>
          </a:bodyPr>
          <a:lstStyle/>
          <a:p>
            <a:pPr algn="ctr"/>
            <a:r>
              <a:rPr lang="en-GB" sz="2000" b="1" u="sng" dirty="0" smtClean="0"/>
              <a:t>What history tells us about the perfect provision:</a:t>
            </a:r>
          </a:p>
          <a:p>
            <a:endParaRPr lang="en-GB" dirty="0"/>
          </a:p>
          <a:p>
            <a:r>
              <a:rPr lang="en-GB" sz="2400" dirty="0" smtClean="0"/>
              <a:t>The </a:t>
            </a:r>
            <a:r>
              <a:rPr lang="en-GB" sz="2400" dirty="0"/>
              <a:t>ultimate purpose of SEBD provision is the education of young people through meeting their needs and enabling their personal, intellectual and social development. It has also been a presumption that such educational provision will involve interventions which will have a therapeutic effect, contributing to a resolution of SEBD (see Rayner, 1999). </a:t>
            </a:r>
          </a:p>
          <a:p>
            <a:endParaRPr lang="en-GB" sz="2400" dirty="0"/>
          </a:p>
          <a:p>
            <a:r>
              <a:rPr lang="en-GB" sz="2400" dirty="0"/>
              <a:t>As stated at the beginning of this </a:t>
            </a:r>
            <a:r>
              <a:rPr lang="en-GB" sz="2400" dirty="0" smtClean="0"/>
              <a:t>session, </a:t>
            </a:r>
            <a:r>
              <a:rPr lang="en-GB" sz="2400" dirty="0"/>
              <a:t>it is important to remember that ideas, values and understandings of SEBD are crucial to the development of effective provision. It is interesting to note that a recently published report (Daniels et al, 1999, investigating best practice in the assessment and provision for pupils with SEBD in mainstream schools) identified the sharing of values and an established understanding of SEBD as two recurring features in </a:t>
            </a:r>
            <a:r>
              <a:rPr lang="en-GB" sz="2400" dirty="0" smtClean="0"/>
              <a:t>such </a:t>
            </a:r>
            <a:r>
              <a:rPr lang="en-GB" sz="2400" dirty="0"/>
              <a:t>best practice. </a:t>
            </a:r>
          </a:p>
        </p:txBody>
      </p:sp>
    </p:spTree>
    <p:extLst>
      <p:ext uri="{BB962C8B-B14F-4D97-AF65-F5344CB8AC3E}">
        <p14:creationId xmlns:p14="http://schemas.microsoft.com/office/powerpoint/2010/main" val="23695042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normAutofit/>
          </a:bodyPr>
          <a:lstStyle/>
          <a:p>
            <a:r>
              <a:rPr lang="en-GB" sz="2400" dirty="0" smtClean="0"/>
              <a:t>When considering the fluid nature for SEBD, can a perfect provision even exist? </a:t>
            </a:r>
          </a:p>
          <a:p>
            <a:endParaRPr lang="en-GB" sz="2400" dirty="0"/>
          </a:p>
          <a:p>
            <a:r>
              <a:rPr lang="en-GB" sz="2400" dirty="0" smtClean="0"/>
              <a:t>What are your hopes for SEBD provisions in the future? </a:t>
            </a:r>
            <a:endParaRPr lang="en-GB" sz="2400" dirty="0"/>
          </a:p>
        </p:txBody>
      </p:sp>
    </p:spTree>
    <p:extLst>
      <p:ext uri="{BB962C8B-B14F-4D97-AF65-F5344CB8AC3E}">
        <p14:creationId xmlns:p14="http://schemas.microsoft.com/office/powerpoint/2010/main" val="99476997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1410</TotalTime>
  <Words>4667</Words>
  <Application>Microsoft Office PowerPoint</Application>
  <PresentationFormat>Widescreen</PresentationFormat>
  <Paragraphs>377</Paragraphs>
  <Slides>53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Calibri</vt:lpstr>
      <vt:lpstr>Corbel</vt:lpstr>
      <vt:lpstr>Wingdings</vt:lpstr>
      <vt:lpstr>Wingdings 2</vt:lpstr>
      <vt:lpstr>Frame</vt:lpstr>
      <vt:lpstr>PowerPoint Presentation</vt:lpstr>
      <vt:lpstr>Social, Emotional  &amp; Behavioural Difficulties and its affect on children.   Charlotte Fahey </vt:lpstr>
      <vt:lpstr>What do you hope to gain from today? </vt:lpstr>
      <vt:lpstr>Aims of todays session: </vt:lpstr>
      <vt:lpstr>PowerPoint Presentation</vt:lpstr>
      <vt:lpstr>What is SEBD </vt:lpstr>
      <vt:lpstr>Why is there no clear definition of the term SEBD </vt:lpstr>
      <vt:lpstr>PowerPoint Presentation</vt:lpstr>
      <vt:lpstr>Possible enviromental causes: </vt:lpstr>
      <vt:lpstr>What we know about the effects of trauma on the body and brain: </vt:lpstr>
      <vt:lpstr>PowerPoint Presentation</vt:lpstr>
      <vt:lpstr>Section 1:   PERSPECTIVES ON HUMAN DEVELOPMENT</vt:lpstr>
      <vt:lpstr>PERSPECTIVES ON HUMAN DEVELOPMENT</vt:lpstr>
      <vt:lpstr> Activity 1: </vt:lpstr>
      <vt:lpstr>1. Cognitive  </vt:lpstr>
      <vt:lpstr>How it might help to understand the development of SEBD: </vt:lpstr>
      <vt:lpstr>Piaget  Vs  Vygotsky </vt:lpstr>
      <vt:lpstr>Recent developments </vt:lpstr>
      <vt:lpstr>2. Biological   </vt:lpstr>
      <vt:lpstr>   How it might help to understand the development of SEBD:</vt:lpstr>
      <vt:lpstr>  How it might help to understand the development of SEBD:</vt:lpstr>
      <vt:lpstr>   How it might help to understand the development of SEBD:</vt:lpstr>
      <vt:lpstr>3 . Psychoanalytic </vt:lpstr>
      <vt:lpstr>  How it might help to understand the development of SEBD:</vt:lpstr>
      <vt:lpstr>4. Cognitive Behaviour</vt:lpstr>
      <vt:lpstr>How it might help to understand the development of SEBD:</vt:lpstr>
      <vt:lpstr>   4. Humanistic      </vt:lpstr>
      <vt:lpstr>  How it might help to understand the development of SEBD:</vt:lpstr>
      <vt:lpstr>  How it might help to understand the development of SEBD:</vt:lpstr>
      <vt:lpstr>5. Systemic   </vt:lpstr>
      <vt:lpstr>  How it might help to understand the development of SEBD:</vt:lpstr>
      <vt:lpstr>Activity 2:</vt:lpstr>
      <vt:lpstr>Critically reflect:</vt:lpstr>
      <vt:lpstr>Section 2: </vt:lpstr>
      <vt:lpstr>But first, lets have an icebreaker.  </vt:lpstr>
      <vt:lpstr>PowerPoint Presentation</vt:lpstr>
      <vt:lpstr>In the eye of the storm experiment by Jane Elliot. </vt:lpstr>
      <vt:lpstr>PowerPoint Presentation</vt:lpstr>
      <vt:lpstr>PowerPoint Presentation</vt:lpstr>
      <vt:lpstr>Formal assessments of children with SEBD </vt:lpstr>
      <vt:lpstr>Section 3: </vt:lpstr>
      <vt:lpstr>       https://youtu.be/SFnMTHhKdkw   Rita Pierson </vt:lpstr>
      <vt:lpstr>PowerPoint Presentation</vt:lpstr>
      <vt:lpstr>PowerPoint Presentation</vt:lpstr>
      <vt:lpstr>Section 4:</vt:lpstr>
      <vt:lpstr>PowerPoint Presentation</vt:lpstr>
      <vt:lpstr>Behaviour has always existed: </vt:lpstr>
      <vt:lpstr>PowerPoint Presentation</vt:lpstr>
      <vt:lpstr>PowerPoint Presentation</vt:lpstr>
      <vt:lpstr>PowerPoint Presentation</vt:lpstr>
      <vt:lpstr>PowerPoint Presentation</vt:lpstr>
      <vt:lpstr>PowerPoint Presentation</vt:lpstr>
      <vt:lpstr>Conclusion: </vt:lpstr>
    </vt:vector>
  </TitlesOfParts>
  <Company>NPTCBC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Identification, Assessment and Provision</dc:title>
  <dc:creator>Charlotte Fahey</dc:creator>
  <cp:lastModifiedBy>Charlotte Fahey</cp:lastModifiedBy>
  <cp:revision>87</cp:revision>
  <cp:lastPrinted>2019-06-25T15:14:38Z</cp:lastPrinted>
  <dcterms:created xsi:type="dcterms:W3CDTF">2019-06-18T11:27:43Z</dcterms:created>
  <dcterms:modified xsi:type="dcterms:W3CDTF">2019-06-27T12:07:50Z</dcterms:modified>
</cp:coreProperties>
</file>