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40" d="100"/>
          <a:sy n="40" d="100"/>
        </p:scale>
        <p:origin x="2460" y="30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5.jpeg"/><Relationship Id="rId12" Type="http://schemas.openxmlformats.org/officeDocument/2006/relationships/image" Target="../media/image1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image" Target="../media/image9.jpeg"/><Relationship Id="rId5" Type="http://schemas.openxmlformats.org/officeDocument/2006/relationships/image" Target="../media/image3.png"/><Relationship Id="rId10" Type="http://schemas.openxmlformats.org/officeDocument/2006/relationships/image" Target="../media/image8.jpeg"/><Relationship Id="rId4" Type="http://schemas.openxmlformats.org/officeDocument/2006/relationships/hyperlink" Target="https://www.plasties.com/xl8-air-ring-tyer#1" TargetMode="External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948834" y="2047718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Novel Concept for an Automated Aerospace Wire Coil-Bundle Tying System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James Audsley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Supervisor: </a:t>
            </a:r>
            <a:r>
              <a:rPr lang="en-GB" altLang="en-US" sz="3600" dirty="0" err="1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Dr.</a:t>
            </a: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 Robert Goodson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University of Wales Trinity St. David, School of Engineering</a:t>
            </a:r>
            <a:endParaRPr lang="en-GB" altLang="en-US" sz="36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Mechanical &amp; Manufacturing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-152981" y="5362369"/>
            <a:ext cx="11715489" cy="9490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aim of this project is to conceptualise and design an automated wire-coil handling system that provides a means of bundling coils together via a form of tying media.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final design will be integrated into a robot cell, for use alongside other wire processing equipment.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module is intended for the aerospace industry, an industry which must maintain strict quality and process standards, in the most efficient manner possible.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module will provide the following;</a:t>
            </a:r>
          </a:p>
          <a:p>
            <a:r>
              <a:rPr lang="en-GB" dirty="0"/>
              <a:t>· </a:t>
            </a:r>
            <a:r>
              <a:rPr lang="en-GB" sz="2800" dirty="0"/>
              <a:t>Improved downstream sorting (process streamlining)</a:t>
            </a:r>
          </a:p>
          <a:p>
            <a:r>
              <a:rPr lang="en-GB" sz="2800" dirty="0"/>
              <a:t>· Reduces human error (sorting and bundling not reliant on operators)</a:t>
            </a:r>
          </a:p>
          <a:p>
            <a:r>
              <a:rPr lang="en-GB" sz="2800" dirty="0"/>
              <a:t>· Reduction in logistics checking (computer controlled process automatically checks the contents of each bundle)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15311" y="13059741"/>
            <a:ext cx="6415087" cy="7662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System Overview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dirty="0"/>
              <a:t>Only system of its kind in the world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dirty="0"/>
              <a:t>Capable of tying bundles with a cross-sectional area of </a:t>
            </a:r>
            <a:r>
              <a:rPr lang="en-GB" dirty="0"/>
              <a:t>1895mm</a:t>
            </a:r>
            <a:r>
              <a:rPr lang="en-GB" baseline="30000" dirty="0"/>
              <a:t>2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dirty="0"/>
              <a:t>Pneumatically actuated – devoid of servo or stepper motors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dirty="0"/>
              <a:t>Interfaces with existing robot end effector tooling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dirty="0"/>
              <a:t>Utilises Fused Deposition Modelling 3D printing for coil guides – complex geometry at low relative cost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dirty="0"/>
              <a:t>Majority of components are 6082-T6 aluminium, selected for strength, low weight, availability and machinability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dirty="0"/>
              <a:t>External PLC controlled, local </a:t>
            </a:r>
            <a:r>
              <a:rPr lang="en-AU" altLang="en-US" dirty="0" err="1"/>
              <a:t>Input/Output</a:t>
            </a:r>
            <a:r>
              <a:rPr lang="en-AU" altLang="en-US" dirty="0"/>
              <a:t> blocks actuate valves</a:t>
            </a:r>
          </a:p>
          <a:p>
            <a:pPr>
              <a:spcBef>
                <a:spcPct val="20000"/>
              </a:spcBef>
            </a:pPr>
            <a:endParaRPr lang="en-AU" altLang="en-US" sz="2800" dirty="0"/>
          </a:p>
        </p:txBody>
      </p:sp>
      <p:sp>
        <p:nvSpPr>
          <p:cNvPr id="14" name="Text Box 19"/>
          <p:cNvSpPr txBox="1">
            <a:spLocks noChangeArrowheads="1"/>
          </p:cNvSpPr>
          <p:nvPr/>
        </p:nvSpPr>
        <p:spPr bwMode="auto">
          <a:xfrm>
            <a:off x="7301496" y="18413593"/>
            <a:ext cx="641032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(Above) – Coil stacking platen &amp; clamping mechanisms</a:t>
            </a:r>
          </a:p>
        </p:txBody>
      </p:sp>
      <p:sp>
        <p:nvSpPr>
          <p:cNvPr id="16" name="Text Box 16"/>
          <p:cNvSpPr txBox="1">
            <a:spLocks noChangeArrowheads="1"/>
          </p:cNvSpPr>
          <p:nvPr/>
        </p:nvSpPr>
        <p:spPr bwMode="auto">
          <a:xfrm>
            <a:off x="17165158" y="13162927"/>
            <a:ext cx="3931471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(Below) – Handover tooling &amp; Swing arm, in the raised position</a:t>
            </a:r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18945726" y="5802894"/>
            <a:ext cx="2192754" cy="2113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(Left) – Coil stacking platen with handover tooling, positioned to interface with robot end effector</a:t>
            </a:r>
          </a:p>
        </p:txBody>
      </p: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849381" y="20725629"/>
            <a:ext cx="6550347" cy="5705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Acknowledgements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Chris Francis (ex-Spectrum Technologies Engineering Project Manager)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Alex O’Hare (ex-Spectrum Technologies Mechanical Design Engineer)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Tom Rogers (ex-Spectrum Technologies Mechanical Design Engineer)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John Hope (Spectrum Technologies Senior Mechanical Design Engineer)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Darren Young (Spectrum Technologies Senior Mechanical Design Engineer</a:t>
            </a:r>
            <a:endParaRPr lang="en-US" altLang="en-US" sz="20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43177" y="26127398"/>
            <a:ext cx="6415087" cy="2473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r>
              <a:rPr lang="en-GB" sz="1800" dirty="0" err="1"/>
              <a:t>Plasties</a:t>
            </a:r>
            <a:r>
              <a:rPr lang="en-GB" sz="1800" dirty="0"/>
              <a:t> Company Product Page, 2018, USA, Accessed 31</a:t>
            </a:r>
            <a:r>
              <a:rPr lang="en-GB" sz="1800" baseline="30000" dirty="0"/>
              <a:t>st</a:t>
            </a:r>
            <a:r>
              <a:rPr lang="en-GB" sz="1800" dirty="0"/>
              <a:t> July 2018, </a:t>
            </a:r>
            <a:br>
              <a:rPr lang="en-GB" sz="1800" dirty="0"/>
            </a:br>
            <a:r>
              <a:rPr lang="en-GB" sz="1800" u="sng" dirty="0">
                <a:hlinkClick r:id="rId4"/>
              </a:rPr>
              <a:t>https://www.plasties.com/xl8-air-ring-tyer#1</a:t>
            </a:r>
            <a:endParaRPr lang="en-GB" sz="1800" u="sng" dirty="0"/>
          </a:p>
          <a:p>
            <a:r>
              <a:rPr lang="en-GB" sz="1800" dirty="0"/>
              <a:t>Spectrum Technologies, 2017, UK, Internal Development Tools</a:t>
            </a: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5" name="Text Box 19"/>
          <p:cNvSpPr txBox="1">
            <a:spLocks noChangeArrowheads="1"/>
          </p:cNvSpPr>
          <p:nvPr/>
        </p:nvSpPr>
        <p:spPr bwMode="auto">
          <a:xfrm>
            <a:off x="7062032" y="23125825"/>
            <a:ext cx="7904647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i="1" dirty="0">
                <a:latin typeface="Times New Roman" charset="0"/>
              </a:rPr>
              <a:t>(Above) - Maximum coiled wire length in metres versus Wire diameter in millimetres graph – Spectrum Technologies (2017)</a:t>
            </a:r>
            <a:endParaRPr lang="en-AU" altLang="en-US" sz="2000" i="1" dirty="0">
              <a:latin typeface="Times New Roman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B8838ED1-DF43-4936-8022-5DCD4FA62CB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528" b="13752"/>
          <a:stretch/>
        </p:blipFill>
        <p:spPr>
          <a:xfrm>
            <a:off x="121790" y="28985698"/>
            <a:ext cx="5776217" cy="1289516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B87D885-E54E-4AEB-9308-A3EEBF186A1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630" r="10494"/>
          <a:stretch/>
        </p:blipFill>
        <p:spPr>
          <a:xfrm>
            <a:off x="0" y="1862866"/>
            <a:ext cx="3027274" cy="3110041"/>
          </a:xfrm>
          <a:prstGeom prst="rect">
            <a:avLst/>
          </a:prstGeom>
        </p:spPr>
      </p:pic>
      <p:pic>
        <p:nvPicPr>
          <p:cNvPr id="1059" name="Picture 35" descr="SA6763 &amp; Robot 2">
            <a:extLst>
              <a:ext uri="{FF2B5EF4-FFF2-40B4-BE49-F238E27FC236}">
                <a16:creationId xmlns:a16="http://schemas.microsoft.com/office/drawing/2014/main" id="{3FAB7EF2-3E90-4640-A5A3-069D8A3ABB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47" r="21643" b="11075"/>
          <a:stretch>
            <a:fillRect/>
          </a:stretch>
        </p:blipFill>
        <p:spPr bwMode="auto">
          <a:xfrm>
            <a:off x="11475640" y="5666224"/>
            <a:ext cx="7470086" cy="3863480"/>
          </a:xfrm>
          <a:prstGeom prst="rect">
            <a:avLst/>
          </a:prstGeom>
          <a:noFill/>
          <a:ln w="38100" algn="ctr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6666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1060" name="Picture 36" descr="SA6821_2">
            <a:extLst>
              <a:ext uri="{FF2B5EF4-FFF2-40B4-BE49-F238E27FC236}">
                <a16:creationId xmlns:a16="http://schemas.microsoft.com/office/drawing/2014/main" id="{2000CE2E-89E7-4E9B-BF23-62FD566C82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43" t="12454" r="37769" b="1245"/>
          <a:stretch>
            <a:fillRect/>
          </a:stretch>
        </p:blipFill>
        <p:spPr bwMode="auto">
          <a:xfrm>
            <a:off x="15412782" y="14019912"/>
            <a:ext cx="5638800" cy="6789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6666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E6B7EB1C-BB66-485F-AD55-23BF888AB48F}"/>
              </a:ext>
            </a:extLst>
          </p:cNvPr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95087" y="12870000"/>
            <a:ext cx="7470085" cy="5924903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E4B5573C-3987-4033-94BF-3A505C86F6C9}"/>
              </a:ext>
            </a:extLst>
          </p:cNvPr>
          <p:cNvPicPr/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20" t="4676" r="1360" b="1962"/>
          <a:stretch/>
        </p:blipFill>
        <p:spPr bwMode="auto">
          <a:xfrm>
            <a:off x="7009872" y="19308243"/>
            <a:ext cx="7470086" cy="4018667"/>
          </a:xfrm>
          <a:prstGeom prst="rect">
            <a:avLst/>
          </a:prstGeom>
          <a:noFill/>
          <a:ln>
            <a:noFill/>
          </a:ln>
        </p:spPr>
      </p:pic>
      <p:pic>
        <p:nvPicPr>
          <p:cNvPr id="49" name="Picture 48" descr="https://www.plasties.com/wp-content/uploads/2019/03/XL8-8-710x946.jpg">
            <a:extLst>
              <a:ext uri="{FF2B5EF4-FFF2-40B4-BE49-F238E27FC236}">
                <a16:creationId xmlns:a16="http://schemas.microsoft.com/office/drawing/2014/main" id="{C34C0325-9025-49A3-A707-49477783F804}"/>
              </a:ext>
            </a:extLst>
          </p:cNvPr>
          <p:cNvPicPr/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9"/>
          <a:stretch/>
        </p:blipFill>
        <p:spPr bwMode="auto">
          <a:xfrm>
            <a:off x="121790" y="20457707"/>
            <a:ext cx="6518659" cy="705801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0" name="Text Box 19">
            <a:extLst>
              <a:ext uri="{FF2B5EF4-FFF2-40B4-BE49-F238E27FC236}">
                <a16:creationId xmlns:a16="http://schemas.microsoft.com/office/drawing/2014/main" id="{ED61E3B2-5302-485F-AFCC-45F8E28E29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8597" y="27635697"/>
            <a:ext cx="5356167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i="1" dirty="0">
                <a:latin typeface="Times New Roman" charset="0"/>
              </a:rPr>
              <a:t>(Above) – </a:t>
            </a:r>
            <a:r>
              <a:rPr lang="en-GB" altLang="en-US" sz="2000" i="1" dirty="0" err="1">
                <a:latin typeface="Times New Roman" charset="0"/>
              </a:rPr>
              <a:t>Plas</a:t>
            </a:r>
            <a:r>
              <a:rPr lang="en-GB" altLang="en-US" sz="2000" i="1" dirty="0">
                <a:latin typeface="Times New Roman" charset="0"/>
              </a:rPr>
              <a:t>-ties XL-8 Air Ring Tying system – </a:t>
            </a:r>
            <a:r>
              <a:rPr lang="en-GB" altLang="en-US" sz="2000" i="1" dirty="0" err="1">
                <a:latin typeface="Times New Roman" charset="0"/>
              </a:rPr>
              <a:t>Plas</a:t>
            </a:r>
            <a:r>
              <a:rPr lang="en-GB" altLang="en-US" sz="2000" i="1" dirty="0">
                <a:latin typeface="Times New Roman" charset="0"/>
              </a:rPr>
              <a:t>-ties (2018)</a:t>
            </a:r>
            <a:endParaRPr lang="en-AU" altLang="en-US" sz="2000" i="1" dirty="0">
              <a:latin typeface="Times New Roman" charset="0"/>
            </a:endParaRP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DB02DF17-237E-46E6-97FB-42D4157C64EB}"/>
              </a:ext>
            </a:extLst>
          </p:cNvPr>
          <p:cNvPicPr>
            <a:picLocks noChangeAspect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562386" y="9693047"/>
            <a:ext cx="4105559" cy="5604780"/>
          </a:xfrm>
          <a:prstGeom prst="rect">
            <a:avLst/>
          </a:prstGeom>
        </p:spPr>
      </p:pic>
      <p:sp>
        <p:nvSpPr>
          <p:cNvPr id="53" name="Text Box 19">
            <a:extLst>
              <a:ext uri="{FF2B5EF4-FFF2-40B4-BE49-F238E27FC236}">
                <a16:creationId xmlns:a16="http://schemas.microsoft.com/office/drawing/2014/main" id="{2716A772-874D-4FC0-95AB-8353D9D3A4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672157" y="10236603"/>
            <a:ext cx="2557125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(Left) – Pegasus Wire Coiling Hub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C17527CF-0F6F-490B-B7F0-B33861F45C1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603442" y="24541765"/>
            <a:ext cx="5139735" cy="3946270"/>
          </a:xfrm>
          <a:prstGeom prst="rect">
            <a:avLst/>
          </a:prstGeom>
        </p:spPr>
      </p:pic>
      <p:sp>
        <p:nvSpPr>
          <p:cNvPr id="56" name="Text Box 19">
            <a:extLst>
              <a:ext uri="{FF2B5EF4-FFF2-40B4-BE49-F238E27FC236}">
                <a16:creationId xmlns:a16="http://schemas.microsoft.com/office/drawing/2014/main" id="{C94CF89E-859C-4522-9043-F0730A5122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58603" y="24733085"/>
            <a:ext cx="5035027" cy="3612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i="1" dirty="0">
                <a:latin typeface="Times New Roman" charset="0"/>
              </a:rPr>
              <a:t>(Right) – Handover tooling – required torque calculations utilising approximated centre of gravity (</a:t>
            </a:r>
            <a:r>
              <a:rPr lang="en-GB" altLang="en-US" sz="2000" i="1" dirty="0" err="1">
                <a:latin typeface="Times New Roman" charset="0"/>
              </a:rPr>
              <a:t>C.o.G</a:t>
            </a:r>
            <a:r>
              <a:rPr lang="en-GB" altLang="en-US" sz="2000" i="1" dirty="0">
                <a:latin typeface="Times New Roman" charset="0"/>
              </a:rPr>
              <a:t>)</a:t>
            </a:r>
          </a:p>
          <a:p>
            <a:pPr>
              <a:spcBef>
                <a:spcPct val="50000"/>
              </a:spcBef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Approximated final mass = 2.8kg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Approximated final weight = 2.8 × 9.81 = 27.468N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Required torque = 27.468 × 0.0602m = 1.654Nm</a:t>
            </a:r>
          </a:p>
          <a:p>
            <a:pPr>
              <a:spcBef>
                <a:spcPct val="50000"/>
              </a:spcBef>
            </a:pPr>
            <a:endParaRPr lang="en-AU" altLang="en-US" sz="2000" i="1" dirty="0">
              <a:latin typeface="Times New Roman" charset="0"/>
            </a:endParaRP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AEDDE69F-5F26-4167-91A2-7CD928264C9D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918198" y="28921900"/>
            <a:ext cx="4982413" cy="1358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359</TotalTime>
  <Words>381</Words>
  <Application>Microsoft Office PowerPoint</Application>
  <PresentationFormat>Custom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James Audsley</cp:lastModifiedBy>
  <cp:revision>32</cp:revision>
  <dcterms:created xsi:type="dcterms:W3CDTF">2016-02-25T08:27:32Z</dcterms:created>
  <dcterms:modified xsi:type="dcterms:W3CDTF">2019-04-30T14:17:28Z</dcterms:modified>
</cp:coreProperties>
</file>